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7" r:id="rId3"/>
    <p:sldId id="320" r:id="rId4"/>
    <p:sldId id="321" r:id="rId5"/>
    <p:sldId id="322" r:id="rId6"/>
    <p:sldId id="323" r:id="rId7"/>
    <p:sldId id="325" r:id="rId8"/>
    <p:sldId id="326" r:id="rId9"/>
    <p:sldId id="328" r:id="rId10"/>
    <p:sldId id="329" r:id="rId11"/>
    <p:sldId id="330" r:id="rId12"/>
    <p:sldId id="332" r:id="rId13"/>
    <p:sldId id="349" r:id="rId14"/>
    <p:sldId id="347" r:id="rId15"/>
    <p:sldId id="334" r:id="rId16"/>
    <p:sldId id="319" r:id="rId17"/>
    <p:sldId id="300" r:id="rId18"/>
    <p:sldId id="290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50" r:id="rId31"/>
    <p:sldId id="351" r:id="rId32"/>
    <p:sldId id="352" r:id="rId33"/>
    <p:sldId id="353" r:id="rId34"/>
    <p:sldId id="354" r:id="rId35"/>
    <p:sldId id="355" r:id="rId36"/>
    <p:sldId id="346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 Ottink" initials="H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0D4"/>
    <a:srgbClr val="A41D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>
        <p:scale>
          <a:sx n="70" d="100"/>
          <a:sy n="70" d="100"/>
        </p:scale>
        <p:origin x="-116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800"/>
              </a:lnSpc>
              <a:defRPr sz="1400">
                <a:latin typeface="Arial" charset="0"/>
              </a:defRPr>
            </a:lvl1pPr>
          </a:lstStyle>
          <a:p>
            <a:r>
              <a:rPr lang="nl-NL"/>
              <a:t>Titel presentatie</a:t>
            </a:r>
            <a:endParaRPr lang="nl-NL" sz="120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8915400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fld id="{4A27554F-4F5E-435D-8721-B255786F35C6}" type="datetime4">
              <a:rPr lang="nl-NL"/>
              <a:pPr/>
              <a:t>14 december 2012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458200"/>
            <a:ext cx="579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latin typeface="Arial" charset="0"/>
              </a:defRPr>
            </a:lvl1pPr>
          </a:lstStyle>
          <a:p>
            <a:r>
              <a:rPr lang="nl-NL"/>
              <a:t>ThiemeMeulenhoff</a:t>
            </a:r>
            <a:endParaRPr lang="nl-NL" sz="1200">
              <a:latin typeface="Times New Roman" pitchFamily="18" charset="0"/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2600" y="89154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fld id="{DDED2B63-2DCC-4535-BC02-CCC79A390E16}" type="slidenum">
              <a:rPr lang="nl-NL"/>
              <a:pPr/>
              <a:t>‹nr.›</a:t>
            </a:fld>
            <a:endParaRPr lang="nl-NL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3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800"/>
              </a:lnSpc>
              <a:defRPr sz="1400">
                <a:latin typeface="Arial" charset="0"/>
              </a:defRPr>
            </a:lvl1pPr>
          </a:lstStyle>
          <a:p>
            <a:r>
              <a:rPr lang="nl-NL"/>
              <a:t>Titel presentatie</a:t>
            </a:r>
            <a:endParaRPr lang="nl-NL" sz="120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43000" y="8915400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fld id="{71247C3E-9ADC-4CE8-AD0D-DA8D150BA2C4}" type="datetime4">
              <a:rPr lang="nl-NL"/>
              <a:pPr/>
              <a:t>14 december 2012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7620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5720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43000" y="8458200"/>
            <a:ext cx="457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900">
                <a:latin typeface="Arial" charset="0"/>
              </a:defRPr>
            </a:lvl1pPr>
          </a:lstStyle>
          <a:p>
            <a:r>
              <a:rPr lang="nl-NL"/>
              <a:t>ThiemeMeulenhoff</a:t>
            </a:r>
            <a:endParaRPr lang="nl-NL" sz="120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00600" y="89154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fld id="{5AFE96E9-5E82-4505-A968-863F0E91F6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545437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/>
              <a:t>Titel presentatie</a:t>
            </a:r>
            <a:endParaRPr lang="nl-NL" sz="12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14 december 2012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/>
              <a:t>ThiemeMeulenhoff</a:t>
            </a:r>
            <a:endParaRPr lang="nl-NL" sz="120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1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/>
              <a:t>Titel presentatie</a:t>
            </a:r>
            <a:endParaRPr lang="nl-NL" sz="12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14 december 2012</a:t>
            </a:fld>
            <a:endParaRPr lang="nl-NL" sz="12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2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36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11" name="Picture 23" descr="TM_PP_titel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5" y="2228850"/>
            <a:ext cx="6665913" cy="15049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4267200"/>
            <a:ext cx="571658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98525" y="6237288"/>
            <a:ext cx="5716588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fld id="{33A076B5-ECEB-4264-9066-5C25D84AB5D1}" type="datetime4">
              <a:rPr lang="nl-NL"/>
              <a:pPr/>
              <a:t>14 december 2012</a:t>
            </a:fld>
            <a:endParaRPr lang="nl-NL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55E67-2CB1-4ABB-BF49-723C0E73BE78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1117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99150" y="1438275"/>
            <a:ext cx="1665288" cy="50276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525" y="1438275"/>
            <a:ext cx="4848225" cy="50276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ED29D-AC62-45D7-BB3D-3781E2447BBC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06229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438275"/>
            <a:ext cx="6665913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98525" y="519113"/>
            <a:ext cx="5689600" cy="317500"/>
          </a:xfrm>
        </p:spPr>
        <p:txBody>
          <a:bodyPr/>
          <a:lstStyle>
            <a:lvl1pPr>
              <a:defRPr/>
            </a:lvl1pPr>
          </a:lstStyle>
          <a:p>
            <a:fld id="{DAA91A7E-0372-4DC7-93AA-EE9EC80E7196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40813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0412D-F43A-47F9-8752-D89B234E1440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3962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F173-9C5A-46C6-8F18-1120E0F269EA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18961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5BA4-418B-4F13-A68D-CFA0696998AD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9590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FDD48-E396-49D2-8908-93C335258A41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408210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2D02E-7ADE-4353-8B3C-0136FFCF312E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2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8C176-35E9-49D8-BB41-FD4D124A12A7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1241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A8AF9-E63C-41A1-8353-18EE2B3035A0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162218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49B42-6C49-4E0B-8274-E07E80522937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419708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8" name="Picture 24" descr="TM_PP_diahead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438275"/>
            <a:ext cx="66659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698750"/>
            <a:ext cx="66643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72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519113"/>
            <a:ext cx="568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fld id="{7AA93899-2CEF-4540-960A-D91DF387A187}" type="datetime4">
              <a:rPr lang="nl-NL"/>
              <a:pPr/>
              <a:t>14 december 2012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9pPr>
    </p:titleStyle>
    <p:bodyStyle>
      <a:lvl1pPr marL="220663" indent="-2206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1920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2pPr>
      <a:lvl3pPr marL="1050925" indent="-1778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3pPr>
      <a:lvl4pPr marL="1409700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4pPr>
      <a:lvl5pPr marL="17684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5pPr>
      <a:lvl6pPr marL="22256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6pPr>
      <a:lvl7pPr marL="26828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7pPr>
      <a:lvl8pPr marL="31400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8pPr>
      <a:lvl9pPr marL="35972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andreiking-schoolexamen-natuurkunde-havo-vwo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SN8_4h_H2%20hulpbladen_woudschoten.docx" TargetMode="External"/><Relationship Id="rId3" Type="http://schemas.openxmlformats.org/officeDocument/2006/relationships/hyperlink" Target="werken%20met%20sysnat.docx" TargetMode="External"/><Relationship Id="rId7" Type="http://schemas.openxmlformats.org/officeDocument/2006/relationships/hyperlink" Target="SN8_4h_H1%20practicum%201_5_def.docx" TargetMode="External"/><Relationship Id="rId12" Type="http://schemas.openxmlformats.org/officeDocument/2006/relationships/image" Target="../media/image6.png"/><Relationship Id="rId2" Type="http://schemas.openxmlformats.org/officeDocument/2006/relationships/hyperlink" Target="Muizevalwagen%20intro%20videometen%20les%201.cm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SN8_havo4_H2_applet_A%20Versnellen%20en%20Vertragen.docx" TargetMode="External"/><Relationship Id="rId11" Type="http://schemas.openxmlformats.org/officeDocument/2006/relationships/hyperlink" Target="SN8_4h_H2%20toets%20A_def.docx" TargetMode="External"/><Relationship Id="rId5" Type="http://schemas.openxmlformats.org/officeDocument/2006/relationships/hyperlink" Target="SN8_4h_H2%20werkbladen_def.docx" TargetMode="External"/><Relationship Id="rId10" Type="http://schemas.openxmlformats.org/officeDocument/2006/relationships/hyperlink" Target="SN8_4h_H2%20docentenhandleiding_def.docx" TargetMode="External"/><Relationship Id="rId4" Type="http://schemas.openxmlformats.org/officeDocument/2006/relationships/image" Target="../media/image2.png"/><Relationship Id="rId9" Type="http://schemas.openxmlformats.org/officeDocument/2006/relationships/hyperlink" Target="SN8_4h_H2%20uitwerkingen_woudschoten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atuurkunde_vwo_2016_def.pdf" TargetMode="External"/><Relationship Id="rId2" Type="http://schemas.openxmlformats.org/officeDocument/2006/relationships/hyperlink" Target="examenprogramm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www.examenblad.nl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andreiking-schoolexamen-natuurkunde-havo-vwo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NL" dirty="0" smtClean="0"/>
              <a:t>Harrie Ottink en Johan Verhaar, WND 2012</a:t>
            </a:r>
            <a:endParaRPr lang="nl-NL" sz="1400" dirty="0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4077072"/>
            <a:ext cx="6841827" cy="1504950"/>
          </a:xfrm>
        </p:spPr>
        <p:txBody>
          <a:bodyPr/>
          <a:lstStyle/>
          <a:p>
            <a:r>
              <a:rPr lang="nl-NL" sz="4400" dirty="0" smtClean="0"/>
              <a:t>Systematische Natuurkunde?          </a:t>
            </a:r>
            <a:endParaRPr lang="nl-NL" sz="4400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140968"/>
            <a:ext cx="5716588" cy="1752600"/>
          </a:xfrm>
        </p:spPr>
        <p:txBody>
          <a:bodyPr/>
          <a:lstStyle/>
          <a:p>
            <a:endParaRPr lang="nl-NL" dirty="0"/>
          </a:p>
          <a:p>
            <a:r>
              <a:rPr lang="nl-NL" sz="2800" dirty="0" smtClean="0"/>
              <a:t>Hoe werkt de nieuwe</a:t>
            </a:r>
            <a:endParaRPr lang="nl-NL" sz="2800" dirty="0"/>
          </a:p>
        </p:txBody>
      </p:sp>
      <p:pic>
        <p:nvPicPr>
          <p:cNvPr id="1028" name="Afbeelding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212720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32656"/>
            <a:ext cx="2064636" cy="281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solidFill>
                  <a:srgbClr val="000000"/>
                </a:solidFill>
                <a:latin typeface="Verdana"/>
                <a:hlinkClick r:id="rId2" action="ppaction://hlinkfile"/>
              </a:rPr>
              <a:t>Handreiking</a:t>
            </a:r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 SLO pag. 38</a:t>
            </a:r>
            <a:endParaRPr lang="nl-NL" sz="30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14" y="2060848"/>
            <a:ext cx="58197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0388"/>
            <a:ext cx="60483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9552" y="6063679"/>
            <a:ext cx="790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School kan eigen invulling geven aan SE-domein</a:t>
            </a:r>
            <a:endParaRPr lang="nl-NL" dirty="0">
              <a:latin typeface="+mn-lt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32064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Systematische Natuurkunde VWO-4</a:t>
            </a:r>
          </a:p>
        </p:txBody>
      </p:sp>
      <p:sp>
        <p:nvSpPr>
          <p:cNvPr id="7" name="Rechthoek 6"/>
          <p:cNvSpPr/>
          <p:nvPr/>
        </p:nvSpPr>
        <p:spPr>
          <a:xfrm>
            <a:off x="479376" y="2204864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AutoNum type="arabicPlain" startAt="4"/>
              <a:tabLst>
                <a:tab pos="3420745" algn="l"/>
              </a:tabLst>
            </a:pPr>
            <a:r>
              <a:rPr lang="nl-NL" sz="2800" kern="50" dirty="0" smtClean="0">
                <a:latin typeface="Times New Roman"/>
                <a:ea typeface="SimSun"/>
                <a:cs typeface="Mangal"/>
              </a:rPr>
              <a:t>Eigenschappen </a:t>
            </a:r>
            <a:r>
              <a:rPr lang="nl-NL" sz="2800" kern="50" dirty="0">
                <a:latin typeface="Times New Roman"/>
                <a:ea typeface="SimSun"/>
                <a:cs typeface="Mangal"/>
              </a:rPr>
              <a:t>van stoffen en </a:t>
            </a:r>
            <a:r>
              <a:rPr lang="nl-NL" sz="2800" kern="50" dirty="0" smtClean="0">
                <a:latin typeface="Times New Roman"/>
                <a:ea typeface="SimSun"/>
                <a:cs typeface="Mangal"/>
              </a:rPr>
              <a:t>materialen</a:t>
            </a:r>
          </a:p>
          <a:p>
            <a:pPr>
              <a:spcAft>
                <a:spcPts val="0"/>
              </a:spcAft>
              <a:tabLst>
                <a:tab pos="3420745" algn="l"/>
              </a:tabLst>
            </a:pPr>
            <a:r>
              <a:rPr lang="nl-NL" sz="1800" b="1" kern="50" dirty="0">
                <a:latin typeface="Times New Roman"/>
                <a:ea typeface="SimSun"/>
                <a:cs typeface="Mangal"/>
              </a:rPr>
              <a:t>	</a:t>
            </a:r>
            <a:endParaRPr lang="nl-NL" sz="1800" kern="50" dirty="0">
              <a:latin typeface="Times New Roman"/>
              <a:ea typeface="SimSun"/>
              <a:cs typeface="Mangal"/>
            </a:endParaRPr>
          </a:p>
          <a:p>
            <a:pPr marL="452438" indent="-452438">
              <a:spcAft>
                <a:spcPts val="0"/>
              </a:spcAft>
              <a:tabLst>
                <a:tab pos="3420745" algn="l"/>
              </a:tabLst>
            </a:pPr>
            <a:r>
              <a:rPr lang="nl-NL" sz="1800" kern="50" dirty="0" smtClean="0">
                <a:latin typeface="Times New Roman"/>
                <a:ea typeface="SimSun"/>
                <a:cs typeface="Mangal"/>
              </a:rPr>
              <a:t>4.1	Optische eigenschappen</a:t>
            </a:r>
            <a:endParaRPr lang="nl-NL" sz="1800" kern="50" dirty="0">
              <a:latin typeface="Times New Roman"/>
              <a:ea typeface="SimSun"/>
              <a:cs typeface="Mangal"/>
            </a:endParaRPr>
          </a:p>
          <a:p>
            <a:pPr marL="452438" indent="-452438">
              <a:spcAft>
                <a:spcPts val="0"/>
              </a:spcAft>
              <a:tabLst>
                <a:tab pos="3420745" algn="l"/>
              </a:tabLst>
            </a:pPr>
            <a:r>
              <a:rPr lang="nl-NL" sz="1800" kern="50" dirty="0" smtClean="0">
                <a:latin typeface="Times New Roman"/>
                <a:ea typeface="SimSun"/>
                <a:cs typeface="Mangal"/>
              </a:rPr>
              <a:t>4.2	Temperatuur</a:t>
            </a:r>
            <a:r>
              <a:rPr lang="nl-NL" sz="1800" kern="50" dirty="0">
                <a:latin typeface="Times New Roman"/>
                <a:ea typeface="SimSun"/>
                <a:cs typeface="Mangal"/>
              </a:rPr>
              <a:t>, warmte en </a:t>
            </a:r>
            <a:r>
              <a:rPr lang="nl-NL" sz="1800" kern="50" dirty="0" smtClean="0">
                <a:latin typeface="Times New Roman"/>
                <a:ea typeface="SimSun"/>
                <a:cs typeface="Mangal"/>
              </a:rPr>
              <a:t>uitzetten</a:t>
            </a:r>
            <a:endParaRPr lang="nl-NL" sz="1800" kern="50" dirty="0">
              <a:latin typeface="Times New Roman"/>
              <a:ea typeface="SimSun"/>
              <a:cs typeface="Mangal"/>
            </a:endParaRPr>
          </a:p>
          <a:p>
            <a:pPr marL="452438" indent="-452438">
              <a:spcAft>
                <a:spcPts val="0"/>
              </a:spcAft>
              <a:tabLst>
                <a:tab pos="3420745" algn="l"/>
              </a:tabLst>
            </a:pPr>
            <a:r>
              <a:rPr lang="nl-NL" sz="1800" kern="50" dirty="0" smtClean="0">
                <a:latin typeface="Times New Roman"/>
                <a:ea typeface="SimSun"/>
                <a:cs typeface="Mangal"/>
              </a:rPr>
              <a:t>4.3	Transport </a:t>
            </a:r>
            <a:r>
              <a:rPr lang="nl-NL" sz="1800" kern="50" dirty="0">
                <a:latin typeface="Times New Roman"/>
                <a:ea typeface="SimSun"/>
                <a:cs typeface="Mangal"/>
              </a:rPr>
              <a:t>van </a:t>
            </a:r>
            <a:r>
              <a:rPr lang="nl-NL" sz="1800" kern="50" dirty="0" smtClean="0">
                <a:latin typeface="Times New Roman"/>
                <a:ea typeface="SimSun"/>
                <a:cs typeface="Mangal"/>
              </a:rPr>
              <a:t>warmte</a:t>
            </a:r>
            <a:endParaRPr lang="nl-NL" sz="1800" kern="50" dirty="0">
              <a:latin typeface="Times New Roman"/>
              <a:ea typeface="SimSun"/>
              <a:cs typeface="Mangal"/>
            </a:endParaRPr>
          </a:p>
          <a:p>
            <a:pPr marL="452438" indent="-452438">
              <a:spcAft>
                <a:spcPts val="0"/>
              </a:spcAft>
              <a:tabLst>
                <a:tab pos="3420745" algn="l"/>
              </a:tabLst>
            </a:pPr>
            <a:r>
              <a:rPr lang="nl-NL" sz="1800" kern="50" dirty="0" smtClean="0">
                <a:latin typeface="Times New Roman"/>
                <a:ea typeface="SimSun"/>
                <a:cs typeface="Mangal"/>
              </a:rPr>
              <a:t>4.4	Soortelijke warmte</a:t>
            </a:r>
            <a:r>
              <a:rPr lang="nl-NL" sz="1800" kern="50" dirty="0">
                <a:latin typeface="Times New Roman"/>
                <a:ea typeface="SimSun"/>
                <a:cs typeface="Mangal"/>
              </a:rPr>
              <a:t>	</a:t>
            </a:r>
          </a:p>
          <a:p>
            <a:pPr marL="452438" indent="-452438">
              <a:spcAft>
                <a:spcPts val="0"/>
              </a:spcAft>
              <a:tabLst>
                <a:tab pos="3420745" algn="l"/>
              </a:tabLst>
            </a:pPr>
            <a:r>
              <a:rPr lang="nl-NL" sz="1800" kern="50" dirty="0" smtClean="0">
                <a:latin typeface="Times New Roman"/>
                <a:ea typeface="SimSun"/>
                <a:cs typeface="Mangal"/>
              </a:rPr>
              <a:t>4.5	Algemene </a:t>
            </a:r>
            <a:r>
              <a:rPr lang="nl-NL" sz="1800" kern="50" dirty="0">
                <a:latin typeface="Times New Roman"/>
                <a:ea typeface="SimSun"/>
                <a:cs typeface="Mangal"/>
              </a:rPr>
              <a:t>gaswet	</a:t>
            </a:r>
          </a:p>
          <a:p>
            <a:pPr marL="452438" indent="-452438">
              <a:spcAft>
                <a:spcPts val="0"/>
              </a:spcAft>
              <a:tabLst>
                <a:tab pos="3420745" algn="l"/>
              </a:tabLst>
            </a:pPr>
            <a:r>
              <a:rPr lang="nl-NL" sz="1800" kern="50" dirty="0" smtClean="0">
                <a:latin typeface="Times New Roman"/>
                <a:ea typeface="SimSun"/>
                <a:cs typeface="Mangal"/>
              </a:rPr>
              <a:t>4.6	Krachten </a:t>
            </a:r>
            <a:r>
              <a:rPr lang="nl-NL" sz="1800" kern="50" dirty="0">
                <a:latin typeface="Times New Roman"/>
                <a:ea typeface="SimSun"/>
                <a:cs typeface="Mangal"/>
              </a:rPr>
              <a:t>in materialen	</a:t>
            </a:r>
          </a:p>
          <a:p>
            <a:pPr marL="452438" indent="-452438"/>
            <a:r>
              <a:rPr lang="nl-NL" sz="1800" kern="50" dirty="0" smtClean="0">
                <a:latin typeface="Times New Roman"/>
                <a:ea typeface="SimSun"/>
                <a:cs typeface="Mangal"/>
              </a:rPr>
              <a:t>4.7	Afsluiting</a:t>
            </a:r>
            <a:endParaRPr lang="nl-NL" sz="1800" dirty="0"/>
          </a:p>
        </p:txBody>
      </p:sp>
      <p:sp>
        <p:nvSpPr>
          <p:cNvPr id="8" name="Tekstvak 7"/>
          <p:cNvSpPr txBox="1"/>
          <p:nvPr/>
        </p:nvSpPr>
        <p:spPr>
          <a:xfrm>
            <a:off x="611560" y="5229200"/>
            <a:ext cx="5686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Meer dan derde suggestie Handreiking</a:t>
            </a:r>
            <a:endParaRPr lang="nl-NL" sz="1800" dirty="0"/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nl-NL" sz="1800" dirty="0" smtClean="0"/>
              <a:t>keuzevrijheid voor docent</a:t>
            </a:r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nl-NL" sz="1800" dirty="0" smtClean="0"/>
              <a:t>mag zelfs per lesgroep en zelfs per leerling verschillen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8130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Van oude naar nieuwe natuurkunde</a:t>
            </a:r>
            <a:endParaRPr lang="nl-NL" sz="2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9224" y="196677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Veel </a:t>
            </a:r>
            <a:r>
              <a:rPr lang="nl-NL" sz="1800" dirty="0">
                <a:solidFill>
                  <a:srgbClr val="000000"/>
                </a:solidFill>
                <a:latin typeface="+mn-lt"/>
              </a:rPr>
              <a:t>kleine wijzigingen in specificaties</a:t>
            </a:r>
          </a:p>
          <a:p>
            <a:pPr marL="0" lvl="1"/>
            <a:r>
              <a:rPr lang="nl-NL" sz="1800" dirty="0">
                <a:solidFill>
                  <a:srgbClr val="000000"/>
                </a:solidFill>
                <a:latin typeface="+mn-lt"/>
              </a:rPr>
              <a:t>	Niet alles is wat het lijkt</a:t>
            </a:r>
          </a:p>
          <a:p>
            <a:pPr marL="0" lvl="1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Syllabus Bijlage </a:t>
            </a:r>
            <a:r>
              <a:rPr lang="nl-NL" sz="1800" dirty="0">
                <a:solidFill>
                  <a:srgbClr val="000000"/>
                </a:solidFill>
                <a:latin typeface="+mn-lt"/>
              </a:rPr>
              <a:t>4 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Vergelijking met vorig examen</a:t>
            </a:r>
            <a:endParaRPr lang="nl-NL" sz="1800" dirty="0">
              <a:solidFill>
                <a:srgbClr val="000000"/>
              </a:solidFill>
              <a:latin typeface="+mn-lt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nl-NL" sz="1800" dirty="0">
                <a:solidFill>
                  <a:srgbClr val="000000"/>
                </a:solidFill>
                <a:latin typeface="+mn-lt"/>
              </a:rPr>
              <a:t>Andere vraagvormen op CE</a:t>
            </a:r>
          </a:p>
          <a:p>
            <a:pPr marL="0" lvl="1"/>
            <a:r>
              <a:rPr lang="nl-NL" sz="1800" dirty="0">
                <a:solidFill>
                  <a:srgbClr val="000000"/>
                </a:solidFill>
                <a:latin typeface="+mn-lt"/>
              </a:rPr>
              <a:t>	Syllabus Hoofdstuk 3 Voorbeeldopgaven </a:t>
            </a:r>
            <a:endParaRPr lang="nl-NL" sz="1800" dirty="0" smtClean="0">
              <a:solidFill>
                <a:srgbClr val="000000"/>
              </a:solidFill>
              <a:latin typeface="+mn-lt"/>
            </a:endParaRPr>
          </a:p>
          <a:p>
            <a:pPr marL="0" lvl="1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Syllabus Bijlage 3 Examenwoorden</a:t>
            </a:r>
            <a:endParaRPr lang="nl-NL" sz="1800" dirty="0">
              <a:solidFill>
                <a:srgbClr val="000000"/>
              </a:solidFill>
              <a:latin typeface="+mn-lt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Tijd nodig</a:t>
            </a:r>
            <a:endParaRPr lang="nl-NL" sz="1800" dirty="0">
              <a:solidFill>
                <a:srgbClr val="000000"/>
              </a:solidFill>
              <a:latin typeface="+mn-lt"/>
            </a:endParaRPr>
          </a:p>
          <a:p>
            <a:pPr marL="0" lvl="1"/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	invoering</a:t>
            </a:r>
          </a:p>
          <a:p>
            <a:pPr marL="457200" lvl="2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herschrijven PTA</a:t>
            </a:r>
          </a:p>
          <a:p>
            <a:pPr marL="457200" lvl="2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nascholing</a:t>
            </a:r>
          </a:p>
          <a:p>
            <a:pPr marL="0" lvl="1"/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		Quantumwereld</a:t>
            </a:r>
            <a:endParaRPr lang="nl-NL" sz="1800" dirty="0">
              <a:solidFill>
                <a:srgbClr val="000000"/>
              </a:solidFill>
              <a:latin typeface="+mn-lt"/>
            </a:endParaRPr>
          </a:p>
          <a:p>
            <a:pPr marL="0" lvl="1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	Keuzeonderwerpen</a:t>
            </a:r>
          </a:p>
          <a:p>
            <a:pPr marL="0" lvl="1"/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lvl="1"/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CE 2016 en CE 2017 uitsluitingen:</a:t>
            </a:r>
          </a:p>
          <a:p>
            <a:pPr marL="457200" lvl="2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subdomein D2 VWO   Elektrische en magnetische velden</a:t>
            </a:r>
          </a:p>
          <a:p>
            <a:pPr marL="457200" lvl="2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subdomein E1 HAVO  Zonnestelsel en heelal</a:t>
            </a:r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3566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385743" y="2454033"/>
            <a:ext cx="4248472" cy="45033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 smtClean="0">
                <a:solidFill>
                  <a:srgbClr val="000000"/>
                </a:solidFill>
              </a:rPr>
              <a:t>Hoofdstuk-Paragraaf</a:t>
            </a: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theorie: </a:t>
            </a:r>
            <a:r>
              <a:rPr lang="nl-NL" sz="2000" dirty="0" smtClean="0">
                <a:solidFill>
                  <a:srgbClr val="FF0000"/>
                </a:solidFill>
              </a:rPr>
              <a:t>te veel </a:t>
            </a:r>
            <a:r>
              <a:rPr lang="nl-NL" sz="2000" dirty="0" smtClean="0">
                <a:solidFill>
                  <a:srgbClr val="000000"/>
                </a:solidFill>
              </a:rPr>
              <a:t>tekst</a:t>
            </a: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opdracht practicum/applet </a:t>
            </a:r>
            <a:endParaRPr lang="nl-NL" sz="2000" dirty="0">
              <a:solidFill>
                <a:srgbClr val="000000"/>
              </a:solidFill>
            </a:endParaRP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kleine samenvattingen</a:t>
            </a:r>
            <a:endParaRPr lang="nl-NL" sz="2000" dirty="0">
              <a:solidFill>
                <a:srgbClr val="000000"/>
              </a:solidFill>
            </a:endParaRP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FF0000"/>
                </a:solidFill>
              </a:rPr>
              <a:t>(te veel) </a:t>
            </a:r>
            <a:r>
              <a:rPr lang="nl-NL" sz="2000" dirty="0" smtClean="0">
                <a:solidFill>
                  <a:srgbClr val="000000"/>
                </a:solidFill>
              </a:rPr>
              <a:t>opgaven/vragen</a:t>
            </a:r>
          </a:p>
          <a:p>
            <a:pPr marL="0" lvl="2" indent="0">
              <a:buNone/>
            </a:pPr>
            <a:r>
              <a:rPr lang="nl-NL" sz="2000" dirty="0" smtClean="0">
                <a:solidFill>
                  <a:srgbClr val="000000"/>
                </a:solidFill>
              </a:rPr>
              <a:t>Hoofdstuk-Afsluiting</a:t>
            </a:r>
            <a:endParaRPr lang="nl-NL" sz="2000" dirty="0">
              <a:solidFill>
                <a:srgbClr val="000000"/>
              </a:solidFill>
            </a:endParaRPr>
          </a:p>
          <a:p>
            <a:pPr marL="358775" lvl="2" indent="182563"/>
            <a:r>
              <a:rPr lang="nl-NL" sz="2000" dirty="0" smtClean="0">
                <a:solidFill>
                  <a:srgbClr val="000000"/>
                </a:solidFill>
              </a:rPr>
              <a:t>terugblik/vooruitblik</a:t>
            </a:r>
            <a:r>
              <a:rPr lang="nl-NL" sz="2000" dirty="0">
                <a:solidFill>
                  <a:srgbClr val="000000"/>
                </a:solidFill>
              </a:rPr>
              <a:t>	</a:t>
            </a:r>
          </a:p>
          <a:p>
            <a:pPr marL="358775" lvl="2" indent="182563"/>
            <a:r>
              <a:rPr lang="nl-NL" sz="2000" dirty="0">
                <a:solidFill>
                  <a:srgbClr val="000000"/>
                </a:solidFill>
              </a:rPr>
              <a:t>overzicht </a:t>
            </a:r>
            <a:r>
              <a:rPr lang="nl-NL" sz="2000" dirty="0" smtClean="0">
                <a:solidFill>
                  <a:srgbClr val="000000"/>
                </a:solidFill>
              </a:rPr>
              <a:t>formules/tabel</a:t>
            </a:r>
          </a:p>
          <a:p>
            <a:pPr marL="358775" lvl="2" indent="182563"/>
            <a:r>
              <a:rPr lang="nl-NL" sz="2000" dirty="0" smtClean="0">
                <a:solidFill>
                  <a:srgbClr val="FF0000"/>
                </a:solidFill>
              </a:rPr>
              <a:t>geen examenopgaven</a:t>
            </a:r>
          </a:p>
          <a:p>
            <a:pPr marL="0" lvl="2" indent="0" eaLnBrk="0" hangingPunct="0">
              <a:spcBef>
                <a:spcPct val="0"/>
              </a:spcBef>
              <a:buNone/>
            </a:pPr>
            <a:r>
              <a:rPr lang="nl-NL" sz="2000" b="1" dirty="0" smtClean="0">
                <a:solidFill>
                  <a:srgbClr val="000000"/>
                </a:solidFill>
              </a:rPr>
              <a:t>Werkboek </a:t>
            </a:r>
          </a:p>
          <a:p>
            <a:pPr marL="342900" lvl="2" indent="-342900" eaLnBrk="0" hangingPunct="0">
              <a:spcBef>
                <a:spcPct val="0"/>
              </a:spcBef>
            </a:pPr>
            <a:r>
              <a:rPr lang="nl-NL" sz="2000" dirty="0" smtClean="0">
                <a:solidFill>
                  <a:srgbClr val="000000"/>
                </a:solidFill>
              </a:rPr>
              <a:t>Tekenopdrachten</a:t>
            </a:r>
          </a:p>
          <a:p>
            <a:pPr marL="342900" lvl="2" indent="-342900" eaLnBrk="0" hangingPunct="0">
              <a:spcBef>
                <a:spcPct val="0"/>
              </a:spcBef>
            </a:pPr>
            <a:r>
              <a:rPr lang="nl-NL" sz="2000" dirty="0" smtClean="0">
                <a:solidFill>
                  <a:srgbClr val="000000"/>
                </a:solidFill>
              </a:rPr>
              <a:t>Applet-opdrachten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85704" y="1862240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2000" b="1" dirty="0" smtClean="0">
                <a:solidFill>
                  <a:srgbClr val="000000"/>
                </a:solidFill>
                <a:latin typeface="Verdana"/>
              </a:rPr>
              <a:t>Kernboek</a:t>
            </a:r>
            <a:r>
              <a:rPr lang="nl-NL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    </a:t>
            </a:r>
            <a:endParaRPr lang="nl-NL" sz="3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ijdelijke aanduiding voor tekst 4"/>
          <p:cNvSpPr txBox="1">
            <a:spLocks/>
          </p:cNvSpPr>
          <p:nvPr/>
        </p:nvSpPr>
        <p:spPr>
          <a:xfrm>
            <a:off x="4490160" y="2060848"/>
            <a:ext cx="4320480" cy="4718639"/>
          </a:xfrm>
          <a:prstGeom prst="rect">
            <a:avLst/>
          </a:prstGeom>
        </p:spPr>
        <p:txBody>
          <a:bodyPr>
            <a:noAutofit/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/>
            <a:r>
              <a:rPr lang="nl-NL" sz="2000" b="1" dirty="0" smtClean="0">
                <a:solidFill>
                  <a:srgbClr val="000000"/>
                </a:solidFill>
              </a:rPr>
              <a:t>Hulpboek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algemene info</a:t>
            </a:r>
          </a:p>
          <a:p>
            <a:pPr marL="355600" lvl="2" indent="-3556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 uitwerkingen volgens</a:t>
            </a:r>
          </a:p>
          <a:p>
            <a:pPr marL="368300" lvl="2" indent="0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     overzicht-</a:t>
            </a:r>
            <a:r>
              <a:rPr lang="nl-NL" sz="2000" dirty="0" err="1" smtClean="0">
                <a:solidFill>
                  <a:srgbClr val="000000"/>
                </a:solidFill>
              </a:rPr>
              <a:t>werkpad</a:t>
            </a:r>
            <a:endParaRPr lang="nl-NL" sz="2000" dirty="0">
              <a:solidFill>
                <a:srgbClr val="000000"/>
              </a:solidFill>
            </a:endParaRPr>
          </a:p>
          <a:p>
            <a:pPr marL="0" lvl="2" indent="0"/>
            <a:r>
              <a:rPr lang="nl-NL" sz="2000" b="1" dirty="0" smtClean="0">
                <a:solidFill>
                  <a:srgbClr val="000000"/>
                </a:solidFill>
              </a:rPr>
              <a:t>Methodesite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o</a:t>
            </a:r>
            <a:r>
              <a:rPr lang="nl-NL" sz="2000" dirty="0" smtClean="0">
                <a:solidFill>
                  <a:srgbClr val="000000"/>
                </a:solidFill>
              </a:rPr>
              <a:t>pdrachtenblad </a:t>
            </a:r>
            <a:r>
              <a:rPr lang="nl-NL" sz="2000" dirty="0">
                <a:solidFill>
                  <a:srgbClr val="000000"/>
                </a:solidFill>
              </a:rPr>
              <a:t>bij </a:t>
            </a:r>
            <a:r>
              <a:rPr lang="nl-NL" sz="2000" dirty="0" smtClean="0">
                <a:solidFill>
                  <a:srgbClr val="000000"/>
                </a:solidFill>
              </a:rPr>
              <a:t>practica</a:t>
            </a:r>
            <a:endParaRPr lang="nl-NL" sz="2000" dirty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volledige uitwerkingen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toetsen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brede opgaven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applet (online)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gebruik Excel….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sz="2000" dirty="0" smtClean="0">
              <a:solidFill>
                <a:srgbClr val="000000"/>
              </a:solidFill>
            </a:endParaRPr>
          </a:p>
          <a:p>
            <a:pPr marL="0" lvl="1" indent="0"/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smtClean="0">
                <a:solidFill>
                  <a:srgbClr val="000000"/>
                </a:solidFill>
              </a:rPr>
              <a:t>   </a:t>
            </a:r>
            <a:endParaRPr lang="nl-NL" sz="2000" dirty="0">
              <a:solidFill>
                <a:srgbClr val="000000"/>
              </a:solidFill>
            </a:endParaRPr>
          </a:p>
          <a:p>
            <a:pPr marL="0" lvl="1" indent="0"/>
            <a:endParaRPr lang="nl-NL" sz="2000" dirty="0" smtClean="0">
              <a:solidFill>
                <a:srgbClr val="000000"/>
              </a:solidFill>
            </a:endParaRPr>
          </a:p>
          <a:p>
            <a:pPr marL="0" lvl="1" indent="0"/>
            <a:r>
              <a:rPr lang="nl-NL" sz="2000" dirty="0">
                <a:solidFill>
                  <a:srgbClr val="000000"/>
                </a:solidFill>
              </a:rPr>
              <a:t>		</a:t>
            </a:r>
            <a:endParaRPr lang="nl-NL" sz="1800" dirty="0">
              <a:solidFill>
                <a:srgbClr val="000000"/>
              </a:solidFill>
            </a:endParaRPr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>
                <a:solidFill>
                  <a:srgbClr val="000000"/>
                </a:solidFill>
              </a:rPr>
              <a:t>Woudschoten Natuurkunde 2012</a:t>
            </a:r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67544" y="1412776"/>
            <a:ext cx="8118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Oude Systematische Natuurkunde</a:t>
            </a:r>
            <a:endParaRPr lang="nl-NL" sz="30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3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385743" y="2454033"/>
            <a:ext cx="4248472" cy="45033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 smtClean="0">
                <a:solidFill>
                  <a:srgbClr val="000000"/>
                </a:solidFill>
              </a:rPr>
              <a:t>Hoofdstuk-Paragraaf</a:t>
            </a: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theorie: 5/6 pagina’s</a:t>
            </a: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icoon </a:t>
            </a:r>
            <a:r>
              <a:rPr lang="nl-NL" sz="2000" dirty="0">
                <a:solidFill>
                  <a:srgbClr val="000000"/>
                </a:solidFill>
              </a:rPr>
              <a:t>Practicum/Applet </a:t>
            </a: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  <a:hlinkClick r:id="rId2" action="ppaction://hlinkfile"/>
              </a:rPr>
              <a:t>Coach 6</a:t>
            </a:r>
            <a:endParaRPr lang="nl-NL" sz="2000" dirty="0" smtClean="0">
              <a:solidFill>
                <a:srgbClr val="000000"/>
              </a:solidFill>
            </a:endParaRP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kader </a:t>
            </a:r>
            <a:r>
              <a:rPr lang="nl-NL" sz="2000" dirty="0">
                <a:solidFill>
                  <a:srgbClr val="000000"/>
                </a:solidFill>
              </a:rPr>
              <a:t>bij nieuwe </a:t>
            </a:r>
            <a:r>
              <a:rPr lang="nl-NL" sz="2000" dirty="0" smtClean="0">
                <a:solidFill>
                  <a:srgbClr val="000000"/>
                </a:solidFill>
              </a:rPr>
              <a:t>formules</a:t>
            </a:r>
            <a:endParaRPr lang="nl-NL" sz="2000" dirty="0">
              <a:solidFill>
                <a:srgbClr val="000000"/>
              </a:solidFill>
            </a:endParaRPr>
          </a:p>
          <a:p>
            <a:pPr marL="358775" lvl="1" indent="182563">
              <a:buFont typeface="Arial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5 </a:t>
            </a:r>
            <a:r>
              <a:rPr lang="nl-NL" sz="2000" dirty="0" smtClean="0">
                <a:solidFill>
                  <a:srgbClr val="000000"/>
                </a:solidFill>
              </a:rPr>
              <a:t>opgaven/15 vragen</a:t>
            </a:r>
          </a:p>
          <a:p>
            <a:pPr marL="358775" lvl="1" indent="182563">
              <a:buFont typeface="Arial" pitchFamily="34" charset="0"/>
              <a:buNone/>
            </a:pPr>
            <a:r>
              <a:rPr lang="nl-NL" sz="2000" dirty="0" smtClean="0">
                <a:solidFill>
                  <a:srgbClr val="000000"/>
                </a:solidFill>
              </a:rPr>
              <a:t>icoon </a:t>
            </a:r>
            <a:r>
              <a:rPr lang="nl-NL" sz="2000" dirty="0" smtClean="0">
                <a:solidFill>
                  <a:srgbClr val="000000"/>
                </a:solidFill>
              </a:rPr>
              <a:t>werkblad/hulpblad</a:t>
            </a:r>
            <a:endParaRPr lang="nl-NL" sz="2000" dirty="0">
              <a:solidFill>
                <a:srgbClr val="000000"/>
              </a:solidFill>
            </a:endParaRPr>
          </a:p>
          <a:p>
            <a:pPr marL="0" lvl="2" indent="0">
              <a:buNone/>
            </a:pPr>
            <a:r>
              <a:rPr lang="nl-NL" sz="2000" dirty="0" smtClean="0">
                <a:solidFill>
                  <a:srgbClr val="000000"/>
                </a:solidFill>
              </a:rPr>
              <a:t>Hoofdstuk-Afsluiting</a:t>
            </a:r>
            <a:endParaRPr lang="nl-NL" sz="2000" dirty="0">
              <a:solidFill>
                <a:srgbClr val="000000"/>
              </a:solidFill>
            </a:endParaRPr>
          </a:p>
          <a:p>
            <a:pPr marL="358775" lvl="2" indent="182563"/>
            <a:r>
              <a:rPr lang="nl-NL" sz="2000" dirty="0">
                <a:solidFill>
                  <a:srgbClr val="000000"/>
                </a:solidFill>
              </a:rPr>
              <a:t>samenvatting		</a:t>
            </a:r>
          </a:p>
          <a:p>
            <a:pPr marL="358775" lvl="2" indent="182563"/>
            <a:r>
              <a:rPr lang="nl-NL" sz="2000" dirty="0">
                <a:solidFill>
                  <a:srgbClr val="000000"/>
                </a:solidFill>
              </a:rPr>
              <a:t>overzicht </a:t>
            </a:r>
            <a:r>
              <a:rPr lang="nl-NL" sz="2000" dirty="0" smtClean="0">
                <a:solidFill>
                  <a:srgbClr val="000000"/>
                </a:solidFill>
              </a:rPr>
              <a:t>formules/tabel</a:t>
            </a:r>
          </a:p>
          <a:p>
            <a:pPr marL="358775" lvl="2" indent="182563"/>
            <a:r>
              <a:rPr lang="nl-NL" sz="2000" dirty="0" smtClean="0">
                <a:solidFill>
                  <a:srgbClr val="000000"/>
                </a:solidFill>
              </a:rPr>
              <a:t>2(3) (examen)opgaven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85704" y="2010906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2000" b="1" dirty="0" smtClean="0">
                <a:solidFill>
                  <a:srgbClr val="000000"/>
                </a:solidFill>
                <a:latin typeface="Verdana"/>
                <a:hlinkClick r:id="rId3" action="ppaction://hlinkfile"/>
              </a:rPr>
              <a:t>Basisboek</a:t>
            </a:r>
            <a:r>
              <a:rPr lang="nl-NL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    </a:t>
            </a:r>
            <a:endParaRPr lang="nl-NL" sz="3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481225" y="2010906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2000" b="1" dirty="0" smtClean="0">
                <a:solidFill>
                  <a:srgbClr val="000000"/>
                </a:solidFill>
                <a:latin typeface="Verdana"/>
              </a:rPr>
              <a:t>Methodesite</a:t>
            </a:r>
            <a:r>
              <a:rPr lang="nl-NL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    </a:t>
            </a:r>
            <a:endParaRPr lang="nl-NL" sz="3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ijdelijke aanduiding voor tekst 4"/>
          <p:cNvSpPr txBox="1">
            <a:spLocks/>
          </p:cNvSpPr>
          <p:nvPr/>
        </p:nvSpPr>
        <p:spPr>
          <a:xfrm>
            <a:off x="4521097" y="2470367"/>
            <a:ext cx="4320480" cy="4343009"/>
          </a:xfrm>
          <a:prstGeom prst="rect">
            <a:avLst/>
          </a:prstGeom>
        </p:spPr>
        <p:txBody>
          <a:bodyPr>
            <a:noAutofit/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hlinkClick r:id="rId5" action="ppaction://hlinkfile"/>
              </a:rPr>
              <a:t>Werkblad</a:t>
            </a:r>
            <a:r>
              <a:rPr lang="nl-NL" sz="2000" dirty="0">
                <a:solidFill>
                  <a:srgbClr val="000000"/>
                </a:solidFill>
              </a:rPr>
              <a:t> als </a:t>
            </a:r>
            <a:r>
              <a:rPr lang="nl-NL" sz="2000" dirty="0" smtClean="0">
                <a:solidFill>
                  <a:srgbClr val="000000"/>
                </a:solidFill>
              </a:rPr>
              <a:t>1:1 copy </a:t>
            </a:r>
            <a:r>
              <a:rPr lang="nl-NL" sz="2000" dirty="0">
                <a:solidFill>
                  <a:srgbClr val="000000"/>
                </a:solidFill>
              </a:rPr>
              <a:t>(pdf)</a:t>
            </a:r>
          </a:p>
          <a:p>
            <a:pPr marL="0" lvl="1" indent="0"/>
            <a:r>
              <a:rPr lang="nl-NL" sz="2000" dirty="0">
                <a:solidFill>
                  <a:srgbClr val="000000"/>
                </a:solidFill>
              </a:rPr>
              <a:t>     van ‘</a:t>
            </a:r>
            <a:r>
              <a:rPr lang="nl-NL" sz="2000" dirty="0" err="1">
                <a:solidFill>
                  <a:srgbClr val="000000"/>
                </a:solidFill>
              </a:rPr>
              <a:t>teken’figuur</a:t>
            </a:r>
            <a:r>
              <a:rPr lang="nl-NL" sz="2000" dirty="0">
                <a:solidFill>
                  <a:srgbClr val="000000"/>
                </a:solidFill>
              </a:rPr>
              <a:t> bij vraag </a:t>
            </a:r>
            <a:endParaRPr lang="nl-NL" sz="2000" dirty="0" smtClean="0">
              <a:solidFill>
                <a:srgbClr val="000000"/>
              </a:solidFill>
            </a:endParaRPr>
          </a:p>
          <a:p>
            <a:pPr marL="0" lvl="1" indent="0"/>
            <a:r>
              <a:rPr lang="nl-NL" sz="2000" dirty="0" smtClean="0">
                <a:solidFill>
                  <a:srgbClr val="000000"/>
                </a:solidFill>
              </a:rPr>
              <a:t>Als Word-bestand:</a:t>
            </a:r>
            <a:endParaRPr lang="nl-NL" sz="2000" dirty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Opdrachtenblad</a:t>
            </a:r>
            <a:endParaRPr lang="nl-NL" sz="2000" dirty="0">
              <a:solidFill>
                <a:srgbClr val="000000"/>
              </a:solidFill>
            </a:endParaRPr>
          </a:p>
          <a:p>
            <a:pPr marL="0" lvl="1" indent="0"/>
            <a:r>
              <a:rPr lang="nl-NL" sz="2000" dirty="0">
                <a:solidFill>
                  <a:srgbClr val="000000"/>
                </a:solidFill>
              </a:rPr>
              <a:t>    bij </a:t>
            </a:r>
            <a:r>
              <a:rPr lang="nl-NL" sz="2000" dirty="0" err="1">
                <a:solidFill>
                  <a:srgbClr val="000000"/>
                </a:solidFill>
                <a:hlinkClick r:id="rId6" action="ppaction://hlinkfile"/>
              </a:rPr>
              <a:t>applets</a:t>
            </a:r>
            <a:r>
              <a:rPr lang="nl-NL" sz="2000" dirty="0">
                <a:solidFill>
                  <a:srgbClr val="000000"/>
                </a:solidFill>
              </a:rPr>
              <a:t>/</a:t>
            </a:r>
            <a:r>
              <a:rPr lang="nl-NL" sz="2000" dirty="0">
                <a:solidFill>
                  <a:srgbClr val="000000"/>
                </a:solidFill>
                <a:hlinkClick r:id="rId7" action="ppaction://hlinkfile"/>
              </a:rPr>
              <a:t>practica</a:t>
            </a:r>
            <a:r>
              <a:rPr lang="nl-NL" sz="2000" dirty="0">
                <a:solidFill>
                  <a:srgbClr val="000000"/>
                </a:solidFill>
              </a:rPr>
              <a:t>/ontwerp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  <a:hlinkClick r:id="rId8" action="ppaction://hlinkfile"/>
              </a:rPr>
              <a:t>Hulpblad</a:t>
            </a:r>
            <a:r>
              <a:rPr lang="nl-NL" sz="2000" dirty="0" smtClean="0">
                <a:solidFill>
                  <a:srgbClr val="000000"/>
                </a:solidFill>
              </a:rPr>
              <a:t> =hints bij opgaven</a:t>
            </a:r>
            <a:endParaRPr lang="nl-NL" sz="2000" dirty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Systematische </a:t>
            </a:r>
            <a:r>
              <a:rPr lang="nl-NL" sz="2000" dirty="0" smtClean="0">
                <a:solidFill>
                  <a:srgbClr val="000000"/>
                </a:solidFill>
                <a:hlinkClick r:id="rId9" action="ppaction://hlinkfile"/>
              </a:rPr>
              <a:t>uitwerkingen</a:t>
            </a:r>
            <a:endParaRPr lang="nl-NL" sz="2000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  <a:hlinkClick r:id="rId10" action="ppaction://hlinkfile"/>
              </a:rPr>
              <a:t>Docentenhandleiding</a:t>
            </a:r>
            <a:endParaRPr lang="nl-NL" sz="2000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Oefentoets voor leerlingen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0000"/>
                </a:solidFill>
              </a:rPr>
              <a:t>Twee </a:t>
            </a:r>
            <a:r>
              <a:rPr lang="nl-NL" sz="2000" dirty="0" smtClean="0">
                <a:solidFill>
                  <a:srgbClr val="000000"/>
                </a:solidFill>
                <a:hlinkClick r:id="rId11" action="ppaction://hlinkfile"/>
              </a:rPr>
              <a:t>toetsen</a:t>
            </a:r>
            <a:r>
              <a:rPr lang="nl-NL" sz="2000" dirty="0" smtClean="0">
                <a:solidFill>
                  <a:srgbClr val="000000"/>
                </a:solidFill>
              </a:rPr>
              <a:t> (50 minuten)</a:t>
            </a:r>
            <a:endParaRPr lang="nl-NL" sz="2000" dirty="0">
              <a:solidFill>
                <a:srgbClr val="000000"/>
              </a:solidFill>
            </a:endParaRPr>
          </a:p>
          <a:p>
            <a:pPr marL="358775" lvl="1" indent="0"/>
            <a:r>
              <a:rPr lang="nl-NL" sz="1800" dirty="0">
                <a:solidFill>
                  <a:srgbClr val="000000"/>
                </a:solidFill>
              </a:rPr>
              <a:t>   </a:t>
            </a:r>
            <a:endParaRPr lang="nl-NL" sz="2000" dirty="0" smtClean="0">
              <a:solidFill>
                <a:srgbClr val="000000"/>
              </a:solidFill>
            </a:endParaRPr>
          </a:p>
          <a:p>
            <a:pPr marL="0" lvl="1" indent="0"/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smtClean="0">
                <a:solidFill>
                  <a:srgbClr val="000000"/>
                </a:solidFill>
              </a:rPr>
              <a:t>   </a:t>
            </a:r>
            <a:endParaRPr lang="nl-NL" sz="2000" dirty="0">
              <a:solidFill>
                <a:srgbClr val="000000"/>
              </a:solidFill>
            </a:endParaRPr>
          </a:p>
          <a:p>
            <a:pPr marL="0" lvl="1" indent="0"/>
            <a:endParaRPr lang="nl-NL" sz="2000" dirty="0" smtClean="0">
              <a:solidFill>
                <a:srgbClr val="000000"/>
              </a:solidFill>
            </a:endParaRPr>
          </a:p>
          <a:p>
            <a:pPr marL="0" lvl="1" indent="0"/>
            <a:r>
              <a:rPr lang="nl-NL" sz="2000" dirty="0">
                <a:solidFill>
                  <a:srgbClr val="000000"/>
                </a:solidFill>
              </a:rPr>
              <a:t>		</a:t>
            </a:r>
            <a:endParaRPr lang="nl-NL" sz="1800" dirty="0">
              <a:solidFill>
                <a:srgbClr val="000000"/>
              </a:solidFill>
            </a:endParaRPr>
          </a:p>
        </p:txBody>
      </p:sp>
      <p:pic>
        <p:nvPicPr>
          <p:cNvPr id="8" name="Afbeelding 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>
                <a:solidFill>
                  <a:srgbClr val="000000"/>
                </a:solidFill>
              </a:rPr>
              <a:t>Woudschoten Natuurkunde 2012</a:t>
            </a:r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67544" y="1412776"/>
            <a:ext cx="8118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latin typeface="+mn-lt"/>
              </a:rPr>
              <a:t>Nieuwe Systematische Natuurkunde</a:t>
            </a:r>
            <a:endParaRPr lang="nl-NL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1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Inhoudsopgave 5-HAVO boek</a:t>
            </a:r>
          </a:p>
          <a:p>
            <a:pPr marL="3943350" indent="-3943350"/>
            <a:r>
              <a:rPr lang="nl-NL" sz="30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keuzekaternen</a:t>
            </a:r>
            <a:endParaRPr lang="nl-NL" sz="2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9224" y="2424511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q"/>
            </a:pPr>
            <a:r>
              <a:rPr lang="nl-NL" sz="2000" dirty="0" smtClean="0">
                <a:solidFill>
                  <a:srgbClr val="000000"/>
                </a:solidFill>
              </a:rPr>
              <a:t>Hoofdstuk 8	Arbeid en energie</a:t>
            </a:r>
          </a:p>
          <a:p>
            <a:pPr marL="342900" lvl="1" indent="-342900"/>
            <a:r>
              <a:rPr lang="nl-NL" sz="2000" dirty="0">
                <a:solidFill>
                  <a:srgbClr val="000000"/>
                </a:solidFill>
              </a:rPr>
              <a:t> 	</a:t>
            </a:r>
            <a:r>
              <a:rPr lang="nl-NL" sz="2000" dirty="0" smtClean="0">
                <a:solidFill>
                  <a:srgbClr val="000000"/>
                </a:solidFill>
              </a:rPr>
              <a:t>Hoofdstuk 9	Cirkelbeweging</a:t>
            </a:r>
          </a:p>
          <a:p>
            <a:pPr marL="342900" lvl="1" indent="-342900"/>
            <a:r>
              <a:rPr lang="nl-NL" sz="2000" dirty="0" smtClean="0">
                <a:solidFill>
                  <a:srgbClr val="000000"/>
                </a:solidFill>
              </a:rPr>
              <a:t>	Hoofdstuk 10</a:t>
            </a:r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Trillingen en golven</a:t>
            </a:r>
          </a:p>
          <a:p>
            <a:pPr marL="0" lvl="1" indent="354013"/>
            <a:r>
              <a:rPr lang="nl-NL" sz="2000" dirty="0" smtClean="0">
                <a:solidFill>
                  <a:srgbClr val="000000"/>
                </a:solidFill>
              </a:rPr>
              <a:t>Hoofdstuk 11	(Materie en licht)</a:t>
            </a:r>
          </a:p>
          <a:p>
            <a:pPr marL="0" lvl="1" indent="354013"/>
            <a:r>
              <a:rPr lang="nl-NL" sz="2000" dirty="0" smtClean="0">
                <a:solidFill>
                  <a:srgbClr val="000000"/>
                </a:solidFill>
              </a:rPr>
              <a:t>Hoofdstuk 12	Radioactiviteit</a:t>
            </a:r>
          </a:p>
          <a:p>
            <a:pPr marL="0" lvl="1" indent="354013"/>
            <a:endParaRPr lang="nl-NL" sz="2000" dirty="0" smtClean="0">
              <a:solidFill>
                <a:srgbClr val="000000"/>
              </a:solidFill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nl-NL" sz="2000" dirty="0" smtClean="0">
                <a:solidFill>
                  <a:srgbClr val="000000"/>
                </a:solidFill>
              </a:rPr>
              <a:t>Katernen</a:t>
            </a:r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Technische automatisering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	Optica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	Aarde en klimaat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	Menselijk lichaam</a:t>
            </a:r>
          </a:p>
          <a:p>
            <a:pPr marL="0" lvl="1"/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25006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Inhoudsopgave 5 en 6-VWO boeken keuzekaternen</a:t>
            </a:r>
            <a:endParaRPr lang="nl-NL" sz="2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9224" y="2428439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q"/>
            </a:pPr>
            <a:r>
              <a:rPr lang="nl-NL" sz="2000" dirty="0" smtClean="0">
                <a:solidFill>
                  <a:srgbClr val="000000"/>
                </a:solidFill>
              </a:rPr>
              <a:t>Hoofdstuk 8	Arbeid en energie</a:t>
            </a:r>
          </a:p>
          <a:p>
            <a:pPr marL="342900" lvl="1" indent="-342900"/>
            <a:r>
              <a:rPr lang="nl-NL" sz="2000" dirty="0">
                <a:solidFill>
                  <a:srgbClr val="000000"/>
                </a:solidFill>
              </a:rPr>
              <a:t> 	</a:t>
            </a:r>
            <a:r>
              <a:rPr lang="nl-NL" sz="2000" dirty="0" smtClean="0">
                <a:solidFill>
                  <a:srgbClr val="000000"/>
                </a:solidFill>
              </a:rPr>
              <a:t>Hoofdstuk 9	Trillingen en golven</a:t>
            </a:r>
          </a:p>
          <a:p>
            <a:pPr marL="342900" lvl="1" indent="-342900"/>
            <a:r>
              <a:rPr lang="nl-NL" sz="2000" dirty="0" smtClean="0">
                <a:solidFill>
                  <a:srgbClr val="000000"/>
                </a:solidFill>
              </a:rPr>
              <a:t>	Hoofdstuk 10</a:t>
            </a:r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Elektrische en magnetische velden</a:t>
            </a:r>
          </a:p>
          <a:p>
            <a:pPr marL="342900" lvl="1" indent="-342900"/>
            <a:endParaRPr lang="nl-NL" sz="2000" dirty="0" smtClean="0">
              <a:solidFill>
                <a:srgbClr val="000000"/>
              </a:solidFill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nl-NL" sz="2000" dirty="0" smtClean="0">
                <a:solidFill>
                  <a:srgbClr val="000000"/>
                </a:solidFill>
              </a:rPr>
              <a:t>Hoofdstuk 11	Materie en straling</a:t>
            </a:r>
          </a:p>
          <a:p>
            <a:pPr marL="0" lvl="1" indent="354013"/>
            <a:r>
              <a:rPr lang="nl-NL" sz="2000" dirty="0" smtClean="0">
                <a:solidFill>
                  <a:srgbClr val="000000"/>
                </a:solidFill>
              </a:rPr>
              <a:t>Hoofdstuk 12	Medische beeldvorming</a:t>
            </a:r>
          </a:p>
          <a:p>
            <a:pPr marL="0" lvl="1" indent="354013"/>
            <a:r>
              <a:rPr lang="nl-NL" sz="2000" dirty="0" smtClean="0">
                <a:solidFill>
                  <a:srgbClr val="000000"/>
                </a:solidFill>
              </a:rPr>
              <a:t>Hoofdstuk 13	Quantumwereld</a:t>
            </a:r>
          </a:p>
          <a:p>
            <a:pPr marL="0" lvl="1" indent="354013"/>
            <a:endParaRPr lang="nl-NL" sz="2000" dirty="0" smtClean="0">
              <a:solidFill>
                <a:srgbClr val="000000"/>
              </a:solidFill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nl-NL" sz="2000" dirty="0" smtClean="0">
                <a:solidFill>
                  <a:srgbClr val="000000"/>
                </a:solidFill>
              </a:rPr>
              <a:t>Katernen</a:t>
            </a:r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Biofysica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	Geofysica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	Relativiteitstheorie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	Kern- en deeltjesprocessen</a:t>
            </a:r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3392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latin typeface="+mj-lt"/>
              </a:rPr>
              <a:t>Licenties voor leerling</a:t>
            </a:r>
            <a:endParaRPr lang="nl-NL" sz="2000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9392" y="21296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4013">
              <a:buFont typeface="Wingdings" pitchFamily="2" charset="2"/>
              <a:buChar char="q"/>
            </a:pPr>
            <a:r>
              <a:rPr lang="nl-NL" sz="2000" dirty="0" smtClean="0"/>
              <a:t>Startlicentie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Werkbladen met tekenopdrachten bij opgaven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Hulpbladen bij vragen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Applets (online beschikbaar)</a:t>
            </a:r>
            <a:endParaRPr lang="nl-NL" sz="2000" dirty="0">
              <a:solidFill>
                <a:srgbClr val="FF0000"/>
              </a:solidFill>
            </a:endParaRP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Oefentoets </a:t>
            </a:r>
            <a:r>
              <a:rPr lang="nl-NL" sz="2000" dirty="0"/>
              <a:t>met uitwerkingen </a:t>
            </a:r>
            <a:r>
              <a:rPr lang="nl-NL" sz="2000" dirty="0" smtClean="0"/>
              <a:t>en puntenverdeling als bij examen</a:t>
            </a:r>
            <a:endParaRPr lang="nl-NL" sz="2000" dirty="0"/>
          </a:p>
          <a:p>
            <a:pPr marL="0" lvl="1"/>
            <a:endParaRPr lang="nl-NL" sz="2000" dirty="0" smtClean="0"/>
          </a:p>
          <a:p>
            <a:pPr marL="0" lvl="1"/>
            <a:endParaRPr lang="nl-NL" sz="2000" dirty="0" smtClean="0"/>
          </a:p>
          <a:p>
            <a:pPr marL="0" lvl="1"/>
            <a:endParaRPr lang="nl-NL" sz="2000" dirty="0"/>
          </a:p>
          <a:p>
            <a:pPr marL="342900" lvl="1" indent="-342900">
              <a:buFont typeface="Wingdings" pitchFamily="2" charset="2"/>
              <a:buChar char="q"/>
            </a:pPr>
            <a:r>
              <a:rPr lang="nl-NL" sz="2000" dirty="0" smtClean="0"/>
              <a:t>Totaallicentie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Startlicentie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err="1" smtClean="0"/>
              <a:t>Digiboekversie</a:t>
            </a:r>
            <a:r>
              <a:rPr lang="nl-NL" sz="2000" dirty="0" smtClean="0"/>
              <a:t> van basisboeken en keuzekaternen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Speciaal voor tablet: </a:t>
            </a:r>
          </a:p>
          <a:p>
            <a:pPr marL="800100" lvl="2" indent="374650">
              <a:buFont typeface="Arial" pitchFamily="34" charset="0"/>
              <a:buChar char="•"/>
            </a:pPr>
            <a:r>
              <a:rPr lang="nl-NL" sz="2000" dirty="0" smtClean="0"/>
              <a:t>‘Schooltas’ = digitale versie van basisboeken en keuzekaternen</a:t>
            </a:r>
          </a:p>
          <a:p>
            <a:pPr marL="0" lvl="1"/>
            <a:r>
              <a:rPr lang="nl-NL" sz="2000" dirty="0"/>
              <a:t>	</a:t>
            </a:r>
            <a:r>
              <a:rPr lang="nl-NL" sz="2000" dirty="0" smtClean="0"/>
              <a:t>	zelf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smtClean="0"/>
              <a:t>toevoegen / delen van aantekeningen</a:t>
            </a:r>
          </a:p>
          <a:p>
            <a:pPr marL="0" lvl="1"/>
            <a:r>
              <a:rPr lang="nl-NL" sz="2000" dirty="0"/>
              <a:t>	</a:t>
            </a:r>
            <a:r>
              <a:rPr lang="nl-NL" sz="2000" dirty="0" smtClean="0"/>
              <a:t>		hyperlinks naar video’s / foto’s / documenten</a:t>
            </a:r>
            <a:endParaRPr lang="nl-NL" sz="2000" dirty="0" smtClean="0">
              <a:solidFill>
                <a:srgbClr val="FF0000"/>
              </a:solidFill>
            </a:endParaRPr>
          </a:p>
          <a:p>
            <a:pPr marL="0" lvl="1"/>
            <a:endParaRPr lang="nl-NL" sz="2000" dirty="0" smtClean="0">
              <a:solidFill>
                <a:srgbClr val="FF0000"/>
              </a:solidFill>
            </a:endParaRPr>
          </a:p>
        </p:txBody>
      </p:sp>
      <p:sp>
        <p:nvSpPr>
          <p:cNvPr id="5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59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latin typeface="+mj-lt"/>
              </a:rPr>
              <a:t>Licenties voor docent</a:t>
            </a:r>
            <a:endParaRPr lang="nl-NL" sz="2000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2856" y="21296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4013">
              <a:buFont typeface="Wingdings" pitchFamily="2" charset="2"/>
              <a:buChar char="q"/>
            </a:pPr>
            <a:r>
              <a:rPr lang="nl-NL" sz="2000" dirty="0"/>
              <a:t>Startlicentie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Werkbladen </a:t>
            </a:r>
            <a:r>
              <a:rPr lang="nl-NL" sz="2000" dirty="0"/>
              <a:t>met tekenopdrachten bij </a:t>
            </a:r>
            <a:r>
              <a:rPr lang="nl-NL" sz="2000" dirty="0" smtClean="0"/>
              <a:t>opgaven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Hulpbladen bij vragen</a:t>
            </a:r>
            <a:endParaRPr lang="nl-NL" sz="2000" dirty="0"/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Applets (online beschikbaar)  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Oefentoets </a:t>
            </a:r>
            <a:r>
              <a:rPr lang="nl-NL" sz="2000" dirty="0"/>
              <a:t>met uitwerkingen </a:t>
            </a:r>
            <a:r>
              <a:rPr lang="nl-NL" sz="2000" dirty="0" smtClean="0"/>
              <a:t>en puntenverdeling als bij examen</a:t>
            </a:r>
            <a:endParaRPr lang="nl-NL" sz="2000" dirty="0"/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90D4"/>
                </a:solidFill>
              </a:rPr>
              <a:t>Opdrachten bij applet / practicum  / ontwerpen / model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90D4"/>
                </a:solidFill>
              </a:rPr>
              <a:t>Systematische uitwerkingen</a:t>
            </a:r>
            <a:endParaRPr lang="nl-NL" sz="2000" dirty="0">
              <a:solidFill>
                <a:srgbClr val="0090D4"/>
              </a:solidFill>
            </a:endParaRP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90D4"/>
                </a:solidFill>
              </a:rPr>
              <a:t>Docentenhandleiding</a:t>
            </a:r>
            <a:endParaRPr lang="nl-NL" sz="2000" dirty="0">
              <a:solidFill>
                <a:srgbClr val="0090D4"/>
              </a:solidFill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nl-NL" sz="2000" dirty="0" smtClean="0"/>
              <a:t>Totaallicentie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Startlicentie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90D4"/>
                </a:solidFill>
              </a:rPr>
              <a:t>Twee toetsen met uitwerkingen per hoofdstuk; tijdsduur 50 minuten</a:t>
            </a:r>
          </a:p>
          <a:p>
            <a:pPr marL="342900" lvl="1" indent="374650">
              <a:buFont typeface="Arial" pitchFamily="34" charset="0"/>
              <a:buChar char="•"/>
            </a:pPr>
            <a:r>
              <a:rPr lang="nl-NL" sz="2000" dirty="0" smtClean="0"/>
              <a:t>‘Digibord</a:t>
            </a:r>
            <a:r>
              <a:rPr lang="nl-NL" sz="2000" i="1" dirty="0" smtClean="0"/>
              <a:t>bij</a:t>
            </a:r>
            <a:r>
              <a:rPr lang="nl-NL" sz="2000" dirty="0" smtClean="0"/>
              <a:t> ’ = digitale versie van basisboeken en keuzekaternen</a:t>
            </a:r>
          </a:p>
          <a:p>
            <a:pPr marL="0" lvl="1"/>
            <a:r>
              <a:rPr lang="nl-NL" sz="2000" dirty="0"/>
              <a:t>	</a:t>
            </a:r>
            <a:r>
              <a:rPr lang="nl-NL" sz="2000" dirty="0" smtClean="0"/>
              <a:t>	zelf toevoegen / delen met anderen</a:t>
            </a:r>
          </a:p>
          <a:p>
            <a:pPr marL="0" lvl="1"/>
            <a:r>
              <a:rPr lang="nl-NL" sz="2000" dirty="0"/>
              <a:t>	</a:t>
            </a:r>
            <a:r>
              <a:rPr lang="nl-NL" sz="2000" dirty="0" smtClean="0"/>
              <a:t>		aantekeningen</a:t>
            </a:r>
          </a:p>
          <a:p>
            <a:pPr marL="0" lvl="1"/>
            <a:r>
              <a:rPr lang="nl-NL" sz="2000" dirty="0"/>
              <a:t>	</a:t>
            </a:r>
            <a:r>
              <a:rPr lang="nl-NL" sz="2000" dirty="0" smtClean="0"/>
              <a:t>		hyperlinks naar video’s / foto’s / documenten</a:t>
            </a:r>
          </a:p>
          <a:p>
            <a:pPr marL="0" lvl="1"/>
            <a:endParaRPr lang="nl-NL" sz="2000" dirty="0" smtClean="0"/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94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Planning Havo		Vwo</a:t>
            </a:r>
            <a:endParaRPr lang="nl-NL" sz="3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9224" y="2132856"/>
            <a:ext cx="40587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4013">
              <a:buFont typeface="Wingdings" pitchFamily="2" charset="2"/>
              <a:buChar char="q"/>
            </a:pPr>
            <a:r>
              <a:rPr lang="nl-NL" sz="2000" b="1" dirty="0" smtClean="0">
                <a:solidFill>
                  <a:srgbClr val="0070C0"/>
                </a:solidFill>
              </a:rPr>
              <a:t>Basisboek Havo-4</a:t>
            </a:r>
          </a:p>
          <a:p>
            <a:pPr marL="0" lvl="1"/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smtClean="0">
                <a:solidFill>
                  <a:srgbClr val="0070C0"/>
                </a:solidFill>
              </a:rPr>
              <a:t>          	Woudschoten 2012</a:t>
            </a:r>
          </a:p>
          <a:p>
            <a:pPr marL="0" lvl="1"/>
            <a:r>
              <a:rPr lang="nl-NL" sz="2000" dirty="0" smtClean="0">
                <a:solidFill>
                  <a:srgbClr val="000000"/>
                </a:solidFill>
              </a:rPr>
              <a:t>      Katern Havo-A </a:t>
            </a:r>
          </a:p>
          <a:p>
            <a:pPr marL="0" lvl="1"/>
            <a:r>
              <a:rPr lang="nl-NL" sz="2000" dirty="0" smtClean="0">
                <a:solidFill>
                  <a:srgbClr val="000000"/>
                </a:solidFill>
              </a:rPr>
              <a:t>      Overige producten Havo-4</a:t>
            </a:r>
            <a:endParaRPr lang="nl-NL" sz="2000" dirty="0">
              <a:solidFill>
                <a:srgbClr val="000000"/>
              </a:solidFill>
            </a:endParaRPr>
          </a:p>
          <a:p>
            <a:pPr marL="914400" lvl="3"/>
            <a:r>
              <a:rPr lang="nl-NL" sz="2000" dirty="0">
                <a:solidFill>
                  <a:srgbClr val="000000"/>
                </a:solidFill>
              </a:rPr>
              <a:t>Januari </a:t>
            </a:r>
            <a:r>
              <a:rPr lang="nl-NL" sz="2000" dirty="0" smtClean="0">
                <a:solidFill>
                  <a:srgbClr val="000000"/>
                </a:solidFill>
              </a:rPr>
              <a:t>2013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2000" b="1" dirty="0">
                <a:solidFill>
                  <a:srgbClr val="0070C0"/>
                </a:solidFill>
              </a:rPr>
              <a:t>Basisboek </a:t>
            </a:r>
            <a:r>
              <a:rPr lang="nl-NL" sz="2000" b="1" dirty="0" smtClean="0">
                <a:solidFill>
                  <a:srgbClr val="0070C0"/>
                </a:solidFill>
              </a:rPr>
              <a:t>Havo-5</a:t>
            </a:r>
            <a:endParaRPr lang="nl-NL" sz="2000" b="1" dirty="0">
              <a:solidFill>
                <a:srgbClr val="0070C0"/>
              </a:solidFill>
            </a:endParaRPr>
          </a:p>
          <a:p>
            <a:pPr marL="0" lvl="1"/>
            <a:r>
              <a:rPr lang="nl-NL" sz="2000" dirty="0">
                <a:solidFill>
                  <a:srgbClr val="0070C0"/>
                </a:solidFill>
              </a:rPr>
              <a:t>	Woudschoten 2013</a:t>
            </a:r>
          </a:p>
          <a:p>
            <a:pPr marL="0" lvl="1"/>
            <a:r>
              <a:rPr lang="nl-NL" sz="2000" dirty="0" smtClean="0">
                <a:solidFill>
                  <a:srgbClr val="000000"/>
                </a:solidFill>
              </a:rPr>
              <a:t>      Katernen </a:t>
            </a:r>
            <a:r>
              <a:rPr lang="nl-NL" sz="2000" dirty="0">
                <a:solidFill>
                  <a:srgbClr val="000000"/>
                </a:solidFill>
              </a:rPr>
              <a:t>Havo-B; C en D</a:t>
            </a:r>
          </a:p>
          <a:p>
            <a:pPr marL="0" lvl="1"/>
            <a:r>
              <a:rPr lang="nl-NL" sz="2000" dirty="0" smtClean="0">
                <a:solidFill>
                  <a:srgbClr val="000000"/>
                </a:solidFill>
              </a:rPr>
              <a:t>      Overige </a:t>
            </a:r>
            <a:r>
              <a:rPr lang="nl-NL" sz="2000" dirty="0">
                <a:solidFill>
                  <a:srgbClr val="000000"/>
                </a:solidFill>
              </a:rPr>
              <a:t>producten </a:t>
            </a:r>
            <a:r>
              <a:rPr lang="nl-NL" sz="2000" dirty="0" smtClean="0">
                <a:solidFill>
                  <a:srgbClr val="000000"/>
                </a:solidFill>
              </a:rPr>
              <a:t>Havo-5</a:t>
            </a:r>
            <a:endParaRPr lang="nl-NL" sz="2000" dirty="0">
              <a:solidFill>
                <a:srgbClr val="000000"/>
              </a:solidFill>
            </a:endParaRPr>
          </a:p>
          <a:p>
            <a:pPr marL="914400" lvl="3"/>
            <a:r>
              <a:rPr lang="nl-NL" sz="2000" dirty="0">
                <a:solidFill>
                  <a:srgbClr val="000000"/>
                </a:solidFill>
              </a:rPr>
              <a:t>Januari 2014</a:t>
            </a:r>
          </a:p>
          <a:p>
            <a:pPr marL="0" lvl="1"/>
            <a:endParaRPr lang="nl-NL" sz="2000" dirty="0" smtClean="0">
              <a:solidFill>
                <a:srgbClr val="000000"/>
              </a:solidFill>
            </a:endParaRPr>
          </a:p>
          <a:p>
            <a:pPr marL="0" lvl="1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341208" y="2129672"/>
            <a:ext cx="3986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4013">
              <a:buFont typeface="Wingdings" pitchFamily="2" charset="2"/>
              <a:buChar char="q"/>
            </a:pPr>
            <a:r>
              <a:rPr lang="nl-NL" sz="2000" b="1" dirty="0" smtClean="0">
                <a:solidFill>
                  <a:srgbClr val="7030A0"/>
                </a:solidFill>
              </a:rPr>
              <a:t>Basisboek Vwo-4 </a:t>
            </a:r>
          </a:p>
          <a:p>
            <a:pPr marL="0" lvl="1"/>
            <a:r>
              <a:rPr lang="nl-NL" sz="2000" dirty="0" smtClean="0">
                <a:solidFill>
                  <a:srgbClr val="7030A0"/>
                </a:solidFill>
              </a:rPr>
              <a:t>      Overige producten VWO-4</a:t>
            </a:r>
            <a:endParaRPr lang="nl-NL" sz="2000" dirty="0">
              <a:solidFill>
                <a:srgbClr val="7030A0"/>
              </a:solidFill>
            </a:endParaRPr>
          </a:p>
          <a:p>
            <a:pPr marL="914400" lvl="3"/>
            <a:r>
              <a:rPr lang="nl-NL" sz="2000" dirty="0">
                <a:solidFill>
                  <a:srgbClr val="7030A0"/>
                </a:solidFill>
              </a:rPr>
              <a:t>Januari </a:t>
            </a:r>
            <a:r>
              <a:rPr lang="nl-NL" sz="2000" dirty="0" smtClean="0">
                <a:solidFill>
                  <a:srgbClr val="7030A0"/>
                </a:solidFill>
              </a:rPr>
              <a:t>2013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2000" b="1" dirty="0">
                <a:solidFill>
                  <a:srgbClr val="7030A0"/>
                </a:solidFill>
              </a:rPr>
              <a:t>Basisboek </a:t>
            </a:r>
            <a:r>
              <a:rPr lang="nl-NL" sz="2000" b="1" dirty="0" smtClean="0">
                <a:solidFill>
                  <a:srgbClr val="7030A0"/>
                </a:solidFill>
              </a:rPr>
              <a:t>Vwo-5 </a:t>
            </a:r>
            <a:endParaRPr lang="nl-NL" sz="2000" b="1" dirty="0">
              <a:solidFill>
                <a:srgbClr val="7030A0"/>
              </a:solidFill>
            </a:endParaRPr>
          </a:p>
          <a:p>
            <a:pPr marL="0" lvl="1"/>
            <a:r>
              <a:rPr lang="nl-NL" sz="2000" dirty="0">
                <a:solidFill>
                  <a:srgbClr val="7030A0"/>
                </a:solidFill>
              </a:rPr>
              <a:t>	Woudschoten 2013</a:t>
            </a:r>
          </a:p>
          <a:p>
            <a:pPr marL="0" lvl="1"/>
            <a:r>
              <a:rPr lang="nl-NL" sz="2000" dirty="0" smtClean="0">
                <a:solidFill>
                  <a:srgbClr val="000000"/>
                </a:solidFill>
              </a:rPr>
              <a:t>      Overige </a:t>
            </a:r>
            <a:r>
              <a:rPr lang="nl-NL" sz="2000" dirty="0">
                <a:solidFill>
                  <a:srgbClr val="000000"/>
                </a:solidFill>
              </a:rPr>
              <a:t>producten </a:t>
            </a:r>
            <a:r>
              <a:rPr lang="nl-NL" sz="2000" dirty="0" smtClean="0">
                <a:solidFill>
                  <a:srgbClr val="000000"/>
                </a:solidFill>
              </a:rPr>
              <a:t>VWO-5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smtClean="0">
                <a:solidFill>
                  <a:srgbClr val="000000"/>
                </a:solidFill>
              </a:rPr>
              <a:t>     Katern Vwo-A en B</a:t>
            </a:r>
          </a:p>
          <a:p>
            <a:pPr marL="0" lvl="1"/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Januari 2014</a:t>
            </a:r>
            <a:endParaRPr lang="nl-NL" sz="2000" dirty="0">
              <a:solidFill>
                <a:srgbClr val="000000"/>
              </a:solidFill>
            </a:endParaRPr>
          </a:p>
          <a:p>
            <a:pPr marL="0" lvl="1" indent="354013">
              <a:buFont typeface="Wingdings" pitchFamily="2" charset="2"/>
              <a:buChar char="q"/>
            </a:pPr>
            <a:r>
              <a:rPr lang="nl-NL" sz="2000" b="1" dirty="0">
                <a:solidFill>
                  <a:srgbClr val="7030A0"/>
                </a:solidFill>
              </a:rPr>
              <a:t>Basisboek Vwo-6 </a:t>
            </a:r>
          </a:p>
          <a:p>
            <a:pPr marL="0" lvl="1"/>
            <a:r>
              <a:rPr lang="nl-NL" sz="2000" dirty="0">
                <a:solidFill>
                  <a:srgbClr val="7030A0"/>
                </a:solidFill>
              </a:rPr>
              <a:t>	September 2014</a:t>
            </a:r>
          </a:p>
          <a:p>
            <a:pPr marL="0" lvl="1"/>
            <a:r>
              <a:rPr lang="nl-NL" sz="2000" dirty="0" smtClean="0">
                <a:solidFill>
                  <a:srgbClr val="000000"/>
                </a:solidFill>
              </a:rPr>
              <a:t>      Katernen Vwo-C </a:t>
            </a:r>
            <a:r>
              <a:rPr lang="nl-NL" sz="2000" dirty="0">
                <a:solidFill>
                  <a:srgbClr val="000000"/>
                </a:solidFill>
              </a:rPr>
              <a:t>en D</a:t>
            </a:r>
          </a:p>
          <a:p>
            <a:pPr marL="0" lvl="1"/>
            <a:r>
              <a:rPr lang="nl-NL" sz="2000" dirty="0" smtClean="0">
                <a:solidFill>
                  <a:srgbClr val="000000"/>
                </a:solidFill>
              </a:rPr>
              <a:t>      Overige </a:t>
            </a:r>
            <a:r>
              <a:rPr lang="nl-NL" sz="2000" dirty="0">
                <a:solidFill>
                  <a:srgbClr val="000000"/>
                </a:solidFill>
              </a:rPr>
              <a:t>producten VWO-6</a:t>
            </a:r>
          </a:p>
          <a:p>
            <a:pPr marL="914400" lvl="3"/>
            <a:r>
              <a:rPr lang="nl-NL" sz="2000" dirty="0">
                <a:solidFill>
                  <a:srgbClr val="000000"/>
                </a:solidFill>
              </a:rPr>
              <a:t>Januari </a:t>
            </a:r>
            <a:r>
              <a:rPr lang="nl-NL" sz="2000" dirty="0" smtClean="0">
                <a:solidFill>
                  <a:srgbClr val="000000"/>
                </a:solidFill>
              </a:rPr>
              <a:t>2015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33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73507" y="2143884"/>
            <a:ext cx="8451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Uitgangspunten </a:t>
            </a:r>
            <a:r>
              <a:rPr lang="nl-NL" sz="1800" dirty="0" err="1" smtClean="0">
                <a:solidFill>
                  <a:srgbClr val="000000"/>
                </a:solidFill>
                <a:latin typeface="+mn-lt"/>
              </a:rPr>
              <a:t>NiNa</a:t>
            </a:r>
            <a:endParaRPr lang="nl-NL" sz="1800" dirty="0" smtClean="0">
              <a:solidFill>
                <a:srgbClr val="000000"/>
              </a:solidFill>
              <a:latin typeface="+mn-lt"/>
            </a:endParaRPr>
          </a:p>
          <a:p>
            <a:pPr marL="0" lvl="1"/>
            <a:endParaRPr lang="nl-NL" sz="1800" dirty="0" smtClean="0">
              <a:solidFill>
                <a:srgbClr val="000000"/>
              </a:solidFill>
              <a:latin typeface="+mn-lt"/>
            </a:endParaRP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Groter verschil HAVO-VWO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Betere afstemming met andere vakken: Domein A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Minder rekenwerk op CE: ongeveer 50%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Betere aansluiting met vervolgonderwijs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Minder overladenheid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Meer </a:t>
            </a:r>
            <a:r>
              <a:rPr lang="nl-NL" sz="1800" dirty="0">
                <a:solidFill>
                  <a:srgbClr val="000000"/>
                </a:solidFill>
                <a:latin typeface="+mn-lt"/>
              </a:rPr>
              <a:t>uitdaging door nieuwe onderwerpen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Meer vrijheid voor scholen: SE = </a:t>
            </a:r>
            <a:r>
              <a:rPr lang="nl-NL" sz="1800" b="1" dirty="0" err="1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nl-NL" sz="1800" dirty="0" err="1" smtClean="0">
                <a:solidFill>
                  <a:srgbClr val="000000"/>
                </a:solidFill>
                <a:latin typeface="+mn-lt"/>
              </a:rPr>
              <a:t>chool</a:t>
            </a:r>
            <a:r>
              <a:rPr lang="nl-NL" sz="1800" b="1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nl-NL" sz="1800" dirty="0" err="1" smtClean="0">
                <a:solidFill>
                  <a:srgbClr val="000000"/>
                </a:solidFill>
                <a:latin typeface="+mn-lt"/>
              </a:rPr>
              <a:t>igen</a:t>
            </a:r>
            <a:endParaRPr lang="nl-NL" sz="1800" dirty="0" smtClean="0">
              <a:solidFill>
                <a:srgbClr val="000000"/>
              </a:solidFill>
              <a:latin typeface="+mn-lt"/>
            </a:endParaRPr>
          </a:p>
          <a:p>
            <a:pPr marL="0" lvl="1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Domein I: Onderzoeken-ontwerpen-modelleren</a:t>
            </a:r>
            <a:endParaRPr lang="nl-NL" sz="1800" dirty="0">
              <a:solidFill>
                <a:srgbClr val="000000"/>
              </a:solidFill>
              <a:latin typeface="+mn-lt"/>
            </a:endParaRPr>
          </a:p>
          <a:p>
            <a:pPr marL="457200" lvl="2"/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>
                <a:solidFill>
                  <a:srgbClr val="000000"/>
                </a:solidFill>
                <a:latin typeface="+mn-lt"/>
              </a:rPr>
              <a:t>S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ubdomein D2 (HAVO) / E1 (VWO)</a:t>
            </a:r>
          </a:p>
          <a:p>
            <a:pPr marL="457200" lvl="2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Keuzedomeinen: twee van de vier</a:t>
            </a:r>
          </a:p>
          <a:p>
            <a:pPr marL="457200" lvl="2"/>
            <a:r>
              <a:rPr lang="nl-NL" sz="1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rgbClr val="000000"/>
                </a:solidFill>
                <a:latin typeface="+mn-lt"/>
              </a:rPr>
              <a:t>Domein H: wendbaarheid  = voorbereiding op SE/CE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err="1" smtClean="0">
                <a:solidFill>
                  <a:srgbClr val="000000"/>
                </a:solidFill>
                <a:latin typeface="Verdana"/>
              </a:rPr>
              <a:t>NiNa</a:t>
            </a:r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 = natuurkunde = geen didactiek</a:t>
            </a:r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5475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6202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69224" y="2132856"/>
            <a:ext cx="84512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nl-NL" sz="2000" dirty="0" smtClean="0"/>
          </a:p>
          <a:p>
            <a:pPr marL="0" lvl="1"/>
            <a:endParaRPr lang="nl-NL" sz="2000" dirty="0"/>
          </a:p>
          <a:p>
            <a:pPr marL="0" lvl="1"/>
            <a:endParaRPr lang="nl-NL" sz="2000" dirty="0" smtClean="0"/>
          </a:p>
          <a:p>
            <a:pPr marL="0" lvl="1"/>
            <a:endParaRPr lang="nl-NL" sz="2000" dirty="0" smtClean="0"/>
          </a:p>
          <a:p>
            <a:pPr marL="0" lvl="1"/>
            <a:endParaRPr lang="nl-NL" sz="2000" dirty="0"/>
          </a:p>
          <a:p>
            <a:pPr marL="0" lvl="1"/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latin typeface="+mn-lt"/>
                <a:hlinkClick r:id="rId2" action="ppaction://hlinkfile"/>
              </a:rPr>
              <a:t>Examenprogramma </a:t>
            </a:r>
            <a:r>
              <a:rPr lang="nl-NL" sz="1800" dirty="0" smtClean="0">
                <a:latin typeface="+mn-lt"/>
              </a:rPr>
              <a:t>in globale eindtermen</a:t>
            </a:r>
          </a:p>
          <a:p>
            <a:pPr marL="0" lvl="1"/>
            <a:r>
              <a:rPr lang="nl-NL" sz="1800" dirty="0">
                <a:latin typeface="+mn-lt"/>
              </a:rPr>
              <a:t>	</a:t>
            </a:r>
            <a:r>
              <a:rPr lang="nl-NL" sz="1800" dirty="0" smtClean="0">
                <a:latin typeface="+mn-lt"/>
              </a:rPr>
              <a:t>domeinen en subdomeinen   (voor CE én SE)</a:t>
            </a:r>
          </a:p>
          <a:p>
            <a:pPr marL="0" lvl="1" indent="354013">
              <a:buFont typeface="Wingdings" pitchFamily="2" charset="2"/>
              <a:buChar char="q"/>
            </a:pPr>
            <a:r>
              <a:rPr lang="nl-NL" sz="1800" dirty="0" smtClean="0">
                <a:latin typeface="+mn-lt"/>
                <a:hlinkClick r:id="rId3" action="ppaction://hlinkfile"/>
              </a:rPr>
              <a:t>Syllabus </a:t>
            </a:r>
            <a:r>
              <a:rPr lang="nl-NL" sz="1800" dirty="0" smtClean="0">
                <a:latin typeface="+mn-lt"/>
              </a:rPr>
              <a:t>natuurkunde</a:t>
            </a:r>
          </a:p>
          <a:p>
            <a:pPr marL="457200" lvl="2"/>
            <a:r>
              <a:rPr lang="nl-NL" sz="1800" dirty="0" smtClean="0">
                <a:latin typeface="+mn-lt"/>
              </a:rPr>
              <a:t>	Aantal </a:t>
            </a:r>
            <a:r>
              <a:rPr lang="nl-NL" sz="1800" dirty="0">
                <a:latin typeface="+mn-lt"/>
              </a:rPr>
              <a:t>SLU (VWO 480 en HAVO 400)</a:t>
            </a:r>
          </a:p>
          <a:p>
            <a:pPr marL="457200" lvl="2"/>
            <a:r>
              <a:rPr lang="nl-NL" sz="1800" dirty="0">
                <a:latin typeface="+mn-lt"/>
              </a:rPr>
              <a:t>	60% CE en 40% SE</a:t>
            </a:r>
          </a:p>
          <a:p>
            <a:pPr marL="914400" lvl="3"/>
            <a:r>
              <a:rPr lang="nl-NL" sz="1800" dirty="0" smtClean="0">
                <a:latin typeface="+mn-lt"/>
              </a:rPr>
              <a:t>Vertaling van CE eindtermen in specificaties</a:t>
            </a:r>
          </a:p>
          <a:p>
            <a:pPr marL="457200" lvl="2"/>
            <a:r>
              <a:rPr lang="nl-NL" sz="1800" dirty="0">
                <a:latin typeface="+mn-lt"/>
              </a:rPr>
              <a:t>	</a:t>
            </a:r>
            <a:r>
              <a:rPr lang="nl-NL" sz="1800" dirty="0" smtClean="0">
                <a:latin typeface="+mn-lt"/>
              </a:rPr>
              <a:t>Specificaties </a:t>
            </a:r>
            <a:r>
              <a:rPr lang="nl-NL" sz="1800" dirty="0">
                <a:latin typeface="+mn-lt"/>
              </a:rPr>
              <a:t>van domein A (vaardigheden)</a:t>
            </a:r>
          </a:p>
          <a:p>
            <a:pPr marL="457200" lvl="2"/>
            <a:r>
              <a:rPr lang="nl-NL" sz="1800" dirty="0">
                <a:latin typeface="+mn-lt"/>
              </a:rPr>
              <a:t>		grijs en cursief = alleen SE</a:t>
            </a:r>
          </a:p>
          <a:p>
            <a:pPr marL="457200" lvl="2"/>
            <a:r>
              <a:rPr lang="nl-NL" sz="2000" dirty="0" smtClean="0"/>
              <a:t>		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err="1" smtClean="0">
                <a:latin typeface="+mn-lt"/>
                <a:hlinkClick r:id="rId4"/>
              </a:rPr>
              <a:t>www.examenblad.nl</a:t>
            </a:r>
            <a:endParaRPr lang="nl-NL" sz="3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27" y="2132856"/>
            <a:ext cx="48578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29546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36" y="0"/>
            <a:ext cx="9190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C176-35E9-49D8-BB41-FD4D124A12A7}" type="datetime4">
              <a:rPr lang="nl-NL" smtClean="0"/>
              <a:pPr/>
              <a:t>14 december 2012</a:t>
            </a:fld>
            <a:r>
              <a:rPr lang="nl-NL" smtClean="0"/>
              <a:t> </a:t>
            </a:r>
            <a:r>
              <a:rPr lang="nl-NL" smtClean="0">
                <a:solidFill>
                  <a:srgbClr val="0090D4"/>
                </a:solidFill>
              </a:rPr>
              <a:t>|</a:t>
            </a:r>
            <a:r>
              <a:rPr lang="nl-NL" sz="1200" smtClean="0"/>
              <a:t> Titel presentatie</a:t>
            </a:r>
            <a:endParaRPr lang="nl-NL" sz="12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200" dirty="0" smtClean="0"/>
              <a:t>Dé formule </a:t>
            </a:r>
          </a:p>
          <a:p>
            <a:r>
              <a:rPr lang="nl-NL" dirty="0" smtClean="0"/>
              <a:t>   voor uw </a:t>
            </a:r>
          </a:p>
          <a:p>
            <a:r>
              <a:rPr lang="nl-NL" dirty="0" err="1" smtClean="0"/>
              <a:t>natuurkundeles</a:t>
            </a:r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132856"/>
            <a:ext cx="5016499" cy="14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463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69224" y="2132856"/>
            <a:ext cx="8451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457200" lvl="2"/>
            <a:r>
              <a:rPr lang="nl-NL" sz="2000" dirty="0" smtClean="0"/>
              <a:t>     </a:t>
            </a:r>
            <a:endParaRPr lang="nl-NL" sz="14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latin typeface="+mn-lt"/>
              </a:rPr>
              <a:t>Syllabuscommissie vertaalt eindtermen</a:t>
            </a:r>
            <a:endParaRPr lang="nl-NL" sz="300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981" y="2156998"/>
            <a:ext cx="6863553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91820"/>
            <a:ext cx="6696744" cy="2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51507" y="6093296"/>
            <a:ext cx="3844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Overige specificaties gaan over krachten</a:t>
            </a:r>
            <a:endParaRPr lang="nl-NL" sz="1400" dirty="0">
              <a:latin typeface="+mn-lt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3242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69224" y="2315457"/>
            <a:ext cx="84512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nl-NL" sz="2000" dirty="0"/>
          </a:p>
          <a:p>
            <a:pPr marL="0" lvl="1"/>
            <a:endParaRPr lang="nl-NL" sz="2000" dirty="0" smtClean="0"/>
          </a:p>
          <a:p>
            <a:pPr marL="0" lvl="1"/>
            <a:endParaRPr lang="nl-NL" sz="2000" dirty="0"/>
          </a:p>
          <a:p>
            <a:pPr marL="0" lvl="1"/>
            <a:endParaRPr lang="nl-NL" sz="2000" dirty="0" smtClean="0"/>
          </a:p>
          <a:p>
            <a:pPr marL="0" lvl="1"/>
            <a:endParaRPr lang="nl-NL" sz="2000" dirty="0"/>
          </a:p>
          <a:p>
            <a:pPr marL="0" lvl="1"/>
            <a:endParaRPr lang="nl-NL" sz="2000" dirty="0" smtClean="0"/>
          </a:p>
          <a:p>
            <a:pPr marL="0" lvl="1"/>
            <a:r>
              <a:rPr lang="nl-NL" sz="1400" dirty="0" smtClean="0"/>
              <a:t>	</a:t>
            </a:r>
            <a:r>
              <a:rPr lang="nl-NL" sz="1400" b="1" dirty="0" smtClean="0">
                <a:latin typeface="+mn-lt"/>
              </a:rPr>
              <a:t>VWO</a:t>
            </a:r>
            <a:r>
              <a:rPr lang="nl-NL" sz="1400" dirty="0" smtClean="0">
                <a:latin typeface="+mn-lt"/>
              </a:rPr>
              <a:t>				</a:t>
            </a:r>
            <a:r>
              <a:rPr lang="nl-NL" sz="1400" b="1" dirty="0" smtClean="0">
                <a:latin typeface="+mn-lt"/>
              </a:rPr>
              <a:t>HAVO</a:t>
            </a:r>
          </a:p>
          <a:p>
            <a:pPr marL="0" lvl="1"/>
            <a:r>
              <a:rPr lang="nl-NL" sz="1400" dirty="0" smtClean="0">
                <a:latin typeface="+mn-lt"/>
              </a:rPr>
              <a:t>	Wetenschappelijk 			praktisch</a:t>
            </a:r>
          </a:p>
          <a:p>
            <a:pPr marL="0" lvl="1"/>
            <a:endParaRPr lang="nl-NL" sz="1400" dirty="0" smtClean="0">
              <a:latin typeface="+mn-lt"/>
            </a:endParaRPr>
          </a:p>
          <a:p>
            <a:pPr marL="0" lvl="1"/>
            <a:r>
              <a:rPr lang="nl-NL" sz="1400" dirty="0" smtClean="0">
                <a:latin typeface="+mn-lt"/>
              </a:rPr>
              <a:t>NB: formules geven ook vakbegrippen aan: </a:t>
            </a:r>
          </a:p>
          <a:p>
            <a:pPr marL="285750" lvl="1" indent="166688">
              <a:buFont typeface="Arial" pitchFamily="34" charset="0"/>
              <a:buChar char="•"/>
            </a:pPr>
            <a:r>
              <a:rPr lang="nl-NL" sz="1400" dirty="0" smtClean="0">
                <a:latin typeface="+mn-lt"/>
              </a:rPr>
              <a:t>‘afstand’  en ‘verplaatsing’  volgens uit de symbolen </a:t>
            </a:r>
            <a:r>
              <a:rPr lang="nl-NL" sz="1400" i="1" dirty="0" smtClean="0">
                <a:latin typeface="+mn-lt"/>
              </a:rPr>
              <a:t>s</a:t>
            </a:r>
            <a:r>
              <a:rPr lang="nl-NL" sz="1400" dirty="0" smtClean="0">
                <a:latin typeface="+mn-lt"/>
              </a:rPr>
              <a:t> en </a:t>
            </a:r>
            <a:r>
              <a:rPr lang="el-GR" sz="1400" dirty="0" smtClean="0">
                <a:latin typeface="+mn-lt"/>
              </a:rPr>
              <a:t>Δ</a:t>
            </a:r>
            <a:r>
              <a:rPr lang="nl-NL" sz="1400" i="1" dirty="0" smtClean="0">
                <a:latin typeface="+mn-lt"/>
              </a:rPr>
              <a:t>x</a:t>
            </a:r>
          </a:p>
          <a:p>
            <a:pPr marL="285750" lvl="1" indent="166688">
              <a:buFont typeface="Arial" pitchFamily="34" charset="0"/>
              <a:buChar char="•"/>
            </a:pPr>
            <a:r>
              <a:rPr lang="nl-NL" sz="1400" dirty="0" smtClean="0">
                <a:latin typeface="+mn-lt"/>
              </a:rPr>
              <a:t>‘afgelegde weg’ is een vakbegrip dat </a:t>
            </a:r>
            <a:r>
              <a:rPr lang="nl-NL" sz="1400" b="1" dirty="0" smtClean="0">
                <a:latin typeface="+mn-lt"/>
              </a:rPr>
              <a:t>niet</a:t>
            </a:r>
            <a:r>
              <a:rPr lang="nl-NL" sz="1400" dirty="0" smtClean="0">
                <a:latin typeface="+mn-lt"/>
              </a:rPr>
              <a:t> meer gekend hoeft te worden </a:t>
            </a:r>
          </a:p>
          <a:p>
            <a:pPr marL="0" lvl="1"/>
            <a:endParaRPr lang="nl-NL" sz="1400" dirty="0" smtClean="0">
              <a:latin typeface="+mn-lt"/>
            </a:endParaRPr>
          </a:p>
          <a:p>
            <a:pPr marL="0" lvl="1"/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latin typeface="+mj-lt"/>
              </a:rPr>
              <a:t>Syllabuscommissie vertaalt eindtermen</a:t>
            </a:r>
            <a:endParaRPr lang="nl-NL" sz="30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16456"/>
            <a:ext cx="57467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34184"/>
            <a:ext cx="57467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fbeelding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14777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52414" y="1412776"/>
            <a:ext cx="846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Systematische Natuurkunde VWO 4</a:t>
            </a:r>
          </a:p>
          <a:p>
            <a:pPr marL="3943350" indent="-3943350"/>
            <a:r>
              <a:rPr lang="nl-NL" sz="30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nl-NL" sz="3000" dirty="0" smtClean="0">
                <a:solidFill>
                  <a:srgbClr val="000000"/>
                </a:solidFill>
                <a:latin typeface="Verdana"/>
              </a:rPr>
              <a:t>blz. 65+66 </a:t>
            </a:r>
            <a:endParaRPr lang="nl-NL" sz="30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10" y="3789040"/>
            <a:ext cx="86391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34050"/>
            <a:ext cx="1433600" cy="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034" y="2900933"/>
            <a:ext cx="1280000" cy="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4050"/>
            <a:ext cx="1433600" cy="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fbeelding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1690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6287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42459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smtClean="0">
                <a:latin typeface="+mj-lt"/>
              </a:rPr>
              <a:t>Systematische Natuurkunde: modelleren</a:t>
            </a:r>
            <a:endParaRPr lang="nl-NL" sz="3000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9224" y="2132856"/>
            <a:ext cx="84512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4013">
              <a:buFont typeface="Wingdings" pitchFamily="2" charset="2"/>
              <a:buChar char="q"/>
            </a:pPr>
            <a:r>
              <a:rPr lang="nl-NL" sz="2000" dirty="0" smtClean="0"/>
              <a:t>COACH 6</a:t>
            </a:r>
          </a:p>
          <a:p>
            <a:pPr marL="0" lvl="1"/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r>
              <a:rPr lang="nl-NL" sz="2000" dirty="0" smtClean="0"/>
              <a:t>Numeriek model in VWO-4 Hoofdstuk 2</a:t>
            </a:r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r>
              <a:rPr lang="nl-NL" sz="2000" dirty="0" smtClean="0"/>
              <a:t>Grafisch model in andere hoofdstukken</a:t>
            </a: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 indent="354013">
              <a:buFont typeface="Wingdings" pitchFamily="2" charset="2"/>
              <a:buChar char="q"/>
            </a:pPr>
            <a:endParaRPr lang="nl-NL" sz="2000" dirty="0" smtClean="0"/>
          </a:p>
          <a:p>
            <a:pPr marL="0" lvl="1"/>
            <a:endParaRPr lang="nl-NL" sz="2000" dirty="0" smtClean="0"/>
          </a:p>
          <a:p>
            <a:pPr marL="0" lvl="1"/>
            <a:endParaRPr lang="nl-NL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0586"/>
            <a:ext cx="5486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9643"/>
            <a:ext cx="36401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36337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2414" y="1412776"/>
            <a:ext cx="846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indent="-3943350"/>
            <a:r>
              <a:rPr lang="nl-NL" sz="3000" dirty="0" err="1" smtClean="0">
                <a:latin typeface="Verdana"/>
              </a:rPr>
              <a:t>www.slo.nl</a:t>
            </a:r>
            <a:endParaRPr lang="nl-NL" sz="3000" dirty="0">
              <a:latin typeface="Verdana"/>
            </a:endParaRPr>
          </a:p>
        </p:txBody>
      </p:sp>
      <p:pic>
        <p:nvPicPr>
          <p:cNvPr id="102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05"/>
          <a:stretch/>
        </p:blipFill>
        <p:spPr bwMode="auto">
          <a:xfrm>
            <a:off x="611560" y="2636912"/>
            <a:ext cx="4536504" cy="41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5983" y="196677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http://</a:t>
            </a:r>
            <a:r>
              <a:rPr lang="nl-NL" sz="1400" dirty="0" err="1"/>
              <a:t>www.slo.nl</a:t>
            </a:r>
            <a:r>
              <a:rPr lang="nl-NL" sz="1400" dirty="0"/>
              <a:t>/downloads/2012/handreiking-schoolexamen-natuurkunde-havo-</a:t>
            </a:r>
            <a:r>
              <a:rPr lang="nl-NL" sz="1400" dirty="0" err="1"/>
              <a:t>vwo.pdf</a:t>
            </a:r>
            <a:r>
              <a:rPr lang="nl-NL" dirty="0"/>
              <a:t>/</a:t>
            </a:r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627784" y="692696"/>
            <a:ext cx="5689600" cy="317500"/>
          </a:xfrm>
        </p:spPr>
        <p:txBody>
          <a:bodyPr/>
          <a:lstStyle/>
          <a:p>
            <a:r>
              <a:rPr lang="nl-NL" sz="1200" dirty="0" smtClean="0"/>
              <a:t>Woudschoten Natuurkunde 2012</a:t>
            </a:r>
            <a:endParaRPr lang="nl-NL" sz="1200" dirty="0"/>
          </a:p>
        </p:txBody>
      </p:sp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982041" cy="5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72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emeMeulenhoff">
  <a:themeElements>
    <a:clrScheme name="ThiemeMeulenhoff 1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ThiemeMeulenhof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emeMeulenhoff 1">
        <a:dk1>
          <a:srgbClr val="000000"/>
        </a:dk1>
        <a:lt1>
          <a:srgbClr val="FFFFFF"/>
        </a:lt1>
        <a:dk2>
          <a:srgbClr val="FF0000"/>
        </a:dk2>
        <a:lt2>
          <a:srgbClr val="7F7F7F"/>
        </a:lt2>
        <a:accent1>
          <a:srgbClr val="FFFFFF"/>
        </a:accent1>
        <a:accent2>
          <a:srgbClr val="ABABA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9B9B9B"/>
        </a:accent6>
        <a:hlink>
          <a:srgbClr val="57575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525</Words>
  <Application>Microsoft Office PowerPoint</Application>
  <PresentationFormat>Diavoorstelling (4:3)</PresentationFormat>
  <Paragraphs>296</Paragraphs>
  <Slides>36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ThiemeMeulenhoff</vt:lpstr>
      <vt:lpstr>Systematische Natuurkunde?          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</vt:vector>
  </TitlesOfParts>
  <Company>NDC|VBK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deze plek komt de titel van de presentatie</dc:title>
  <dc:creator>haanh</dc:creator>
  <cp:lastModifiedBy>verhaaj</cp:lastModifiedBy>
  <cp:revision>203</cp:revision>
  <cp:lastPrinted>2003-01-28T10:05:01Z</cp:lastPrinted>
  <dcterms:created xsi:type="dcterms:W3CDTF">2009-08-04T09:28:22Z</dcterms:created>
  <dcterms:modified xsi:type="dcterms:W3CDTF">2012-12-14T10:21:50Z</dcterms:modified>
</cp:coreProperties>
</file>