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9" r:id="rId2"/>
    <p:sldId id="308" r:id="rId3"/>
    <p:sldId id="309" r:id="rId4"/>
    <p:sldId id="310" r:id="rId5"/>
    <p:sldId id="311" r:id="rId6"/>
    <p:sldId id="312" r:id="rId7"/>
    <p:sldId id="313" r:id="rId8"/>
    <p:sldId id="325" r:id="rId9"/>
    <p:sldId id="330" r:id="rId10"/>
    <p:sldId id="34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1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61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AF10B-7BE0-4855-AFCE-2D170F47BDF9}" type="datetimeFigureOut">
              <a:rPr lang="nl-NL" smtClean="0"/>
              <a:pPr/>
              <a:t>15-12-2017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4327-92DD-44E4-B9E8-5563DCE608F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48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Essentie</a:t>
            </a:r>
            <a:r>
              <a:rPr lang="en-US" dirty="0" smtClean="0"/>
              <a:t> van </a:t>
            </a:r>
            <a:r>
              <a:rPr lang="en-US" dirty="0" err="1" smtClean="0"/>
              <a:t>wetenschap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zozer</a:t>
            </a:r>
            <a:r>
              <a:rPr lang="en-US" dirty="0" smtClean="0"/>
              <a:t> de </a:t>
            </a:r>
            <a:r>
              <a:rPr lang="en-US" dirty="0" err="1" smtClean="0"/>
              <a:t>kennis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zij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produceert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alswel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methode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671EBD-9691-44C4-B55A-1F5C1AC19E6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0012-78A6-48E0-B665-8BA78C08EDD1}" type="datetimeFigureOut">
              <a:rPr lang="nl-NL" smtClean="0"/>
              <a:pPr/>
              <a:t>15-12-2017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D75-6FB6-4134-ACEB-1A222002D14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0012-78A6-48E0-B665-8BA78C08EDD1}" type="datetimeFigureOut">
              <a:rPr lang="nl-NL" smtClean="0"/>
              <a:pPr/>
              <a:t>15-12-2017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D75-6FB6-4134-ACEB-1A222002D14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0012-78A6-48E0-B665-8BA78C08EDD1}" type="datetimeFigureOut">
              <a:rPr lang="nl-NL" smtClean="0"/>
              <a:pPr/>
              <a:t>15-12-2017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D75-6FB6-4134-ACEB-1A222002D14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291FC-D10B-453D-9A04-2CC5A95F2D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0012-78A6-48E0-B665-8BA78C08EDD1}" type="datetimeFigureOut">
              <a:rPr lang="nl-NL" smtClean="0"/>
              <a:pPr/>
              <a:t>15-12-2017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D75-6FB6-4134-ACEB-1A222002D14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0012-78A6-48E0-B665-8BA78C08EDD1}" type="datetimeFigureOut">
              <a:rPr lang="nl-NL" smtClean="0"/>
              <a:pPr/>
              <a:t>15-12-2017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D75-6FB6-4134-ACEB-1A222002D14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0012-78A6-48E0-B665-8BA78C08EDD1}" type="datetimeFigureOut">
              <a:rPr lang="nl-NL" smtClean="0"/>
              <a:pPr/>
              <a:t>15-12-2017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D75-6FB6-4134-ACEB-1A222002D14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0012-78A6-48E0-B665-8BA78C08EDD1}" type="datetimeFigureOut">
              <a:rPr lang="nl-NL" smtClean="0"/>
              <a:pPr/>
              <a:t>15-12-2017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D75-6FB6-4134-ACEB-1A222002D14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0012-78A6-48E0-B665-8BA78C08EDD1}" type="datetimeFigureOut">
              <a:rPr lang="nl-NL" smtClean="0"/>
              <a:pPr/>
              <a:t>15-12-2017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D75-6FB6-4134-ACEB-1A222002D14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0012-78A6-48E0-B665-8BA78C08EDD1}" type="datetimeFigureOut">
              <a:rPr lang="nl-NL" smtClean="0"/>
              <a:pPr/>
              <a:t>15-12-2017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D75-6FB6-4134-ACEB-1A222002D14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0012-78A6-48E0-B665-8BA78C08EDD1}" type="datetimeFigureOut">
              <a:rPr lang="nl-NL" smtClean="0"/>
              <a:pPr/>
              <a:t>15-12-2017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D75-6FB6-4134-ACEB-1A222002D14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0012-78A6-48E0-B665-8BA78C08EDD1}" type="datetimeFigureOut">
              <a:rPr lang="nl-NL" smtClean="0"/>
              <a:pPr/>
              <a:t>15-12-2017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DD75-6FB6-4134-ACEB-1A222002D14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E0012-78A6-48E0-B665-8BA78C08EDD1}" type="datetimeFigureOut">
              <a:rPr lang="nl-NL" smtClean="0"/>
              <a:pPr/>
              <a:t>15-12-2017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CDD75-6FB6-4134-ACEB-1A222002D14A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Grp="1" noChangeArrowheads="1"/>
          </p:cNvSpPr>
          <p:nvPr>
            <p:ph type="title"/>
          </p:nvPr>
        </p:nvSpPr>
        <p:spPr>
          <a:xfrm>
            <a:off x="608805" y="4077072"/>
            <a:ext cx="7924800" cy="1512168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FFFF99"/>
                </a:solidFill>
              </a:rPr>
              <a:t>Ontdekken, bewijzen en weerleggen in de wetenschap: mythes en misverstanden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13" y="332656"/>
            <a:ext cx="4522719" cy="352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4296" y="5924271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CC"/>
                </a:solidFill>
              </a:rPr>
              <a:t>Frans</a:t>
            </a:r>
            <a:r>
              <a:rPr lang="en-US" sz="2400" dirty="0" smtClean="0">
                <a:solidFill>
                  <a:srgbClr val="FFFFCC"/>
                </a:solidFill>
              </a:rPr>
              <a:t> van Lunteren</a:t>
            </a:r>
            <a:endParaRPr lang="en-US" sz="2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CC"/>
                </a:solidFill>
              </a:rPr>
              <a:t>Wetenschappelijke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methode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r>
              <a:rPr lang="en-US" dirty="0" err="1">
                <a:solidFill>
                  <a:srgbClr val="FFFFCC"/>
                </a:solidFill>
              </a:rPr>
              <a:t>Veel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wetenschappelijk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onderzoek</a:t>
            </a:r>
            <a:r>
              <a:rPr lang="en-US" dirty="0">
                <a:solidFill>
                  <a:srgbClr val="FFFFCC"/>
                </a:solidFill>
              </a:rPr>
              <a:t> past </a:t>
            </a:r>
            <a:r>
              <a:rPr lang="en-US" dirty="0" err="1">
                <a:solidFill>
                  <a:srgbClr val="FFFFCC"/>
                </a:solidFill>
              </a:rPr>
              <a:t>niet</a:t>
            </a:r>
            <a:r>
              <a:rPr lang="en-US" dirty="0">
                <a:solidFill>
                  <a:srgbClr val="FFFFCC"/>
                </a:solidFill>
              </a:rPr>
              <a:t> in </a:t>
            </a:r>
            <a:r>
              <a:rPr lang="en-US" dirty="0" err="1">
                <a:solidFill>
                  <a:srgbClr val="FFFFCC"/>
                </a:solidFill>
              </a:rPr>
              <a:t>dit</a:t>
            </a:r>
            <a:r>
              <a:rPr lang="en-US" dirty="0">
                <a:solidFill>
                  <a:srgbClr val="FFFFCC"/>
                </a:solidFill>
              </a:rPr>
              <a:t> model</a:t>
            </a:r>
          </a:p>
          <a:p>
            <a:pPr lvl="1"/>
            <a:r>
              <a:rPr lang="en-US" dirty="0" err="1">
                <a:solidFill>
                  <a:srgbClr val="FFFFCC"/>
                </a:solidFill>
              </a:rPr>
              <a:t>Soms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vooral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exploratief</a:t>
            </a:r>
            <a:r>
              <a:rPr lang="en-US" dirty="0">
                <a:solidFill>
                  <a:srgbClr val="FFFFCC"/>
                </a:solidFill>
              </a:rPr>
              <a:t>: </a:t>
            </a:r>
            <a:r>
              <a:rPr lang="en-US" dirty="0" err="1">
                <a:solidFill>
                  <a:srgbClr val="FFFFCC"/>
                </a:solidFill>
              </a:rPr>
              <a:t>geen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hypothese</a:t>
            </a:r>
            <a:endParaRPr lang="en-US" dirty="0">
              <a:solidFill>
                <a:srgbClr val="FFFFCC"/>
              </a:solidFill>
            </a:endParaRPr>
          </a:p>
          <a:p>
            <a:pPr lvl="1"/>
            <a:r>
              <a:rPr lang="en-US" dirty="0" err="1">
                <a:solidFill>
                  <a:srgbClr val="FFFFCC"/>
                </a:solidFill>
              </a:rPr>
              <a:t>Soms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vooral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theoretisch</a:t>
            </a:r>
            <a:r>
              <a:rPr lang="en-US" dirty="0">
                <a:solidFill>
                  <a:srgbClr val="FFFFCC"/>
                </a:solidFill>
              </a:rPr>
              <a:t>: </a:t>
            </a:r>
            <a:r>
              <a:rPr lang="en-US" dirty="0" err="1">
                <a:solidFill>
                  <a:srgbClr val="FFFFCC"/>
                </a:solidFill>
              </a:rPr>
              <a:t>geen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toetsing</a:t>
            </a:r>
            <a:endParaRPr lang="en-US" dirty="0">
              <a:solidFill>
                <a:srgbClr val="FFFFCC"/>
              </a:solidFill>
            </a:endParaRPr>
          </a:p>
          <a:p>
            <a:pPr lvl="1"/>
            <a:r>
              <a:rPr lang="en-US" dirty="0" err="1">
                <a:solidFill>
                  <a:srgbClr val="FFFFCC"/>
                </a:solidFill>
              </a:rPr>
              <a:t>Soms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gericht</a:t>
            </a:r>
            <a:r>
              <a:rPr lang="en-US" dirty="0">
                <a:solidFill>
                  <a:srgbClr val="FFFFCC"/>
                </a:solidFill>
              </a:rPr>
              <a:t> op </a:t>
            </a:r>
            <a:r>
              <a:rPr lang="en-US" dirty="0" err="1">
                <a:solidFill>
                  <a:srgbClr val="FFFFCC"/>
                </a:solidFill>
              </a:rPr>
              <a:t>praktisch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resultaat</a:t>
            </a:r>
            <a:r>
              <a:rPr lang="en-US" dirty="0">
                <a:solidFill>
                  <a:srgbClr val="FFFFCC"/>
                </a:solidFill>
              </a:rPr>
              <a:t> </a:t>
            </a:r>
            <a:endParaRPr lang="en-US" dirty="0" smtClean="0">
              <a:solidFill>
                <a:srgbClr val="FFFFCC"/>
              </a:solidFill>
            </a:endParaRPr>
          </a:p>
          <a:p>
            <a:pPr lvl="1"/>
            <a:r>
              <a:rPr lang="en-US" dirty="0" err="1" smtClean="0">
                <a:solidFill>
                  <a:srgbClr val="FFFFCC"/>
                </a:solidFill>
              </a:rPr>
              <a:t>Bovenal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veel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chaotischer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dan</a:t>
            </a:r>
            <a:r>
              <a:rPr lang="en-US" dirty="0" smtClean="0">
                <a:solidFill>
                  <a:srgbClr val="FFFFCC"/>
                </a:solidFill>
              </a:rPr>
              <a:t> het </a:t>
            </a:r>
            <a:r>
              <a:rPr lang="en-US" dirty="0" err="1" smtClean="0">
                <a:solidFill>
                  <a:srgbClr val="FFFFCC"/>
                </a:solidFill>
              </a:rPr>
              <a:t>kookboekvoorschrift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suggereert</a:t>
            </a:r>
            <a:endParaRPr lang="en-US" dirty="0">
              <a:solidFill>
                <a:srgbClr val="FFFFCC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78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De </a:t>
            </a:r>
            <a:r>
              <a:rPr lang="en-US" i="1" dirty="0" smtClean="0">
                <a:solidFill>
                  <a:srgbClr val="FFFFCC"/>
                </a:solidFill>
              </a:rPr>
              <a:t>horror </a:t>
            </a:r>
            <a:r>
              <a:rPr lang="en-US" i="1" dirty="0" err="1" smtClean="0">
                <a:solidFill>
                  <a:srgbClr val="FFFFCC"/>
                </a:solidFill>
              </a:rPr>
              <a:t>vacui</a:t>
            </a:r>
            <a:endParaRPr lang="en-US" i="1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4680520" cy="4525963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FFFFCC"/>
                </a:solidFill>
              </a:rPr>
              <a:t>Traditionele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verklaring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waterpomp</a:t>
            </a:r>
            <a:r>
              <a:rPr lang="en-US" dirty="0">
                <a:solidFill>
                  <a:srgbClr val="FFFFCC"/>
                </a:solidFill>
              </a:rPr>
              <a:t> renaissance: </a:t>
            </a:r>
          </a:p>
          <a:p>
            <a:pPr lvl="1"/>
            <a:r>
              <a:rPr lang="en-US" dirty="0">
                <a:solidFill>
                  <a:srgbClr val="FFFFCC"/>
                </a:solidFill>
              </a:rPr>
              <a:t>water </a:t>
            </a:r>
            <a:r>
              <a:rPr lang="en-US" dirty="0" err="1">
                <a:solidFill>
                  <a:srgbClr val="FFFFCC"/>
                </a:solidFill>
              </a:rPr>
              <a:t>beweegt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omhoog</a:t>
            </a:r>
            <a:r>
              <a:rPr lang="en-US" dirty="0">
                <a:solidFill>
                  <a:srgbClr val="FFFFCC"/>
                </a:solidFill>
              </a:rPr>
              <a:t> met </a:t>
            </a:r>
            <a:r>
              <a:rPr lang="en-US" dirty="0" err="1">
                <a:solidFill>
                  <a:srgbClr val="FFFFCC"/>
                </a:solidFill>
              </a:rPr>
              <a:t>zuiger</a:t>
            </a:r>
            <a:r>
              <a:rPr lang="en-US" dirty="0">
                <a:solidFill>
                  <a:srgbClr val="FFFFCC"/>
                </a:solidFill>
              </a:rPr>
              <a:t>  </a:t>
            </a:r>
            <a:r>
              <a:rPr lang="en-US" dirty="0" err="1">
                <a:solidFill>
                  <a:srgbClr val="FFFFCC"/>
                </a:solidFill>
              </a:rPr>
              <a:t>ter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voorkoming</a:t>
            </a:r>
            <a:r>
              <a:rPr lang="en-US" dirty="0">
                <a:solidFill>
                  <a:srgbClr val="FFFFCC"/>
                </a:solidFill>
              </a:rPr>
              <a:t> van </a:t>
            </a:r>
            <a:r>
              <a:rPr lang="en-US" dirty="0" err="1">
                <a:solidFill>
                  <a:srgbClr val="FFFFCC"/>
                </a:solidFill>
              </a:rPr>
              <a:t>leegte</a:t>
            </a:r>
            <a:endParaRPr lang="en-US" dirty="0">
              <a:solidFill>
                <a:srgbClr val="FFFFCC"/>
              </a:solidFill>
            </a:endParaRPr>
          </a:p>
          <a:p>
            <a:endParaRPr lang="en-US" dirty="0" smtClean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In de regel </a:t>
            </a:r>
            <a:r>
              <a:rPr lang="en-US" dirty="0" err="1" smtClean="0">
                <a:solidFill>
                  <a:srgbClr val="FFFFCC"/>
                </a:solidFill>
              </a:rPr>
              <a:t>lukt</a:t>
            </a:r>
            <a:r>
              <a:rPr lang="en-US" dirty="0" smtClean="0">
                <a:solidFill>
                  <a:srgbClr val="FFFFCC"/>
                </a:solidFill>
              </a:rPr>
              <a:t> het </a:t>
            </a:r>
            <a:r>
              <a:rPr lang="en-US" dirty="0" err="1" smtClean="0">
                <a:solidFill>
                  <a:srgbClr val="FFFFCC"/>
                </a:solidFill>
              </a:rPr>
              <a:t>niet</a:t>
            </a:r>
            <a:r>
              <a:rPr lang="en-US" dirty="0" smtClean="0">
                <a:solidFill>
                  <a:srgbClr val="FFFFCC"/>
                </a:solidFill>
              </a:rPr>
              <a:t> water over </a:t>
            </a:r>
            <a:r>
              <a:rPr lang="en-US" dirty="0" err="1" smtClean="0">
                <a:solidFill>
                  <a:srgbClr val="FFFFCC"/>
                </a:solidFill>
              </a:rPr>
              <a:t>zeer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grote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hoogtes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te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verplaatsen</a:t>
            </a:r>
            <a:endParaRPr lang="en-US" dirty="0" smtClean="0">
              <a:solidFill>
                <a:srgbClr val="FFFF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34039"/>
            <a:ext cx="4199474" cy="737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4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3456384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Galileo, </a:t>
            </a:r>
            <a:r>
              <a:rPr lang="en-US" dirty="0" err="1" smtClean="0">
                <a:solidFill>
                  <a:srgbClr val="FFFFCC"/>
                </a:solidFill>
              </a:rPr>
              <a:t>wiskundige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24944"/>
            <a:ext cx="8568952" cy="3345235"/>
          </a:xfrm>
        </p:spPr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Horror </a:t>
            </a:r>
            <a:r>
              <a:rPr lang="en-US" dirty="0" err="1" smtClean="0">
                <a:solidFill>
                  <a:srgbClr val="FFFFCC"/>
                </a:solidFill>
              </a:rPr>
              <a:t>vacui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kent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een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kwantitatieve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bovengrens</a:t>
            </a:r>
            <a:endParaRPr lang="en-US" dirty="0" smtClean="0">
              <a:solidFill>
                <a:srgbClr val="FFFFCC"/>
              </a:solidFill>
            </a:endParaRPr>
          </a:p>
          <a:p>
            <a:pPr lvl="1"/>
            <a:r>
              <a:rPr lang="en-US" dirty="0" err="1" smtClean="0">
                <a:solidFill>
                  <a:srgbClr val="FFFFCC"/>
                </a:solidFill>
              </a:rPr>
              <a:t>Overeenkomend</a:t>
            </a:r>
            <a:r>
              <a:rPr lang="en-US" dirty="0" smtClean="0">
                <a:solidFill>
                  <a:srgbClr val="FFFFCC"/>
                </a:solidFill>
              </a:rPr>
              <a:t> met </a:t>
            </a:r>
            <a:r>
              <a:rPr lang="en-US" dirty="0" err="1" smtClean="0">
                <a:solidFill>
                  <a:srgbClr val="FFFFCC"/>
                </a:solidFill>
              </a:rPr>
              <a:t>gewicht</a:t>
            </a:r>
            <a:r>
              <a:rPr lang="en-US" dirty="0" smtClean="0">
                <a:solidFill>
                  <a:srgbClr val="FFFFCC"/>
                </a:solidFill>
              </a:rPr>
              <a:t> van 10 meter </a:t>
            </a:r>
            <a:r>
              <a:rPr lang="en-US" dirty="0" err="1" smtClean="0">
                <a:solidFill>
                  <a:srgbClr val="FFFFCC"/>
                </a:solidFill>
              </a:rPr>
              <a:t>hoge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kolom</a:t>
            </a:r>
            <a:r>
              <a:rPr lang="en-US" dirty="0" smtClean="0">
                <a:solidFill>
                  <a:srgbClr val="FFFFCC"/>
                </a:solidFill>
              </a:rPr>
              <a:t> water</a:t>
            </a:r>
          </a:p>
          <a:p>
            <a:pPr lvl="1"/>
            <a:r>
              <a:rPr lang="en-US" dirty="0" err="1" smtClean="0">
                <a:solidFill>
                  <a:srgbClr val="FFFFCC"/>
                </a:solidFill>
              </a:rPr>
              <a:t>Daarboven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ontstaat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leegte</a:t>
            </a:r>
            <a:r>
              <a:rPr lang="en-US" dirty="0" smtClean="0">
                <a:solidFill>
                  <a:srgbClr val="FFFFCC"/>
                </a:solidFill>
              </a:rPr>
              <a:t> (atomist)</a:t>
            </a:r>
            <a:endParaRPr lang="en-US" dirty="0">
              <a:solidFill>
                <a:srgbClr val="FFFFCC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26" y="0"/>
            <a:ext cx="2026274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4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96652"/>
            <a:ext cx="5698976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Torricelli (1643)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996952"/>
            <a:ext cx="8229600" cy="3778499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FFCC"/>
                </a:solidFill>
              </a:rPr>
              <a:t>Hypothese</a:t>
            </a:r>
            <a:r>
              <a:rPr lang="en-US" dirty="0" smtClean="0">
                <a:solidFill>
                  <a:srgbClr val="FFFFCC"/>
                </a:solidFill>
              </a:rPr>
              <a:t>: </a:t>
            </a:r>
            <a:r>
              <a:rPr lang="en-US" dirty="0" err="1" smtClean="0">
                <a:solidFill>
                  <a:srgbClr val="FFFFCC"/>
                </a:solidFill>
              </a:rPr>
              <a:t>niet</a:t>
            </a:r>
            <a:r>
              <a:rPr lang="en-US" dirty="0" smtClean="0">
                <a:solidFill>
                  <a:srgbClr val="FFFFCC"/>
                </a:solidFill>
              </a:rPr>
              <a:t> horror </a:t>
            </a:r>
            <a:r>
              <a:rPr lang="en-US" dirty="0" err="1" smtClean="0">
                <a:solidFill>
                  <a:srgbClr val="FFFFCC"/>
                </a:solidFill>
              </a:rPr>
              <a:t>vacui</a:t>
            </a:r>
            <a:r>
              <a:rPr lang="en-US" dirty="0" smtClean="0">
                <a:solidFill>
                  <a:srgbClr val="FFFFCC"/>
                </a:solidFill>
              </a:rPr>
              <a:t> maar </a:t>
            </a:r>
            <a:r>
              <a:rPr lang="en-US" dirty="0" err="1" smtClean="0">
                <a:solidFill>
                  <a:srgbClr val="FFFFCC"/>
                </a:solidFill>
              </a:rPr>
              <a:t>gewicht</a:t>
            </a:r>
            <a:r>
              <a:rPr lang="en-US" dirty="0" smtClean="0">
                <a:solidFill>
                  <a:srgbClr val="FFFFCC"/>
                </a:solidFill>
              </a:rPr>
              <a:t> van </a:t>
            </a:r>
            <a:r>
              <a:rPr lang="en-US" dirty="0" err="1" smtClean="0">
                <a:solidFill>
                  <a:srgbClr val="FFFFCC"/>
                </a:solidFill>
              </a:rPr>
              <a:t>atmosfeer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drijft</a:t>
            </a:r>
            <a:r>
              <a:rPr lang="en-US" dirty="0" smtClean="0">
                <a:solidFill>
                  <a:srgbClr val="FFFFCC"/>
                </a:solidFill>
              </a:rPr>
              <a:t> water </a:t>
            </a:r>
            <a:r>
              <a:rPr lang="en-US" dirty="0" err="1" smtClean="0">
                <a:solidFill>
                  <a:srgbClr val="FFFFCC"/>
                </a:solidFill>
              </a:rPr>
              <a:t>omhoog</a:t>
            </a:r>
            <a:r>
              <a:rPr lang="en-US" dirty="0" smtClean="0">
                <a:solidFill>
                  <a:srgbClr val="FFFFCC"/>
                </a:solidFill>
              </a:rPr>
              <a:t> in pomp</a:t>
            </a:r>
          </a:p>
          <a:p>
            <a:r>
              <a:rPr lang="en-US" dirty="0" err="1" smtClean="0">
                <a:solidFill>
                  <a:srgbClr val="FFFFCC"/>
                </a:solidFill>
              </a:rPr>
              <a:t>Gewicht</a:t>
            </a:r>
            <a:r>
              <a:rPr lang="en-US" dirty="0" smtClean="0">
                <a:solidFill>
                  <a:srgbClr val="FFFFCC"/>
                </a:solidFill>
              </a:rPr>
              <a:t> 10 meter water </a:t>
            </a:r>
            <a:r>
              <a:rPr lang="en-US" dirty="0" err="1" smtClean="0">
                <a:solidFill>
                  <a:srgbClr val="FFFFCC"/>
                </a:solidFill>
              </a:rPr>
              <a:t>komt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overeen</a:t>
            </a:r>
            <a:r>
              <a:rPr lang="en-US" dirty="0" smtClean="0">
                <a:solidFill>
                  <a:srgbClr val="FFFFCC"/>
                </a:solidFill>
              </a:rPr>
              <a:t> met </a:t>
            </a:r>
            <a:r>
              <a:rPr lang="en-US" dirty="0" err="1" smtClean="0">
                <a:solidFill>
                  <a:srgbClr val="FFFFCC"/>
                </a:solidFill>
              </a:rPr>
              <a:t>gewicht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atmosfeer</a:t>
            </a:r>
            <a:r>
              <a:rPr lang="en-US" dirty="0" smtClean="0">
                <a:solidFill>
                  <a:srgbClr val="FFFFCC"/>
                </a:solidFill>
              </a:rPr>
              <a:t> (kilometers </a:t>
            </a:r>
            <a:r>
              <a:rPr lang="en-US" dirty="0" err="1" smtClean="0">
                <a:solidFill>
                  <a:srgbClr val="FFFFCC"/>
                </a:solidFill>
              </a:rPr>
              <a:t>lucht</a:t>
            </a:r>
            <a:r>
              <a:rPr lang="en-US" dirty="0" smtClean="0">
                <a:solidFill>
                  <a:srgbClr val="FFFFCC"/>
                </a:solidFill>
              </a:rPr>
              <a:t>)</a:t>
            </a:r>
          </a:p>
          <a:p>
            <a:endParaRPr lang="en-US" dirty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Experiment: </a:t>
            </a:r>
            <a:r>
              <a:rPr lang="en-US" dirty="0" err="1" smtClean="0">
                <a:solidFill>
                  <a:srgbClr val="FFFFCC"/>
                </a:solidFill>
              </a:rPr>
              <a:t>veel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zwaardere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vloeistof</a:t>
            </a:r>
            <a:r>
              <a:rPr lang="en-US" dirty="0" smtClean="0">
                <a:solidFill>
                  <a:srgbClr val="FFFFCC"/>
                </a:solidFill>
              </a:rPr>
              <a:t>, </a:t>
            </a:r>
            <a:r>
              <a:rPr lang="en-US" dirty="0" err="1" smtClean="0">
                <a:solidFill>
                  <a:srgbClr val="FFFFCC"/>
                </a:solidFill>
              </a:rPr>
              <a:t>zal</a:t>
            </a:r>
            <a:r>
              <a:rPr lang="en-US" dirty="0" smtClean="0">
                <a:solidFill>
                  <a:srgbClr val="FFFFCC"/>
                </a:solidFill>
              </a:rPr>
              <a:t> minder </a:t>
            </a:r>
            <a:r>
              <a:rPr lang="en-US" dirty="0" err="1" smtClean="0">
                <a:solidFill>
                  <a:srgbClr val="FFFFCC"/>
                </a:solidFill>
              </a:rPr>
              <a:t>hoog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stijgen</a:t>
            </a:r>
            <a:r>
              <a:rPr lang="en-US" dirty="0" smtClean="0">
                <a:solidFill>
                  <a:srgbClr val="FFFFCC"/>
                </a:solidFill>
              </a:rPr>
              <a:t> (</a:t>
            </a:r>
            <a:r>
              <a:rPr lang="en-US" dirty="0" err="1" smtClean="0">
                <a:solidFill>
                  <a:srgbClr val="FFFFCC"/>
                </a:solidFill>
              </a:rPr>
              <a:t>bijv</a:t>
            </a:r>
            <a:r>
              <a:rPr lang="en-US" dirty="0" smtClean="0">
                <a:solidFill>
                  <a:srgbClr val="FFFFCC"/>
                </a:solidFill>
              </a:rPr>
              <a:t>. Kwik) 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969758" cy="26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7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Torricelli (1643)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67544" y="2204864"/>
            <a:ext cx="4752528" cy="4381947"/>
          </a:xfrm>
        </p:spPr>
        <p:txBody>
          <a:bodyPr/>
          <a:lstStyle/>
          <a:p>
            <a:r>
              <a:rPr lang="en-US" dirty="0" err="1" smtClean="0">
                <a:solidFill>
                  <a:srgbClr val="FFFFCC"/>
                </a:solidFill>
              </a:rPr>
              <a:t>Kwik</a:t>
            </a:r>
            <a:r>
              <a:rPr lang="en-US" dirty="0" smtClean="0">
                <a:solidFill>
                  <a:srgbClr val="FFFFCC"/>
                </a:solidFill>
              </a:rPr>
              <a:t> 13 </a:t>
            </a:r>
            <a:r>
              <a:rPr lang="en-US" dirty="0" err="1" smtClean="0">
                <a:solidFill>
                  <a:srgbClr val="FFFFCC"/>
                </a:solidFill>
              </a:rPr>
              <a:t>keer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zo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zwaar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als</a:t>
            </a:r>
            <a:r>
              <a:rPr lang="en-US" dirty="0" smtClean="0">
                <a:solidFill>
                  <a:srgbClr val="FFFFCC"/>
                </a:solidFill>
              </a:rPr>
              <a:t> water, </a:t>
            </a:r>
            <a:r>
              <a:rPr lang="en-US" dirty="0" err="1" smtClean="0">
                <a:solidFill>
                  <a:srgbClr val="FFFFCC"/>
                </a:solidFill>
              </a:rPr>
              <a:t>kwikhoogte</a:t>
            </a:r>
            <a:r>
              <a:rPr lang="en-US" dirty="0" smtClean="0">
                <a:solidFill>
                  <a:srgbClr val="FFFFCC"/>
                </a:solidFill>
              </a:rPr>
              <a:t> 76 cm</a:t>
            </a:r>
          </a:p>
          <a:p>
            <a:endParaRPr lang="en-US" dirty="0">
              <a:solidFill>
                <a:srgbClr val="FFFFCC"/>
              </a:solidFill>
            </a:endParaRPr>
          </a:p>
          <a:p>
            <a:r>
              <a:rPr lang="en-US" dirty="0" err="1">
                <a:solidFill>
                  <a:srgbClr val="FFFFCC"/>
                </a:solidFill>
              </a:rPr>
              <a:t>T</a:t>
            </a:r>
            <a:r>
              <a:rPr lang="en-US" dirty="0" err="1" smtClean="0">
                <a:solidFill>
                  <a:srgbClr val="FFFFCC"/>
                </a:solidFill>
              </a:rPr>
              <a:t>heorie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bevestigd</a:t>
            </a:r>
            <a:r>
              <a:rPr lang="en-US" dirty="0" smtClean="0">
                <a:solidFill>
                  <a:srgbClr val="FFFFCC"/>
                </a:solidFill>
              </a:rPr>
              <a:t>?</a:t>
            </a:r>
          </a:p>
          <a:p>
            <a:endParaRPr lang="en-US" dirty="0">
              <a:solidFill>
                <a:srgbClr val="FFFFCC"/>
              </a:solidFill>
            </a:endParaRPr>
          </a:p>
          <a:p>
            <a:r>
              <a:rPr lang="en-US" dirty="0" err="1" smtClean="0">
                <a:solidFill>
                  <a:srgbClr val="FFFFCC"/>
                </a:solidFill>
              </a:rPr>
              <a:t>Voorspelling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theorie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Galilei</a:t>
            </a:r>
            <a:r>
              <a:rPr lang="en-US" dirty="0" smtClean="0">
                <a:solidFill>
                  <a:srgbClr val="FFFFCC"/>
                </a:solidFill>
              </a:rPr>
              <a:t>?</a:t>
            </a:r>
          </a:p>
          <a:p>
            <a:endParaRPr lang="en-US" dirty="0">
              <a:solidFill>
                <a:srgbClr val="FFFFCC"/>
              </a:solidFill>
            </a:endParaRPr>
          </a:p>
          <a:p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6965"/>
            <a:ext cx="3347864" cy="5380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2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36712"/>
            <a:ext cx="5987008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Pascal (1648)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95536" y="3140968"/>
            <a:ext cx="8229600" cy="3301827"/>
          </a:xfrm>
        </p:spPr>
        <p:txBody>
          <a:bodyPr/>
          <a:lstStyle/>
          <a:p>
            <a:r>
              <a:rPr lang="en-US" dirty="0" err="1" smtClean="0">
                <a:solidFill>
                  <a:srgbClr val="FFFFCC"/>
                </a:solidFill>
              </a:rPr>
              <a:t>Echt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b</a:t>
            </a:r>
            <a:r>
              <a:rPr lang="en-US" dirty="0" err="1" smtClean="0">
                <a:solidFill>
                  <a:srgbClr val="FFFFCC"/>
                </a:solidFill>
              </a:rPr>
              <a:t>ewijs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theorie</a:t>
            </a:r>
            <a:r>
              <a:rPr lang="en-US" dirty="0" smtClean="0">
                <a:solidFill>
                  <a:srgbClr val="FFFFCC"/>
                </a:solidFill>
              </a:rPr>
              <a:t> Torricelli </a:t>
            </a:r>
            <a:r>
              <a:rPr lang="en-US" dirty="0" err="1" smtClean="0">
                <a:solidFill>
                  <a:srgbClr val="FFFFCC"/>
                </a:solidFill>
              </a:rPr>
              <a:t>vereist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verminderen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gewicht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atmosfeer</a:t>
            </a:r>
            <a:endParaRPr lang="en-US" dirty="0" smtClean="0">
              <a:solidFill>
                <a:srgbClr val="FFFFCC"/>
              </a:solidFill>
            </a:endParaRPr>
          </a:p>
          <a:p>
            <a:endParaRPr lang="en-US" dirty="0" smtClean="0">
              <a:solidFill>
                <a:srgbClr val="FFFFCC"/>
              </a:solidFill>
            </a:endParaRPr>
          </a:p>
          <a:p>
            <a:r>
              <a:rPr lang="en-US" dirty="0" err="1" smtClean="0">
                <a:solidFill>
                  <a:srgbClr val="FFFFCC"/>
                </a:solidFill>
              </a:rPr>
              <a:t>Mogelijk</a:t>
            </a:r>
            <a:r>
              <a:rPr lang="en-US" dirty="0" smtClean="0">
                <a:solidFill>
                  <a:srgbClr val="FFFFCC"/>
                </a:solidFill>
              </a:rPr>
              <a:t> door </a:t>
            </a:r>
            <a:r>
              <a:rPr lang="en-US" dirty="0" err="1" smtClean="0">
                <a:solidFill>
                  <a:srgbClr val="FFFFCC"/>
                </a:solidFill>
              </a:rPr>
              <a:t>hoge</a:t>
            </a:r>
            <a:r>
              <a:rPr lang="en-US" dirty="0" smtClean="0">
                <a:solidFill>
                  <a:srgbClr val="FFFFCC"/>
                </a:solidFill>
              </a:rPr>
              <a:t> berg </a:t>
            </a:r>
            <a:r>
              <a:rPr lang="en-US" dirty="0" err="1" smtClean="0">
                <a:solidFill>
                  <a:srgbClr val="FFFFCC"/>
                </a:solidFill>
              </a:rPr>
              <a:t>te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beklimmen</a:t>
            </a:r>
            <a:endParaRPr lang="en-US" dirty="0">
              <a:solidFill>
                <a:srgbClr val="FFFFCC"/>
              </a:solidFill>
            </a:endParaRPr>
          </a:p>
          <a:p>
            <a:pPr lvl="1"/>
            <a:r>
              <a:rPr lang="en-US" dirty="0" err="1" smtClean="0">
                <a:solidFill>
                  <a:srgbClr val="FFFFCC"/>
                </a:solidFill>
              </a:rPr>
              <a:t>Puy</a:t>
            </a:r>
            <a:r>
              <a:rPr lang="en-US" dirty="0" smtClean="0">
                <a:solidFill>
                  <a:srgbClr val="FFFFCC"/>
                </a:solidFill>
              </a:rPr>
              <a:t> de </a:t>
            </a:r>
            <a:r>
              <a:rPr lang="en-US" dirty="0" err="1" smtClean="0">
                <a:solidFill>
                  <a:srgbClr val="FFFFCC"/>
                </a:solidFill>
              </a:rPr>
              <a:t>Dôme</a:t>
            </a:r>
            <a:r>
              <a:rPr lang="en-US" dirty="0" smtClean="0">
                <a:solidFill>
                  <a:srgbClr val="FFFFCC"/>
                </a:solidFill>
              </a:rPr>
              <a:t>: </a:t>
            </a:r>
            <a:r>
              <a:rPr lang="en-US" dirty="0" err="1" smtClean="0">
                <a:solidFill>
                  <a:srgbClr val="FFFFCC"/>
                </a:solidFill>
              </a:rPr>
              <a:t>kwik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daalt</a:t>
            </a:r>
            <a:r>
              <a:rPr lang="en-US" dirty="0" smtClean="0">
                <a:solidFill>
                  <a:srgbClr val="FFFFCC"/>
                </a:solidFill>
              </a:rPr>
              <a:t>!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0"/>
            <a:ext cx="2627783" cy="276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CC"/>
                </a:solidFill>
              </a:rPr>
              <a:t>Theorie</a:t>
            </a:r>
            <a:r>
              <a:rPr lang="en-US" dirty="0" smtClean="0">
                <a:solidFill>
                  <a:srgbClr val="FFFFCC"/>
                </a:solidFill>
              </a:rPr>
              <a:t> ‘</a:t>
            </a:r>
            <a:r>
              <a:rPr lang="en-US" dirty="0" err="1" smtClean="0">
                <a:solidFill>
                  <a:srgbClr val="FFFFCC"/>
                </a:solidFill>
              </a:rPr>
              <a:t>bewijzen</a:t>
            </a:r>
            <a:r>
              <a:rPr lang="en-US" dirty="0" smtClean="0">
                <a:solidFill>
                  <a:srgbClr val="FFFFCC"/>
                </a:solidFill>
              </a:rPr>
              <a:t>’ </a:t>
            </a:r>
            <a:r>
              <a:rPr lang="en-US" dirty="0" err="1" smtClean="0">
                <a:solidFill>
                  <a:srgbClr val="FFFFCC"/>
                </a:solidFill>
              </a:rPr>
              <a:t>kan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niet</a:t>
            </a:r>
            <a:r>
              <a:rPr lang="en-US" dirty="0" smtClean="0">
                <a:solidFill>
                  <a:srgbClr val="FFFFCC"/>
                </a:solidFill>
              </a:rPr>
              <a:t>!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/>
          <a:lstStyle/>
          <a:p>
            <a:r>
              <a:rPr lang="en-US" dirty="0" err="1">
                <a:solidFill>
                  <a:srgbClr val="FFFFCC"/>
                </a:solidFill>
              </a:rPr>
              <a:t>T</a:t>
            </a:r>
            <a:r>
              <a:rPr lang="en-US" dirty="0" err="1" smtClean="0">
                <a:solidFill>
                  <a:srgbClr val="FFFFCC"/>
                </a:solidFill>
              </a:rPr>
              <a:t>heorie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weerleggen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kan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wel</a:t>
            </a:r>
            <a:endParaRPr lang="en-US" dirty="0" smtClean="0">
              <a:solidFill>
                <a:srgbClr val="FFFFCC"/>
              </a:solidFill>
            </a:endParaRPr>
          </a:p>
          <a:p>
            <a:endParaRPr lang="en-US" dirty="0"/>
          </a:p>
          <a:p>
            <a:r>
              <a:rPr lang="en-US" dirty="0" err="1" smtClean="0">
                <a:solidFill>
                  <a:srgbClr val="FFFFCC"/>
                </a:solidFill>
              </a:rPr>
              <a:t>Wetenschappelijke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methode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filtert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foute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theorieën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uit</a:t>
            </a:r>
            <a:endParaRPr lang="en-US" dirty="0" smtClean="0">
              <a:solidFill>
                <a:srgbClr val="FFFFCC"/>
              </a:solidFill>
            </a:endParaRPr>
          </a:p>
          <a:p>
            <a:endParaRPr lang="en-US" dirty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Popper: </a:t>
            </a:r>
            <a:r>
              <a:rPr lang="en-US" dirty="0" err="1" smtClean="0">
                <a:solidFill>
                  <a:srgbClr val="FFFFCC"/>
                </a:solidFill>
              </a:rPr>
              <a:t>falsificatie</a:t>
            </a:r>
            <a:r>
              <a:rPr lang="en-US" dirty="0" smtClean="0">
                <a:solidFill>
                  <a:srgbClr val="FFFFCC"/>
                </a:solidFill>
              </a:rPr>
              <a:t> is </a:t>
            </a:r>
            <a:r>
              <a:rPr lang="en-US" dirty="0" err="1" smtClean="0">
                <a:solidFill>
                  <a:srgbClr val="FFFFCC"/>
                </a:solidFill>
              </a:rPr>
              <a:t>essentie</a:t>
            </a:r>
            <a:r>
              <a:rPr lang="en-US" dirty="0" smtClean="0">
                <a:solidFill>
                  <a:srgbClr val="FFFFCC"/>
                </a:solidFill>
              </a:rPr>
              <a:t> van </a:t>
            </a:r>
            <a:r>
              <a:rPr lang="en-US" dirty="0" err="1" smtClean="0">
                <a:solidFill>
                  <a:srgbClr val="FFFFCC"/>
                </a:solidFill>
              </a:rPr>
              <a:t>wetenschap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906" y="-27836"/>
            <a:ext cx="1735093" cy="237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5968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CC"/>
                </a:solidFill>
              </a:rPr>
              <a:t>Perihelium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Mercurius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5904656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1859 Le </a:t>
            </a:r>
            <a:r>
              <a:rPr lang="en-US" dirty="0" err="1" smtClean="0">
                <a:solidFill>
                  <a:srgbClr val="FFFFCC"/>
                </a:solidFill>
              </a:rPr>
              <a:t>Verrier</a:t>
            </a:r>
            <a:r>
              <a:rPr lang="en-US" dirty="0" smtClean="0">
                <a:solidFill>
                  <a:srgbClr val="FFFFCC"/>
                </a:solidFill>
              </a:rPr>
              <a:t>: </a:t>
            </a:r>
            <a:r>
              <a:rPr lang="en-US" dirty="0" err="1" smtClean="0">
                <a:solidFill>
                  <a:srgbClr val="FFFFCC"/>
                </a:solidFill>
              </a:rPr>
              <a:t>precessie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niet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volledig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verklaarbaar</a:t>
            </a:r>
            <a:r>
              <a:rPr lang="en-US" dirty="0" smtClean="0">
                <a:solidFill>
                  <a:srgbClr val="FFFFCC"/>
                </a:solidFill>
              </a:rPr>
              <a:t> met </a:t>
            </a:r>
            <a:r>
              <a:rPr lang="en-US" dirty="0" err="1" smtClean="0">
                <a:solidFill>
                  <a:srgbClr val="FFFFCC"/>
                </a:solidFill>
              </a:rPr>
              <a:t>Newtons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gravitatietheorie</a:t>
            </a:r>
            <a:r>
              <a:rPr lang="en-US" dirty="0" smtClean="0">
                <a:solidFill>
                  <a:srgbClr val="FFFFCC"/>
                </a:solidFill>
              </a:rPr>
              <a:t>: </a:t>
            </a:r>
            <a:r>
              <a:rPr lang="en-US" dirty="0" err="1" smtClean="0">
                <a:solidFill>
                  <a:srgbClr val="FFFFCC"/>
                </a:solidFill>
              </a:rPr>
              <a:t>falsificatie</a:t>
            </a:r>
            <a:r>
              <a:rPr lang="en-US" dirty="0" smtClean="0">
                <a:solidFill>
                  <a:srgbClr val="FFFFCC"/>
                </a:solidFill>
              </a:rPr>
              <a:t>!</a:t>
            </a:r>
          </a:p>
          <a:p>
            <a:endParaRPr lang="en-US" dirty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1915 </a:t>
            </a:r>
            <a:r>
              <a:rPr lang="en-US" dirty="0" err="1" smtClean="0">
                <a:solidFill>
                  <a:srgbClr val="FFFFCC"/>
                </a:solidFill>
              </a:rPr>
              <a:t>Einsteins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algemene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relativiteitstheorie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geeft</a:t>
            </a:r>
            <a:r>
              <a:rPr lang="en-US" dirty="0" smtClean="0">
                <a:solidFill>
                  <a:srgbClr val="FFFFCC"/>
                </a:solidFill>
              </a:rPr>
              <a:t>  </a:t>
            </a:r>
            <a:r>
              <a:rPr lang="en-US" dirty="0" err="1" smtClean="0">
                <a:solidFill>
                  <a:srgbClr val="FFFFCC"/>
                </a:solidFill>
              </a:rPr>
              <a:t>wel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rekenschap</a:t>
            </a:r>
            <a:r>
              <a:rPr lang="en-US" dirty="0" smtClean="0">
                <a:solidFill>
                  <a:srgbClr val="FFFFCC"/>
                </a:solidFill>
              </a:rPr>
              <a:t> van </a:t>
            </a:r>
            <a:r>
              <a:rPr lang="en-US" dirty="0" err="1" smtClean="0">
                <a:solidFill>
                  <a:srgbClr val="FFFFCC"/>
                </a:solidFill>
              </a:rPr>
              <a:t>precessie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68" y="4017168"/>
            <a:ext cx="2840832" cy="284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0"/>
            <a:ext cx="2057887" cy="31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1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‘</a:t>
            </a:r>
            <a:r>
              <a:rPr lang="en-US" dirty="0" err="1" smtClean="0">
                <a:solidFill>
                  <a:srgbClr val="FFFFCC"/>
                </a:solidFill>
              </a:rPr>
              <a:t>Cruciale</a:t>
            </a:r>
            <a:r>
              <a:rPr lang="en-US" dirty="0" smtClean="0">
                <a:solidFill>
                  <a:srgbClr val="FFFFCC"/>
                </a:solidFill>
              </a:rPr>
              <a:t>’ test in </a:t>
            </a:r>
            <a:r>
              <a:rPr lang="en-US" dirty="0" err="1" smtClean="0">
                <a:solidFill>
                  <a:srgbClr val="FFFFCC"/>
                </a:solidFill>
              </a:rPr>
              <a:t>werkelijkheid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gebaseerd</a:t>
            </a:r>
            <a:r>
              <a:rPr lang="en-US" dirty="0" smtClean="0">
                <a:solidFill>
                  <a:srgbClr val="FFFFCC"/>
                </a:solidFill>
              </a:rPr>
              <a:t> op </a:t>
            </a:r>
            <a:r>
              <a:rPr lang="en-US" dirty="0" err="1" smtClean="0">
                <a:solidFill>
                  <a:srgbClr val="FFFFCC"/>
                </a:solidFill>
              </a:rPr>
              <a:t>talloze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aannames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FFCC"/>
                </a:solidFill>
              </a:rPr>
              <a:t>Kwaliteit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instrumenten</a:t>
            </a:r>
            <a:r>
              <a:rPr lang="en-US" dirty="0" smtClean="0">
                <a:solidFill>
                  <a:srgbClr val="FFFFCC"/>
                </a:solidFill>
              </a:rPr>
              <a:t>, </a:t>
            </a:r>
            <a:r>
              <a:rPr lang="en-US" dirty="0" err="1" smtClean="0">
                <a:solidFill>
                  <a:srgbClr val="FFFFCC"/>
                </a:solidFill>
              </a:rPr>
              <a:t>waarnemingsgegevens</a:t>
            </a:r>
            <a:endParaRPr lang="en-US" dirty="0">
              <a:solidFill>
                <a:srgbClr val="FFFFCC"/>
              </a:solidFill>
            </a:endParaRPr>
          </a:p>
          <a:p>
            <a:r>
              <a:rPr lang="en-US" dirty="0" err="1" smtClean="0">
                <a:solidFill>
                  <a:srgbClr val="FFFFCC"/>
                </a:solidFill>
              </a:rPr>
              <a:t>Correcte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verwerking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gegevens</a:t>
            </a:r>
            <a:endParaRPr lang="en-US" dirty="0">
              <a:solidFill>
                <a:srgbClr val="FFFFCC"/>
              </a:solidFill>
            </a:endParaRPr>
          </a:p>
          <a:p>
            <a:r>
              <a:rPr lang="en-US" dirty="0" err="1" smtClean="0">
                <a:solidFill>
                  <a:srgbClr val="FFFFCC"/>
                </a:solidFill>
              </a:rPr>
              <a:t>Juistheid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bewegingswetten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endParaRPr lang="en-US" dirty="0">
              <a:solidFill>
                <a:srgbClr val="FFFFCC"/>
              </a:solidFill>
            </a:endParaRPr>
          </a:p>
          <a:p>
            <a:r>
              <a:rPr lang="en-US" dirty="0" err="1" smtClean="0">
                <a:solidFill>
                  <a:srgbClr val="FFFFCC"/>
                </a:solidFill>
              </a:rPr>
              <a:t>Theoretische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technieken</a:t>
            </a:r>
            <a:r>
              <a:rPr lang="en-US" dirty="0" smtClean="0">
                <a:solidFill>
                  <a:srgbClr val="FFFFCC"/>
                </a:solidFill>
              </a:rPr>
              <a:t>: </a:t>
            </a:r>
            <a:r>
              <a:rPr lang="en-US" dirty="0" err="1" smtClean="0">
                <a:solidFill>
                  <a:srgbClr val="FFFFCC"/>
                </a:solidFill>
              </a:rPr>
              <a:t>verstoringstheorie</a:t>
            </a:r>
            <a:endParaRPr lang="en-US" dirty="0">
              <a:solidFill>
                <a:srgbClr val="FFFFCC"/>
              </a:solidFill>
            </a:endParaRPr>
          </a:p>
          <a:p>
            <a:r>
              <a:rPr lang="en-US" dirty="0" err="1" smtClean="0">
                <a:solidFill>
                  <a:srgbClr val="FFFFCC"/>
                </a:solidFill>
              </a:rPr>
              <a:t>Berekeningen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gebaseerd</a:t>
            </a:r>
            <a:r>
              <a:rPr lang="en-US" dirty="0" smtClean="0">
                <a:solidFill>
                  <a:srgbClr val="FFFFCC"/>
                </a:solidFill>
              </a:rPr>
              <a:t> op </a:t>
            </a:r>
            <a:r>
              <a:rPr lang="en-US" dirty="0" err="1" smtClean="0">
                <a:solidFill>
                  <a:srgbClr val="FFFFCC"/>
                </a:solidFill>
              </a:rPr>
              <a:t>deze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theorie</a:t>
            </a:r>
            <a:endParaRPr lang="en-US" dirty="0">
              <a:solidFill>
                <a:srgbClr val="FFFFCC"/>
              </a:solidFill>
            </a:endParaRPr>
          </a:p>
          <a:p>
            <a:r>
              <a:rPr lang="en-US" dirty="0" err="1" smtClean="0">
                <a:solidFill>
                  <a:srgbClr val="FFFFCC"/>
                </a:solidFill>
              </a:rPr>
              <a:t>Afwezigheid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weerstand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biedend</a:t>
            </a:r>
            <a:r>
              <a:rPr lang="en-US" dirty="0" smtClean="0">
                <a:solidFill>
                  <a:srgbClr val="FFFFCC"/>
                </a:solidFill>
              </a:rPr>
              <a:t> medium </a:t>
            </a:r>
          </a:p>
          <a:p>
            <a:r>
              <a:rPr lang="en-US" dirty="0" err="1" smtClean="0">
                <a:solidFill>
                  <a:srgbClr val="FFFFCC"/>
                </a:solidFill>
              </a:rPr>
              <a:t>Afwezigheid</a:t>
            </a:r>
            <a:r>
              <a:rPr lang="en-US" dirty="0" smtClean="0">
                <a:solidFill>
                  <a:srgbClr val="FFFFCC"/>
                </a:solidFill>
              </a:rPr>
              <a:t> onbekend </a:t>
            </a:r>
            <a:r>
              <a:rPr lang="en-US" dirty="0" err="1" smtClean="0">
                <a:solidFill>
                  <a:srgbClr val="FFFFCC"/>
                </a:solidFill>
              </a:rPr>
              <a:t>aantrekkend</a:t>
            </a:r>
            <a:r>
              <a:rPr lang="en-US" dirty="0" smtClean="0">
                <a:solidFill>
                  <a:srgbClr val="FFFFCC"/>
                </a:solidFill>
              </a:rPr>
              <a:t> object</a:t>
            </a:r>
          </a:p>
          <a:p>
            <a:r>
              <a:rPr lang="en-US" dirty="0" err="1" smtClean="0">
                <a:solidFill>
                  <a:srgbClr val="FFFFCC"/>
                </a:solidFill>
              </a:rPr>
              <a:t>Afwezigheid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andere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verstoringen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15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CC"/>
                </a:solidFill>
              </a:rPr>
              <a:t>Falsificatie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Het is in de regel </a:t>
            </a:r>
            <a:r>
              <a:rPr lang="en-US" dirty="0" err="1" smtClean="0">
                <a:solidFill>
                  <a:srgbClr val="FFFFCC"/>
                </a:solidFill>
              </a:rPr>
              <a:t>onmogelijk</a:t>
            </a:r>
            <a:r>
              <a:rPr lang="en-US" dirty="0" smtClean="0">
                <a:solidFill>
                  <a:srgbClr val="FFFFCC"/>
                </a:solidFill>
              </a:rPr>
              <a:t> om </a:t>
            </a:r>
            <a:r>
              <a:rPr lang="en-US" dirty="0" err="1" smtClean="0">
                <a:solidFill>
                  <a:srgbClr val="FFFFCC"/>
                </a:solidFill>
              </a:rPr>
              <a:t>een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hypothese</a:t>
            </a:r>
            <a:r>
              <a:rPr lang="en-US" dirty="0" smtClean="0">
                <a:solidFill>
                  <a:srgbClr val="FFFFCC"/>
                </a:solidFill>
              </a:rPr>
              <a:t> in </a:t>
            </a:r>
            <a:r>
              <a:rPr lang="en-US" dirty="0" err="1" smtClean="0">
                <a:solidFill>
                  <a:srgbClr val="FFFFCC"/>
                </a:solidFill>
              </a:rPr>
              <a:t>isolement</a:t>
            </a:r>
            <a:r>
              <a:rPr lang="en-US" dirty="0" smtClean="0">
                <a:solidFill>
                  <a:srgbClr val="FFFFCC"/>
                </a:solidFill>
              </a:rPr>
              <a:t>  </a:t>
            </a:r>
            <a:r>
              <a:rPr lang="en-US" dirty="0" err="1" smtClean="0">
                <a:solidFill>
                  <a:srgbClr val="FFFFCC"/>
                </a:solidFill>
              </a:rPr>
              <a:t>te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toetsen</a:t>
            </a:r>
            <a:r>
              <a:rPr lang="en-US" dirty="0" smtClean="0">
                <a:solidFill>
                  <a:srgbClr val="FFFFCC"/>
                </a:solidFill>
              </a:rPr>
              <a:t>!</a:t>
            </a:r>
          </a:p>
          <a:p>
            <a:endParaRPr lang="en-US" dirty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In de </a:t>
            </a:r>
            <a:r>
              <a:rPr lang="en-US" dirty="0" err="1" smtClean="0">
                <a:solidFill>
                  <a:srgbClr val="FFFFCC"/>
                </a:solidFill>
              </a:rPr>
              <a:t>praktijk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beschouw</a:t>
            </a:r>
            <a:r>
              <a:rPr lang="en-US" dirty="0" smtClean="0">
                <a:solidFill>
                  <a:srgbClr val="FFFFCC"/>
                </a:solidFill>
              </a:rPr>
              <a:t> je </a:t>
            </a:r>
            <a:r>
              <a:rPr lang="en-US" dirty="0" err="1" smtClean="0">
                <a:solidFill>
                  <a:srgbClr val="FFFFCC"/>
                </a:solidFill>
              </a:rPr>
              <a:t>meeste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aannames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als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onproblematisch</a:t>
            </a:r>
            <a:endParaRPr lang="en-US" dirty="0" smtClean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En </a:t>
            </a:r>
            <a:r>
              <a:rPr lang="en-US" dirty="0" err="1" smtClean="0">
                <a:solidFill>
                  <a:srgbClr val="FFFFCC"/>
                </a:solidFill>
              </a:rPr>
              <a:t>geldt</a:t>
            </a:r>
            <a:r>
              <a:rPr lang="en-US" dirty="0" smtClean="0">
                <a:solidFill>
                  <a:srgbClr val="FFFFCC"/>
                </a:solidFill>
              </a:rPr>
              <a:t> de </a:t>
            </a:r>
            <a:r>
              <a:rPr lang="en-US" dirty="0" err="1" smtClean="0">
                <a:solidFill>
                  <a:srgbClr val="FFFFCC"/>
                </a:solidFill>
              </a:rPr>
              <a:t>grootste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onzekerheid</a:t>
            </a:r>
            <a:r>
              <a:rPr lang="en-US" dirty="0" smtClean="0">
                <a:solidFill>
                  <a:srgbClr val="FFFFCC"/>
                </a:solidFill>
              </a:rPr>
              <a:t> de </a:t>
            </a:r>
            <a:r>
              <a:rPr lang="en-US" dirty="0" err="1" smtClean="0">
                <a:solidFill>
                  <a:srgbClr val="FFFFCC"/>
                </a:solidFill>
              </a:rPr>
              <a:t>juistheid</a:t>
            </a:r>
            <a:r>
              <a:rPr lang="en-US" dirty="0" smtClean="0">
                <a:solidFill>
                  <a:srgbClr val="FFFFCC"/>
                </a:solidFill>
              </a:rPr>
              <a:t> van de </a:t>
            </a:r>
            <a:r>
              <a:rPr lang="en-US" dirty="0" err="1" smtClean="0">
                <a:solidFill>
                  <a:srgbClr val="FFFFCC"/>
                </a:solidFill>
              </a:rPr>
              <a:t>experimentele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resultaten</a:t>
            </a:r>
            <a:endParaRPr lang="en-US" dirty="0" smtClean="0">
              <a:solidFill>
                <a:srgbClr val="FFFFCC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1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1656482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FFCC"/>
                </a:solidFill>
              </a:rPr>
              <a:t>Traditionele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beeld</a:t>
            </a:r>
            <a:r>
              <a:rPr lang="en-US" dirty="0" smtClean="0">
                <a:solidFill>
                  <a:srgbClr val="FFFFCC"/>
                </a:solidFill>
              </a:rPr>
              <a:t> van de </a:t>
            </a:r>
            <a:r>
              <a:rPr lang="en-US" dirty="0" err="1" smtClean="0">
                <a:solidFill>
                  <a:srgbClr val="FFFFCC"/>
                </a:solidFill>
              </a:rPr>
              <a:t>groei</a:t>
            </a:r>
            <a:r>
              <a:rPr lang="en-US" dirty="0" smtClean="0">
                <a:solidFill>
                  <a:srgbClr val="FFFFCC"/>
                </a:solidFill>
              </a:rPr>
              <a:t> van de </a:t>
            </a:r>
            <a:r>
              <a:rPr lang="en-US" dirty="0" err="1" smtClean="0">
                <a:solidFill>
                  <a:srgbClr val="FFFFCC"/>
                </a:solidFill>
              </a:rPr>
              <a:t>wetenschap</a:t>
            </a:r>
            <a:endParaRPr lang="en-GB" dirty="0" smtClean="0">
              <a:solidFill>
                <a:srgbClr val="FFFFCC"/>
              </a:solidFill>
            </a:endParaRP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3568" y="2348880"/>
            <a:ext cx="7488832" cy="432048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3800" dirty="0" err="1" smtClean="0">
                <a:solidFill>
                  <a:srgbClr val="FFFFCC"/>
                </a:solidFill>
              </a:rPr>
              <a:t>Stellingen</a:t>
            </a:r>
            <a:r>
              <a:rPr lang="en-US" sz="3800" dirty="0" smtClean="0">
                <a:solidFill>
                  <a:srgbClr val="FFFFCC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300" dirty="0" err="1" smtClean="0">
                <a:solidFill>
                  <a:srgbClr val="FFFFCC"/>
                </a:solidFill>
              </a:rPr>
              <a:t>Wetenschap</a:t>
            </a:r>
            <a:r>
              <a:rPr lang="en-US" sz="3300" dirty="0" smtClean="0">
                <a:solidFill>
                  <a:srgbClr val="FFFFCC"/>
                </a:solidFill>
              </a:rPr>
              <a:t> </a:t>
            </a:r>
            <a:r>
              <a:rPr lang="en-US" sz="3300" dirty="0" err="1" smtClean="0">
                <a:solidFill>
                  <a:srgbClr val="FFFFCC"/>
                </a:solidFill>
              </a:rPr>
              <a:t>ontleent</a:t>
            </a:r>
            <a:r>
              <a:rPr lang="en-US" sz="3300" dirty="0" smtClean="0">
                <a:solidFill>
                  <a:srgbClr val="FFFFCC"/>
                </a:solidFill>
              </a:rPr>
              <a:t> </a:t>
            </a:r>
            <a:r>
              <a:rPr lang="en-US" sz="3300" dirty="0" err="1" smtClean="0">
                <a:solidFill>
                  <a:srgbClr val="FFFFCC"/>
                </a:solidFill>
              </a:rPr>
              <a:t>haar</a:t>
            </a:r>
            <a:r>
              <a:rPr lang="en-US" sz="3300" dirty="0" smtClean="0">
                <a:solidFill>
                  <a:srgbClr val="FFFFCC"/>
                </a:solidFill>
              </a:rPr>
              <a:t> </a:t>
            </a:r>
            <a:r>
              <a:rPr lang="en-US" sz="3300" dirty="0" err="1" smtClean="0">
                <a:solidFill>
                  <a:srgbClr val="FFFFCC"/>
                </a:solidFill>
              </a:rPr>
              <a:t>succes</a:t>
            </a:r>
            <a:r>
              <a:rPr lang="en-US" sz="3300" dirty="0" smtClean="0">
                <a:solidFill>
                  <a:srgbClr val="FFFFCC"/>
                </a:solidFill>
              </a:rPr>
              <a:t> </a:t>
            </a:r>
            <a:r>
              <a:rPr lang="en-US" sz="3300" dirty="0" err="1" smtClean="0">
                <a:solidFill>
                  <a:srgbClr val="FFFFCC"/>
                </a:solidFill>
              </a:rPr>
              <a:t>bovenal</a:t>
            </a:r>
            <a:r>
              <a:rPr lang="en-US" sz="3300" dirty="0" smtClean="0">
                <a:solidFill>
                  <a:srgbClr val="FFFFCC"/>
                </a:solidFill>
              </a:rPr>
              <a:t> </a:t>
            </a:r>
            <a:r>
              <a:rPr lang="en-US" sz="3300" dirty="0" err="1" smtClean="0">
                <a:solidFill>
                  <a:srgbClr val="FFFFCC"/>
                </a:solidFill>
              </a:rPr>
              <a:t>aan</a:t>
            </a:r>
            <a:r>
              <a:rPr lang="en-US" sz="3300" dirty="0" smtClean="0">
                <a:solidFill>
                  <a:srgbClr val="FFFFCC"/>
                </a:solidFill>
              </a:rPr>
              <a:t> de ‘</a:t>
            </a:r>
            <a:r>
              <a:rPr lang="en-US" sz="3300" dirty="0" err="1" smtClean="0">
                <a:solidFill>
                  <a:srgbClr val="FFFFCC"/>
                </a:solidFill>
              </a:rPr>
              <a:t>wetenschappelijke</a:t>
            </a:r>
            <a:r>
              <a:rPr lang="en-US" sz="3300" dirty="0" smtClean="0">
                <a:solidFill>
                  <a:srgbClr val="FFFFCC"/>
                </a:solidFill>
              </a:rPr>
              <a:t> </a:t>
            </a:r>
            <a:r>
              <a:rPr lang="en-US" sz="3300" dirty="0" err="1" smtClean="0">
                <a:solidFill>
                  <a:srgbClr val="FFFFCC"/>
                </a:solidFill>
              </a:rPr>
              <a:t>methode</a:t>
            </a:r>
            <a:r>
              <a:rPr lang="en-US" sz="3300" dirty="0" smtClean="0">
                <a:solidFill>
                  <a:srgbClr val="FFFFCC"/>
                </a:solidFill>
              </a:rPr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900" dirty="0" smtClean="0">
              <a:solidFill>
                <a:srgbClr val="FFFFCC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FFFFCC"/>
                </a:solidFill>
              </a:rPr>
              <a:t>Die </a:t>
            </a:r>
            <a:r>
              <a:rPr lang="en-US" sz="3300" dirty="0" err="1">
                <a:solidFill>
                  <a:srgbClr val="FFFFCC"/>
                </a:solidFill>
              </a:rPr>
              <a:t>methode</a:t>
            </a:r>
            <a:r>
              <a:rPr lang="en-US" sz="3300" dirty="0">
                <a:solidFill>
                  <a:srgbClr val="FFFFCC"/>
                </a:solidFill>
              </a:rPr>
              <a:t> </a:t>
            </a:r>
            <a:r>
              <a:rPr lang="en-US" sz="3300" dirty="0" err="1">
                <a:solidFill>
                  <a:srgbClr val="FFFFCC"/>
                </a:solidFill>
              </a:rPr>
              <a:t>heeft</a:t>
            </a:r>
            <a:r>
              <a:rPr lang="en-US" sz="3300" dirty="0">
                <a:solidFill>
                  <a:srgbClr val="FFFFCC"/>
                </a:solidFill>
              </a:rPr>
              <a:t> </a:t>
            </a:r>
            <a:r>
              <a:rPr lang="en-US" sz="3300" dirty="0" err="1">
                <a:solidFill>
                  <a:srgbClr val="FFFFCC"/>
                </a:solidFill>
              </a:rPr>
              <a:t>geresulteerd</a:t>
            </a:r>
            <a:r>
              <a:rPr lang="en-US" sz="3300" dirty="0">
                <a:solidFill>
                  <a:srgbClr val="FFFFCC"/>
                </a:solidFill>
              </a:rPr>
              <a:t> in </a:t>
            </a:r>
            <a:r>
              <a:rPr lang="en-US" sz="3300" dirty="0" err="1">
                <a:solidFill>
                  <a:srgbClr val="FFFFCC"/>
                </a:solidFill>
              </a:rPr>
              <a:t>een</a:t>
            </a:r>
            <a:r>
              <a:rPr lang="en-US" sz="3300" dirty="0">
                <a:solidFill>
                  <a:srgbClr val="FFFFCC"/>
                </a:solidFill>
              </a:rPr>
              <a:t> </a:t>
            </a:r>
            <a:r>
              <a:rPr lang="en-US" sz="3300" dirty="0" err="1">
                <a:solidFill>
                  <a:srgbClr val="FFFFCC"/>
                </a:solidFill>
              </a:rPr>
              <a:t>onafzienbare</a:t>
            </a:r>
            <a:r>
              <a:rPr lang="en-US" sz="3300" dirty="0">
                <a:solidFill>
                  <a:srgbClr val="FFFFCC"/>
                </a:solidFill>
              </a:rPr>
              <a:t> reeks </a:t>
            </a:r>
            <a:r>
              <a:rPr lang="en-US" sz="3300" dirty="0" err="1">
                <a:solidFill>
                  <a:srgbClr val="FFFFCC"/>
                </a:solidFill>
              </a:rPr>
              <a:t>ontdekkingen</a:t>
            </a:r>
            <a:endParaRPr lang="en-US" sz="3300" dirty="0">
              <a:solidFill>
                <a:srgbClr val="FFFFCC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300" dirty="0" smtClean="0">
              <a:solidFill>
                <a:srgbClr val="FFFFCC"/>
              </a:solidFill>
            </a:endParaRPr>
          </a:p>
          <a:p>
            <a:r>
              <a:rPr lang="en-US" sz="3800" dirty="0" err="1" smtClean="0">
                <a:solidFill>
                  <a:srgbClr val="FFFFCC"/>
                </a:solidFill>
              </a:rPr>
              <a:t>Vragen</a:t>
            </a:r>
            <a:r>
              <a:rPr lang="en-US" sz="3800" dirty="0" smtClean="0">
                <a:solidFill>
                  <a:srgbClr val="FFFFCC"/>
                </a:solidFill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FFFFCC"/>
                </a:solidFill>
              </a:rPr>
              <a:t>hoe </a:t>
            </a:r>
            <a:r>
              <a:rPr lang="en-US" sz="3300" dirty="0" err="1" smtClean="0">
                <a:solidFill>
                  <a:srgbClr val="FFFFCC"/>
                </a:solidFill>
              </a:rPr>
              <a:t>verloopt</a:t>
            </a:r>
            <a:r>
              <a:rPr lang="en-US" sz="3300" dirty="0" smtClean="0">
                <a:solidFill>
                  <a:srgbClr val="FFFFCC"/>
                </a:solidFill>
              </a:rPr>
              <a:t> </a:t>
            </a:r>
            <a:r>
              <a:rPr lang="en-US" sz="3300" dirty="0" err="1" smtClean="0">
                <a:solidFill>
                  <a:srgbClr val="FFFFCC"/>
                </a:solidFill>
              </a:rPr>
              <a:t>een</a:t>
            </a:r>
            <a:r>
              <a:rPr lang="en-US" sz="3300" dirty="0" smtClean="0">
                <a:solidFill>
                  <a:srgbClr val="FFFFCC"/>
                </a:solidFill>
              </a:rPr>
              <a:t> </a:t>
            </a:r>
            <a:r>
              <a:rPr lang="en-US" sz="3300" dirty="0" err="1" smtClean="0">
                <a:solidFill>
                  <a:srgbClr val="FFFFCC"/>
                </a:solidFill>
              </a:rPr>
              <a:t>ontdekking</a:t>
            </a:r>
            <a:r>
              <a:rPr lang="en-US" sz="3300" dirty="0" smtClean="0">
                <a:solidFill>
                  <a:srgbClr val="FFFFCC"/>
                </a:solidFill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FFFFCC"/>
                </a:solidFill>
              </a:rPr>
              <a:t>Wat is die </a:t>
            </a:r>
            <a:r>
              <a:rPr lang="en-US" sz="3300" dirty="0" err="1" smtClean="0">
                <a:solidFill>
                  <a:srgbClr val="FFFFCC"/>
                </a:solidFill>
              </a:rPr>
              <a:t>methode</a:t>
            </a:r>
            <a:r>
              <a:rPr lang="en-US" sz="3300" dirty="0" smtClean="0">
                <a:solidFill>
                  <a:srgbClr val="FFFFCC"/>
                </a:solidFill>
              </a:rPr>
              <a:t>?</a:t>
            </a:r>
            <a:r>
              <a:rPr lang="en-US" dirty="0" smtClean="0">
                <a:solidFill>
                  <a:srgbClr val="FFFFCC"/>
                </a:solidFill>
              </a:rPr>
              <a:t>	</a:t>
            </a:r>
            <a:endParaRPr lang="en-GB" dirty="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CC"/>
                </a:solidFill>
              </a:rPr>
              <a:t>Conclusie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FFCC"/>
                </a:solidFill>
              </a:rPr>
              <a:t>Kennis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genereren</a:t>
            </a:r>
            <a:r>
              <a:rPr lang="en-US" dirty="0" smtClean="0">
                <a:solidFill>
                  <a:srgbClr val="FFFFCC"/>
                </a:solidFill>
              </a:rPr>
              <a:t> is </a:t>
            </a:r>
            <a:r>
              <a:rPr lang="en-US" dirty="0" err="1" smtClean="0">
                <a:solidFill>
                  <a:srgbClr val="FFFFCC"/>
                </a:solidFill>
              </a:rPr>
              <a:t>moeilijker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dan</a:t>
            </a:r>
            <a:r>
              <a:rPr lang="en-US" dirty="0" smtClean="0">
                <a:solidFill>
                  <a:srgbClr val="FFFFCC"/>
                </a:solidFill>
              </a:rPr>
              <a:t> het </a:t>
            </a:r>
            <a:r>
              <a:rPr lang="en-US" dirty="0" err="1" smtClean="0">
                <a:solidFill>
                  <a:srgbClr val="FFFFCC"/>
                </a:solidFill>
              </a:rPr>
              <a:t>lijkt</a:t>
            </a:r>
            <a:endParaRPr lang="en-US" dirty="0" smtClean="0">
              <a:solidFill>
                <a:srgbClr val="FFFFCC"/>
              </a:solidFill>
            </a:endParaRPr>
          </a:p>
          <a:p>
            <a:pPr lvl="1"/>
            <a:r>
              <a:rPr lang="en-US" dirty="0" err="1" smtClean="0">
                <a:solidFill>
                  <a:srgbClr val="FFFFCC"/>
                </a:solidFill>
              </a:rPr>
              <a:t>enerzijds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creatiever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proces</a:t>
            </a:r>
            <a:endParaRPr lang="en-US" dirty="0" smtClean="0">
              <a:solidFill>
                <a:srgbClr val="FFFFCC"/>
              </a:solidFill>
            </a:endParaRPr>
          </a:p>
          <a:p>
            <a:pPr lvl="1"/>
            <a:r>
              <a:rPr lang="en-US" dirty="0" smtClean="0">
                <a:solidFill>
                  <a:srgbClr val="FFFFCC"/>
                </a:solidFill>
              </a:rPr>
              <a:t>en </a:t>
            </a:r>
            <a:r>
              <a:rPr lang="en-US" dirty="0" err="1" smtClean="0">
                <a:solidFill>
                  <a:srgbClr val="FFFFCC"/>
                </a:solidFill>
              </a:rPr>
              <a:t>anderzijds</a:t>
            </a:r>
            <a:r>
              <a:rPr lang="en-US" dirty="0" smtClean="0">
                <a:solidFill>
                  <a:srgbClr val="FFFFCC"/>
                </a:solidFill>
              </a:rPr>
              <a:t> minder </a:t>
            </a:r>
            <a:r>
              <a:rPr lang="en-US" dirty="0" err="1" smtClean="0">
                <a:solidFill>
                  <a:srgbClr val="FFFFCC"/>
                </a:solidFill>
              </a:rPr>
              <a:t>individualistisch</a:t>
            </a:r>
            <a:endParaRPr lang="en-US" smtClean="0">
              <a:solidFill>
                <a:srgbClr val="FFFFCC"/>
              </a:solidFill>
            </a:endParaRPr>
          </a:p>
          <a:p>
            <a:pPr lvl="1"/>
            <a:endParaRPr lang="en-US" dirty="0" smtClean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‘</a:t>
            </a:r>
            <a:r>
              <a:rPr lang="en-US" dirty="0" err="1" smtClean="0">
                <a:solidFill>
                  <a:srgbClr val="FFFFCC"/>
                </a:solidFill>
              </a:rPr>
              <a:t>Wetenschappelijke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methode</a:t>
            </a:r>
            <a:r>
              <a:rPr lang="en-US" dirty="0" smtClean="0">
                <a:solidFill>
                  <a:srgbClr val="FFFFCC"/>
                </a:solidFill>
              </a:rPr>
              <a:t>’ is </a:t>
            </a:r>
            <a:r>
              <a:rPr lang="en-US" dirty="0" err="1" smtClean="0">
                <a:solidFill>
                  <a:srgbClr val="FFFFCC"/>
                </a:solidFill>
              </a:rPr>
              <a:t>bovenal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een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moreel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voorschrift</a:t>
            </a:r>
            <a:r>
              <a:rPr lang="en-US" dirty="0" smtClean="0">
                <a:solidFill>
                  <a:srgbClr val="FFFFCC"/>
                </a:solidFill>
              </a:rPr>
              <a:t>:</a:t>
            </a:r>
          </a:p>
          <a:p>
            <a:pPr lvl="1"/>
            <a:r>
              <a:rPr lang="en-US" dirty="0" err="1" smtClean="0">
                <a:solidFill>
                  <a:srgbClr val="FFFFCC"/>
                </a:solidFill>
              </a:rPr>
              <a:t>Zorg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dat</a:t>
            </a:r>
            <a:r>
              <a:rPr lang="en-US" dirty="0" smtClean="0">
                <a:solidFill>
                  <a:srgbClr val="FFFFCC"/>
                </a:solidFill>
              </a:rPr>
              <a:t> je </a:t>
            </a:r>
            <a:r>
              <a:rPr lang="en-US" dirty="0" err="1" smtClean="0">
                <a:solidFill>
                  <a:srgbClr val="FFFFCC"/>
                </a:solidFill>
              </a:rPr>
              <a:t>zoveel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mogelijk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te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weten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komt</a:t>
            </a:r>
            <a:r>
              <a:rPr lang="en-US" dirty="0" smtClean="0">
                <a:solidFill>
                  <a:srgbClr val="FFFFCC"/>
                </a:solidFill>
              </a:rPr>
              <a:t>!</a:t>
            </a:r>
          </a:p>
          <a:p>
            <a:pPr lvl="1"/>
            <a:r>
              <a:rPr lang="en-US" dirty="0" err="1" smtClean="0">
                <a:solidFill>
                  <a:srgbClr val="FFFFCC"/>
                </a:solidFill>
              </a:rPr>
              <a:t>Denk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diep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na</a:t>
            </a:r>
            <a:r>
              <a:rPr lang="en-US" dirty="0" smtClean="0">
                <a:solidFill>
                  <a:srgbClr val="FFFFCC"/>
                </a:solidFill>
              </a:rPr>
              <a:t> over </a:t>
            </a:r>
            <a:r>
              <a:rPr lang="en-US" dirty="0" err="1" smtClean="0">
                <a:solidFill>
                  <a:srgbClr val="FFFFCC"/>
                </a:solidFill>
              </a:rPr>
              <a:t>mogelijke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hypothesen</a:t>
            </a:r>
            <a:r>
              <a:rPr lang="en-US" dirty="0" smtClean="0">
                <a:solidFill>
                  <a:srgbClr val="FFFFCC"/>
                </a:solidFill>
              </a:rPr>
              <a:t>!</a:t>
            </a:r>
          </a:p>
          <a:p>
            <a:pPr lvl="1"/>
            <a:r>
              <a:rPr lang="en-US" dirty="0" err="1" smtClean="0">
                <a:solidFill>
                  <a:srgbClr val="FFFFCC"/>
                </a:solidFill>
              </a:rPr>
              <a:t>Onderwerp</a:t>
            </a:r>
            <a:r>
              <a:rPr lang="en-US" dirty="0" smtClean="0">
                <a:solidFill>
                  <a:srgbClr val="FFFFCC"/>
                </a:solidFill>
              </a:rPr>
              <a:t> je </a:t>
            </a:r>
            <a:r>
              <a:rPr lang="en-US" dirty="0" err="1" smtClean="0">
                <a:solidFill>
                  <a:srgbClr val="FFFFCC"/>
                </a:solidFill>
              </a:rPr>
              <a:t>ideeën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aan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een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kritische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toetsing</a:t>
            </a:r>
            <a:r>
              <a:rPr lang="en-US" dirty="0" smtClean="0">
                <a:solidFill>
                  <a:srgbClr val="FFFFCC"/>
                </a:solidFill>
              </a:rPr>
              <a:t>!</a:t>
            </a:r>
          </a:p>
          <a:p>
            <a:pPr lvl="1"/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1224136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FFCC"/>
                </a:solidFill>
              </a:rPr>
              <a:t>Beeld</a:t>
            </a:r>
            <a:r>
              <a:rPr lang="en-US" dirty="0" smtClean="0">
                <a:solidFill>
                  <a:srgbClr val="FFFFCC"/>
                </a:solidFill>
              </a:rPr>
              <a:t> van </a:t>
            </a:r>
            <a:r>
              <a:rPr lang="en-US" dirty="0" err="1" smtClean="0">
                <a:solidFill>
                  <a:srgbClr val="FFFFCC"/>
                </a:solidFill>
              </a:rPr>
              <a:t>ontdekkingen</a:t>
            </a:r>
            <a:endParaRPr lang="en-GB" dirty="0" smtClean="0">
              <a:solidFill>
                <a:srgbClr val="FFFFCC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988840"/>
            <a:ext cx="5616624" cy="439248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b="1" dirty="0" err="1" smtClean="0">
                <a:solidFill>
                  <a:srgbClr val="FFFFCC"/>
                </a:solidFill>
              </a:rPr>
              <a:t>Gebeurtenissen</a:t>
            </a:r>
            <a:r>
              <a:rPr lang="en-US" dirty="0" smtClean="0">
                <a:solidFill>
                  <a:srgbClr val="FFFFCC"/>
                </a:solidFill>
              </a:rPr>
              <a:t>, </a:t>
            </a:r>
            <a:r>
              <a:rPr lang="en-US" dirty="0" err="1" smtClean="0">
                <a:solidFill>
                  <a:srgbClr val="FFFFCC"/>
                </a:solidFill>
              </a:rPr>
              <a:t>gekoppeld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aan</a:t>
            </a:r>
            <a:r>
              <a:rPr lang="en-US" dirty="0" smtClean="0">
                <a:solidFill>
                  <a:srgbClr val="FFFFCC"/>
                </a:solidFill>
              </a:rPr>
              <a:t>: </a:t>
            </a:r>
          </a:p>
          <a:p>
            <a:pPr eaLnBrk="1" hangingPunct="1"/>
            <a:endParaRPr lang="en-US" sz="2800" dirty="0" smtClean="0">
              <a:solidFill>
                <a:srgbClr val="FFFFCC"/>
              </a:solidFill>
            </a:endParaRPr>
          </a:p>
          <a:p>
            <a:pPr eaLnBrk="1" hangingPunct="1"/>
            <a:r>
              <a:rPr lang="en-US" sz="2800" dirty="0" err="1" smtClean="0">
                <a:solidFill>
                  <a:srgbClr val="FFFFCC"/>
                </a:solidFill>
              </a:rPr>
              <a:t>Een</a:t>
            </a:r>
            <a:r>
              <a:rPr lang="en-US" sz="2800" dirty="0" smtClean="0">
                <a:solidFill>
                  <a:srgbClr val="FFFFCC"/>
                </a:solidFill>
              </a:rPr>
              <a:t> </a:t>
            </a:r>
            <a:r>
              <a:rPr lang="en-US" sz="2800" dirty="0" err="1" smtClean="0">
                <a:solidFill>
                  <a:srgbClr val="FFFFCC"/>
                </a:solidFill>
              </a:rPr>
              <a:t>specifieke</a:t>
            </a:r>
            <a:r>
              <a:rPr lang="en-US" sz="2800" dirty="0" smtClean="0">
                <a:solidFill>
                  <a:srgbClr val="FFFFCC"/>
                </a:solidFill>
              </a:rPr>
              <a:t> </a:t>
            </a:r>
            <a:r>
              <a:rPr lang="en-US" sz="2800" dirty="0" err="1" smtClean="0">
                <a:solidFill>
                  <a:srgbClr val="FFFFCC"/>
                </a:solidFill>
              </a:rPr>
              <a:t>wetenschapper</a:t>
            </a:r>
            <a:r>
              <a:rPr lang="en-US" sz="2800" dirty="0" smtClean="0">
                <a:solidFill>
                  <a:srgbClr val="FFFFCC"/>
                </a:solidFill>
              </a:rPr>
              <a:t>, de </a:t>
            </a:r>
            <a:r>
              <a:rPr lang="en-US" sz="2800" dirty="0" err="1" smtClean="0">
                <a:solidFill>
                  <a:srgbClr val="FFFFCC"/>
                </a:solidFill>
              </a:rPr>
              <a:t>ontdekker</a:t>
            </a:r>
            <a:endParaRPr lang="en-US" sz="2800" dirty="0" smtClean="0">
              <a:solidFill>
                <a:srgbClr val="FFFFCC"/>
              </a:solidFill>
            </a:endParaRPr>
          </a:p>
          <a:p>
            <a:pPr eaLnBrk="1" hangingPunct="1"/>
            <a:endParaRPr lang="en-US" sz="2800" dirty="0" smtClean="0">
              <a:solidFill>
                <a:srgbClr val="FFFFCC"/>
              </a:solidFill>
            </a:endParaRPr>
          </a:p>
          <a:p>
            <a:pPr eaLnBrk="1" hangingPunct="1"/>
            <a:r>
              <a:rPr lang="en-US" sz="2800" dirty="0" err="1" smtClean="0">
                <a:solidFill>
                  <a:srgbClr val="FFFFCC"/>
                </a:solidFill>
              </a:rPr>
              <a:t>Specifieke</a:t>
            </a:r>
            <a:r>
              <a:rPr lang="en-US" sz="2800" dirty="0" smtClean="0">
                <a:solidFill>
                  <a:srgbClr val="FFFFCC"/>
                </a:solidFill>
              </a:rPr>
              <a:t> </a:t>
            </a:r>
            <a:r>
              <a:rPr lang="en-US" sz="2800" dirty="0" err="1" smtClean="0">
                <a:solidFill>
                  <a:srgbClr val="FFFFCC"/>
                </a:solidFill>
              </a:rPr>
              <a:t>plaats</a:t>
            </a:r>
            <a:r>
              <a:rPr lang="en-US" sz="2800" dirty="0" smtClean="0">
                <a:solidFill>
                  <a:srgbClr val="FFFFCC"/>
                </a:solidFill>
              </a:rPr>
              <a:t> en </a:t>
            </a:r>
            <a:r>
              <a:rPr lang="en-US" sz="2800" dirty="0" err="1" smtClean="0">
                <a:solidFill>
                  <a:srgbClr val="FFFFCC"/>
                </a:solidFill>
              </a:rPr>
              <a:t>tijd</a:t>
            </a:r>
            <a:endParaRPr lang="en-US" sz="2800" dirty="0" smtClean="0">
              <a:solidFill>
                <a:srgbClr val="FFFFCC"/>
              </a:solidFill>
            </a:endParaRPr>
          </a:p>
          <a:p>
            <a:pPr eaLnBrk="1" hangingPunct="1"/>
            <a:endParaRPr lang="en-US" sz="2800" dirty="0" smtClean="0">
              <a:solidFill>
                <a:srgbClr val="FFFFCC"/>
              </a:solidFill>
            </a:endParaRPr>
          </a:p>
          <a:p>
            <a:pPr eaLnBrk="1" hangingPunct="1"/>
            <a:r>
              <a:rPr lang="en-US" sz="2800" dirty="0" err="1" smtClean="0">
                <a:solidFill>
                  <a:srgbClr val="FFFFCC"/>
                </a:solidFill>
              </a:rPr>
              <a:t>Nieuw</a:t>
            </a:r>
            <a:r>
              <a:rPr lang="en-US" sz="2800" dirty="0" smtClean="0">
                <a:solidFill>
                  <a:srgbClr val="FFFFCC"/>
                </a:solidFill>
              </a:rPr>
              <a:t> </a:t>
            </a:r>
            <a:r>
              <a:rPr lang="en-US" sz="2800" dirty="0" err="1" smtClean="0">
                <a:solidFill>
                  <a:srgbClr val="FFFFCC"/>
                </a:solidFill>
              </a:rPr>
              <a:t>inzicht</a:t>
            </a:r>
            <a:r>
              <a:rPr lang="en-US" sz="2800" dirty="0" smtClean="0">
                <a:solidFill>
                  <a:srgbClr val="FFFFCC"/>
                </a:solidFill>
              </a:rPr>
              <a:t> of </a:t>
            </a:r>
            <a:r>
              <a:rPr lang="en-US" sz="2800" dirty="0" err="1" smtClean="0">
                <a:solidFill>
                  <a:srgbClr val="FFFFCC"/>
                </a:solidFill>
              </a:rPr>
              <a:t>waarneming</a:t>
            </a:r>
            <a:r>
              <a:rPr lang="en-US" sz="2800" dirty="0" smtClean="0">
                <a:solidFill>
                  <a:srgbClr val="FFFFCC"/>
                </a:solidFill>
              </a:rPr>
              <a:t>: ‘Aha-</a:t>
            </a:r>
            <a:r>
              <a:rPr lang="en-US" sz="2800" dirty="0" err="1" smtClean="0">
                <a:solidFill>
                  <a:srgbClr val="FFFFCC"/>
                </a:solidFill>
              </a:rPr>
              <a:t>Erlebnis</a:t>
            </a:r>
            <a:r>
              <a:rPr lang="en-US" sz="2800" dirty="0" smtClean="0">
                <a:solidFill>
                  <a:srgbClr val="FFFFCC"/>
                </a:solidFill>
              </a:rPr>
              <a:t>’, </a:t>
            </a:r>
            <a:r>
              <a:rPr lang="en-US" sz="2800" dirty="0" err="1" smtClean="0">
                <a:solidFill>
                  <a:srgbClr val="FFFFCC"/>
                </a:solidFill>
              </a:rPr>
              <a:t>eurekamoment</a:t>
            </a:r>
            <a:r>
              <a:rPr lang="en-US" sz="2800" dirty="0" smtClean="0">
                <a:solidFill>
                  <a:srgbClr val="FFFFCC"/>
                </a:solidFill>
              </a:rPr>
              <a:t> </a:t>
            </a:r>
            <a:endParaRPr lang="en-GB" sz="2800" dirty="0" smtClean="0">
              <a:solidFill>
                <a:srgbClr val="FFFFCC"/>
              </a:solidFill>
            </a:endParaRPr>
          </a:p>
        </p:txBody>
      </p:sp>
      <p:pic>
        <p:nvPicPr>
          <p:cNvPr id="44038" name="Picture 6" descr="archimede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27039" y="1916832"/>
            <a:ext cx="2645684" cy="374441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9600"/>
            <a:ext cx="5545137" cy="1143000"/>
          </a:xfrm>
        </p:spPr>
        <p:txBody>
          <a:bodyPr/>
          <a:lstStyle/>
          <a:p>
            <a:pPr eaLnBrk="1" hangingPunct="1"/>
            <a:r>
              <a:rPr lang="nl-NL" dirty="0" smtClean="0">
                <a:solidFill>
                  <a:srgbClr val="FFFFCC"/>
                </a:solidFill>
                <a:cs typeface="Times New Roman" pitchFamily="18" charset="0"/>
              </a:rPr>
              <a:t>Ontdekking Uranus</a:t>
            </a:r>
            <a:endParaRPr lang="en-GB" dirty="0" smtClean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5562600" cy="2133600"/>
          </a:xfrm>
        </p:spPr>
        <p:txBody>
          <a:bodyPr/>
          <a:lstStyle/>
          <a:p>
            <a:pPr eaLnBrk="1" hangingPunct="1"/>
            <a:r>
              <a:rPr lang="nl-NL" sz="2800" dirty="0" smtClean="0">
                <a:solidFill>
                  <a:srgbClr val="FFFFCC"/>
                </a:solidFill>
              </a:rPr>
              <a:t>William Herschel, </a:t>
            </a:r>
            <a:r>
              <a:rPr lang="nl-NL" sz="2800" dirty="0" smtClean="0">
                <a:solidFill>
                  <a:srgbClr val="FFFFCC"/>
                </a:solidFill>
                <a:cs typeface="Times New Roman" pitchFamily="18" charset="0"/>
              </a:rPr>
              <a:t>13 maart 1781:</a:t>
            </a:r>
            <a:endParaRPr lang="en-US" sz="2800" dirty="0" smtClean="0">
              <a:solidFill>
                <a:srgbClr val="FFFFCC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FFCC"/>
                </a:solidFill>
                <a:cs typeface="Times New Roman" pitchFamily="18" charset="0"/>
              </a:rPr>
              <a:t>	‘In the quartile near Zeta </a:t>
            </a:r>
            <a:r>
              <a:rPr lang="en-US" sz="2800" dirty="0" err="1" smtClean="0">
                <a:solidFill>
                  <a:srgbClr val="FFFFCC"/>
                </a:solidFill>
                <a:cs typeface="Times New Roman" pitchFamily="18" charset="0"/>
              </a:rPr>
              <a:t>Tauri</a:t>
            </a:r>
            <a:r>
              <a:rPr lang="en-US" sz="2800" dirty="0" smtClean="0">
                <a:solidFill>
                  <a:srgbClr val="FFFFCC"/>
                </a:solidFill>
                <a:cs typeface="Times New Roman" pitchFamily="18" charset="0"/>
              </a:rPr>
              <a:t> ... is a curious either nebulous star or perhaps a comet’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</a:p>
        </p:txBody>
      </p:sp>
      <p:pic>
        <p:nvPicPr>
          <p:cNvPr id="5124" name="Picture 6" descr="herschel, Willia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19838" y="188913"/>
            <a:ext cx="2652712" cy="3652837"/>
          </a:xfrm>
          <a:noFill/>
        </p:spPr>
      </p:pic>
      <p:pic>
        <p:nvPicPr>
          <p:cNvPr id="5125" name="Picture 7" descr="Uran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4196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Constellation Gu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3656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anitauru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221163"/>
            <a:ext cx="2592387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2" descr="Constellation Gu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292600"/>
            <a:ext cx="20875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FFCC"/>
                </a:solidFill>
              </a:rPr>
              <a:t>Ontdekking</a:t>
            </a:r>
            <a:r>
              <a:rPr lang="en-US" dirty="0" smtClean="0">
                <a:solidFill>
                  <a:srgbClr val="FFFFCC"/>
                </a:solidFill>
              </a:rPr>
              <a:t> Uranus</a:t>
            </a:r>
            <a:endParaRPr lang="en-GB" dirty="0" smtClean="0">
              <a:solidFill>
                <a:srgbClr val="FFFFCC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r>
              <a:rPr lang="nl-NL" dirty="0">
                <a:solidFill>
                  <a:srgbClr val="FFFFCC"/>
                </a:solidFill>
              </a:rPr>
              <a:t>17 en 19 maart: neemt verplaatsing waar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FFFFCC"/>
                </a:solidFill>
              </a:rPr>
              <a:t>dus</a:t>
            </a:r>
            <a:r>
              <a:rPr lang="en-GB" dirty="0">
                <a:solidFill>
                  <a:srgbClr val="FFFFCC"/>
                </a:solidFill>
              </a:rPr>
              <a:t> </a:t>
            </a:r>
            <a:r>
              <a:rPr lang="en-GB" dirty="0" err="1" smtClean="0">
                <a:solidFill>
                  <a:srgbClr val="FFFFCC"/>
                </a:solidFill>
              </a:rPr>
              <a:t>komeet</a:t>
            </a:r>
            <a:r>
              <a:rPr lang="en-GB" dirty="0" smtClean="0">
                <a:solidFill>
                  <a:srgbClr val="FFFFCC"/>
                </a:solidFill>
              </a:rPr>
              <a:t>, </a:t>
            </a:r>
            <a:r>
              <a:rPr lang="en-GB" dirty="0" err="1" smtClean="0">
                <a:solidFill>
                  <a:srgbClr val="FFFFCC"/>
                </a:solidFill>
              </a:rPr>
              <a:t>maakt</a:t>
            </a:r>
            <a:r>
              <a:rPr lang="en-GB" dirty="0" smtClean="0">
                <a:solidFill>
                  <a:srgbClr val="FFFFCC"/>
                </a:solidFill>
              </a:rPr>
              <a:t> </a:t>
            </a:r>
            <a:r>
              <a:rPr lang="en-GB" dirty="0" err="1" smtClean="0">
                <a:solidFill>
                  <a:srgbClr val="FFFFCC"/>
                </a:solidFill>
              </a:rPr>
              <a:t>ontdekking</a:t>
            </a:r>
            <a:r>
              <a:rPr lang="en-GB" dirty="0" smtClean="0">
                <a:solidFill>
                  <a:srgbClr val="FFFFCC"/>
                </a:solidFill>
              </a:rPr>
              <a:t> </a:t>
            </a:r>
            <a:r>
              <a:rPr lang="en-GB" dirty="0" err="1" smtClean="0">
                <a:solidFill>
                  <a:srgbClr val="FFFFCC"/>
                </a:solidFill>
              </a:rPr>
              <a:t>bekend</a:t>
            </a:r>
            <a:endParaRPr lang="en-US" dirty="0" smtClean="0">
              <a:solidFill>
                <a:srgbClr val="FFFFCC"/>
              </a:solidFill>
            </a:endParaRPr>
          </a:p>
          <a:p>
            <a:pPr eaLnBrk="1" hangingPunct="1"/>
            <a:endParaRPr lang="en-US" dirty="0">
              <a:solidFill>
                <a:srgbClr val="FFFFCC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CC"/>
                </a:solidFill>
              </a:rPr>
              <a:t>Is </a:t>
            </a:r>
            <a:r>
              <a:rPr lang="en-US" dirty="0" err="1" smtClean="0">
                <a:solidFill>
                  <a:srgbClr val="FFFFCC"/>
                </a:solidFill>
              </a:rPr>
              <a:t>waarneming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voldoende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voor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ontdekking</a:t>
            </a:r>
            <a:r>
              <a:rPr lang="en-US" dirty="0" smtClean="0">
                <a:solidFill>
                  <a:srgbClr val="FFFFCC"/>
                </a:solidFill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CC"/>
                </a:solidFill>
              </a:rPr>
              <a:t>Object </a:t>
            </a:r>
            <a:r>
              <a:rPr lang="en-US" dirty="0" err="1" smtClean="0">
                <a:solidFill>
                  <a:srgbClr val="FFFFCC"/>
                </a:solidFill>
              </a:rPr>
              <a:t>tussen</a:t>
            </a:r>
            <a:r>
              <a:rPr lang="en-US" dirty="0" smtClean="0">
                <a:solidFill>
                  <a:srgbClr val="FFFFCC"/>
                </a:solidFill>
              </a:rPr>
              <a:t> 1690 (John </a:t>
            </a:r>
            <a:r>
              <a:rPr lang="en-US" dirty="0" err="1" smtClean="0">
                <a:solidFill>
                  <a:srgbClr val="FFFFCC"/>
                </a:solidFill>
              </a:rPr>
              <a:t>Flamsteed</a:t>
            </a:r>
            <a:r>
              <a:rPr lang="en-US" dirty="0" smtClean="0">
                <a:solidFill>
                  <a:srgbClr val="FFFFCC"/>
                </a:solidFill>
              </a:rPr>
              <a:t>) en 1781 al 17 </a:t>
            </a:r>
            <a:r>
              <a:rPr lang="en-US" dirty="0" err="1" smtClean="0">
                <a:solidFill>
                  <a:srgbClr val="FFFFCC"/>
                </a:solidFill>
              </a:rPr>
              <a:t>keer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waargenomen</a:t>
            </a:r>
            <a:r>
              <a:rPr lang="en-US" dirty="0" smtClean="0">
                <a:solidFill>
                  <a:srgbClr val="FFFFCC"/>
                </a:solidFill>
              </a:rPr>
              <a:t> en </a:t>
            </a:r>
            <a:r>
              <a:rPr lang="en-US" dirty="0" err="1" smtClean="0">
                <a:solidFill>
                  <a:srgbClr val="FFFFCC"/>
                </a:solidFill>
              </a:rPr>
              <a:t>als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ster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geregistreerd</a:t>
            </a:r>
            <a:endParaRPr lang="en-US" dirty="0" smtClean="0">
              <a:solidFill>
                <a:srgbClr val="FFFFCC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eaLnBrk="1" hangingPunct="1"/>
            <a:endParaRPr lang="en-GB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7379"/>
            <a:ext cx="1708334" cy="20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pPr eaLnBrk="1" hangingPunct="1"/>
            <a:r>
              <a:rPr lang="nl-NL" dirty="0" smtClean="0">
                <a:solidFill>
                  <a:srgbClr val="FFFFCC"/>
                </a:solidFill>
              </a:rPr>
              <a:t>Ontdekking Uranus</a:t>
            </a:r>
            <a:endParaRPr lang="en-GB" dirty="0" smtClean="0">
              <a:solidFill>
                <a:srgbClr val="FFFFCC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7772400" cy="4114800"/>
          </a:xfrm>
        </p:spPr>
        <p:txBody>
          <a:bodyPr/>
          <a:lstStyle/>
          <a:p>
            <a:pPr eaLnBrk="1" hangingPunct="1"/>
            <a:r>
              <a:rPr lang="nl-NL" dirty="0" smtClean="0">
                <a:solidFill>
                  <a:srgbClr val="FFFFCC"/>
                </a:solidFill>
              </a:rPr>
              <a:t>Opgave: reconstructie baan komeet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FFFFCC"/>
                </a:solidFill>
              </a:rPr>
              <a:t>Wiskundigen, pogingen falen</a:t>
            </a:r>
          </a:p>
          <a:p>
            <a:r>
              <a:rPr lang="nl-NL" dirty="0">
                <a:solidFill>
                  <a:srgbClr val="FFFFCC"/>
                </a:solidFill>
              </a:rPr>
              <a:t>Nevil </a:t>
            </a:r>
            <a:r>
              <a:rPr lang="nl-NL" dirty="0" err="1" smtClean="0">
                <a:solidFill>
                  <a:srgbClr val="FFFFCC"/>
                </a:solidFill>
              </a:rPr>
              <a:t>Maskelyne</a:t>
            </a:r>
            <a:r>
              <a:rPr lang="nl-NL" dirty="0" smtClean="0">
                <a:solidFill>
                  <a:srgbClr val="FFFFCC"/>
                </a:solidFill>
              </a:rPr>
              <a:t>: vermoeden planeet</a:t>
            </a:r>
          </a:p>
          <a:p>
            <a:r>
              <a:rPr lang="nl-NL" dirty="0">
                <a:solidFill>
                  <a:srgbClr val="FFFFCC"/>
                </a:solidFill>
              </a:rPr>
              <a:t>Anders </a:t>
            </a:r>
            <a:r>
              <a:rPr lang="nl-NL" dirty="0" err="1" smtClean="0">
                <a:solidFill>
                  <a:srgbClr val="FFFFCC"/>
                </a:solidFill>
              </a:rPr>
              <a:t>Lexell</a:t>
            </a:r>
            <a:r>
              <a:rPr lang="nl-NL" dirty="0" smtClean="0">
                <a:solidFill>
                  <a:srgbClr val="FFFFCC"/>
                </a:solidFill>
              </a:rPr>
              <a:t>: </a:t>
            </a:r>
            <a:r>
              <a:rPr lang="nl-NL" dirty="0">
                <a:solidFill>
                  <a:srgbClr val="FFFFCC"/>
                </a:solidFill>
              </a:rPr>
              <a:t>r</a:t>
            </a:r>
            <a:r>
              <a:rPr lang="nl-NL" dirty="0" smtClean="0">
                <a:solidFill>
                  <a:srgbClr val="FFFFCC"/>
                </a:solidFill>
              </a:rPr>
              <a:t>econstructie planetenbaan</a:t>
            </a:r>
          </a:p>
          <a:p>
            <a:r>
              <a:rPr lang="nl-NL" dirty="0">
                <a:solidFill>
                  <a:srgbClr val="FFFFCC"/>
                </a:solidFill>
              </a:rPr>
              <a:t>Groeiende consensus, </a:t>
            </a:r>
            <a:r>
              <a:rPr lang="nl-NL" dirty="0" smtClean="0">
                <a:solidFill>
                  <a:srgbClr val="FFFFCC"/>
                </a:solidFill>
              </a:rPr>
              <a:t>twijfels </a:t>
            </a:r>
            <a:r>
              <a:rPr lang="nl-NL" dirty="0">
                <a:solidFill>
                  <a:srgbClr val="FFFFCC"/>
                </a:solidFill>
              </a:rPr>
              <a:t>Herschel</a:t>
            </a:r>
            <a:endParaRPr lang="nl-NL" dirty="0" smtClean="0">
              <a:solidFill>
                <a:srgbClr val="FFFFCC"/>
              </a:solidFill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958" y="5040290"/>
            <a:ext cx="18097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-27384"/>
            <a:ext cx="181133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FFCC"/>
                </a:solidFill>
              </a:rPr>
              <a:t>Wie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ontdekte</a:t>
            </a:r>
            <a:r>
              <a:rPr lang="en-US" dirty="0" smtClean="0">
                <a:solidFill>
                  <a:srgbClr val="FFFFCC"/>
                </a:solidFill>
              </a:rPr>
              <a:t> Uranus?</a:t>
            </a:r>
            <a:endParaRPr lang="en-GB" dirty="0" smtClean="0">
              <a:solidFill>
                <a:srgbClr val="FFFFCC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8712968" cy="432048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FFCC"/>
                </a:solidFill>
              </a:rPr>
              <a:t>Eerste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waarnemer</a:t>
            </a:r>
            <a:r>
              <a:rPr lang="en-US" dirty="0" smtClean="0">
                <a:solidFill>
                  <a:srgbClr val="FFFFCC"/>
                </a:solidFill>
              </a:rPr>
              <a:t>?</a:t>
            </a:r>
          </a:p>
          <a:p>
            <a:pPr eaLnBrk="1" hangingPunct="1"/>
            <a:r>
              <a:rPr lang="en-US" dirty="0" smtClean="0">
                <a:solidFill>
                  <a:srgbClr val="FFFFCC"/>
                </a:solidFill>
              </a:rPr>
              <a:t>John </a:t>
            </a:r>
            <a:r>
              <a:rPr lang="en-US" dirty="0" err="1" smtClean="0">
                <a:solidFill>
                  <a:srgbClr val="FFFFCC"/>
                </a:solidFill>
              </a:rPr>
              <a:t>Flamsteed</a:t>
            </a:r>
            <a:r>
              <a:rPr lang="en-US" dirty="0" smtClean="0">
                <a:solidFill>
                  <a:srgbClr val="FFFFCC"/>
                </a:solidFill>
              </a:rPr>
              <a:t> (</a:t>
            </a:r>
            <a:r>
              <a:rPr lang="en-US" dirty="0" err="1" smtClean="0">
                <a:solidFill>
                  <a:srgbClr val="FFFFCC"/>
                </a:solidFill>
              </a:rPr>
              <a:t>als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eerste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geregistreerd</a:t>
            </a:r>
            <a:r>
              <a:rPr lang="en-US" dirty="0" smtClean="0">
                <a:solidFill>
                  <a:srgbClr val="FFFFCC"/>
                </a:solidFill>
              </a:rPr>
              <a:t>)?</a:t>
            </a:r>
          </a:p>
          <a:p>
            <a:pPr eaLnBrk="1" hangingPunct="1"/>
            <a:r>
              <a:rPr lang="en-US" dirty="0" smtClean="0">
                <a:solidFill>
                  <a:srgbClr val="FFFFCC"/>
                </a:solidFill>
              </a:rPr>
              <a:t>William Herschel (</a:t>
            </a:r>
            <a:r>
              <a:rPr lang="en-US" dirty="0" err="1" smtClean="0">
                <a:solidFill>
                  <a:srgbClr val="FFFFCC"/>
                </a:solidFill>
              </a:rPr>
              <a:t>eerste</a:t>
            </a:r>
            <a:r>
              <a:rPr lang="en-US" dirty="0" smtClean="0">
                <a:solidFill>
                  <a:srgbClr val="FFFFCC"/>
                </a:solidFill>
              </a:rPr>
              <a:t> die </a:t>
            </a:r>
            <a:r>
              <a:rPr lang="en-US" dirty="0" err="1" smtClean="0">
                <a:solidFill>
                  <a:srgbClr val="FFFFCC"/>
                </a:solidFill>
              </a:rPr>
              <a:t>verplaatsing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ziet</a:t>
            </a:r>
            <a:r>
              <a:rPr lang="en-US" dirty="0" smtClean="0">
                <a:solidFill>
                  <a:srgbClr val="FFFFCC"/>
                </a:solidFill>
              </a:rPr>
              <a:t>)?</a:t>
            </a:r>
          </a:p>
          <a:p>
            <a:r>
              <a:rPr lang="nl-NL" dirty="0" smtClean="0">
                <a:solidFill>
                  <a:srgbClr val="FFFFCC"/>
                </a:solidFill>
              </a:rPr>
              <a:t>Nevil </a:t>
            </a:r>
            <a:r>
              <a:rPr lang="nl-NL" dirty="0" err="1" smtClean="0">
                <a:solidFill>
                  <a:srgbClr val="FFFFCC"/>
                </a:solidFill>
              </a:rPr>
              <a:t>Maskelyne</a:t>
            </a:r>
            <a:r>
              <a:rPr lang="nl-NL" dirty="0" smtClean="0">
                <a:solidFill>
                  <a:srgbClr val="FFFFCC"/>
                </a:solidFill>
              </a:rPr>
              <a:t> (eerste met suggestie planeet)?</a:t>
            </a:r>
            <a:endParaRPr lang="en-US" dirty="0" smtClean="0">
              <a:solidFill>
                <a:srgbClr val="FFFFCC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CC"/>
                </a:solidFill>
              </a:rPr>
              <a:t>Anders </a:t>
            </a:r>
            <a:r>
              <a:rPr lang="en-US" dirty="0" err="1" smtClean="0">
                <a:solidFill>
                  <a:srgbClr val="FFFFCC"/>
                </a:solidFill>
              </a:rPr>
              <a:t>Lexell</a:t>
            </a:r>
            <a:r>
              <a:rPr lang="en-US" dirty="0" smtClean="0">
                <a:solidFill>
                  <a:srgbClr val="FFFFCC"/>
                </a:solidFill>
              </a:rPr>
              <a:t> (</a:t>
            </a:r>
            <a:r>
              <a:rPr lang="en-US" dirty="0" err="1" smtClean="0">
                <a:solidFill>
                  <a:srgbClr val="FFFFCC"/>
                </a:solidFill>
              </a:rPr>
              <a:t>eerste</a:t>
            </a:r>
            <a:r>
              <a:rPr lang="en-US" dirty="0" smtClean="0">
                <a:solidFill>
                  <a:srgbClr val="FFFFCC"/>
                </a:solidFill>
              </a:rPr>
              <a:t> met </a:t>
            </a:r>
            <a:r>
              <a:rPr lang="en-US" dirty="0" err="1" smtClean="0">
                <a:solidFill>
                  <a:srgbClr val="FFFFCC"/>
                </a:solidFill>
              </a:rPr>
              <a:t>sterke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aanwijzingen</a:t>
            </a:r>
            <a:r>
              <a:rPr lang="en-US" dirty="0">
                <a:solidFill>
                  <a:srgbClr val="FFFFCC"/>
                </a:solidFill>
              </a:rPr>
              <a:t>)</a:t>
            </a:r>
            <a:r>
              <a:rPr lang="en-US" dirty="0" smtClean="0">
                <a:solidFill>
                  <a:srgbClr val="FFFFCC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4638"/>
            <a:ext cx="66247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dirty="0" smtClean="0">
                <a:solidFill>
                  <a:srgbClr val="FFFFCC"/>
                </a:solidFill>
              </a:rPr>
              <a:t>Ontdekking geen gebeurtenis, maar  proces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82015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dirty="0" smtClean="0">
                <a:solidFill>
                  <a:srgbClr val="FFFFCC"/>
                </a:solidFill>
              </a:rPr>
              <a:t>Stap 1: Nieuw verschijnsel als nieuw herkennen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dirty="0" smtClean="0">
                <a:solidFill>
                  <a:srgbClr val="FFFFCC"/>
                </a:solidFill>
              </a:rPr>
              <a:t>Stap 2: </a:t>
            </a:r>
            <a:r>
              <a:rPr lang="nl-NL" dirty="0">
                <a:solidFill>
                  <a:srgbClr val="FFFFCC"/>
                </a:solidFill>
              </a:rPr>
              <a:t>A</a:t>
            </a:r>
            <a:r>
              <a:rPr lang="nl-NL" dirty="0" smtClean="0">
                <a:solidFill>
                  <a:srgbClr val="FFFFCC"/>
                </a:solidFill>
              </a:rPr>
              <a:t>uthenticiteit vaststellen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dirty="0" smtClean="0">
                <a:solidFill>
                  <a:srgbClr val="FFFFCC"/>
                </a:solidFill>
              </a:rPr>
              <a:t>Stap 3: Interpretatie</a:t>
            </a:r>
          </a:p>
          <a:p>
            <a:pPr lvl="2" eaLnBrk="1" hangingPunct="1">
              <a:lnSpc>
                <a:spcPct val="90000"/>
              </a:lnSpc>
            </a:pPr>
            <a:r>
              <a:rPr lang="nl-NL" sz="2800" dirty="0" smtClean="0">
                <a:solidFill>
                  <a:srgbClr val="FFFFCC"/>
                </a:solidFill>
              </a:rPr>
              <a:t>Vaak eerst in bekende categorieën: ster, komeet</a:t>
            </a:r>
          </a:p>
          <a:p>
            <a:pPr lvl="2" eaLnBrk="1" hangingPunct="1">
              <a:lnSpc>
                <a:spcPct val="90000"/>
              </a:lnSpc>
            </a:pPr>
            <a:r>
              <a:rPr lang="nl-NL" sz="2800" dirty="0" smtClean="0">
                <a:solidFill>
                  <a:srgbClr val="FFFFCC"/>
                </a:solidFill>
              </a:rPr>
              <a:t>Ontwikkeling nieuw begrippenapparaat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dirty="0" smtClean="0">
                <a:solidFill>
                  <a:srgbClr val="FFFFCC"/>
                </a:solidFill>
              </a:rPr>
              <a:t>Stap 4: Ondersteuning zoeken voor interpretatie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dirty="0" smtClean="0">
                <a:solidFill>
                  <a:srgbClr val="FFFFCC"/>
                </a:solidFill>
              </a:rPr>
              <a:t>Stap 5: Acceptatie door wetenschappelijke 	gemeenschap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De </a:t>
            </a:r>
            <a:r>
              <a:rPr lang="en-US" dirty="0" err="1" smtClean="0">
                <a:solidFill>
                  <a:srgbClr val="FFFFCC"/>
                </a:solidFill>
              </a:rPr>
              <a:t>wetenschappelijke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methode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75" y="1646548"/>
            <a:ext cx="3312368" cy="505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4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Custom 2">
      <a:dk1>
        <a:srgbClr val="FFFF00"/>
      </a:dk1>
      <a:lt1>
        <a:srgbClr val="000099"/>
      </a:lt1>
      <a:dk2>
        <a:srgbClr val="FFFF00"/>
      </a:dk2>
      <a:lt2>
        <a:srgbClr val="00009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1612</TotalTime>
  <Words>614</Words>
  <Application>Microsoft Office PowerPoint</Application>
  <PresentationFormat>On-screen Show (4:3)</PresentationFormat>
  <Paragraphs>116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Office-thema</vt:lpstr>
      <vt:lpstr>Ontdekken, bewijzen en weerleggen in de wetenschap: mythes en misverstanden</vt:lpstr>
      <vt:lpstr>Traditionele beeld van de groei van de wetenschap</vt:lpstr>
      <vt:lpstr>Beeld van ontdekkingen</vt:lpstr>
      <vt:lpstr>Ontdekking Uranus</vt:lpstr>
      <vt:lpstr>Ontdekking Uranus</vt:lpstr>
      <vt:lpstr>Ontdekking Uranus</vt:lpstr>
      <vt:lpstr>Wie ontdekte Uranus?</vt:lpstr>
      <vt:lpstr>Ontdekking geen gebeurtenis, maar  proces</vt:lpstr>
      <vt:lpstr>De wetenschappelijke methode</vt:lpstr>
      <vt:lpstr>Wetenschappelijke methode</vt:lpstr>
      <vt:lpstr>De horror vacui</vt:lpstr>
      <vt:lpstr>Galileo, wiskundige</vt:lpstr>
      <vt:lpstr>Torricelli (1643)</vt:lpstr>
      <vt:lpstr>Torricelli (1643)</vt:lpstr>
      <vt:lpstr>Pascal (1648)</vt:lpstr>
      <vt:lpstr>Theorie ‘bewijzen’ kan niet!</vt:lpstr>
      <vt:lpstr>Perihelium Mercurius</vt:lpstr>
      <vt:lpstr>‘Cruciale’ test in werkelijkheid gebaseerd op talloze aannames</vt:lpstr>
      <vt:lpstr>Falsificatie</vt:lpstr>
      <vt:lpstr>Conclusie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life sciences</dc:title>
  <dc:creator>Frans</dc:creator>
  <cp:lastModifiedBy>Frans van Lunteren</cp:lastModifiedBy>
  <cp:revision>100</cp:revision>
  <dcterms:created xsi:type="dcterms:W3CDTF">2013-01-03T10:10:38Z</dcterms:created>
  <dcterms:modified xsi:type="dcterms:W3CDTF">2017-12-15T13:57:09Z</dcterms:modified>
</cp:coreProperties>
</file>