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87" r:id="rId5"/>
    <p:sldId id="261" r:id="rId6"/>
    <p:sldId id="262" r:id="rId7"/>
    <p:sldId id="263" r:id="rId8"/>
    <p:sldId id="290" r:id="rId9"/>
    <p:sldId id="264" r:id="rId10"/>
    <p:sldId id="292" r:id="rId11"/>
    <p:sldId id="293" r:id="rId12"/>
    <p:sldId id="266" r:id="rId13"/>
    <p:sldId id="288" r:id="rId14"/>
    <p:sldId id="267" r:id="rId15"/>
    <p:sldId id="268" r:id="rId16"/>
    <p:sldId id="269" r:id="rId17"/>
    <p:sldId id="289" r:id="rId18"/>
    <p:sldId id="270" r:id="rId19"/>
    <p:sldId id="272" r:id="rId20"/>
    <p:sldId id="273" r:id="rId21"/>
    <p:sldId id="274" r:id="rId22"/>
    <p:sldId id="275" r:id="rId23"/>
    <p:sldId id="276" r:id="rId24"/>
    <p:sldId id="256" r:id="rId25"/>
    <p:sldId id="278" r:id="rId26"/>
    <p:sldId id="282" r:id="rId27"/>
    <p:sldId id="286" r:id="rId28"/>
    <p:sldId id="283" r:id="rId29"/>
    <p:sldId id="281" r:id="rId30"/>
    <p:sldId id="294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568" autoAdjust="0"/>
  </p:normalViewPr>
  <p:slideViewPr>
    <p:cSldViewPr snapToGrid="0">
      <p:cViewPr varScale="1">
        <p:scale>
          <a:sx n="77" d="100"/>
          <a:sy n="77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83F21-0306-4576-A4ED-41B17D33AC92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21B13-6D7F-454A-9B41-2799733BC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3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946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020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67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16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Kwik damp</a:t>
            </a:r>
          </a:p>
          <a:p>
            <a:r>
              <a:rPr lang="nl-NL" dirty="0"/>
              <a:t>Argon (inert gas)</a:t>
            </a:r>
          </a:p>
          <a:p>
            <a:r>
              <a:rPr lang="nl-NL" dirty="0" err="1"/>
              <a:t>Emissieve</a:t>
            </a:r>
            <a:r>
              <a:rPr lang="nl-NL" dirty="0"/>
              <a:t> gloei spiraal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1B13-6D7F-454A-9B41-2799733BCB8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13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79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Teleurstelling voorkomen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Tijd besparen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Gebeurd niks</a:t>
            </a:r>
            <a:endParaRPr dirty="0"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051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1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2 cm water houd staling tegen</a:t>
            </a:r>
            <a:endParaRPr dirty="0"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083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45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773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72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Skip als t&gt;15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58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11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0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66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94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89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14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8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97E6E-EF68-44FF-9F6F-F63F40C1C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8220B0-2CD6-4737-9F3F-05F594EB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14B9F9-1E88-4657-A5D1-84645B11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1D10A4-A209-475C-9B00-03E25B13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7B53D4-276A-4183-B2A8-761B2C8C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1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C0979-1D50-4B82-8927-B17DF54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DC8FF9-9B6E-4980-9417-1A78EBDB6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15B6A7-1442-45B1-B4CE-EADA44EB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C283B7-0E9F-4006-B9DF-676D7239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EEB216-3D71-40C9-A75D-2E5E38E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65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D164AD-33D7-43E2-9FE2-F91248954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2C12B1-7787-44D9-A6B6-DE4BBFF4B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DC3BCC-6DB0-4585-97B6-0C542CEC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ABC6C1-BD8F-4CF3-B93C-E307CC29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0BF886-9B71-4194-BA31-85F9E0D7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69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B8950-994C-41C2-974F-BF5F8153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50BAA4-625B-4D48-983B-9ACB988E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57C8B8-31F7-4B36-9426-672E9B6F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2A6042-BE31-48CB-B2B6-10FBF3E5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F0EE5B-EBDA-4BBF-BEFD-1615D121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17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1134B-BDA4-4C5B-BF83-F88BE439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412181-0C1D-42E6-BB76-4271A03F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DAB01B-0CA2-496A-BC20-5A2A1F9A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01D797-0937-4297-98F1-1B4DA88A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94D62C-34DD-4BE4-94F5-40D08492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32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40AA7-5845-4B95-BA6B-3ADE7400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6134D-A97C-4473-A7B4-0FF94D1BC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7C598F-AB43-4B5D-A6FB-B18B2AF80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188E9F-EBF1-4142-98EA-85E0B063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E562A7-F584-4AE4-AE33-E790E66D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E8D4C5-1C8B-48DC-BF71-302C160F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20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6F972-BDF6-4118-85D2-B4AB809D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A44FD0-7F97-483A-B8A1-B46D5CAC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59FE9C-3BDB-4A92-BF21-FF792F95A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C546BE-38F1-4C9C-BEF2-2DC818451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160FE9-0AD8-41B6-9249-C192FE441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2DB94E-C8F7-48CB-99CA-79567BEB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E6B56D-633D-4498-9710-8CAF81AD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28F23E-F09E-4443-A541-0578073D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87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739BA-4580-4CB7-859A-9674BE96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51D31-679E-46D7-9933-36892D67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362F32-8473-4F56-806F-EB63C414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CA6876-D049-4FF0-BEA1-9F4ED6C4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35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1EC302-3FD7-4E9B-BB46-08ABE11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27BC9B-CDFA-4637-9516-09F1CAE0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1A4B81-C00C-4E2D-A4C9-3B9674DB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05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D128B-C17B-4CB4-B746-421415D4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9D09C-12C2-4F6A-966F-94A6104B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4313F2-0708-4450-A457-6EF444EA3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E30FB8-019C-4EB4-81F2-216A7F1B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A3CED0-A338-40C6-9603-A23060A6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7AB85F-5B25-49A4-AF8E-4E27242B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1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059DE-C77F-407A-AADE-8F86BBA0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789949-7CFA-4700-A7EF-6AB518E59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B96450-9AAB-4C19-98D4-2CBE51537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61CC3E-A798-44A4-9CA9-1506E030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4B6F7A-A651-4179-B88C-AD20FC99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C48FE-DEF2-4B9E-AF78-AB2D714B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07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1338FC3-16D7-4B27-954F-B2817F60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39CA57-6BDD-4149-9F21-5D3DF97A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B759F6-3274-4E3A-B01B-A4C1AEB4E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952E-83A7-4CFB-A4EF-F953374AFB06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9A4092-8AE2-4FAE-812B-34A0F58CD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F65F6-1FFA-430A-916B-C08CF466E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B18C-FD03-4576-A32C-66BBB9F2B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1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magNEEtr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810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nl-NL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121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Universiteit Twente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Jorien Berendsen, Willemijn Luiten, Vincent Repko, Teun Schurink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nl-N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dank aan: Jeroen </a:t>
            </a:r>
            <a:r>
              <a:rPr lang="nl-N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Grijsen</a:t>
            </a:r>
            <a:endParaRPr lang="nl-N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 descr="Afbeelding met illustratie  Beschrijving is gegenereerd met zeer hoge betrouwbaarhei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342" y="327076"/>
            <a:ext cx="2543753" cy="3182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3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79506-8394-4D30-AB34-097B167D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Metaal in de magnetron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C0498-A9F1-419A-AB5F-6719D80C3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gebeurt er nu eigenlijk?</a:t>
            </a:r>
          </a:p>
        </p:txBody>
      </p:sp>
    </p:spTree>
    <p:extLst>
      <p:ext uri="{BB962C8B-B14F-4D97-AF65-F5344CB8AC3E}">
        <p14:creationId xmlns:p14="http://schemas.microsoft.com/office/powerpoint/2010/main" val="8753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7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Gaat metaal in de magnetron altijd fout?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5400"/>
              <a:buFont typeface="Arial"/>
              <a:buNone/>
            </a:pPr>
            <a:r>
              <a:rPr lang="nl-NL" sz="5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MagJAtron</a:t>
            </a:r>
          </a:p>
          <a:p>
            <a:pPr marL="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5400"/>
              <a:buFont typeface="Arial"/>
              <a:buNone/>
            </a:pPr>
            <a:r>
              <a:rPr lang="nl-NL" sz="5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31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55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38100"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het fout gaat</a:t>
            </a:r>
          </a:p>
        </p:txBody>
      </p:sp>
      <p:pic>
        <p:nvPicPr>
          <p:cNvPr id="146" name="Shape 146" descr="Afbeeldingsresultaat voor aluminum foil spar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1700" y="1690692"/>
            <a:ext cx="3478675" cy="276524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425" y="4137100"/>
            <a:ext cx="2857500" cy="189547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48" name="Shape 148"/>
          <p:cNvSpPr/>
          <p:nvPr/>
        </p:nvSpPr>
        <p:spPr>
          <a:xfrm>
            <a:off x="4097575" y="42503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4097575" y="489700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510975" y="464980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402375" y="520180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3801175" y="44975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801175" y="44975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801175" y="514420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698775" y="489700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105975" y="544900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1925" y="1962425"/>
            <a:ext cx="4951850" cy="342397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58" name="Shape 158"/>
          <p:cNvSpPr/>
          <p:nvPr/>
        </p:nvSpPr>
        <p:spPr>
          <a:xfrm>
            <a:off x="7798525" y="3861638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8169663" y="31107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10206175" y="44559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0414825" y="44559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0358575" y="46083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0654975" y="46083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0414825" y="47764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0807375" y="470312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062175" y="363720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121650" y="22079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570450" y="22812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8274050" y="23603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8570450" y="23603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8330300" y="25284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722850" y="24551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722850" y="3466850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589875" y="45428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798525" y="45428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798525" y="46161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038675" y="46952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798525" y="48633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502125" y="4790075"/>
            <a:ext cx="296400" cy="247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74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Antenne in de magnetron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Kwart golflengte antenne werkt het best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/>
              <a:t>Alles kan, zolang het maar kan geleiden (omgebogen vorksteeltje, stokje van aluminiumfolie, potlood grafiet)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701" y="3527475"/>
            <a:ext cx="2330776" cy="235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888" y="3631100"/>
            <a:ext cx="20288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3089171" y="4410902"/>
            <a:ext cx="642600" cy="5835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6578388" y="4475415"/>
            <a:ext cx="612600" cy="4545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9488" y="4341575"/>
            <a:ext cx="20288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9001488" y="3402425"/>
            <a:ext cx="24850" cy="1652950"/>
          </a:xfrm>
          <a:prstGeom prst="flowChartProcess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312100" y="4794375"/>
            <a:ext cx="1193100" cy="58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/>
              <a:t>er doorheen steken</a:t>
            </a:r>
          </a:p>
        </p:txBody>
      </p:sp>
      <p:cxnSp>
        <p:nvCxnSpPr>
          <p:cNvPr id="193" name="Shape 193"/>
          <p:cNvCxnSpPr/>
          <p:nvPr/>
        </p:nvCxnSpPr>
        <p:spPr>
          <a:xfrm rot="10800000">
            <a:off x="9230925" y="4458950"/>
            <a:ext cx="969300" cy="44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437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we een bekerglas over de antenne plaatsen….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Ontstaat er geen bolbliksem (MagJAtron)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buClr>
                <a:srgbClr val="C55A11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Wordt de bolbliksem stabieler (MagNEEtron)</a:t>
            </a:r>
          </a:p>
        </p:txBody>
      </p:sp>
    </p:spTree>
    <p:extLst>
      <p:ext uri="{BB962C8B-B14F-4D97-AF65-F5344CB8AC3E}">
        <p14:creationId xmlns:p14="http://schemas.microsoft.com/office/powerpoint/2010/main" val="386817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40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38200" y="6404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Lamp in de magnetron!</a:t>
            </a:r>
          </a:p>
        </p:txBody>
      </p:sp>
      <p:sp>
        <p:nvSpPr>
          <p:cNvPr id="205" name="Shape 205"/>
          <p:cNvSpPr/>
          <p:nvPr/>
        </p:nvSpPr>
        <p:spPr>
          <a:xfrm>
            <a:off x="4104167" y="2668772"/>
            <a:ext cx="3498112" cy="22328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390707" y="2209800"/>
            <a:ext cx="917944" cy="917944"/>
          </a:xfrm>
          <a:prstGeom prst="flowChartSummingJunction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6308651" y="3573425"/>
            <a:ext cx="375684" cy="520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65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CA5A29-8652-46DF-94AA-7ED001DEC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1313" y="4670424"/>
            <a:ext cx="4749374" cy="993775"/>
          </a:xfrm>
        </p:spPr>
        <p:txBody>
          <a:bodyPr/>
          <a:lstStyle/>
          <a:p>
            <a:pPr marL="177800" indent="0">
              <a:buNone/>
            </a:pPr>
            <a:r>
              <a:rPr lang="nl-NL" dirty="0" err="1"/>
              <a:t>Emissieve</a:t>
            </a:r>
            <a:r>
              <a:rPr lang="nl-NL" dirty="0"/>
              <a:t> gloeidraad / spiraal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E8BE8B-8CFF-4841-86B7-9610CDF5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2819400"/>
            <a:ext cx="7867650" cy="121920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40BD5B1B-1349-4641-AA63-39287B6772A9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3408219" y="3621974"/>
            <a:ext cx="2687781" cy="1048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E5987C9-3B2B-4A12-92AF-DB461EE17A6E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096000" y="3621974"/>
            <a:ext cx="2687781" cy="1048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F3B3A1FC-8014-4AC4-989E-078DE90AA48C}"/>
              </a:ext>
            </a:extLst>
          </p:cNvPr>
          <p:cNvSpPr txBox="1"/>
          <p:nvPr/>
        </p:nvSpPr>
        <p:spPr>
          <a:xfrm>
            <a:off x="6510337" y="3236026"/>
            <a:ext cx="117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Ar (g)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3346A52-2AA8-4314-9012-0C3C1DCFC1AE}"/>
              </a:ext>
            </a:extLst>
          </p:cNvPr>
          <p:cNvSpPr txBox="1"/>
          <p:nvPr/>
        </p:nvSpPr>
        <p:spPr>
          <a:xfrm>
            <a:off x="4236273" y="3243200"/>
            <a:ext cx="117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Hg (g)</a:t>
            </a:r>
          </a:p>
        </p:txBody>
      </p:sp>
      <p:sp>
        <p:nvSpPr>
          <p:cNvPr id="16" name="Gedachtewolkje: wolk 15">
            <a:extLst>
              <a:ext uri="{FF2B5EF4-FFF2-40B4-BE49-F238E27FC236}">
                <a16:creationId xmlns:a16="http://schemas.microsoft.com/office/drawing/2014/main" id="{59D98A89-559D-441A-BAE1-F800D8984EB3}"/>
              </a:ext>
            </a:extLst>
          </p:cNvPr>
          <p:cNvSpPr/>
          <p:nvPr/>
        </p:nvSpPr>
        <p:spPr>
          <a:xfrm>
            <a:off x="4200647" y="3163674"/>
            <a:ext cx="1245424" cy="620716"/>
          </a:xfrm>
          <a:prstGeom prst="cloudCallout">
            <a:avLst>
              <a:gd name="adj1" fmla="val -17414"/>
              <a:gd name="adj2" fmla="val 481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dachtewolkje: wolk 16">
            <a:extLst>
              <a:ext uri="{FF2B5EF4-FFF2-40B4-BE49-F238E27FC236}">
                <a16:creationId xmlns:a16="http://schemas.microsoft.com/office/drawing/2014/main" id="{235E2C20-BC1D-49C6-A08E-940578232112}"/>
              </a:ext>
            </a:extLst>
          </p:cNvPr>
          <p:cNvSpPr/>
          <p:nvPr/>
        </p:nvSpPr>
        <p:spPr>
          <a:xfrm>
            <a:off x="6398758" y="3163674"/>
            <a:ext cx="1245424" cy="620716"/>
          </a:xfrm>
          <a:prstGeom prst="cloudCallout">
            <a:avLst>
              <a:gd name="adj1" fmla="val -17414"/>
              <a:gd name="adj2" fmla="val 481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8BC1AF8-9E8C-4D76-9F8A-9B76CD6F67B3}"/>
              </a:ext>
            </a:extLst>
          </p:cNvPr>
          <p:cNvSpPr/>
          <p:nvPr/>
        </p:nvSpPr>
        <p:spPr>
          <a:xfrm>
            <a:off x="2911642" y="3128211"/>
            <a:ext cx="6581274" cy="110665"/>
          </a:xfrm>
          <a:custGeom>
            <a:avLst/>
            <a:gdLst>
              <a:gd name="connsiteX0" fmla="*/ 0 w 6581274"/>
              <a:gd name="connsiteY0" fmla="*/ 72189 h 110665"/>
              <a:gd name="connsiteX1" fmla="*/ 457200 w 6581274"/>
              <a:gd name="connsiteY1" fmla="*/ 72189 h 110665"/>
              <a:gd name="connsiteX2" fmla="*/ 553453 w 6581274"/>
              <a:gd name="connsiteY2" fmla="*/ 96252 h 110665"/>
              <a:gd name="connsiteX3" fmla="*/ 601579 w 6581274"/>
              <a:gd name="connsiteY3" fmla="*/ 108284 h 110665"/>
              <a:gd name="connsiteX4" fmla="*/ 998621 w 6581274"/>
              <a:gd name="connsiteY4" fmla="*/ 96252 h 110665"/>
              <a:gd name="connsiteX5" fmla="*/ 1070811 w 6581274"/>
              <a:gd name="connsiteY5" fmla="*/ 84221 h 110665"/>
              <a:gd name="connsiteX6" fmla="*/ 1106905 w 6581274"/>
              <a:gd name="connsiteY6" fmla="*/ 60157 h 110665"/>
              <a:gd name="connsiteX7" fmla="*/ 1143000 w 6581274"/>
              <a:gd name="connsiteY7" fmla="*/ 48126 h 110665"/>
              <a:gd name="connsiteX8" fmla="*/ 1251284 w 6581274"/>
              <a:gd name="connsiteY8" fmla="*/ 24063 h 110665"/>
              <a:gd name="connsiteX9" fmla="*/ 1287379 w 6581274"/>
              <a:gd name="connsiteY9" fmla="*/ 12031 h 110665"/>
              <a:gd name="connsiteX10" fmla="*/ 1407695 w 6581274"/>
              <a:gd name="connsiteY10" fmla="*/ 0 h 110665"/>
              <a:gd name="connsiteX11" fmla="*/ 1503947 w 6581274"/>
              <a:gd name="connsiteY11" fmla="*/ 12031 h 110665"/>
              <a:gd name="connsiteX12" fmla="*/ 1588169 w 6581274"/>
              <a:gd name="connsiteY12" fmla="*/ 24063 h 110665"/>
              <a:gd name="connsiteX13" fmla="*/ 1852863 w 6581274"/>
              <a:gd name="connsiteY13" fmla="*/ 36094 h 110665"/>
              <a:gd name="connsiteX14" fmla="*/ 2081463 w 6581274"/>
              <a:gd name="connsiteY14" fmla="*/ 60157 h 110665"/>
              <a:gd name="connsiteX15" fmla="*/ 2273969 w 6581274"/>
              <a:gd name="connsiteY15" fmla="*/ 96252 h 110665"/>
              <a:gd name="connsiteX16" fmla="*/ 2418347 w 6581274"/>
              <a:gd name="connsiteY16" fmla="*/ 96252 h 110665"/>
              <a:gd name="connsiteX17" fmla="*/ 2586790 w 6581274"/>
              <a:gd name="connsiteY17" fmla="*/ 72189 h 110665"/>
              <a:gd name="connsiteX18" fmla="*/ 2671011 w 6581274"/>
              <a:gd name="connsiteY18" fmla="*/ 48126 h 110665"/>
              <a:gd name="connsiteX19" fmla="*/ 2875547 w 6581274"/>
              <a:gd name="connsiteY19" fmla="*/ 60157 h 110665"/>
              <a:gd name="connsiteX20" fmla="*/ 3465095 w 6581274"/>
              <a:gd name="connsiteY20" fmla="*/ 48126 h 110665"/>
              <a:gd name="connsiteX21" fmla="*/ 4126832 w 6581274"/>
              <a:gd name="connsiteY21" fmla="*/ 48126 h 110665"/>
              <a:gd name="connsiteX22" fmla="*/ 4186990 w 6581274"/>
              <a:gd name="connsiteY22" fmla="*/ 36094 h 110665"/>
              <a:gd name="connsiteX23" fmla="*/ 4247147 w 6581274"/>
              <a:gd name="connsiteY23" fmla="*/ 12031 h 110665"/>
              <a:gd name="connsiteX24" fmla="*/ 4572000 w 6581274"/>
              <a:gd name="connsiteY24" fmla="*/ 24063 h 110665"/>
              <a:gd name="connsiteX25" fmla="*/ 4680284 w 6581274"/>
              <a:gd name="connsiteY25" fmla="*/ 60157 h 110665"/>
              <a:gd name="connsiteX26" fmla="*/ 4716379 w 6581274"/>
              <a:gd name="connsiteY26" fmla="*/ 72189 h 110665"/>
              <a:gd name="connsiteX27" fmla="*/ 4884821 w 6581274"/>
              <a:gd name="connsiteY27" fmla="*/ 84221 h 110665"/>
              <a:gd name="connsiteX28" fmla="*/ 5293895 w 6581274"/>
              <a:gd name="connsiteY28" fmla="*/ 84221 h 110665"/>
              <a:gd name="connsiteX29" fmla="*/ 5342021 w 6581274"/>
              <a:gd name="connsiteY29" fmla="*/ 96252 h 110665"/>
              <a:gd name="connsiteX30" fmla="*/ 5570621 w 6581274"/>
              <a:gd name="connsiteY30" fmla="*/ 84221 h 110665"/>
              <a:gd name="connsiteX31" fmla="*/ 5690937 w 6581274"/>
              <a:gd name="connsiteY31" fmla="*/ 60157 h 110665"/>
              <a:gd name="connsiteX32" fmla="*/ 5823284 w 6581274"/>
              <a:gd name="connsiteY32" fmla="*/ 36094 h 110665"/>
              <a:gd name="connsiteX33" fmla="*/ 6087979 w 6581274"/>
              <a:gd name="connsiteY33" fmla="*/ 48126 h 110665"/>
              <a:gd name="connsiteX34" fmla="*/ 6244390 w 6581274"/>
              <a:gd name="connsiteY34" fmla="*/ 72189 h 110665"/>
              <a:gd name="connsiteX35" fmla="*/ 6521116 w 6581274"/>
              <a:gd name="connsiteY35" fmla="*/ 60157 h 110665"/>
              <a:gd name="connsiteX36" fmla="*/ 6557211 w 6581274"/>
              <a:gd name="connsiteY36" fmla="*/ 48126 h 110665"/>
              <a:gd name="connsiteX37" fmla="*/ 6581274 w 6581274"/>
              <a:gd name="connsiteY37" fmla="*/ 24063 h 1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81274" h="110665">
                <a:moveTo>
                  <a:pt x="0" y="72189"/>
                </a:moveTo>
                <a:cubicBezTo>
                  <a:pt x="184296" y="35329"/>
                  <a:pt x="76616" y="52158"/>
                  <a:pt x="457200" y="72189"/>
                </a:cubicBezTo>
                <a:cubicBezTo>
                  <a:pt x="502169" y="74556"/>
                  <a:pt x="515090" y="85291"/>
                  <a:pt x="553453" y="96252"/>
                </a:cubicBezTo>
                <a:cubicBezTo>
                  <a:pt x="569353" y="100795"/>
                  <a:pt x="585537" y="104273"/>
                  <a:pt x="601579" y="108284"/>
                </a:cubicBezTo>
                <a:cubicBezTo>
                  <a:pt x="733926" y="104273"/>
                  <a:pt x="866387" y="103033"/>
                  <a:pt x="998621" y="96252"/>
                </a:cubicBezTo>
                <a:cubicBezTo>
                  <a:pt x="1022984" y="95003"/>
                  <a:pt x="1047668" y="91936"/>
                  <a:pt x="1070811" y="84221"/>
                </a:cubicBezTo>
                <a:cubicBezTo>
                  <a:pt x="1084529" y="79648"/>
                  <a:pt x="1093972" y="66624"/>
                  <a:pt x="1106905" y="60157"/>
                </a:cubicBezTo>
                <a:cubicBezTo>
                  <a:pt x="1118248" y="54485"/>
                  <a:pt x="1130806" y="51610"/>
                  <a:pt x="1143000" y="48126"/>
                </a:cubicBezTo>
                <a:cubicBezTo>
                  <a:pt x="1229493" y="23414"/>
                  <a:pt x="1151998" y="48884"/>
                  <a:pt x="1251284" y="24063"/>
                </a:cubicBezTo>
                <a:cubicBezTo>
                  <a:pt x="1263588" y="20987"/>
                  <a:pt x="1274844" y="13959"/>
                  <a:pt x="1287379" y="12031"/>
                </a:cubicBezTo>
                <a:cubicBezTo>
                  <a:pt x="1327216" y="5902"/>
                  <a:pt x="1367590" y="4010"/>
                  <a:pt x="1407695" y="0"/>
                </a:cubicBezTo>
                <a:lnTo>
                  <a:pt x="1503947" y="12031"/>
                </a:lnTo>
                <a:cubicBezTo>
                  <a:pt x="1532057" y="15779"/>
                  <a:pt x="1559877" y="22112"/>
                  <a:pt x="1588169" y="24063"/>
                </a:cubicBezTo>
                <a:cubicBezTo>
                  <a:pt x="1676282" y="30140"/>
                  <a:pt x="1764632" y="32084"/>
                  <a:pt x="1852863" y="36094"/>
                </a:cubicBezTo>
                <a:lnTo>
                  <a:pt x="2081463" y="60157"/>
                </a:lnTo>
                <a:cubicBezTo>
                  <a:pt x="2391390" y="114850"/>
                  <a:pt x="1966661" y="57840"/>
                  <a:pt x="2273969" y="96252"/>
                </a:cubicBezTo>
                <a:cubicBezTo>
                  <a:pt x="2342757" y="119183"/>
                  <a:pt x="2302494" y="111363"/>
                  <a:pt x="2418347" y="96252"/>
                </a:cubicBezTo>
                <a:cubicBezTo>
                  <a:pt x="2474588" y="88916"/>
                  <a:pt x="2586790" y="72189"/>
                  <a:pt x="2586790" y="72189"/>
                </a:cubicBezTo>
                <a:cubicBezTo>
                  <a:pt x="2603815" y="66514"/>
                  <a:pt x="2655898" y="48126"/>
                  <a:pt x="2671011" y="48126"/>
                </a:cubicBezTo>
                <a:cubicBezTo>
                  <a:pt x="2739308" y="48126"/>
                  <a:pt x="2807368" y="56147"/>
                  <a:pt x="2875547" y="60157"/>
                </a:cubicBezTo>
                <a:cubicBezTo>
                  <a:pt x="3072063" y="56147"/>
                  <a:pt x="3268538" y="48126"/>
                  <a:pt x="3465095" y="48126"/>
                </a:cubicBezTo>
                <a:cubicBezTo>
                  <a:pt x="4225649" y="48126"/>
                  <a:pt x="3664792" y="75303"/>
                  <a:pt x="4126832" y="48126"/>
                </a:cubicBezTo>
                <a:cubicBezTo>
                  <a:pt x="4146885" y="44115"/>
                  <a:pt x="4167403" y="41970"/>
                  <a:pt x="4186990" y="36094"/>
                </a:cubicBezTo>
                <a:cubicBezTo>
                  <a:pt x="4207676" y="29888"/>
                  <a:pt x="4225560" y="12706"/>
                  <a:pt x="4247147" y="12031"/>
                </a:cubicBezTo>
                <a:lnTo>
                  <a:pt x="4572000" y="24063"/>
                </a:lnTo>
                <a:lnTo>
                  <a:pt x="4680284" y="60157"/>
                </a:lnTo>
                <a:cubicBezTo>
                  <a:pt x="4692316" y="64168"/>
                  <a:pt x="4703729" y="71285"/>
                  <a:pt x="4716379" y="72189"/>
                </a:cubicBezTo>
                <a:lnTo>
                  <a:pt x="4884821" y="84221"/>
                </a:lnTo>
                <a:cubicBezTo>
                  <a:pt x="5093642" y="75142"/>
                  <a:pt x="5123410" y="61490"/>
                  <a:pt x="5293895" y="84221"/>
                </a:cubicBezTo>
                <a:cubicBezTo>
                  <a:pt x="5310286" y="86406"/>
                  <a:pt x="5325979" y="92242"/>
                  <a:pt x="5342021" y="96252"/>
                </a:cubicBezTo>
                <a:cubicBezTo>
                  <a:pt x="5418221" y="92242"/>
                  <a:pt x="5494559" y="90306"/>
                  <a:pt x="5570621" y="84221"/>
                </a:cubicBezTo>
                <a:cubicBezTo>
                  <a:pt x="5654724" y="77493"/>
                  <a:pt x="5622125" y="72668"/>
                  <a:pt x="5690937" y="60157"/>
                </a:cubicBezTo>
                <a:cubicBezTo>
                  <a:pt x="5849008" y="31417"/>
                  <a:pt x="5714130" y="63384"/>
                  <a:pt x="5823284" y="36094"/>
                </a:cubicBezTo>
                <a:lnTo>
                  <a:pt x="6087979" y="48126"/>
                </a:lnTo>
                <a:cubicBezTo>
                  <a:pt x="6202511" y="55284"/>
                  <a:pt x="6175849" y="49341"/>
                  <a:pt x="6244390" y="72189"/>
                </a:cubicBezTo>
                <a:cubicBezTo>
                  <a:pt x="6336632" y="68178"/>
                  <a:pt x="6429059" y="67238"/>
                  <a:pt x="6521116" y="60157"/>
                </a:cubicBezTo>
                <a:cubicBezTo>
                  <a:pt x="6533761" y="59184"/>
                  <a:pt x="6546336" y="54651"/>
                  <a:pt x="6557211" y="48126"/>
                </a:cubicBezTo>
                <a:cubicBezTo>
                  <a:pt x="6566938" y="42290"/>
                  <a:pt x="6573253" y="32084"/>
                  <a:pt x="6581274" y="24063"/>
                </a:cubicBezTo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371D7821-7C36-4BB6-997F-14704E79D96D}"/>
              </a:ext>
            </a:extLst>
          </p:cNvPr>
          <p:cNvSpPr/>
          <p:nvPr/>
        </p:nvSpPr>
        <p:spPr>
          <a:xfrm>
            <a:off x="2805362" y="3812813"/>
            <a:ext cx="6581274" cy="110665"/>
          </a:xfrm>
          <a:custGeom>
            <a:avLst/>
            <a:gdLst>
              <a:gd name="connsiteX0" fmla="*/ 0 w 6581274"/>
              <a:gd name="connsiteY0" fmla="*/ 72189 h 110665"/>
              <a:gd name="connsiteX1" fmla="*/ 457200 w 6581274"/>
              <a:gd name="connsiteY1" fmla="*/ 72189 h 110665"/>
              <a:gd name="connsiteX2" fmla="*/ 553453 w 6581274"/>
              <a:gd name="connsiteY2" fmla="*/ 96252 h 110665"/>
              <a:gd name="connsiteX3" fmla="*/ 601579 w 6581274"/>
              <a:gd name="connsiteY3" fmla="*/ 108284 h 110665"/>
              <a:gd name="connsiteX4" fmla="*/ 998621 w 6581274"/>
              <a:gd name="connsiteY4" fmla="*/ 96252 h 110665"/>
              <a:gd name="connsiteX5" fmla="*/ 1070811 w 6581274"/>
              <a:gd name="connsiteY5" fmla="*/ 84221 h 110665"/>
              <a:gd name="connsiteX6" fmla="*/ 1106905 w 6581274"/>
              <a:gd name="connsiteY6" fmla="*/ 60157 h 110665"/>
              <a:gd name="connsiteX7" fmla="*/ 1143000 w 6581274"/>
              <a:gd name="connsiteY7" fmla="*/ 48126 h 110665"/>
              <a:gd name="connsiteX8" fmla="*/ 1251284 w 6581274"/>
              <a:gd name="connsiteY8" fmla="*/ 24063 h 110665"/>
              <a:gd name="connsiteX9" fmla="*/ 1287379 w 6581274"/>
              <a:gd name="connsiteY9" fmla="*/ 12031 h 110665"/>
              <a:gd name="connsiteX10" fmla="*/ 1407695 w 6581274"/>
              <a:gd name="connsiteY10" fmla="*/ 0 h 110665"/>
              <a:gd name="connsiteX11" fmla="*/ 1503947 w 6581274"/>
              <a:gd name="connsiteY11" fmla="*/ 12031 h 110665"/>
              <a:gd name="connsiteX12" fmla="*/ 1588169 w 6581274"/>
              <a:gd name="connsiteY12" fmla="*/ 24063 h 110665"/>
              <a:gd name="connsiteX13" fmla="*/ 1852863 w 6581274"/>
              <a:gd name="connsiteY13" fmla="*/ 36094 h 110665"/>
              <a:gd name="connsiteX14" fmla="*/ 2081463 w 6581274"/>
              <a:gd name="connsiteY14" fmla="*/ 60157 h 110665"/>
              <a:gd name="connsiteX15" fmla="*/ 2273969 w 6581274"/>
              <a:gd name="connsiteY15" fmla="*/ 96252 h 110665"/>
              <a:gd name="connsiteX16" fmla="*/ 2418347 w 6581274"/>
              <a:gd name="connsiteY16" fmla="*/ 96252 h 110665"/>
              <a:gd name="connsiteX17" fmla="*/ 2586790 w 6581274"/>
              <a:gd name="connsiteY17" fmla="*/ 72189 h 110665"/>
              <a:gd name="connsiteX18" fmla="*/ 2671011 w 6581274"/>
              <a:gd name="connsiteY18" fmla="*/ 48126 h 110665"/>
              <a:gd name="connsiteX19" fmla="*/ 2875547 w 6581274"/>
              <a:gd name="connsiteY19" fmla="*/ 60157 h 110665"/>
              <a:gd name="connsiteX20" fmla="*/ 3465095 w 6581274"/>
              <a:gd name="connsiteY20" fmla="*/ 48126 h 110665"/>
              <a:gd name="connsiteX21" fmla="*/ 4126832 w 6581274"/>
              <a:gd name="connsiteY21" fmla="*/ 48126 h 110665"/>
              <a:gd name="connsiteX22" fmla="*/ 4186990 w 6581274"/>
              <a:gd name="connsiteY22" fmla="*/ 36094 h 110665"/>
              <a:gd name="connsiteX23" fmla="*/ 4247147 w 6581274"/>
              <a:gd name="connsiteY23" fmla="*/ 12031 h 110665"/>
              <a:gd name="connsiteX24" fmla="*/ 4572000 w 6581274"/>
              <a:gd name="connsiteY24" fmla="*/ 24063 h 110665"/>
              <a:gd name="connsiteX25" fmla="*/ 4680284 w 6581274"/>
              <a:gd name="connsiteY25" fmla="*/ 60157 h 110665"/>
              <a:gd name="connsiteX26" fmla="*/ 4716379 w 6581274"/>
              <a:gd name="connsiteY26" fmla="*/ 72189 h 110665"/>
              <a:gd name="connsiteX27" fmla="*/ 4884821 w 6581274"/>
              <a:gd name="connsiteY27" fmla="*/ 84221 h 110665"/>
              <a:gd name="connsiteX28" fmla="*/ 5293895 w 6581274"/>
              <a:gd name="connsiteY28" fmla="*/ 84221 h 110665"/>
              <a:gd name="connsiteX29" fmla="*/ 5342021 w 6581274"/>
              <a:gd name="connsiteY29" fmla="*/ 96252 h 110665"/>
              <a:gd name="connsiteX30" fmla="*/ 5570621 w 6581274"/>
              <a:gd name="connsiteY30" fmla="*/ 84221 h 110665"/>
              <a:gd name="connsiteX31" fmla="*/ 5690937 w 6581274"/>
              <a:gd name="connsiteY31" fmla="*/ 60157 h 110665"/>
              <a:gd name="connsiteX32" fmla="*/ 5823284 w 6581274"/>
              <a:gd name="connsiteY32" fmla="*/ 36094 h 110665"/>
              <a:gd name="connsiteX33" fmla="*/ 6087979 w 6581274"/>
              <a:gd name="connsiteY33" fmla="*/ 48126 h 110665"/>
              <a:gd name="connsiteX34" fmla="*/ 6244390 w 6581274"/>
              <a:gd name="connsiteY34" fmla="*/ 72189 h 110665"/>
              <a:gd name="connsiteX35" fmla="*/ 6521116 w 6581274"/>
              <a:gd name="connsiteY35" fmla="*/ 60157 h 110665"/>
              <a:gd name="connsiteX36" fmla="*/ 6557211 w 6581274"/>
              <a:gd name="connsiteY36" fmla="*/ 48126 h 110665"/>
              <a:gd name="connsiteX37" fmla="*/ 6581274 w 6581274"/>
              <a:gd name="connsiteY37" fmla="*/ 24063 h 1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81274" h="110665">
                <a:moveTo>
                  <a:pt x="0" y="72189"/>
                </a:moveTo>
                <a:cubicBezTo>
                  <a:pt x="184296" y="35329"/>
                  <a:pt x="76616" y="52158"/>
                  <a:pt x="457200" y="72189"/>
                </a:cubicBezTo>
                <a:cubicBezTo>
                  <a:pt x="502169" y="74556"/>
                  <a:pt x="515090" y="85291"/>
                  <a:pt x="553453" y="96252"/>
                </a:cubicBezTo>
                <a:cubicBezTo>
                  <a:pt x="569353" y="100795"/>
                  <a:pt x="585537" y="104273"/>
                  <a:pt x="601579" y="108284"/>
                </a:cubicBezTo>
                <a:cubicBezTo>
                  <a:pt x="733926" y="104273"/>
                  <a:pt x="866387" y="103033"/>
                  <a:pt x="998621" y="96252"/>
                </a:cubicBezTo>
                <a:cubicBezTo>
                  <a:pt x="1022984" y="95003"/>
                  <a:pt x="1047668" y="91936"/>
                  <a:pt x="1070811" y="84221"/>
                </a:cubicBezTo>
                <a:cubicBezTo>
                  <a:pt x="1084529" y="79648"/>
                  <a:pt x="1093972" y="66624"/>
                  <a:pt x="1106905" y="60157"/>
                </a:cubicBezTo>
                <a:cubicBezTo>
                  <a:pt x="1118248" y="54485"/>
                  <a:pt x="1130806" y="51610"/>
                  <a:pt x="1143000" y="48126"/>
                </a:cubicBezTo>
                <a:cubicBezTo>
                  <a:pt x="1229493" y="23414"/>
                  <a:pt x="1151998" y="48884"/>
                  <a:pt x="1251284" y="24063"/>
                </a:cubicBezTo>
                <a:cubicBezTo>
                  <a:pt x="1263588" y="20987"/>
                  <a:pt x="1274844" y="13959"/>
                  <a:pt x="1287379" y="12031"/>
                </a:cubicBezTo>
                <a:cubicBezTo>
                  <a:pt x="1327216" y="5902"/>
                  <a:pt x="1367590" y="4010"/>
                  <a:pt x="1407695" y="0"/>
                </a:cubicBezTo>
                <a:lnTo>
                  <a:pt x="1503947" y="12031"/>
                </a:lnTo>
                <a:cubicBezTo>
                  <a:pt x="1532057" y="15779"/>
                  <a:pt x="1559877" y="22112"/>
                  <a:pt x="1588169" y="24063"/>
                </a:cubicBezTo>
                <a:cubicBezTo>
                  <a:pt x="1676282" y="30140"/>
                  <a:pt x="1764632" y="32084"/>
                  <a:pt x="1852863" y="36094"/>
                </a:cubicBezTo>
                <a:lnTo>
                  <a:pt x="2081463" y="60157"/>
                </a:lnTo>
                <a:cubicBezTo>
                  <a:pt x="2391390" y="114850"/>
                  <a:pt x="1966661" y="57840"/>
                  <a:pt x="2273969" y="96252"/>
                </a:cubicBezTo>
                <a:cubicBezTo>
                  <a:pt x="2342757" y="119183"/>
                  <a:pt x="2302494" y="111363"/>
                  <a:pt x="2418347" y="96252"/>
                </a:cubicBezTo>
                <a:cubicBezTo>
                  <a:pt x="2474588" y="88916"/>
                  <a:pt x="2586790" y="72189"/>
                  <a:pt x="2586790" y="72189"/>
                </a:cubicBezTo>
                <a:cubicBezTo>
                  <a:pt x="2603815" y="66514"/>
                  <a:pt x="2655898" y="48126"/>
                  <a:pt x="2671011" y="48126"/>
                </a:cubicBezTo>
                <a:cubicBezTo>
                  <a:pt x="2739308" y="48126"/>
                  <a:pt x="2807368" y="56147"/>
                  <a:pt x="2875547" y="60157"/>
                </a:cubicBezTo>
                <a:cubicBezTo>
                  <a:pt x="3072063" y="56147"/>
                  <a:pt x="3268538" y="48126"/>
                  <a:pt x="3465095" y="48126"/>
                </a:cubicBezTo>
                <a:cubicBezTo>
                  <a:pt x="4225649" y="48126"/>
                  <a:pt x="3664792" y="75303"/>
                  <a:pt x="4126832" y="48126"/>
                </a:cubicBezTo>
                <a:cubicBezTo>
                  <a:pt x="4146885" y="44115"/>
                  <a:pt x="4167403" y="41970"/>
                  <a:pt x="4186990" y="36094"/>
                </a:cubicBezTo>
                <a:cubicBezTo>
                  <a:pt x="4207676" y="29888"/>
                  <a:pt x="4225560" y="12706"/>
                  <a:pt x="4247147" y="12031"/>
                </a:cubicBezTo>
                <a:lnTo>
                  <a:pt x="4572000" y="24063"/>
                </a:lnTo>
                <a:lnTo>
                  <a:pt x="4680284" y="60157"/>
                </a:lnTo>
                <a:cubicBezTo>
                  <a:pt x="4692316" y="64168"/>
                  <a:pt x="4703729" y="71285"/>
                  <a:pt x="4716379" y="72189"/>
                </a:cubicBezTo>
                <a:lnTo>
                  <a:pt x="4884821" y="84221"/>
                </a:lnTo>
                <a:cubicBezTo>
                  <a:pt x="5093642" y="75142"/>
                  <a:pt x="5123410" y="61490"/>
                  <a:pt x="5293895" y="84221"/>
                </a:cubicBezTo>
                <a:cubicBezTo>
                  <a:pt x="5310286" y="86406"/>
                  <a:pt x="5325979" y="92242"/>
                  <a:pt x="5342021" y="96252"/>
                </a:cubicBezTo>
                <a:cubicBezTo>
                  <a:pt x="5418221" y="92242"/>
                  <a:pt x="5494559" y="90306"/>
                  <a:pt x="5570621" y="84221"/>
                </a:cubicBezTo>
                <a:cubicBezTo>
                  <a:pt x="5654724" y="77493"/>
                  <a:pt x="5622125" y="72668"/>
                  <a:pt x="5690937" y="60157"/>
                </a:cubicBezTo>
                <a:cubicBezTo>
                  <a:pt x="5849008" y="31417"/>
                  <a:pt x="5714130" y="63384"/>
                  <a:pt x="5823284" y="36094"/>
                </a:cubicBezTo>
                <a:lnTo>
                  <a:pt x="6087979" y="48126"/>
                </a:lnTo>
                <a:cubicBezTo>
                  <a:pt x="6202511" y="55284"/>
                  <a:pt x="6175849" y="49341"/>
                  <a:pt x="6244390" y="72189"/>
                </a:cubicBezTo>
                <a:cubicBezTo>
                  <a:pt x="6336632" y="68178"/>
                  <a:pt x="6429059" y="67238"/>
                  <a:pt x="6521116" y="60157"/>
                </a:cubicBezTo>
                <a:cubicBezTo>
                  <a:pt x="6533761" y="59184"/>
                  <a:pt x="6546336" y="54651"/>
                  <a:pt x="6557211" y="48126"/>
                </a:cubicBezTo>
                <a:cubicBezTo>
                  <a:pt x="6566938" y="42290"/>
                  <a:pt x="6573253" y="32084"/>
                  <a:pt x="6581274" y="24063"/>
                </a:cubicBezTo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76DA7E46-1E97-4DD1-8C51-E15E4E05AFAD}"/>
              </a:ext>
            </a:extLst>
          </p:cNvPr>
          <p:cNvSpPr txBox="1">
            <a:spLocks/>
          </p:cNvSpPr>
          <p:nvPr/>
        </p:nvSpPr>
        <p:spPr>
          <a:xfrm>
            <a:off x="4145973" y="1723038"/>
            <a:ext cx="3900055" cy="99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ctr">
              <a:buFont typeface="Arial" panose="020B0604020202020204" pitchFamily="34" charset="0"/>
              <a:buNone/>
            </a:pPr>
            <a:r>
              <a:rPr lang="nl-NL" dirty="0"/>
              <a:t>Fosfor coating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CDCD806-14FD-4246-AE3B-C73ABE8722BC}"/>
              </a:ext>
            </a:extLst>
          </p:cNvPr>
          <p:cNvCxnSpPr/>
          <p:nvPr/>
        </p:nvCxnSpPr>
        <p:spPr>
          <a:xfrm flipH="1">
            <a:off x="4236273" y="2118734"/>
            <a:ext cx="1792705" cy="76950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AFA1CD9-1745-46B4-BFF2-EE96CFF0BFC0}"/>
              </a:ext>
            </a:extLst>
          </p:cNvPr>
          <p:cNvCxnSpPr>
            <a:cxnSpLocks/>
          </p:cNvCxnSpPr>
          <p:nvPr/>
        </p:nvCxnSpPr>
        <p:spPr>
          <a:xfrm>
            <a:off x="6011778" y="2114410"/>
            <a:ext cx="1950028" cy="92752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7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55" y="9000"/>
            <a:ext cx="11528090" cy="684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32432" y="2237612"/>
                <a:ext cx="2334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=2450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MHz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32" y="2237612"/>
                <a:ext cx="23340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31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‘doet’ de EM straling met de lamp</a:t>
            </a: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38200" y="1869256"/>
            <a:ext cx="10515600" cy="3940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nl-NL" sz="4400" b="1" i="0" u="none" strike="noStrike" cap="none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MagJAtron</a:t>
            </a:r>
            <a:r>
              <a:rPr lang="nl-NL" sz="4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: Potentiaalverschil opwekken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rial"/>
              <a:buNone/>
            </a:pPr>
            <a:r>
              <a:rPr lang="nl-NL" sz="44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  <a:r>
              <a:rPr lang="nl-NL" sz="44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: Kwikdamp exciteren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MagNikstron</a:t>
            </a:r>
            <a:r>
              <a:rPr lang="nl-NL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Fosforcoating exciteren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5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838200" y="9967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Alleen Fosforcoating</a:t>
            </a: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059" r="50000"/>
          <a:stretch/>
        </p:blipFill>
        <p:spPr>
          <a:xfrm rot="-677167">
            <a:off x="2190882" y="2980244"/>
            <a:ext cx="3933825" cy="118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t="3059" r="50000"/>
          <a:stretch/>
        </p:blipFill>
        <p:spPr>
          <a:xfrm rot="677167" flipH="1">
            <a:off x="6173618" y="2980244"/>
            <a:ext cx="3933825" cy="118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813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79400"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‘doet’ de EM straling met de lamp?</a:t>
            </a:r>
            <a:endParaRPr lang="nl-NL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38200" y="1869256"/>
            <a:ext cx="10515600" cy="3940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nl-NL" sz="4400" b="1" i="0" u="none" strike="noStrike" cap="none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MagJAtron</a:t>
            </a:r>
            <a:r>
              <a:rPr lang="nl-NL" sz="4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: Potentiaalverschil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rial"/>
              <a:buNone/>
            </a:pPr>
            <a:r>
              <a:rPr lang="nl-NL" sz="44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  <a:r>
              <a:rPr lang="nl-NL" sz="44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: Kwikdamp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400" b="1" i="0" u="none" strike="sng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MagNikstron</a:t>
            </a:r>
            <a:r>
              <a:rPr lang="nl-NL" sz="4400" b="1" i="0" u="none" strike="sng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Fosforcoating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70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657602" y="365125"/>
            <a:ext cx="7696198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Potentiaalverschil</a:t>
            </a:r>
          </a:p>
        </p:txBody>
      </p:sp>
      <p:pic>
        <p:nvPicPr>
          <p:cNvPr id="233" name="Shape 2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3263" y="1581076"/>
            <a:ext cx="160270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4867644" y="3708400"/>
            <a:ext cx="2030819" cy="2349500"/>
          </a:xfrm>
          <a:prstGeom prst="rect">
            <a:avLst/>
          </a:prstGeom>
          <a:solidFill>
            <a:schemeClr val="accent1">
              <a:alpha val="66666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Shape 235"/>
          <p:cNvCxnSpPr/>
          <p:nvPr/>
        </p:nvCxnSpPr>
        <p:spPr>
          <a:xfrm>
            <a:off x="4851400" y="3429000"/>
            <a:ext cx="0" cy="264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6" name="Shape 236"/>
          <p:cNvCxnSpPr/>
          <p:nvPr/>
        </p:nvCxnSpPr>
        <p:spPr>
          <a:xfrm>
            <a:off x="4867644" y="6070600"/>
            <a:ext cx="203081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7" name="Shape 237"/>
          <p:cNvCxnSpPr/>
          <p:nvPr/>
        </p:nvCxnSpPr>
        <p:spPr>
          <a:xfrm>
            <a:off x="6898463" y="3429000"/>
            <a:ext cx="0" cy="264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256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7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3263" y="1581076"/>
            <a:ext cx="160270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4867644" y="1442890"/>
            <a:ext cx="2030819" cy="4615010"/>
          </a:xfrm>
          <a:prstGeom prst="rect">
            <a:avLst/>
          </a:prstGeom>
          <a:solidFill>
            <a:schemeClr val="accent1">
              <a:alpha val="66666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Shape 245"/>
          <p:cNvCxnSpPr/>
          <p:nvPr/>
        </p:nvCxnSpPr>
        <p:spPr>
          <a:xfrm flipH="1">
            <a:off x="4851400" y="1308100"/>
            <a:ext cx="16244" cy="4762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6" name="Shape 246"/>
          <p:cNvCxnSpPr/>
          <p:nvPr/>
        </p:nvCxnSpPr>
        <p:spPr>
          <a:xfrm>
            <a:off x="4867644" y="6070600"/>
            <a:ext cx="203081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7" name="Shape 247"/>
          <p:cNvCxnSpPr/>
          <p:nvPr/>
        </p:nvCxnSpPr>
        <p:spPr>
          <a:xfrm>
            <a:off x="6898463" y="1308100"/>
            <a:ext cx="0" cy="4762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8" name="Shape 248"/>
          <p:cNvSpPr txBox="1"/>
          <p:nvPr/>
        </p:nvSpPr>
        <p:spPr>
          <a:xfrm>
            <a:off x="3657602" y="365125"/>
            <a:ext cx="7696198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Potentiaalverschil 2.0</a:t>
            </a:r>
          </a:p>
        </p:txBody>
      </p:sp>
    </p:spTree>
    <p:extLst>
      <p:ext uri="{BB962C8B-B14F-4D97-AF65-F5344CB8AC3E}">
        <p14:creationId xmlns:p14="http://schemas.microsoft.com/office/powerpoint/2010/main" val="58439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029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79400"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‘doet’ de EM straling met de lamp?</a:t>
            </a:r>
            <a:endParaRPr lang="nl-NL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38200" y="1869256"/>
            <a:ext cx="10515600" cy="3940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nl-NL" sz="4400" b="1" i="0" u="none" strike="noStrike" cap="none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MagJAtron</a:t>
            </a:r>
            <a:r>
              <a:rPr lang="nl-NL" sz="4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: Potentiaalverschil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rial"/>
              <a:buNone/>
            </a:pPr>
            <a:r>
              <a:rPr lang="nl-NL" sz="44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  <a:r>
              <a:rPr lang="nl-NL" sz="44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: Kwikdamp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400" b="1" i="0" u="none" strike="sng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MagNikstron</a:t>
            </a:r>
            <a:r>
              <a:rPr lang="nl-NL" sz="4400" b="1" i="0" u="none" strike="sng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Fosforcoating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356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3657602" y="365125"/>
            <a:ext cx="7696198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Potentiaalverschil 3.0</a:t>
            </a:r>
          </a:p>
        </p:txBody>
      </p:sp>
      <p:pic>
        <p:nvPicPr>
          <p:cNvPr id="3" name="Afbeelding 2" descr="Afbeelding met binnen, zitten, tafel, klein&#10;&#10;Beschrijving is gegenereerd met hoge betrouwbaarheid">
            <a:extLst>
              <a:ext uri="{FF2B5EF4-FFF2-40B4-BE49-F238E27FC236}">
                <a16:creationId xmlns:a16="http://schemas.microsoft.com/office/drawing/2014/main" id="{29B64A95-334B-4FED-8CB6-11C72D22B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t="1735" r="14035" b="13353"/>
          <a:stretch/>
        </p:blipFill>
        <p:spPr>
          <a:xfrm rot="5400000">
            <a:off x="3727188" y="1663606"/>
            <a:ext cx="4737625" cy="49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hgodmywifeisgerman.files.wordpress.com/2014/01/how-to-reheat-a-soft-boiled-egg-in-the-microwa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6"/>
          <a:stretch/>
        </p:blipFill>
        <p:spPr bwMode="auto">
          <a:xfrm>
            <a:off x="0" y="1514359"/>
            <a:ext cx="8229600" cy="53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ei in de magnetron wordt een…</a:t>
            </a:r>
          </a:p>
        </p:txBody>
      </p:sp>
      <p:sp>
        <p:nvSpPr>
          <p:cNvPr id="6" name="Shape 117"/>
          <p:cNvSpPr txBox="1">
            <a:spLocks noGrp="1"/>
          </p:cNvSpPr>
          <p:nvPr>
            <p:ph type="body" idx="1"/>
          </p:nvPr>
        </p:nvSpPr>
        <p:spPr>
          <a:xfrm>
            <a:off x="8229600" y="1514359"/>
            <a:ext cx="3962400" cy="5343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342900">
              <a:spcBef>
                <a:spcPts val="0"/>
              </a:spcBef>
              <a:buClr>
                <a:srgbClr val="548135"/>
              </a:buClr>
              <a:buSzPts val="5400"/>
              <a:buNone/>
            </a:pPr>
            <a:r>
              <a:rPr lang="nl-NL" sz="4800" dirty="0"/>
              <a:t>Hardgekookt ei</a:t>
            </a:r>
            <a:br>
              <a:rPr lang="nl-NL" sz="45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5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nl-NL" sz="4500" b="1" i="0" u="none" strike="noStrike" cap="none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MagJAtron</a:t>
            </a:r>
            <a:r>
              <a:rPr lang="nl-NL" sz="45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-342900">
              <a:buSzPts val="5400"/>
              <a:buNone/>
            </a:pPr>
            <a:br>
              <a:rPr lang="en-US" sz="4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Scrambled</a:t>
            </a:r>
            <a:r>
              <a:rPr lang="nl-NL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</a:t>
            </a:r>
            <a:endParaRPr sz="45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342900" algn="l" rtl="0">
              <a:lnSpc>
                <a:spcPct val="90000"/>
              </a:lnSpc>
              <a:spcBef>
                <a:spcPts val="1000"/>
              </a:spcBef>
              <a:buClr>
                <a:srgbClr val="C55A11"/>
              </a:buClr>
              <a:buSzPts val="5400"/>
              <a:buFont typeface="Arial"/>
              <a:buNone/>
            </a:pPr>
            <a:r>
              <a:rPr lang="nl-NL" sz="45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nl-NL" sz="45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  <a:r>
              <a:rPr lang="nl-NL" sz="45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19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55" y="9000"/>
            <a:ext cx="11528090" cy="68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34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4DFDDF1-95D9-42C1-B475-78AE979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jullie aandacht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698BAA-3B01-4C6B-A106-9BCA0EAC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info op: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https://tinyurl.com/magNEEtron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89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kaas smelt op de…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Knopen (MagJAtron)</a:t>
            </a:r>
          </a:p>
          <a:p>
            <a:pPr marL="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1000"/>
              </a:spcBef>
              <a:buClr>
                <a:srgbClr val="C55A11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Buiken (MagNEEtron)</a:t>
            </a:r>
          </a:p>
        </p:txBody>
      </p:sp>
    </p:spTree>
    <p:extLst>
      <p:ext uri="{BB962C8B-B14F-4D97-AF65-F5344CB8AC3E}">
        <p14:creationId xmlns:p14="http://schemas.microsoft.com/office/powerpoint/2010/main" val="40337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55" y="9000"/>
            <a:ext cx="11528090" cy="68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5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golfsnelheid in de magnetron is gelijk aan de lichtsnelheid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5400"/>
              <a:buFont typeface="Arial"/>
              <a:buNone/>
            </a:pPr>
            <a:r>
              <a:rPr lang="nl-NL" sz="5400" b="1" i="0" u="none" strike="noStrike" cap="none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MagJAtron</a:t>
            </a:r>
            <a:endParaRPr lang="nl-NL" sz="5400" b="1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342900" algn="l" rtl="0">
              <a:lnSpc>
                <a:spcPct val="90000"/>
              </a:lnSpc>
              <a:spcBef>
                <a:spcPts val="1000"/>
              </a:spcBef>
              <a:buClr>
                <a:srgbClr val="C55A11"/>
              </a:buClr>
              <a:buSzPts val="5400"/>
              <a:buFont typeface="Arial"/>
              <a:buNone/>
            </a:pPr>
            <a:r>
              <a:rPr lang="nl-NL" sz="5400" b="1" i="0" u="none" strike="noStrike" cap="none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  <a:endParaRPr lang="nl-NL" sz="54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64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55" y="9000"/>
            <a:ext cx="11528090" cy="68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5299969" y="2831974"/>
            <a:ext cx="14736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32432" y="2237612"/>
                <a:ext cx="408766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32" y="2237612"/>
                <a:ext cx="408766" cy="502317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8CA00785-A60E-4BCC-9B53-A9756E5CCF1F}"/>
                  </a:ext>
                </a:extLst>
              </p:cNvPr>
              <p:cNvSpPr txBox="1"/>
              <p:nvPr/>
            </p:nvSpPr>
            <p:spPr>
              <a:xfrm>
                <a:off x="3073188" y="1583898"/>
                <a:ext cx="1216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8CA00785-A60E-4BCC-9B53-A9756E5CC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188" y="1583898"/>
                <a:ext cx="121603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4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683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l-NL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Eten wordt warm in de magnetron omdat de frequentie van de golven gelijk is aan de resonantiefrequentie van water.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2865863"/>
            <a:ext cx="10515600" cy="33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MagJAtron</a:t>
            </a:r>
          </a:p>
          <a:p>
            <a:pPr marL="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MagNEEtron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7414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299</Words>
  <Application>Microsoft Office PowerPoint</Application>
  <PresentationFormat>Breedbeeld</PresentationFormat>
  <Paragraphs>78</Paragraphs>
  <Slides>30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Kantoorthema</vt:lpstr>
      <vt:lpstr>MagNEEtron</vt:lpstr>
      <vt:lpstr>PowerPoint-presentatie</vt:lpstr>
      <vt:lpstr>PowerPoint-presentatie</vt:lpstr>
      <vt:lpstr>PowerPoint-presentatie</vt:lpstr>
      <vt:lpstr>De kaas smelt op de…</vt:lpstr>
      <vt:lpstr>PowerPoint-presentatie</vt:lpstr>
      <vt:lpstr>De golfsnelheid in de magnetron is gelijk aan de lichtsnelheid</vt:lpstr>
      <vt:lpstr>PowerPoint-presentatie</vt:lpstr>
      <vt:lpstr>Eten wordt warm in de magnetron omdat de frequentie van de golven gelijk is aan de resonantiefrequentie van water.</vt:lpstr>
      <vt:lpstr>Metaal in de magnetron</vt:lpstr>
      <vt:lpstr>PowerPoint-presentatie</vt:lpstr>
      <vt:lpstr>Gaat metaal in de magnetron altijd fout?</vt:lpstr>
      <vt:lpstr>PowerPoint-presentatie</vt:lpstr>
      <vt:lpstr>Waarom het fout gaat</vt:lpstr>
      <vt:lpstr>Antenne in de magnetron</vt:lpstr>
      <vt:lpstr>Als we een bekerglas over de antenne plaatsen….</vt:lpstr>
      <vt:lpstr>PowerPoint-presentatie</vt:lpstr>
      <vt:lpstr>Lamp in de magnetron!</vt:lpstr>
      <vt:lpstr>PowerPoint-presentatie</vt:lpstr>
      <vt:lpstr>Wat ‘doet’ de EM straling met de lamp?</vt:lpstr>
      <vt:lpstr>Alleen Fosforcoating</vt:lpstr>
      <vt:lpstr>Wat ‘doet’ de EM straling met de lamp?</vt:lpstr>
      <vt:lpstr>Potentiaalverschil</vt:lpstr>
      <vt:lpstr>PowerPoint-presentatie</vt:lpstr>
      <vt:lpstr>PowerPoint-presentatie</vt:lpstr>
      <vt:lpstr>PowerPoint-presentatie</vt:lpstr>
      <vt:lpstr>Wat ‘doet’ de EM straling met de lamp?</vt:lpstr>
      <vt:lpstr>PowerPoint-presentatie</vt:lpstr>
      <vt:lpstr>Een ei in de magnetron wordt een…</vt:lpstr>
      <vt:lpstr>Bedankt voor jullie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Teun</dc:creator>
  <cp:lastModifiedBy>Teun</cp:lastModifiedBy>
  <cp:revision>22</cp:revision>
  <dcterms:created xsi:type="dcterms:W3CDTF">2017-12-14T23:04:29Z</dcterms:created>
  <dcterms:modified xsi:type="dcterms:W3CDTF">2017-12-19T07:22:06Z</dcterms:modified>
</cp:coreProperties>
</file>