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1" r:id="rId2"/>
  </p:sldMasterIdLst>
  <p:notesMasterIdLst>
    <p:notesMasterId r:id="rId56"/>
  </p:notesMasterIdLst>
  <p:sldIdLst>
    <p:sldId id="256" r:id="rId3"/>
    <p:sldId id="407" r:id="rId4"/>
    <p:sldId id="408" r:id="rId5"/>
    <p:sldId id="410" r:id="rId6"/>
    <p:sldId id="397" r:id="rId7"/>
    <p:sldId id="411" r:id="rId8"/>
    <p:sldId id="398" r:id="rId9"/>
    <p:sldId id="400" r:id="rId10"/>
    <p:sldId id="412"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70" r:id="rId26"/>
    <p:sldId id="371" r:id="rId27"/>
    <p:sldId id="372" r:id="rId28"/>
    <p:sldId id="373" r:id="rId29"/>
    <p:sldId id="374" r:id="rId30"/>
    <p:sldId id="375" r:id="rId31"/>
    <p:sldId id="376" r:id="rId32"/>
    <p:sldId id="377" r:id="rId33"/>
    <p:sldId id="378" r:id="rId34"/>
    <p:sldId id="379" r:id="rId35"/>
    <p:sldId id="403" r:id="rId36"/>
    <p:sldId id="405" r:id="rId37"/>
    <p:sldId id="404" r:id="rId38"/>
    <p:sldId id="406" r:id="rId39"/>
    <p:sldId id="383" r:id="rId40"/>
    <p:sldId id="380" r:id="rId41"/>
    <p:sldId id="381" r:id="rId42"/>
    <p:sldId id="382" r:id="rId43"/>
    <p:sldId id="384" r:id="rId44"/>
    <p:sldId id="385" r:id="rId45"/>
    <p:sldId id="386" r:id="rId46"/>
    <p:sldId id="387" r:id="rId47"/>
    <p:sldId id="388" r:id="rId48"/>
    <p:sldId id="390" r:id="rId49"/>
    <p:sldId id="392" r:id="rId50"/>
    <p:sldId id="393" r:id="rId51"/>
    <p:sldId id="394" r:id="rId52"/>
    <p:sldId id="402" r:id="rId53"/>
    <p:sldId id="353" r:id="rId54"/>
    <p:sldId id="266" r:id="rId55"/>
  </p:sldIdLst>
  <p:sldSz cx="12198350" cy="6858000"/>
  <p:notesSz cx="6858000" cy="9144000"/>
  <p:embeddedFontLst>
    <p:embeddedFont>
      <p:font typeface="Calibri Light" panose="020F0302020204030204" pitchFamily="34" charset="0"/>
      <p:regular r:id="rId57"/>
      <p:italic r:id="rId58"/>
    </p:embeddedFont>
    <p:embeddedFont>
      <p:font typeface="Minion" panose="020B0604020202020204"/>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Georgia" panose="02040502050405020303" pitchFamily="18" charset="0"/>
      <p:regular r:id="rId67"/>
      <p:bold r:id="rId68"/>
      <p:italic r:id="rId69"/>
      <p:boldItalic r:id="rId70"/>
    </p:embeddedFont>
  </p:embeddedFontLst>
  <p:custDataLst>
    <p:tags r:id="rId7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59705" autoAdjust="0"/>
  </p:normalViewPr>
  <p:slideViewPr>
    <p:cSldViewPr>
      <p:cViewPr varScale="1">
        <p:scale>
          <a:sx n="44" d="100"/>
          <a:sy n="44" d="100"/>
        </p:scale>
        <p:origin x="846" y="54"/>
      </p:cViewPr>
      <p:guideLst>
        <p:guide orient="horz" pos="2160"/>
        <p:guide pos="3842"/>
      </p:guideLst>
    </p:cSldViewPr>
  </p:slideViewPr>
  <p:outlineViewPr>
    <p:cViewPr>
      <p:scale>
        <a:sx n="33" d="100"/>
        <a:sy n="33" d="100"/>
      </p:scale>
      <p:origin x="0" y="-46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98784-F1F2-4D71-B346-94F94D5EBAA2}" type="datetimeFigureOut">
              <a:rPr lang="nl-NL" smtClean="0"/>
              <a:t>22-12-2017</a:t>
            </a:fld>
            <a:endParaRPr lang="nl-NL"/>
          </a:p>
        </p:txBody>
      </p:sp>
      <p:sp>
        <p:nvSpPr>
          <p:cNvPr id="4" name="Tijdelijke aanduiding voor dia-afbeelding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ECD43-08E5-4945-BC4F-4857758E978F}" type="slidenum">
              <a:rPr lang="nl-NL" smtClean="0"/>
              <a:t>‹nr.›</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a:t>
            </a:fld>
            <a:endParaRPr lang="nl-NL"/>
          </a:p>
        </p:txBody>
      </p:sp>
    </p:spTree>
    <p:extLst>
      <p:ext uri="{BB962C8B-B14F-4D97-AF65-F5344CB8AC3E}">
        <p14:creationId xmlns:p14="http://schemas.microsoft.com/office/powerpoint/2010/main" val="23699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waar kan geschiedenis anders dan in het geschiedrijke Griekenland?</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11</a:t>
            </a:fld>
            <a:endParaRPr lang="nl-NL"/>
          </a:p>
        </p:txBody>
      </p:sp>
    </p:spTree>
    <p:extLst>
      <p:ext uri="{BB962C8B-B14F-4D97-AF65-F5344CB8AC3E}">
        <p14:creationId xmlns:p14="http://schemas.microsoft.com/office/powerpoint/2010/main" val="396508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Godsdienst hoort uiteraard in Israël.</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12</a:t>
            </a:fld>
            <a:endParaRPr lang="nl-NL"/>
          </a:p>
        </p:txBody>
      </p:sp>
    </p:spTree>
    <p:extLst>
      <p:ext uri="{BB962C8B-B14F-4D97-AF65-F5344CB8AC3E}">
        <p14:creationId xmlns:p14="http://schemas.microsoft.com/office/powerpoint/2010/main" val="119058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economie bij de </a:t>
            </a:r>
            <a:r>
              <a:rPr lang="nl-NL" dirty="0" err="1"/>
              <a:t>booming</a:t>
            </a:r>
            <a:r>
              <a:rPr lang="nl-NL" dirty="0"/>
              <a:t> economie van IJsland!</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13</a:t>
            </a:fld>
            <a:endParaRPr lang="nl-NL"/>
          </a:p>
        </p:txBody>
      </p:sp>
    </p:spTree>
    <p:extLst>
      <p:ext uri="{BB962C8B-B14F-4D97-AF65-F5344CB8AC3E}">
        <p14:creationId xmlns:p14="http://schemas.microsoft.com/office/powerpoint/2010/main" val="114560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de talen: Nederlands kun je echt alleen maar in Nederland leren en Spaans in Spanje, maar Frans leren wij het best in België: dat ligt er toch een beetje tussenin. En Engels in Ierland (laat ze het daar niet horen!), want daar is het </a:t>
            </a:r>
            <a:r>
              <a:rPr lang="nl-NL" dirty="0" err="1"/>
              <a:t>het</a:t>
            </a:r>
            <a:r>
              <a:rPr lang="nl-NL" dirty="0"/>
              <a:t> gezelligst om Engels te leren. Duits in Tsjechië en Russisch moeten we in Bulgarije zoeken: daar hebben ze in ieder geval hetzelfde schrift.</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14</a:t>
            </a:fld>
            <a:endParaRPr lang="nl-NL"/>
          </a:p>
        </p:txBody>
      </p:sp>
    </p:spTree>
    <p:extLst>
      <p:ext uri="{BB962C8B-B14F-4D97-AF65-F5344CB8AC3E}">
        <p14:creationId xmlns:p14="http://schemas.microsoft.com/office/powerpoint/2010/main" val="229551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Dan wiskunde: we hebben een centraal land nodig, waar ze veel verschillende talen spreken.</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15</a:t>
            </a:fld>
            <a:endParaRPr lang="nl-NL"/>
          </a:p>
        </p:txBody>
      </p:sp>
    </p:spTree>
    <p:extLst>
      <p:ext uri="{BB962C8B-B14F-4D97-AF65-F5344CB8AC3E}">
        <p14:creationId xmlns:p14="http://schemas.microsoft.com/office/powerpoint/2010/main" val="116673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Oeps, typfoutje!</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16</a:t>
            </a:fld>
            <a:endParaRPr lang="nl-NL"/>
          </a:p>
        </p:txBody>
      </p:sp>
    </p:spTree>
    <p:extLst>
      <p:ext uri="{BB962C8B-B14F-4D97-AF65-F5344CB8AC3E}">
        <p14:creationId xmlns:p14="http://schemas.microsoft.com/office/powerpoint/2010/main" val="492916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En ons eigen vak: </a:t>
            </a:r>
            <a:r>
              <a:rPr lang="nl-NL" sz="1200" kern="1200" dirty="0" err="1">
                <a:solidFill>
                  <a:schemeClr val="tx1"/>
                </a:solidFill>
                <a:effectLst/>
                <a:latin typeface="+mn-lt"/>
                <a:ea typeface="+mn-ea"/>
                <a:cs typeface="+mn-cs"/>
              </a:rPr>
              <a:t>naturkunde</a:t>
            </a:r>
            <a:r>
              <a:rPr lang="nl-NL" sz="1200" kern="1200" dirty="0">
                <a:solidFill>
                  <a:schemeClr val="tx1"/>
                </a:solidFill>
                <a:effectLst/>
                <a:latin typeface="+mn-lt"/>
                <a:ea typeface="+mn-ea"/>
                <a:cs typeface="+mn-cs"/>
              </a:rPr>
              <a:t> is uiteraard een degelijk vak: dat moet toch Duitsland worden!</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17</a:t>
            </a:fld>
            <a:endParaRPr lang="nl-NL"/>
          </a:p>
        </p:txBody>
      </p:sp>
    </p:spTree>
    <p:extLst>
      <p:ext uri="{BB962C8B-B14F-4D97-AF65-F5344CB8AC3E}">
        <p14:creationId xmlns:p14="http://schemas.microsoft.com/office/powerpoint/2010/main" val="300469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Parijs deden Marie &amp; Pierre Curie een groot deel van hun werk. (En daar vinden met regelmaat explosies plaats..)</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18</a:t>
            </a:fld>
            <a:endParaRPr lang="nl-NL"/>
          </a:p>
        </p:txBody>
      </p:sp>
    </p:spTree>
    <p:extLst>
      <p:ext uri="{BB962C8B-B14F-4D97-AF65-F5344CB8AC3E}">
        <p14:creationId xmlns:p14="http://schemas.microsoft.com/office/powerpoint/2010/main" val="36236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Waar weten ze meer van voortplanting af dan in Italië?</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19</a:t>
            </a:fld>
            <a:endParaRPr lang="nl-NL"/>
          </a:p>
        </p:txBody>
      </p:sp>
    </p:spTree>
    <p:extLst>
      <p:ext uri="{BB962C8B-B14F-4D97-AF65-F5344CB8AC3E}">
        <p14:creationId xmlns:p14="http://schemas.microsoft.com/office/powerpoint/2010/main" val="211336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Techniek uiteraard in Polen, Tekenen in Turkije met hun prachtige Islamitische patronen! Handvaardigheid in Roemenië, Latijn in Vaticaanstad en Maatschappijleer in Finland: naar welk ander land kijken we als het om onderwijs gaat??</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20</a:t>
            </a:fld>
            <a:endParaRPr lang="nl-NL"/>
          </a:p>
        </p:txBody>
      </p:sp>
    </p:spTree>
    <p:extLst>
      <p:ext uri="{BB962C8B-B14F-4D97-AF65-F5344CB8AC3E}">
        <p14:creationId xmlns:p14="http://schemas.microsoft.com/office/powerpoint/2010/main" val="200892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1822695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Hmm</a:t>
            </a:r>
            <a:r>
              <a:rPr lang="nl-NL" sz="1200" kern="1200" dirty="0">
                <a:solidFill>
                  <a:schemeClr val="tx1"/>
                </a:solidFill>
                <a:effectLst/>
                <a:latin typeface="+mn-lt"/>
                <a:ea typeface="+mn-ea"/>
                <a:cs typeface="+mn-cs"/>
              </a:rPr>
              <a:t>, is Informatica nou een apart vak of niet? – Daar wordt nog over onderhandeld: dus dat moet het Verenigd Koninkrijk zijn!</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21</a:t>
            </a:fld>
            <a:endParaRPr lang="nl-NL"/>
          </a:p>
        </p:txBody>
      </p:sp>
    </p:spTree>
    <p:extLst>
      <p:ext uri="{BB962C8B-B14F-4D97-AF65-F5344CB8AC3E}">
        <p14:creationId xmlns:p14="http://schemas.microsoft.com/office/powerpoint/2010/main" val="295777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 vakgebied met zijn eigen cultuur: vaktaal, grenzen en methoden.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22</a:t>
            </a:fld>
            <a:endParaRPr lang="nl-NL"/>
          </a:p>
        </p:txBody>
      </p:sp>
    </p:spTree>
    <p:extLst>
      <p:ext uri="{BB962C8B-B14F-4D97-AF65-F5344CB8AC3E}">
        <p14:creationId xmlns:p14="http://schemas.microsoft.com/office/powerpoint/2010/main" val="356632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Maa</a:t>
            </a:r>
            <a:r>
              <a:rPr lang="nl-NL" sz="1200" kern="1200" dirty="0">
                <a:solidFill>
                  <a:schemeClr val="tx1"/>
                </a:solidFill>
                <a:effectLst/>
                <a:latin typeface="+mn-lt"/>
                <a:ea typeface="+mn-ea"/>
                <a:cs typeface="+mn-cs"/>
              </a:rPr>
              <a:t> als je naar het geheel kijkt is het niet zo moeilijk om de grenzen over te gaan, of je nu smokkelt of dat je dat legaal doet.</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23</a:t>
            </a:fld>
            <a:endParaRPr lang="nl-NL"/>
          </a:p>
        </p:txBody>
      </p:sp>
    </p:spTree>
    <p:extLst>
      <p:ext uri="{BB962C8B-B14F-4D97-AF65-F5344CB8AC3E}">
        <p14:creationId xmlns:p14="http://schemas.microsoft.com/office/powerpoint/2010/main" val="396250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vak dat over die grenzen heengaat is NLT: een soort EU!</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24</a:t>
            </a:fld>
            <a:endParaRPr lang="nl-NL"/>
          </a:p>
        </p:txBody>
      </p:sp>
    </p:spTree>
    <p:extLst>
      <p:ext uri="{BB962C8B-B14F-4D97-AF65-F5344CB8AC3E}">
        <p14:creationId xmlns:p14="http://schemas.microsoft.com/office/powerpoint/2010/main" val="3081650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Ons vak kun je natuurlijk verder opdelen in domeinen. Daarbij is het een stuk makkelijker om de grenzen over te gaan. En welk domein plaats je dan waar? Relativiteit moet rond Ulm (geboorteplaats Einstein), Optica daar vlakbij en Elektriciteit &amp; Magnetisme daar weer vlakbij. En Trillingen &amp; Golven uiteraard in het Noordwesten: vlak naast Groningen..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25</a:t>
            </a:fld>
            <a:endParaRPr lang="nl-NL"/>
          </a:p>
        </p:txBody>
      </p:sp>
    </p:spTree>
    <p:extLst>
      <p:ext uri="{BB962C8B-B14F-4D97-AF65-F5344CB8AC3E}">
        <p14:creationId xmlns:p14="http://schemas.microsoft.com/office/powerpoint/2010/main" val="164875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dan blijft er natuurlijk ook onbekend gebied over. En dat is natuurlijk Sleeswijk-Holstein!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26</a:t>
            </a:fld>
            <a:endParaRPr lang="nl-NL"/>
          </a:p>
        </p:txBody>
      </p:sp>
    </p:spTree>
    <p:extLst>
      <p:ext uri="{BB962C8B-B14F-4D97-AF65-F5344CB8AC3E}">
        <p14:creationId xmlns:p14="http://schemas.microsoft.com/office/powerpoint/2010/main" val="2942192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soort domeinen zijn weer verder op te delen.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27</a:t>
            </a:fld>
            <a:endParaRPr lang="nl-NL"/>
          </a:p>
        </p:txBody>
      </p:sp>
    </p:spTree>
    <p:extLst>
      <p:ext uri="{BB962C8B-B14F-4D97-AF65-F5344CB8AC3E}">
        <p14:creationId xmlns:p14="http://schemas.microsoft.com/office/powerpoint/2010/main" val="270931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Steeds kleiner en kleiner totdat</a:t>
            </a:r>
            <a:r>
              <a:rPr lang="nl-NL" baseline="0" dirty="0"/>
              <a:t> je bij elementaire begrippen komt (Huizen? Personen? Nog iets anders?).</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28</a:t>
            </a:fld>
            <a:endParaRPr lang="nl-NL"/>
          </a:p>
        </p:txBody>
      </p:sp>
    </p:spTree>
    <p:extLst>
      <p:ext uri="{BB962C8B-B14F-4D97-AF65-F5344CB8AC3E}">
        <p14:creationId xmlns:p14="http://schemas.microsoft.com/office/powerpoint/2010/main" val="2371697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Gelukkig zijn er gemeenschappelijke dingen in alle vakgebieden: fjorden, rivieren, bergen, kastelen, meren, duinen, kliffen, hoogvlaktes, etc.. </a:t>
            </a:r>
            <a:endParaRPr lang="nl-NL" b="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29</a:t>
            </a:fld>
            <a:endParaRPr lang="nl-NL"/>
          </a:p>
        </p:txBody>
      </p:sp>
    </p:spTree>
    <p:extLst>
      <p:ext uri="{BB962C8B-B14F-4D97-AF65-F5344CB8AC3E}">
        <p14:creationId xmlns:p14="http://schemas.microsoft.com/office/powerpoint/2010/main" val="128884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Toch zijn die grenzen lastig. Laten we de taalbarrière eens bekijken. In het voorjaar kreeg ik last van mijn oog. Ik plaats mezelf even in Ulm.</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30</a:t>
            </a:fld>
            <a:endParaRPr lang="nl-NL"/>
          </a:p>
        </p:txBody>
      </p:sp>
    </p:spTree>
    <p:extLst>
      <p:ext uri="{BB962C8B-B14F-4D97-AF65-F5344CB8AC3E}">
        <p14:creationId xmlns:p14="http://schemas.microsoft.com/office/powerpoint/2010/main" val="176911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558838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Ik als natuurkundige had last van mijn ogen, dus ik ga op zoek naar hulp in Florence. Daar zitten immers de medici!</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oogarts wil me alles vanuit zijn perspectief vertellen: dat het geopereerd kan worden, slagingskans, genezingsproces, etc..</a:t>
            </a:r>
          </a:p>
          <a:p>
            <a:r>
              <a:rPr lang="nl-NL" sz="1200" kern="1200" dirty="0">
                <a:solidFill>
                  <a:schemeClr val="tx1"/>
                </a:solidFill>
                <a:effectLst/>
                <a:latin typeface="+mn-lt"/>
                <a:ea typeface="+mn-ea"/>
                <a:cs typeface="+mn-cs"/>
              </a:rPr>
              <a:t>Maar ik als natuurkundige/opticus was al tevreden nadat ik hoorde dat het geopereerd kan worden en was verder in heel andere dingen geïnteresseerd: welk gas (SF</a:t>
            </a:r>
            <a:r>
              <a:rPr lang="nl-NL" sz="1200" kern="1200" baseline="-25000" dirty="0">
                <a:solidFill>
                  <a:schemeClr val="tx1"/>
                </a:solidFill>
                <a:effectLst/>
                <a:latin typeface="+mn-lt"/>
                <a:ea typeface="+mn-ea"/>
                <a:cs typeface="+mn-cs"/>
              </a:rPr>
              <a:t>6</a:t>
            </a:r>
            <a:r>
              <a:rPr lang="nl-NL" sz="1200" kern="1200" dirty="0">
                <a:solidFill>
                  <a:schemeClr val="tx1"/>
                </a:solidFill>
                <a:effectLst/>
                <a:latin typeface="+mn-lt"/>
                <a:ea typeface="+mn-ea"/>
                <a:cs typeface="+mn-cs"/>
              </a:rPr>
              <a:t>), effecten op zijn kop, belletje dat omhoog gaat in beeld en omgekeerd, belletje dat stijgt </a:t>
            </a:r>
            <a:r>
              <a:rPr lang="nl-NL" sz="1200" kern="1200" dirty="0">
                <a:solidFill>
                  <a:schemeClr val="tx1"/>
                </a:solidFill>
                <a:effectLst/>
                <a:latin typeface="+mn-lt"/>
                <a:ea typeface="+mn-ea"/>
                <a:cs typeface="+mn-cs"/>
                <a:sym typeface="Wingdings" panose="05000000000000000000" pitchFamily="2" charset="2"/>
              </a:rPr>
              <a:t> </a:t>
            </a:r>
            <a:r>
              <a:rPr lang="nl-NL" sz="1200" kern="1200" dirty="0">
                <a:solidFill>
                  <a:schemeClr val="tx1"/>
                </a:solidFill>
                <a:effectLst/>
                <a:latin typeface="+mn-lt"/>
                <a:ea typeface="+mn-ea"/>
                <a:cs typeface="+mn-cs"/>
              </a:rPr>
              <a:t>zinkt (</a:t>
            </a:r>
            <a:r>
              <a:rPr lang="nl-NL" sz="1200" kern="1200" dirty="0" err="1">
                <a:solidFill>
                  <a:schemeClr val="tx1"/>
                </a:solidFill>
                <a:effectLst/>
                <a:latin typeface="+mn-lt"/>
                <a:ea typeface="+mn-ea"/>
                <a:cs typeface="+mn-cs"/>
              </a:rPr>
              <a:t>decaline</a:t>
            </a:r>
            <a:r>
              <a:rPr lang="nl-NL" sz="1200" kern="1200" dirty="0">
                <a:solidFill>
                  <a:schemeClr val="tx1"/>
                </a:solidFill>
                <a:effectLst/>
                <a:latin typeface="+mn-lt"/>
                <a:ea typeface="+mn-ea"/>
                <a:cs typeface="+mn-cs"/>
              </a:rPr>
              <a:t>), waterpas wanneer het oog nog half gevuld is met het gas.</a:t>
            </a:r>
          </a:p>
          <a:p>
            <a:r>
              <a:rPr lang="nl-NL" sz="1200" kern="1200" dirty="0">
                <a:solidFill>
                  <a:schemeClr val="tx1"/>
                </a:solidFill>
                <a:effectLst/>
                <a:latin typeface="+mn-lt"/>
                <a:ea typeface="+mn-ea"/>
                <a:cs typeface="+mn-cs"/>
              </a:rPr>
              <a:t>Dat valt natuurlijk niet gemakkelijk bij iemand die een heel andere taal wil spreken (beide kanten op)!</a:t>
            </a:r>
          </a:p>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31</a:t>
            </a:fld>
            <a:endParaRPr lang="nl-NL"/>
          </a:p>
        </p:txBody>
      </p:sp>
    </p:spTree>
    <p:extLst>
      <p:ext uri="{BB962C8B-B14F-4D97-AF65-F5344CB8AC3E}">
        <p14:creationId xmlns:p14="http://schemas.microsoft.com/office/powerpoint/2010/main" val="146785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Ondertussen wordt er in Bethlehem een kindeke geboren. Onze toekomstige leerling!</a:t>
            </a:r>
          </a:p>
          <a:p>
            <a:r>
              <a:rPr lang="nl-NL" sz="1200" kern="1200" dirty="0">
                <a:solidFill>
                  <a:schemeClr val="tx1"/>
                </a:solidFill>
                <a:effectLst/>
                <a:latin typeface="+mn-lt"/>
                <a:ea typeface="+mn-ea"/>
                <a:cs typeface="+mn-cs"/>
              </a:rPr>
              <a:t>Op zoek naar zijn </a:t>
            </a:r>
            <a:r>
              <a:rPr lang="nl-NL" sz="1200" kern="1200" dirty="0" err="1">
                <a:solidFill>
                  <a:schemeClr val="tx1"/>
                </a:solidFill>
                <a:effectLst/>
                <a:latin typeface="+mn-lt"/>
                <a:ea typeface="+mn-ea"/>
                <a:cs typeface="+mn-cs"/>
              </a:rPr>
              <a:t>roots</a:t>
            </a:r>
            <a:r>
              <a:rPr lang="nl-NL" sz="1200" kern="1200" dirty="0">
                <a:solidFill>
                  <a:schemeClr val="tx1"/>
                </a:solidFill>
                <a:effectLst/>
                <a:latin typeface="+mn-lt"/>
                <a:ea typeface="+mn-ea"/>
                <a:cs typeface="+mn-cs"/>
              </a:rPr>
              <a:t> (overgrootvader en overgrootmoeder zijn in concentratiekamp overleden) dwaalt ze wat rond in de techniek en het Zwarte Woud, maar heeft geen idee waar ze het zoeken moet, waar ze is, waar ze naar moet kijken, hoe ze haar weg vindt.</a:t>
            </a:r>
          </a:p>
          <a:p>
            <a:r>
              <a:rPr lang="nl-NL" sz="1200" kern="1200" dirty="0">
                <a:solidFill>
                  <a:schemeClr val="tx1"/>
                </a:solidFill>
                <a:effectLst/>
                <a:latin typeface="+mn-lt"/>
                <a:ea typeface="+mn-ea"/>
                <a:cs typeface="+mn-cs"/>
              </a:rPr>
              <a:t>Waar hebben haar voorouders gewoond?</a:t>
            </a:r>
          </a:p>
          <a:p>
            <a:r>
              <a:rPr lang="nl-NL" sz="1200" kern="1200" dirty="0">
                <a:solidFill>
                  <a:schemeClr val="tx1"/>
                </a:solidFill>
                <a:effectLst/>
                <a:latin typeface="+mn-lt"/>
                <a:ea typeface="+mn-ea"/>
                <a:cs typeface="+mn-cs"/>
              </a:rPr>
              <a:t>Wat moeten we haar meegeven om haar zoektocht te doen slagen?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32</a:t>
            </a:fld>
            <a:endParaRPr lang="nl-NL"/>
          </a:p>
        </p:txBody>
      </p:sp>
    </p:spTree>
    <p:extLst>
      <p:ext uri="{BB962C8B-B14F-4D97-AF65-F5344CB8AC3E}">
        <p14:creationId xmlns:p14="http://schemas.microsoft.com/office/powerpoint/2010/main" val="324318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stellen in de juiste taal: natuurkundig perspectief.</a:t>
            </a:r>
          </a:p>
          <a:p>
            <a:r>
              <a:rPr lang="nl-NL" dirty="0"/>
              <a:t>Waar ben ik?</a:t>
            </a:r>
            <a:br>
              <a:rPr lang="nl-NL" dirty="0"/>
            </a:br>
            <a:r>
              <a:rPr lang="nl-NL" dirty="0"/>
              <a:t>Waar wil ik heen?</a:t>
            </a:r>
          </a:p>
          <a:p>
            <a:r>
              <a:rPr lang="nl-NL" dirty="0"/>
              <a:t>Waar is het station (~)?</a:t>
            </a:r>
          </a:p>
          <a:p>
            <a:r>
              <a:rPr lang="nl-NL" dirty="0"/>
              <a:t>Wat is hier mooi om te zien?</a:t>
            </a:r>
          </a:p>
          <a:p>
            <a:r>
              <a:rPr lang="nl-NL" dirty="0"/>
              <a:t>Natuurkundevragen dus.</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33</a:t>
            </a:fld>
            <a:endParaRPr lang="nl-NL"/>
          </a:p>
        </p:txBody>
      </p:sp>
    </p:spTree>
    <p:extLst>
      <p:ext uri="{BB962C8B-B14F-4D97-AF65-F5344CB8AC3E}">
        <p14:creationId xmlns:p14="http://schemas.microsoft.com/office/powerpoint/2010/main" val="1669729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 dat soort vragen hebben we uitgewerkt. Vragen vanuit het perspectief van de theoretisch fysicus, de experimenteel fysicus en de technisch fysicus, maar ook vragen vanuit de geschiedenis en de maatschappij.</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34</a:t>
            </a:fld>
            <a:endParaRPr lang="nl-NL"/>
          </a:p>
        </p:txBody>
      </p:sp>
    </p:spTree>
    <p:extLst>
      <p:ext uri="{BB962C8B-B14F-4D97-AF65-F5344CB8AC3E}">
        <p14:creationId xmlns:p14="http://schemas.microsoft.com/office/powerpoint/2010/main" val="1798216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vragen kun je voor allerlei contexten nader uitwerken. Na dit een aantal keer gedaan te hebben gaat dat steeds makkelijker. Hier hebben we dat gedaan voor </a:t>
            </a:r>
            <a:r>
              <a:rPr lang="nl-NL" dirty="0" err="1"/>
              <a:t>quantum</a:t>
            </a:r>
            <a:r>
              <a:rPr lang="nl-NL" dirty="0"/>
              <a:t> dot tv’s. De eerste 5 met een hoofdvraag ervoor. U herkent als tweede: waar ben ik? En verderop, waar gaat dit heen?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35</a:t>
            </a:fld>
            <a:endParaRPr lang="nl-NL"/>
          </a:p>
        </p:txBody>
      </p:sp>
    </p:spTree>
    <p:extLst>
      <p:ext uri="{BB962C8B-B14F-4D97-AF65-F5344CB8AC3E}">
        <p14:creationId xmlns:p14="http://schemas.microsoft.com/office/powerpoint/2010/main" val="282424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hier de laatste 5 vragen. Deze 10 vragen zijn richtinggevend en kunnen uiteraard verder aangevuld worden. We pretenderen niet volledig te zijn hier.</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36</a:t>
            </a:fld>
            <a:endParaRPr lang="nl-NL"/>
          </a:p>
        </p:txBody>
      </p:sp>
    </p:spTree>
    <p:extLst>
      <p:ext uri="{BB962C8B-B14F-4D97-AF65-F5344CB8AC3E}">
        <p14:creationId xmlns:p14="http://schemas.microsoft.com/office/powerpoint/2010/main" val="3572423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dat soort vragen kan de leerling zijn eigen weg vinden, maar wat moeten we doen om haar geïnteresseerd te houden? We moeten haar zoveel mogelijk bezienswaardigheden laten zien en mooie routes laten ervaren. En daar zijn er veel van in Duitsland: het Zwarte Woud, de haven van Hamburg, de oude vulkanen in de Eifel, de kastelen langs de Rijn, Berlijn, etc..</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37</a:t>
            </a:fld>
            <a:endParaRPr lang="nl-NL"/>
          </a:p>
        </p:txBody>
      </p:sp>
    </p:spTree>
    <p:extLst>
      <p:ext uri="{BB962C8B-B14F-4D97-AF65-F5344CB8AC3E}">
        <p14:creationId xmlns:p14="http://schemas.microsoft.com/office/powerpoint/2010/main" val="159959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heeft onze leerlinge verder nodig? Mensen die hulp bieden!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38</a:t>
            </a:fld>
            <a:endParaRPr lang="nl-NL"/>
          </a:p>
        </p:txBody>
      </p:sp>
    </p:spTree>
    <p:extLst>
      <p:ext uri="{BB962C8B-B14F-4D97-AF65-F5344CB8AC3E}">
        <p14:creationId xmlns:p14="http://schemas.microsoft.com/office/powerpoint/2010/main" val="1178229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richting geven op alle mogelijke plekken!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39</a:t>
            </a:fld>
            <a:endParaRPr lang="nl-NL"/>
          </a:p>
        </p:txBody>
      </p:sp>
    </p:spTree>
    <p:extLst>
      <p:ext uri="{BB962C8B-B14F-4D97-AF65-F5344CB8AC3E}">
        <p14:creationId xmlns:p14="http://schemas.microsoft.com/office/powerpoint/2010/main" val="171058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plattegrond is ook handig hierbij!</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40</a:t>
            </a:fld>
            <a:endParaRPr lang="nl-NL"/>
          </a:p>
        </p:txBody>
      </p:sp>
    </p:spTree>
    <p:extLst>
      <p:ext uri="{BB962C8B-B14F-4D97-AF65-F5344CB8AC3E}">
        <p14:creationId xmlns:p14="http://schemas.microsoft.com/office/powerpoint/2010/main" val="212037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Hans besteedt hier regelmatig aandacht aan</a:t>
            </a:r>
            <a:r>
              <a:rPr lang="nl-NL" baseline="0" dirty="0" smtClean="0"/>
              <a:t> in zijn columns in het Nederlands Tijdschrift voor Natuurkunde</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a:t>
            </a:fld>
            <a:endParaRPr lang="nl-NL"/>
          </a:p>
        </p:txBody>
      </p:sp>
    </p:spTree>
    <p:extLst>
      <p:ext uri="{BB962C8B-B14F-4D97-AF65-F5344CB8AC3E}">
        <p14:creationId xmlns:p14="http://schemas.microsoft.com/office/powerpoint/2010/main" val="144262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hoe ziet zo’n plattegrond er voor de natuurkunde uit? Hier een uitgewerkte plattegrond voor optica met daarin randvoorwaarden om bepaalde deelgebieden van elkaar te onderscheiden. Uiteindelijk splitst het op tot we weer bij de concepten aankomen: beschrijvingen ervan of formules die dat weergeven.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41</a:t>
            </a:fld>
            <a:endParaRPr lang="nl-NL"/>
          </a:p>
        </p:txBody>
      </p:sp>
    </p:spTree>
    <p:extLst>
      <p:ext uri="{BB962C8B-B14F-4D97-AF65-F5344CB8AC3E}">
        <p14:creationId xmlns:p14="http://schemas.microsoft.com/office/powerpoint/2010/main" val="3257678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dan zijn er nog allerlei soorten leerlingen. We moeten differentiëren naar langzame leerlingen: wandelaars.</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42</a:t>
            </a:fld>
            <a:endParaRPr lang="nl-NL"/>
          </a:p>
        </p:txBody>
      </p:sp>
    </p:spTree>
    <p:extLst>
      <p:ext uri="{BB962C8B-B14F-4D97-AF65-F5344CB8AC3E}">
        <p14:creationId xmlns:p14="http://schemas.microsoft.com/office/powerpoint/2010/main" val="2722025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sneller fietsers.</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43</a:t>
            </a:fld>
            <a:endParaRPr lang="nl-NL"/>
          </a:p>
        </p:txBody>
      </p:sp>
    </p:spTree>
    <p:extLst>
      <p:ext uri="{BB962C8B-B14F-4D97-AF65-F5344CB8AC3E}">
        <p14:creationId xmlns:p14="http://schemas.microsoft.com/office/powerpoint/2010/main" val="982065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Stoerdere motorrijders.</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44</a:t>
            </a:fld>
            <a:endParaRPr lang="nl-NL"/>
          </a:p>
        </p:txBody>
      </p:sp>
    </p:spTree>
    <p:extLst>
      <p:ext uri="{BB962C8B-B14F-4D97-AF65-F5344CB8AC3E}">
        <p14:creationId xmlns:p14="http://schemas.microsoft.com/office/powerpoint/2010/main" val="3793924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harde werkers en supersnelle leerlingen. Allemaal met hun eigen interesses! We moeten ze op elke route en op elke plek op die route kunnen helpen met hun vervoermiddel.</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45</a:t>
            </a:fld>
            <a:endParaRPr lang="nl-NL"/>
          </a:p>
        </p:txBody>
      </p:sp>
    </p:spTree>
    <p:extLst>
      <p:ext uri="{BB962C8B-B14F-4D97-AF65-F5344CB8AC3E}">
        <p14:creationId xmlns:p14="http://schemas.microsoft.com/office/powerpoint/2010/main" val="1987395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Duitse ANWB:</a:t>
            </a:r>
            <a:r>
              <a:rPr lang="nl-NL" baseline="0" dirty="0"/>
              <a:t> dat zijn wij!</a:t>
            </a:r>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46</a:t>
            </a:fld>
            <a:endParaRPr lang="nl-NL"/>
          </a:p>
        </p:txBody>
      </p:sp>
    </p:spTree>
    <p:extLst>
      <p:ext uri="{BB962C8B-B14F-4D97-AF65-F5344CB8AC3E}">
        <p14:creationId xmlns:p14="http://schemas.microsoft.com/office/powerpoint/2010/main" val="464072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zo zijn er voor andere vakken (zoals Nederlands en Informatica) weer andere </a:t>
            </a:r>
            <a:r>
              <a:rPr lang="nl-NL" dirty="0" err="1"/>
              <a:t>ANWB’s</a:t>
            </a:r>
            <a:r>
              <a:rPr lang="nl-NL" dirty="0"/>
              <a:t>..</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47</a:t>
            </a:fld>
            <a:endParaRPr lang="nl-NL"/>
          </a:p>
        </p:txBody>
      </p:sp>
    </p:spTree>
    <p:extLst>
      <p:ext uri="{BB962C8B-B14F-4D97-AF65-F5344CB8AC3E}">
        <p14:creationId xmlns:p14="http://schemas.microsoft.com/office/powerpoint/2010/main" val="2002949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zijn de ANWB. En wat zijn onderwijsonderzoekers dan? Die meten de doorstroom van bestaande wegen en kijken of die vernieuwd moeten worden. En ze construeren nieuwe routes naar nieuwe bezienswaardigheden.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48</a:t>
            </a:fld>
            <a:endParaRPr lang="nl-NL"/>
          </a:p>
        </p:txBody>
      </p:sp>
    </p:spTree>
    <p:extLst>
      <p:ext uri="{BB962C8B-B14F-4D97-AF65-F5344CB8AC3E}">
        <p14:creationId xmlns:p14="http://schemas.microsoft.com/office/powerpoint/2010/main" val="2301826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Docent:</a:t>
            </a:r>
          </a:p>
          <a:p>
            <a:r>
              <a:rPr lang="nl-NL" sz="1200" kern="1200" dirty="0">
                <a:solidFill>
                  <a:schemeClr val="tx1"/>
                </a:solidFill>
                <a:effectLst/>
                <a:latin typeface="+mn-lt"/>
                <a:ea typeface="+mn-ea"/>
                <a:cs typeface="+mn-cs"/>
              </a:rPr>
              <a:t>Meer dan alleen maar coach. Paden uitzetten, overal en in elke richting hulp kunnen bieden!</a:t>
            </a:r>
          </a:p>
          <a:p>
            <a:r>
              <a:rPr lang="nl-NL" sz="1200" kern="1200" dirty="0">
                <a:solidFill>
                  <a:schemeClr val="tx1"/>
                </a:solidFill>
                <a:effectLst/>
                <a:latin typeface="+mn-lt"/>
                <a:ea typeface="+mn-ea"/>
                <a:cs typeface="+mn-cs"/>
              </a:rPr>
              <a:t>Hoe zorgen we ervoor dat iedereen in Duitsland gaat wonen, eh, van natuurkunde gaat houden? Niet door de grenzen scherp te stellen, maar door leerlingen over grenzen te smokkelen of andere grensoverschrijdende acties.</a:t>
            </a:r>
          </a:p>
          <a:p>
            <a:r>
              <a:rPr lang="nl-NL" sz="1200" kern="1200" dirty="0">
                <a:solidFill>
                  <a:schemeClr val="tx1"/>
                </a:solidFill>
                <a:effectLst/>
                <a:latin typeface="+mn-lt"/>
                <a:ea typeface="+mn-ea"/>
                <a:cs typeface="+mn-cs"/>
              </a:rPr>
              <a:t>Hoe zorgen we ervoor dat iedereen van natuurkunde blijft houden? Mooie plaatsen laten zien, mooie routes laten afleggen, etc..</a:t>
            </a:r>
          </a:p>
          <a:p>
            <a:r>
              <a:rPr lang="nl-NL" sz="1200" kern="1200" dirty="0">
                <a:solidFill>
                  <a:schemeClr val="tx1"/>
                </a:solidFill>
                <a:effectLst/>
                <a:latin typeface="+mn-lt"/>
                <a:ea typeface="+mn-ea"/>
                <a:cs typeface="+mn-cs"/>
              </a:rPr>
              <a:t>Maar kunnen we op alle routes en in alle richtingen onze leerlingen helpen of hebben we allemaal altijd nog wel wat te leren?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49</a:t>
            </a:fld>
            <a:endParaRPr lang="nl-NL"/>
          </a:p>
        </p:txBody>
      </p:sp>
    </p:spTree>
    <p:extLst>
      <p:ext uri="{BB962C8B-B14F-4D97-AF65-F5344CB8AC3E}">
        <p14:creationId xmlns:p14="http://schemas.microsoft.com/office/powerpoint/2010/main" val="3840446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bied je de hulp in de vorm van richtinggevende vragen en een plattegrond in de praktijk?</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50</a:t>
            </a:fld>
            <a:endParaRPr lang="nl-NL"/>
          </a:p>
        </p:txBody>
      </p:sp>
    </p:spTree>
    <p:extLst>
      <p:ext uri="{BB962C8B-B14F-4D97-AF65-F5344CB8AC3E}">
        <p14:creationId xmlns:p14="http://schemas.microsoft.com/office/powerpoint/2010/main" val="247247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5</a:t>
            </a:fld>
            <a:endParaRPr lang="nl-NL"/>
          </a:p>
        </p:txBody>
      </p:sp>
    </p:spTree>
    <p:extLst>
      <p:ext uri="{BB962C8B-B14F-4D97-AF65-F5344CB8AC3E}">
        <p14:creationId xmlns:p14="http://schemas.microsoft.com/office/powerpoint/2010/main" val="2919974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We kijken weer even naar </a:t>
            </a:r>
            <a:r>
              <a:rPr lang="nl-NL" b="0" dirty="0" err="1"/>
              <a:t>quantum</a:t>
            </a:r>
            <a:r>
              <a:rPr lang="nl-NL" b="0" dirty="0"/>
              <a:t> </a:t>
            </a:r>
            <a:r>
              <a:rPr lang="nl-NL" b="0" dirty="0" err="1"/>
              <a:t>dots</a:t>
            </a:r>
            <a:r>
              <a:rPr lang="nl-NL" b="0" dirty="0"/>
              <a:t> en bespreken simpele veranderingen aan de lessen (enkele vragen toevoegen) tot en met een uitgebreid project, waarin leerlingen over de 10 hoofdvragen verdeeld worden in groepen.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51</a:t>
            </a:fld>
            <a:endParaRPr lang="nl-NL"/>
          </a:p>
        </p:txBody>
      </p:sp>
    </p:spTree>
    <p:extLst>
      <p:ext uri="{BB962C8B-B14F-4D97-AF65-F5344CB8AC3E}">
        <p14:creationId xmlns:p14="http://schemas.microsoft.com/office/powerpoint/2010/main" val="3090712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Wat is nu de meerwaarde van dit natuurkundeperspectief met bijbehorende domeinperspectieven? En wat moet ervoor gebeuren?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52</a:t>
            </a:fld>
            <a:endParaRPr lang="nl-NL"/>
          </a:p>
        </p:txBody>
      </p:sp>
    </p:spTree>
    <p:extLst>
      <p:ext uri="{BB962C8B-B14F-4D97-AF65-F5344CB8AC3E}">
        <p14:creationId xmlns:p14="http://schemas.microsoft.com/office/powerpoint/2010/main" val="176924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7</a:t>
            </a:fld>
            <a:endParaRPr lang="nl-NL"/>
          </a:p>
        </p:txBody>
      </p:sp>
    </p:spTree>
    <p:extLst>
      <p:ext uri="{BB962C8B-B14F-4D97-AF65-F5344CB8AC3E}">
        <p14:creationId xmlns:p14="http://schemas.microsoft.com/office/powerpoint/2010/main" val="119995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didactisch: vergelijkingen maken tussen concepten (</a:t>
            </a:r>
            <a:r>
              <a:rPr lang="nl-NL" dirty="0" err="1"/>
              <a:t>denking</a:t>
            </a:r>
            <a:r>
              <a:rPr lang="nl-NL" dirty="0"/>
              <a:t> Hein) en humor (Karel </a:t>
            </a:r>
            <a:r>
              <a:rPr lang="nl-NL" dirty="0" err="1"/>
              <a:t>Langendonck</a:t>
            </a:r>
            <a:r>
              <a:rPr lang="nl-NL" dirty="0"/>
              <a:t>)</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8</a:t>
            </a:fld>
            <a:endParaRPr lang="nl-NL"/>
          </a:p>
        </p:txBody>
      </p:sp>
    </p:spTree>
    <p:extLst>
      <p:ext uri="{BB962C8B-B14F-4D97-AF65-F5344CB8AC3E}">
        <p14:creationId xmlns:p14="http://schemas.microsoft.com/office/powerpoint/2010/main" val="65610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9</a:t>
            </a:fld>
            <a:endParaRPr lang="nl-NL"/>
          </a:p>
        </p:txBody>
      </p:sp>
    </p:spTree>
    <p:extLst>
      <p:ext uri="{BB962C8B-B14F-4D97-AF65-F5344CB8AC3E}">
        <p14:creationId xmlns:p14="http://schemas.microsoft.com/office/powerpoint/2010/main" val="385272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Vakperspectieven</a:t>
            </a:r>
            <a:endParaRPr lang="nl-NL" dirty="0"/>
          </a:p>
          <a:p>
            <a:r>
              <a:rPr lang="nl-NL" dirty="0"/>
              <a:t>Ieder vak vanuit eigen cultuur</a:t>
            </a:r>
            <a:r>
              <a:rPr lang="nl-NL" baseline="0" dirty="0"/>
              <a:t> met eigen taal: gezien The </a:t>
            </a:r>
            <a:r>
              <a:rPr lang="nl-NL" baseline="0" dirty="0" err="1"/>
              <a:t>Hitch</a:t>
            </a:r>
            <a:r>
              <a:rPr lang="nl-NL" baseline="0" dirty="0"/>
              <a:t> </a:t>
            </a:r>
            <a:r>
              <a:rPr lang="nl-NL" baseline="0" dirty="0" err="1"/>
              <a:t>Hiker’s</a:t>
            </a:r>
            <a:r>
              <a:rPr lang="nl-NL" baseline="0" dirty="0"/>
              <a:t> Guide </a:t>
            </a:r>
            <a:r>
              <a:rPr lang="nl-NL" baseline="0" dirty="0" err="1"/>
              <a:t>to</a:t>
            </a:r>
            <a:r>
              <a:rPr lang="nl-NL" baseline="0" dirty="0"/>
              <a:t> </a:t>
            </a:r>
            <a:r>
              <a:rPr lang="nl-NL" baseline="0" dirty="0" err="1"/>
              <a:t>the</a:t>
            </a:r>
            <a:r>
              <a:rPr lang="nl-NL" baseline="0" dirty="0"/>
              <a:t> Galaxy hoort aardrijkskunde natuurlijk in Noorwegen.</a:t>
            </a:r>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10</a:t>
            </a:fld>
            <a:endParaRPr lang="nl-NL"/>
          </a:p>
        </p:txBody>
      </p:sp>
    </p:spTree>
    <p:extLst>
      <p:ext uri="{BB962C8B-B14F-4D97-AF65-F5344CB8AC3E}">
        <p14:creationId xmlns:p14="http://schemas.microsoft.com/office/powerpoint/2010/main" val="19993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0" y="-1"/>
            <a:ext cx="12198349" cy="4521941"/>
          </a:xfrm>
          <a:solidFill>
            <a:srgbClr val="8592BC"/>
          </a:solidFill>
        </p:spPr>
        <p:txBody>
          <a:bodyPr>
            <a:normAutofit/>
          </a:bodyPr>
          <a:lstStyle>
            <a:lvl1pPr marL="0" indent="0">
              <a:buNone/>
              <a:defRPr sz="100">
                <a:solidFill>
                  <a:schemeClr val="bg2"/>
                </a:solidFill>
              </a:defRPr>
            </a:lvl1pPr>
          </a:lstStyle>
          <a:p>
            <a:pPr lvl="0"/>
            <a:r>
              <a:rPr lang="nl-NL" dirty="0"/>
              <a:t>..</a:t>
            </a:r>
          </a:p>
        </p:txBody>
      </p:sp>
      <p:sp>
        <p:nvSpPr>
          <p:cNvPr id="6" name="Tijdelijke aanduiding voor tekst 5"/>
          <p:cNvSpPr>
            <a:spLocks noGrp="1"/>
          </p:cNvSpPr>
          <p:nvPr>
            <p:ph type="body" sz="quarter" idx="12" hasCustomPrompt="1"/>
          </p:nvPr>
        </p:nvSpPr>
        <p:spPr>
          <a:xfrm>
            <a:off x="1" y="1"/>
            <a:ext cx="12198350" cy="3719335"/>
          </a:xfrm>
          <a:solidFill>
            <a:schemeClr val="bg2"/>
          </a:solidFill>
        </p:spPr>
        <p:txBody>
          <a:bodyPr>
            <a:normAutofit/>
          </a:bodyPr>
          <a:lstStyle>
            <a:lvl1pPr marL="0" indent="0">
              <a:buNone/>
              <a:defRPr sz="100">
                <a:solidFill>
                  <a:schemeClr val="bg2"/>
                </a:solidFill>
              </a:defRPr>
            </a:lvl1pPr>
          </a:lstStyle>
          <a:p>
            <a:pPr lvl="0"/>
            <a:r>
              <a:rPr lang="nl-NL" dirty="0"/>
              <a:t>..</a:t>
            </a:r>
          </a:p>
        </p:txBody>
      </p:sp>
      <p:sp>
        <p:nvSpPr>
          <p:cNvPr id="2" name="Titel 1"/>
          <p:cNvSpPr>
            <a:spLocks noGrp="1"/>
          </p:cNvSpPr>
          <p:nvPr>
            <p:ph type="title" hasCustomPrompt="1"/>
          </p:nvPr>
        </p:nvSpPr>
        <p:spPr>
          <a:xfrm>
            <a:off x="1511300" y="1052736"/>
            <a:ext cx="10298858" cy="1656184"/>
          </a:xfrm>
        </p:spPr>
        <p:txBody>
          <a:bodyPr/>
          <a:lstStyle>
            <a:lvl1pPr algn="l">
              <a:defRPr sz="5400">
                <a:solidFill>
                  <a:schemeClr val="bg1"/>
                </a:solidFill>
              </a:defRPr>
            </a:lvl1pPr>
          </a:lstStyle>
          <a:p>
            <a:r>
              <a:rPr lang="nl-NL" dirty="0"/>
              <a:t>Titel van de presentatie</a:t>
            </a:r>
          </a:p>
        </p:txBody>
      </p:sp>
      <p:sp>
        <p:nvSpPr>
          <p:cNvPr id="20" name="Tijdelijke aanduiding voor tekst 19"/>
          <p:cNvSpPr>
            <a:spLocks noGrp="1"/>
          </p:cNvSpPr>
          <p:nvPr>
            <p:ph type="body" sz="quarter" idx="14" hasCustomPrompt="1"/>
          </p:nvPr>
        </p:nvSpPr>
        <p:spPr>
          <a:xfrm>
            <a:off x="1511300" y="3934610"/>
            <a:ext cx="5828311" cy="393700"/>
          </a:xfrm>
        </p:spPr>
        <p:txBody>
          <a:bodyPr anchor="ctr">
            <a:normAutofit/>
          </a:bodyPr>
          <a:lstStyle>
            <a:lvl1pPr marL="0" indent="0">
              <a:buNone/>
              <a:defRPr sz="2400">
                <a:solidFill>
                  <a:schemeClr val="bg1"/>
                </a:solidFill>
              </a:defRPr>
            </a:lvl1pPr>
          </a:lstStyle>
          <a:p>
            <a:pPr lvl="0"/>
            <a:r>
              <a:rPr lang="nl-NL" dirty="0"/>
              <a:t>Subtitel presentatie</a:t>
            </a:r>
          </a:p>
        </p:txBody>
      </p:sp>
      <p:pic>
        <p:nvPicPr>
          <p:cNvPr id="21"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286" y="4926605"/>
            <a:ext cx="2673350" cy="113347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atum 3"/>
          <p:cNvSpPr>
            <a:spLocks noGrp="1"/>
          </p:cNvSpPr>
          <p:nvPr>
            <p:ph type="dt" sz="half" idx="2"/>
          </p:nvPr>
        </p:nvSpPr>
        <p:spPr>
          <a:xfrm>
            <a:off x="7467327" y="3934684"/>
            <a:ext cx="4326359" cy="394127"/>
          </a:xfrm>
          <a:prstGeom prst="rect">
            <a:avLst/>
          </a:prstGeom>
        </p:spPr>
        <p:txBody>
          <a:bodyPr vert="horz" lIns="0" tIns="0" rIns="0" bIns="0" rtlCol="0" anchor="ctr"/>
          <a:lstStyle>
            <a:lvl1pPr algn="r">
              <a:defRPr sz="2400">
                <a:solidFill>
                  <a:schemeClr val="bg1"/>
                </a:solidFill>
              </a:defRPr>
            </a:lvl1pPr>
          </a:lstStyle>
          <a:p>
            <a:endParaRPr lang="nl-NL" dirty="0"/>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12000" y="6543376"/>
            <a:ext cx="2846250" cy="270000"/>
          </a:xfrm>
          <a:prstGeom prst="rect">
            <a:avLst/>
          </a:prstGeom>
        </p:spPr>
      </p:pic>
      <p:pic>
        <p:nvPicPr>
          <p:cNvPr id="9" name="Picture 2" descr="J:\Workgroups\ICL\Algemeen\Communicatie ICLON\Logo's\Logo's ICLON\ICLON\JPG\Logo ICLON.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891736" y="5119560"/>
            <a:ext cx="2901950"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grafiek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video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1"/>
            <a:ext cx="12198350" cy="4521939"/>
          </a:xfrm>
          <a:solidFill>
            <a:schemeClr val="bg2"/>
          </a:solidFill>
        </p:spPr>
        <p:txBody>
          <a:bodyPr>
            <a:normAutofit/>
          </a:bodyPr>
          <a:lstStyle>
            <a:lvl1pPr marL="0" indent="0">
              <a:buNone/>
              <a:defRPr sz="100">
                <a:solidFill>
                  <a:schemeClr val="bg2"/>
                </a:solidFill>
              </a:defRPr>
            </a:lvl1pPr>
          </a:lstStyle>
          <a:p>
            <a:pPr lvl="0"/>
            <a:r>
              <a:rPr lang="nl-NL" dirty="0"/>
              <a:t>..</a:t>
            </a:r>
          </a:p>
        </p:txBody>
      </p:sp>
      <p:sp>
        <p:nvSpPr>
          <p:cNvPr id="2" name="Titel 1"/>
          <p:cNvSpPr>
            <a:spLocks noGrp="1"/>
          </p:cNvSpPr>
          <p:nvPr>
            <p:ph type="title" hasCustomPrompt="1"/>
          </p:nvPr>
        </p:nvSpPr>
        <p:spPr>
          <a:xfrm>
            <a:off x="1511300" y="1052736"/>
            <a:ext cx="10298858" cy="1656184"/>
          </a:xfrm>
        </p:spPr>
        <p:txBody>
          <a:bodyPr/>
          <a:lstStyle>
            <a:lvl1pPr algn="l">
              <a:defRPr sz="5400">
                <a:solidFill>
                  <a:schemeClr val="bg1"/>
                </a:solidFill>
              </a:defRPr>
            </a:lvl1pPr>
          </a:lstStyle>
          <a:p>
            <a:r>
              <a:rPr lang="nl-NL" dirty="0"/>
              <a:t>Titel afsluiting</a:t>
            </a:r>
          </a:p>
        </p:txBody>
      </p:sp>
      <p:pic>
        <p:nvPicPr>
          <p:cNvPr id="21"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286" y="4926605"/>
            <a:ext cx="26733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12000" y="6543376"/>
            <a:ext cx="2846250" cy="270000"/>
          </a:xfrm>
          <a:prstGeom prst="rect">
            <a:avLst/>
          </a:prstGeom>
        </p:spPr>
      </p:pic>
      <p:pic>
        <p:nvPicPr>
          <p:cNvPr id="7" name="Picture 2" descr="J:\Workgroups\ICL\Algemeen\Communicatie ICLON\Logo's\Logo's ICLON\ICLON\JPG\Logo ICLON.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891736" y="5119560"/>
            <a:ext cx="2901950"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28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5588" y="1122363"/>
            <a:ext cx="9148762"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5588" y="3602038"/>
            <a:ext cx="91487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108085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420680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2195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21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256422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4775"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5375" y="1825625"/>
            <a:ext cx="5184775"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20247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2195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6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60962"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5375" y="1681163"/>
            <a:ext cx="5186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5375" y="2505075"/>
            <a:ext cx="5186363"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423079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2726613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104668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3" y="1252836"/>
            <a:ext cx="6846640" cy="4795836"/>
          </a:xfrm>
          <a:noFill/>
        </p:spPr>
        <p:txBody>
          <a:bodyPr vert="horz" wrap="none" lIns="0" tIns="0" rIns="0" bIns="0"/>
          <a:lstStyle>
            <a:lvl1pPr marL="361950" indent="-361950">
              <a:spcBef>
                <a:spcPts val="800"/>
              </a:spcBef>
              <a:spcAft>
                <a:spcPts val="800"/>
              </a:spcAft>
              <a:buClr>
                <a:schemeClr val="bg2"/>
              </a:buClr>
              <a:buFont typeface="+mj-lt"/>
              <a:buAutoNum type="arabicPeriod"/>
              <a:defRPr sz="2400">
                <a:solidFill>
                  <a:schemeClr val="bg2"/>
                </a:solidFill>
              </a:defRPr>
            </a:lvl1pPr>
            <a:lvl2pPr marL="542925" indent="-180975">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361950" indent="-361950">
              <a:spcBef>
                <a:spcPts val="800"/>
              </a:spcBef>
              <a:spcAft>
                <a:spcPts val="800"/>
              </a:spcAft>
              <a:buClr>
                <a:schemeClr val="bg2"/>
              </a:buClr>
              <a:buFont typeface="+mj-lt"/>
              <a:buAutoNum type="arabicPeriod"/>
              <a:tabLst/>
              <a:defRPr sz="2400">
                <a:solidFill>
                  <a:schemeClr val="bg2"/>
                </a:solidFill>
              </a:defRPr>
            </a:lvl6pPr>
            <a:lvl7pPr marL="542925" indent="-180975">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nl-NL" dirty="0"/>
              <a:t>Opsomming</a:t>
            </a:r>
          </a:p>
          <a:p>
            <a:pPr lvl="1"/>
            <a:r>
              <a:rPr lang="nl-NL" dirty="0" err="1"/>
              <a:t>Bullet</a:t>
            </a:r>
            <a:endParaRPr lang="nl-NL" dirty="0"/>
          </a:p>
          <a:p>
            <a:pPr lvl="2"/>
            <a:r>
              <a:rPr lang="nl-NL" dirty="0"/>
              <a:t>Leestekst</a:t>
            </a:r>
          </a:p>
          <a:p>
            <a:pPr lvl="3"/>
            <a:r>
              <a:rPr lang="nl-NL" dirty="0"/>
              <a:t>Kopje wit</a:t>
            </a:r>
          </a:p>
          <a:p>
            <a:pPr lvl="4"/>
            <a:r>
              <a:rPr lang="nl-NL" dirty="0"/>
              <a:t>Kopje geel</a:t>
            </a:r>
          </a:p>
          <a:p>
            <a:pPr lvl="5"/>
            <a:r>
              <a:rPr lang="nl-NL" dirty="0"/>
              <a:t>Opsomming</a:t>
            </a:r>
          </a:p>
          <a:p>
            <a:pPr lvl="6"/>
            <a:r>
              <a:rPr lang="nl-NL" dirty="0" err="1"/>
              <a:t>Bullet</a:t>
            </a:r>
            <a:endParaRPr lang="nl-NL" dirty="0"/>
          </a:p>
          <a:p>
            <a:pPr lvl="7"/>
            <a:r>
              <a:rPr lang="nl-NL" sz="1800" dirty="0"/>
              <a:t>Leestekst</a:t>
            </a:r>
          </a:p>
          <a:p>
            <a:pPr lvl="8"/>
            <a:r>
              <a:rPr lang="nl-NL" dirty="0"/>
              <a:t>Kopje wit</a:t>
            </a:r>
          </a:p>
        </p:txBody>
      </p:sp>
      <p:sp>
        <p:nvSpPr>
          <p:cNvPr id="7" name="Tijdelijke aanduiding voor afbeelding 13"/>
          <p:cNvSpPr>
            <a:spLocks noGrp="1"/>
          </p:cNvSpPr>
          <p:nvPr>
            <p:ph type="pic" sz="quarter" idx="13" hasCustomPrompt="1"/>
          </p:nvPr>
        </p:nvSpPr>
        <p:spPr>
          <a:xfrm>
            <a:off x="7453634" y="1252538"/>
            <a:ext cx="4339905"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grpSp>
        <p:nvGrpSpPr>
          <p:cNvPr id="8" name="Grid" hidden="1"/>
          <p:cNvGrpSpPr/>
          <p:nvPr userDrawn="1"/>
        </p:nvGrpSpPr>
        <p:grpSpPr>
          <a:xfrm>
            <a:off x="0" y="0"/>
            <a:ext cx="1219835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15" name="Afbeelding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5442613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5412"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6363"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283529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5412"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6363"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72234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1209678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9663" y="365125"/>
            <a:ext cx="2630487"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9063"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‹nr.›</a:t>
            </a:fld>
            <a:endParaRPr lang="nl-NL"/>
          </a:p>
        </p:txBody>
      </p:sp>
    </p:spTree>
    <p:extLst>
      <p:ext uri="{BB962C8B-B14F-4D97-AF65-F5344CB8AC3E}">
        <p14:creationId xmlns:p14="http://schemas.microsoft.com/office/powerpoint/2010/main" val="82371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7926761"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0" y="0"/>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8533755" y="1252538"/>
            <a:ext cx="3259784"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5" y="1252538"/>
            <a:ext cx="5592763"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3534273"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141267" y="1252538"/>
            <a:ext cx="7652271"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3" y="1252538"/>
            <a:ext cx="11388876"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218777"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6"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614"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8" name="Tijdelijke aanduiding voor afbeelding 13"/>
          <p:cNvSpPr>
            <a:spLocks noGrp="1"/>
          </p:cNvSpPr>
          <p:nvPr>
            <p:ph type="pic" sz="quarter" idx="15" hasCustomPrompt="1"/>
          </p:nvPr>
        </p:nvSpPr>
        <p:spPr>
          <a:xfrm>
            <a:off x="6200776"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9" name="Tijdelijke aanduiding voor afbeelding 13"/>
          <p:cNvSpPr>
            <a:spLocks noGrp="1"/>
          </p:cNvSpPr>
          <p:nvPr>
            <p:ph type="pic" sz="quarter" idx="16" hasCustomPrompt="1"/>
          </p:nvPr>
        </p:nvSpPr>
        <p:spPr>
          <a:xfrm>
            <a:off x="9098614"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21" name="Afbeelding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341"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179"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8" name="Afbeelding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2" y="404664"/>
            <a:ext cx="11389024" cy="432048"/>
          </a:xfrm>
          <a:prstGeom prst="rect">
            <a:avLst/>
          </a:prstGeom>
        </p:spPr>
        <p:txBody>
          <a:bodyPr vert="horz" lIns="0" tIns="0" rIns="0" bIns="0" rtlCol="0" anchor="ctr">
            <a:noAutofit/>
          </a:bodyPr>
          <a:lstStyle/>
          <a:p>
            <a:r>
              <a:rPr lang="nl-NL" dirty="0"/>
              <a:t>Titel</a:t>
            </a:r>
          </a:p>
        </p:txBody>
      </p:sp>
      <p:sp>
        <p:nvSpPr>
          <p:cNvPr id="3" name="Tijdelijke aanduiding voor tekst 2"/>
          <p:cNvSpPr>
            <a:spLocks noGrp="1"/>
          </p:cNvSpPr>
          <p:nvPr>
            <p:ph type="body" idx="1"/>
          </p:nvPr>
        </p:nvSpPr>
        <p:spPr>
          <a:xfrm>
            <a:off x="404662" y="1252836"/>
            <a:ext cx="11389023" cy="4795836"/>
          </a:xfrm>
          <a:prstGeom prst="rect">
            <a:avLst/>
          </a:prstGeom>
        </p:spPr>
        <p:txBody>
          <a:bodyPr vert="horz" lIns="0" tIns="0" rIns="0" bIns="0" rtlCol="0">
            <a:normAutofit/>
          </a:body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11" name="Grid" hidden="1"/>
          <p:cNvGrpSpPr/>
          <p:nvPr/>
        </p:nvGrpSpPr>
        <p:grpSpPr>
          <a:xfrm>
            <a:off x="-2" y="-1"/>
            <a:ext cx="12198353" cy="6858003"/>
            <a:chOff x="-2" y="-1"/>
            <a:chExt cx="12198353" cy="6858003"/>
          </a:xfrm>
        </p:grpSpPr>
        <p:sp>
          <p:nvSpPr>
            <p:cNvPr id="7" name="Rechthoek 6"/>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8" name="Rechthoek 7"/>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9" name="Rechthoek 8"/>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20" name="Rechthoek 19"/>
          <p:cNvSpPr/>
          <p:nvPr/>
        </p:nvSpPr>
        <p:spPr bwMode="auto">
          <a:xfrm>
            <a:off x="0" y="6453336"/>
            <a:ext cx="12198350" cy="404664"/>
          </a:xfrm>
          <a:prstGeom prst="rect">
            <a:avLst/>
          </a:prstGeom>
          <a:solidFill>
            <a:schemeClr val="bg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2" y="6453336"/>
            <a:ext cx="508726" cy="404664"/>
          </a:xfrm>
          <a:prstGeom prst="rect">
            <a:avLst/>
          </a:prstGeom>
        </p:spPr>
        <p:txBody>
          <a:bodyPr vert="horz" lIns="0" tIns="0" rIns="0" bIns="0" rtlCol="0" anchor="ctr"/>
          <a:lstStyle>
            <a:lvl1pPr algn="l">
              <a:defRPr lang="nl-NL" sz="1400" b="1" smtClean="0">
                <a:solidFill>
                  <a:schemeClr val="bg1"/>
                </a:solidFill>
              </a:defRPr>
            </a:lvl1pPr>
          </a:lstStyle>
          <a:p>
            <a:fld id="{21272068-81DC-4C45-9305-5AD5E2019168}" type="slidenum">
              <a:rPr lang="nl-NL" smtClean="0"/>
              <a:pPr/>
              <a:t>‹nr.›</a:t>
            </a:fld>
            <a:endParaRPr lang="nl-NL" dirty="0"/>
          </a:p>
        </p:txBody>
      </p:sp>
      <p:sp>
        <p:nvSpPr>
          <p:cNvPr id="14" name="Tijdelijke aanduiding voor dianummer 5"/>
          <p:cNvSpPr txBox="1">
            <a:spLocks/>
          </p:cNvSpPr>
          <p:nvPr/>
        </p:nvSpPr>
        <p:spPr>
          <a:xfrm>
            <a:off x="9177763" y="6453336"/>
            <a:ext cx="2744787" cy="416127"/>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nl-NL" smtClean="0">
                <a:solidFill>
                  <a:schemeClr val="bg1"/>
                </a:solidFill>
              </a:rPr>
              <a:pPr/>
              <a:t>‹nr.›</a:t>
            </a:fld>
            <a:endParaRPr lang="nl-NL">
              <a:solidFill>
                <a:schemeClr val="bg1"/>
              </a:solidFill>
            </a:endParaRPr>
          </a:p>
        </p:txBody>
      </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hf sldNum="0" hdr="0" ftr="0" dt="0"/>
  <p:txStyles>
    <p:titleStyle>
      <a:lvl1pPr algn="l" defTabSz="914400" rtl="0" eaLnBrk="1" latinLnBrk="0" hangingPunct="1">
        <a:spcBef>
          <a:spcPct val="0"/>
        </a:spcBef>
        <a:buNone/>
        <a:defRPr sz="4000" b="1" i="0" kern="1200">
          <a:solidFill>
            <a:schemeClr val="bg2"/>
          </a:solidFill>
          <a:latin typeface="+mj-lt"/>
          <a:ea typeface="+mj-ea"/>
          <a:cs typeface="+mj-cs"/>
        </a:defRPr>
      </a:lvl1pPr>
    </p:titleStyle>
    <p:body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2195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2195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40188" y="6356350"/>
            <a:ext cx="41179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5363"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0D95B-2DCA-4A8C-818D-5010775FDD58}" type="slidenum">
              <a:rPr lang="nl-NL" smtClean="0"/>
              <a:t>‹nr.›</a:t>
            </a:fld>
            <a:endParaRPr lang="nl-NL"/>
          </a:p>
        </p:txBody>
      </p:sp>
    </p:spTree>
    <p:extLst>
      <p:ext uri="{BB962C8B-B14F-4D97-AF65-F5344CB8AC3E}">
        <p14:creationId xmlns:p14="http://schemas.microsoft.com/office/powerpoint/2010/main" val="10095195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eleidseaanpak.nl/voortgezet-onderwijs/literatuu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universiteitleiden.nl/onderzoek/onderzoeksoutput/iclon/grip-krijgen-op-complexitei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3"/>
          </p:nvPr>
        </p:nvSpPr>
        <p:spPr/>
        <p:txBody>
          <a:bodyPr/>
          <a:lstStyle/>
          <a:p>
            <a:endParaRPr lang="en-US"/>
          </a:p>
        </p:txBody>
      </p:sp>
      <p:sp>
        <p:nvSpPr>
          <p:cNvPr id="8" name="Tijdelijke aanduiding voor tekst 7"/>
          <p:cNvSpPr>
            <a:spLocks noGrp="1"/>
          </p:cNvSpPr>
          <p:nvPr>
            <p:ph type="body" sz="quarter" idx="12"/>
          </p:nvPr>
        </p:nvSpPr>
        <p:spPr/>
        <p:txBody>
          <a:bodyPr/>
          <a:lstStyle/>
          <a:p>
            <a:endParaRPr lang="en-US" dirty="0"/>
          </a:p>
        </p:txBody>
      </p:sp>
      <p:sp>
        <p:nvSpPr>
          <p:cNvPr id="4" name="Titel 3"/>
          <p:cNvSpPr>
            <a:spLocks noGrp="1"/>
          </p:cNvSpPr>
          <p:nvPr>
            <p:ph type="title"/>
          </p:nvPr>
        </p:nvSpPr>
        <p:spPr/>
        <p:txBody>
          <a:bodyPr/>
          <a:lstStyle/>
          <a:p>
            <a:r>
              <a:rPr lang="nl-NL" dirty="0"/>
              <a:t>Perspectieven</a:t>
            </a:r>
          </a:p>
        </p:txBody>
      </p:sp>
      <p:sp>
        <p:nvSpPr>
          <p:cNvPr id="5" name="Tijdelijke aanduiding voor tekst 4"/>
          <p:cNvSpPr>
            <a:spLocks noGrp="1"/>
          </p:cNvSpPr>
          <p:nvPr>
            <p:ph type="body" sz="quarter" idx="14"/>
          </p:nvPr>
        </p:nvSpPr>
        <p:spPr/>
        <p:txBody>
          <a:bodyPr/>
          <a:lstStyle/>
          <a:p>
            <a:r>
              <a:rPr lang="nl-NL" dirty="0"/>
              <a:t>Hans van Bemmel &amp; Paul Logman | Leiden</a:t>
            </a:r>
          </a:p>
        </p:txBody>
      </p:sp>
    </p:spTree>
    <p:extLst>
      <p:ext uri="{BB962C8B-B14F-4D97-AF65-F5344CB8AC3E}">
        <p14:creationId xmlns:p14="http://schemas.microsoft.com/office/powerpoint/2010/main" val="297781484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Aardrijkskunde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3" cy="6478894"/>
          </a:xfrm>
          <a:prstGeom prst="rect">
            <a:avLst/>
          </a:prstGeom>
        </p:spPr>
      </p:pic>
    </p:spTree>
    <p:extLst>
      <p:ext uri="{BB962C8B-B14F-4D97-AF65-F5344CB8AC3E}">
        <p14:creationId xmlns:p14="http://schemas.microsoft.com/office/powerpoint/2010/main" val="135266718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Geschiedenis</a:t>
            </a:r>
          </a:p>
        </p:txBody>
      </p:sp>
      <p:pic>
        <p:nvPicPr>
          <p:cNvPr id="5" name="Afbeelding 4" descr="Afbeelding met tekst, kaart&#10;&#10;Beschrijving is gegenereerd met zeer hoge betrouwbaarheid">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4" cy="6478894"/>
          </a:xfrm>
          <a:prstGeom prst="rect">
            <a:avLst/>
          </a:prstGeom>
        </p:spPr>
      </p:pic>
    </p:spTree>
    <p:extLst>
      <p:ext uri="{BB962C8B-B14F-4D97-AF65-F5344CB8AC3E}">
        <p14:creationId xmlns:p14="http://schemas.microsoft.com/office/powerpoint/2010/main" val="242276960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Godsdienst</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3" cy="6478894"/>
          </a:xfrm>
          <a:prstGeom prst="rect">
            <a:avLst/>
          </a:prstGeom>
        </p:spPr>
      </p:pic>
    </p:spTree>
    <p:extLst>
      <p:ext uri="{BB962C8B-B14F-4D97-AF65-F5344CB8AC3E}">
        <p14:creationId xmlns:p14="http://schemas.microsoft.com/office/powerpoint/2010/main" val="317659036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Economie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3" cy="6478893"/>
          </a:xfrm>
          <a:prstGeom prst="rect">
            <a:avLst/>
          </a:prstGeom>
        </p:spPr>
      </p:pic>
    </p:spTree>
    <p:extLst>
      <p:ext uri="{BB962C8B-B14F-4D97-AF65-F5344CB8AC3E}">
        <p14:creationId xmlns:p14="http://schemas.microsoft.com/office/powerpoint/2010/main" val="252271408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Talen</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2" cy="6478893"/>
          </a:xfrm>
          <a:prstGeom prst="rect">
            <a:avLst/>
          </a:prstGeom>
        </p:spPr>
      </p:pic>
    </p:spTree>
    <p:extLst>
      <p:ext uri="{BB962C8B-B14F-4D97-AF65-F5344CB8AC3E}">
        <p14:creationId xmlns:p14="http://schemas.microsoft.com/office/powerpoint/2010/main" val="65651861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Wiskunde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2" cy="6478892"/>
          </a:xfrm>
          <a:prstGeom prst="rect">
            <a:avLst/>
          </a:prstGeom>
        </p:spPr>
      </p:pic>
    </p:spTree>
    <p:extLst>
      <p:ext uri="{BB962C8B-B14F-4D97-AF65-F5344CB8AC3E}">
        <p14:creationId xmlns:p14="http://schemas.microsoft.com/office/powerpoint/2010/main" val="499697086"/>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Wiskunde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1" cy="6478892"/>
          </a:xfrm>
          <a:prstGeom prst="rect">
            <a:avLst/>
          </a:prstGeom>
        </p:spPr>
      </p:pic>
    </p:spTree>
    <p:extLst>
      <p:ext uri="{BB962C8B-B14F-4D97-AF65-F5344CB8AC3E}">
        <p14:creationId xmlns:p14="http://schemas.microsoft.com/office/powerpoint/2010/main" val="201035401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err="1"/>
              <a:t>Naturkunde</a:t>
            </a:r>
            <a:endParaRPr lang="nl-NL" dirty="0"/>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1" cy="6478891"/>
          </a:xfrm>
          <a:prstGeom prst="rect">
            <a:avLst/>
          </a:prstGeom>
        </p:spPr>
      </p:pic>
    </p:spTree>
    <p:extLst>
      <p:ext uri="{BB962C8B-B14F-4D97-AF65-F5344CB8AC3E}">
        <p14:creationId xmlns:p14="http://schemas.microsoft.com/office/powerpoint/2010/main" val="393874424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Scheikunde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0" cy="6478891"/>
          </a:xfrm>
          <a:prstGeom prst="rect">
            <a:avLst/>
          </a:prstGeom>
        </p:spPr>
      </p:pic>
    </p:spTree>
    <p:extLst>
      <p:ext uri="{BB962C8B-B14F-4D97-AF65-F5344CB8AC3E}">
        <p14:creationId xmlns:p14="http://schemas.microsoft.com/office/powerpoint/2010/main" val="354898118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Biologie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6" y="0"/>
            <a:ext cx="7189430" cy="6478890"/>
          </a:xfrm>
          <a:prstGeom prst="rect">
            <a:avLst/>
          </a:prstGeom>
        </p:spPr>
      </p:pic>
    </p:spTree>
    <p:extLst>
      <p:ext uri="{BB962C8B-B14F-4D97-AF65-F5344CB8AC3E}">
        <p14:creationId xmlns:p14="http://schemas.microsoft.com/office/powerpoint/2010/main" val="30141307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404663" y="1252836"/>
            <a:ext cx="9366920" cy="4795836"/>
          </a:xfrm>
        </p:spPr>
        <p:txBody>
          <a:bodyPr wrap="square">
            <a:noAutofit/>
          </a:bodyPr>
          <a:lstStyle/>
          <a:p>
            <a:pPr marL="0" indent="0">
              <a:lnSpc>
                <a:spcPct val="100000"/>
              </a:lnSpc>
              <a:spcBef>
                <a:spcPts val="0"/>
              </a:spcBef>
              <a:spcAft>
                <a:spcPts val="0"/>
              </a:spcAft>
              <a:buNone/>
              <a:defRPr/>
            </a:pPr>
            <a:r>
              <a:rPr lang="nl-NL" altLang="nl-NL" sz="2600" dirty="0">
                <a:latin typeface="Georgia" panose="02040502050405020303" pitchFamily="18" charset="0"/>
              </a:rPr>
              <a:t>Hans over:</a:t>
            </a:r>
          </a:p>
          <a:p>
            <a:pPr marL="342900" indent="-342900">
              <a:lnSpc>
                <a:spcPct val="100000"/>
              </a:lnSpc>
              <a:spcBef>
                <a:spcPts val="0"/>
              </a:spcBef>
              <a:spcAft>
                <a:spcPts val="0"/>
              </a:spcAft>
              <a:buFont typeface="Arial" panose="020B0604020202020204" pitchFamily="34" charset="0"/>
              <a:buChar char="•"/>
              <a:defRPr/>
            </a:pPr>
            <a:r>
              <a:rPr lang="nl-NL" altLang="nl-NL" sz="2600" i="1" dirty="0">
                <a:latin typeface="Georgia" panose="02040502050405020303" pitchFamily="18" charset="0"/>
              </a:rPr>
              <a:t>Het Hoe</a:t>
            </a:r>
            <a:r>
              <a:rPr lang="nl-NL" altLang="nl-NL" sz="2600" dirty="0">
                <a:latin typeface="Georgia" panose="02040502050405020303" pitchFamily="18" charset="0"/>
              </a:rPr>
              <a:t>: </a:t>
            </a:r>
            <a:r>
              <a:rPr lang="nl-NL" altLang="nl-NL" sz="2600" dirty="0" smtClean="0">
                <a:latin typeface="Georgia" panose="02040502050405020303" pitchFamily="18" charset="0"/>
              </a:rPr>
              <a:t>1</a:t>
            </a:r>
            <a:r>
              <a:rPr lang="nl-NL" altLang="nl-NL" sz="2600" baseline="30000" dirty="0" smtClean="0">
                <a:latin typeface="Georgia" panose="02040502050405020303" pitchFamily="18" charset="0"/>
              </a:rPr>
              <a:t>e</a:t>
            </a:r>
            <a:r>
              <a:rPr lang="nl-NL" altLang="nl-NL" sz="2600" dirty="0" smtClean="0">
                <a:latin typeface="Georgia" panose="02040502050405020303" pitchFamily="18" charset="0"/>
              </a:rPr>
              <a:t> </a:t>
            </a:r>
            <a:r>
              <a:rPr lang="nl-NL" altLang="nl-NL" sz="2600" dirty="0">
                <a:latin typeface="Georgia" panose="02040502050405020303" pitchFamily="18" charset="0"/>
              </a:rPr>
              <a:t>boek Fred </a:t>
            </a:r>
            <a:r>
              <a:rPr lang="nl-NL" altLang="nl-NL" sz="2600" dirty="0" smtClean="0">
                <a:latin typeface="Georgia" panose="02040502050405020303" pitchFamily="18" charset="0"/>
              </a:rPr>
              <a:t>Janssen </a:t>
            </a:r>
            <a:r>
              <a:rPr lang="nl-NL" altLang="nl-NL" sz="2600" i="1" dirty="0" smtClean="0">
                <a:latin typeface="Georgia" panose="02040502050405020303" pitchFamily="18" charset="0"/>
              </a:rPr>
              <a:t>et al. </a:t>
            </a:r>
            <a:r>
              <a:rPr lang="nl-NL" altLang="nl-NL" sz="2600" dirty="0">
                <a:latin typeface="Georgia" panose="02040502050405020303" pitchFamily="18" charset="0"/>
                <a:sym typeface="Wingdings" panose="05000000000000000000" pitchFamily="2" charset="2"/>
              </a:rPr>
              <a:t> </a:t>
            </a:r>
            <a:r>
              <a:rPr lang="nl-NL" altLang="nl-NL" sz="2600" i="1" dirty="0">
                <a:latin typeface="Georgia" panose="02040502050405020303" pitchFamily="18" charset="0"/>
                <a:sym typeface="Wingdings" panose="05000000000000000000" pitchFamily="2" charset="2"/>
              </a:rPr>
              <a:t>Het Wat</a:t>
            </a:r>
            <a:r>
              <a:rPr lang="nl-NL" altLang="nl-NL" sz="2600" dirty="0">
                <a:latin typeface="Georgia" panose="02040502050405020303" pitchFamily="18" charset="0"/>
                <a:sym typeface="Wingdings" panose="05000000000000000000" pitchFamily="2" charset="2"/>
              </a:rPr>
              <a:t>: 2</a:t>
            </a:r>
            <a:r>
              <a:rPr lang="nl-NL" altLang="nl-NL" sz="2600" baseline="30000" dirty="0">
                <a:latin typeface="Georgia" panose="02040502050405020303" pitchFamily="18" charset="0"/>
                <a:sym typeface="Wingdings" panose="05000000000000000000" pitchFamily="2" charset="2"/>
              </a:rPr>
              <a:t>e</a:t>
            </a:r>
            <a:r>
              <a:rPr lang="nl-NL" altLang="nl-NL" sz="2600" dirty="0">
                <a:latin typeface="Georgia" panose="02040502050405020303" pitchFamily="18" charset="0"/>
                <a:sym typeface="Wingdings" panose="05000000000000000000" pitchFamily="2" charset="2"/>
              </a:rPr>
              <a:t> boek</a:t>
            </a:r>
          </a:p>
          <a:p>
            <a:pPr marL="342900" indent="-342900">
              <a:lnSpc>
                <a:spcPct val="100000"/>
              </a:lnSpc>
              <a:spcBef>
                <a:spcPts val="0"/>
              </a:spcBef>
              <a:spcAft>
                <a:spcPts val="0"/>
              </a:spcAft>
              <a:buFont typeface="Arial" panose="020B0604020202020204" pitchFamily="34" charset="0"/>
              <a:buChar char="•"/>
              <a:defRPr/>
            </a:pPr>
            <a:r>
              <a:rPr lang="nl-NL" altLang="nl-NL" sz="2600" dirty="0" err="1">
                <a:latin typeface="Georgia" panose="02040502050405020303" pitchFamily="18" charset="0"/>
                <a:sym typeface="Wingdings" panose="05000000000000000000" pitchFamily="2" charset="2"/>
              </a:rPr>
              <a:t>Uitbreidingssets</a:t>
            </a:r>
            <a:r>
              <a:rPr lang="nl-NL" altLang="nl-NL" sz="2600" dirty="0">
                <a:latin typeface="Georgia" panose="02040502050405020303" pitchFamily="18" charset="0"/>
                <a:sym typeface="Wingdings" panose="05000000000000000000" pitchFamily="2" charset="2"/>
              </a:rPr>
              <a:t> </a:t>
            </a:r>
            <a:r>
              <a:rPr lang="nl-NL" altLang="nl-NL" sz="2600" dirty="0" smtClean="0">
                <a:latin typeface="Georgia" panose="02040502050405020303" pitchFamily="18" charset="0"/>
                <a:sym typeface="Wingdings" panose="05000000000000000000" pitchFamily="2" charset="2"/>
              </a:rPr>
              <a:t>bij differentiatie via </a:t>
            </a:r>
            <a:r>
              <a:rPr lang="nl-NL" altLang="nl-NL" sz="2600" i="1" dirty="0">
                <a:latin typeface="Georgia" panose="02040502050405020303" pitchFamily="18" charset="0"/>
                <a:sym typeface="Wingdings" panose="05000000000000000000" pitchFamily="2" charset="2"/>
              </a:rPr>
              <a:t>Hele Taak Eerst</a:t>
            </a:r>
            <a:r>
              <a:rPr lang="nl-NL" altLang="nl-NL" sz="2600" dirty="0">
                <a:latin typeface="Georgia" panose="02040502050405020303" pitchFamily="18" charset="0"/>
                <a:sym typeface="Wingdings" panose="05000000000000000000" pitchFamily="2" charset="2"/>
              </a:rPr>
              <a:t>:</a:t>
            </a:r>
          </a:p>
          <a:p>
            <a:pPr marL="523875" lvl="1" indent="-342900">
              <a:lnSpc>
                <a:spcPct val="100000"/>
              </a:lnSpc>
              <a:spcBef>
                <a:spcPts val="0"/>
              </a:spcBef>
              <a:spcAft>
                <a:spcPts val="0"/>
              </a:spcAft>
              <a:defRPr/>
            </a:pPr>
            <a:r>
              <a:rPr lang="nl-NL" altLang="nl-NL" sz="2600" dirty="0">
                <a:latin typeface="Georgia" panose="02040502050405020303" pitchFamily="18" charset="0"/>
                <a:sym typeface="Wingdings" panose="05000000000000000000" pitchFamily="2" charset="2"/>
              </a:rPr>
              <a:t>Onderwijsperspectieven &amp; </a:t>
            </a:r>
            <a:r>
              <a:rPr lang="nl-NL" altLang="nl-NL" sz="2600" dirty="0" err="1">
                <a:latin typeface="Georgia" panose="02040502050405020303" pitchFamily="18" charset="0"/>
                <a:sym typeface="Wingdings" panose="05000000000000000000" pitchFamily="2" charset="2"/>
              </a:rPr>
              <a:t>Vakperspectieven</a:t>
            </a:r>
            <a:endParaRPr lang="nl-NL" altLang="nl-NL" sz="2600" dirty="0">
              <a:latin typeface="Georgia" panose="02040502050405020303" pitchFamily="18" charset="0"/>
              <a:sym typeface="Wingdings" panose="05000000000000000000" pitchFamily="2" charset="2"/>
            </a:endParaRPr>
          </a:p>
          <a:p>
            <a:pPr marL="342900" indent="-342900">
              <a:lnSpc>
                <a:spcPct val="100000"/>
              </a:lnSpc>
              <a:spcBef>
                <a:spcPts val="0"/>
              </a:spcBef>
              <a:spcAft>
                <a:spcPts val="0"/>
              </a:spcAft>
              <a:buFont typeface="Arial" panose="020B0604020202020204" pitchFamily="34" charset="0"/>
              <a:buChar char="•"/>
              <a:defRPr/>
            </a:pPr>
            <a:r>
              <a:rPr lang="nl-NL" altLang="nl-NL" sz="2600" dirty="0">
                <a:latin typeface="Georgia" panose="02040502050405020303" pitchFamily="18" charset="0"/>
                <a:sym typeface="Wingdings" panose="05000000000000000000" pitchFamily="2" charset="2"/>
              </a:rPr>
              <a:t>21</a:t>
            </a:r>
            <a:r>
              <a:rPr lang="nl-NL" altLang="nl-NL" sz="2600" baseline="30000" dirty="0">
                <a:latin typeface="Georgia" panose="02040502050405020303" pitchFamily="18" charset="0"/>
                <a:sym typeface="Wingdings" panose="05000000000000000000" pitchFamily="2" charset="2"/>
              </a:rPr>
              <a:t>st</a:t>
            </a:r>
            <a:r>
              <a:rPr lang="nl-NL" altLang="nl-NL" sz="2600" dirty="0">
                <a:latin typeface="Georgia" panose="02040502050405020303" pitchFamily="18" charset="0"/>
                <a:sym typeface="Wingdings" panose="05000000000000000000" pitchFamily="2" charset="2"/>
              </a:rPr>
              <a:t> </a:t>
            </a:r>
            <a:r>
              <a:rPr lang="nl-NL" altLang="nl-NL" sz="2600" dirty="0" err="1">
                <a:latin typeface="Georgia" panose="02040502050405020303" pitchFamily="18" charset="0"/>
                <a:sym typeface="Wingdings" panose="05000000000000000000" pitchFamily="2" charset="2"/>
              </a:rPr>
              <a:t>Century</a:t>
            </a:r>
            <a:r>
              <a:rPr lang="nl-NL" altLang="nl-NL" sz="2600" dirty="0">
                <a:latin typeface="Georgia" panose="02040502050405020303" pitchFamily="18" charset="0"/>
                <a:sym typeface="Wingdings" panose="05000000000000000000" pitchFamily="2" charset="2"/>
              </a:rPr>
              <a:t> </a:t>
            </a:r>
            <a:r>
              <a:rPr lang="nl-NL" altLang="nl-NL" sz="2600" dirty="0" smtClean="0">
                <a:latin typeface="Georgia" panose="02040502050405020303" pitchFamily="18" charset="0"/>
                <a:sym typeface="Wingdings" panose="05000000000000000000" pitchFamily="2" charset="2"/>
              </a:rPr>
              <a:t>Skills </a:t>
            </a:r>
            <a:r>
              <a:rPr lang="nl-NL" altLang="nl-NL" sz="2600" dirty="0" err="1">
                <a:latin typeface="Georgia" panose="02040502050405020303" pitchFamily="18" charset="0"/>
                <a:sym typeface="Wingdings" panose="05000000000000000000" pitchFamily="2" charset="2"/>
              </a:rPr>
              <a:t>vs</a:t>
            </a:r>
            <a:r>
              <a:rPr lang="nl-NL" altLang="nl-NL" sz="2600" dirty="0">
                <a:latin typeface="Georgia" panose="02040502050405020303" pitchFamily="18" charset="0"/>
                <a:sym typeface="Wingdings" panose="05000000000000000000" pitchFamily="2" charset="2"/>
              </a:rPr>
              <a:t> </a:t>
            </a:r>
            <a:r>
              <a:rPr lang="nl-NL" altLang="nl-NL" sz="2600" dirty="0" err="1">
                <a:latin typeface="Georgia" panose="02040502050405020303" pitchFamily="18" charset="0"/>
                <a:sym typeface="Wingdings" panose="05000000000000000000" pitchFamily="2" charset="2"/>
              </a:rPr>
              <a:t>Vakinhoud</a:t>
            </a:r>
            <a:endParaRPr lang="nl-NL" altLang="nl-NL" sz="2600" dirty="0">
              <a:latin typeface="Georgia" panose="02040502050405020303" pitchFamily="18" charset="0"/>
              <a:sym typeface="Wingdings" panose="05000000000000000000" pitchFamily="2" charset="2"/>
            </a:endParaRPr>
          </a:p>
          <a:p>
            <a:pPr marL="342900" indent="-342900">
              <a:lnSpc>
                <a:spcPct val="100000"/>
              </a:lnSpc>
              <a:spcBef>
                <a:spcPts val="0"/>
              </a:spcBef>
              <a:spcAft>
                <a:spcPts val="0"/>
              </a:spcAft>
              <a:buFont typeface="Arial" panose="020B0604020202020204" pitchFamily="34" charset="0"/>
              <a:buChar char="•"/>
              <a:defRPr/>
            </a:pPr>
            <a:r>
              <a:rPr lang="nl-NL" altLang="nl-NL" sz="2600" dirty="0">
                <a:latin typeface="Georgia" panose="02040502050405020303" pitchFamily="18" charset="0"/>
                <a:sym typeface="Wingdings" panose="05000000000000000000" pitchFamily="2" charset="2"/>
              </a:rPr>
              <a:t>Ontwikkelingen die nieuwe ordening nodig maken</a:t>
            </a:r>
          </a:p>
          <a:p>
            <a:pPr marL="0" indent="0">
              <a:lnSpc>
                <a:spcPct val="100000"/>
              </a:lnSpc>
              <a:spcBef>
                <a:spcPts val="0"/>
              </a:spcBef>
              <a:spcAft>
                <a:spcPts val="0"/>
              </a:spcAft>
              <a:buNone/>
              <a:defRPr/>
            </a:pPr>
            <a:endParaRPr lang="nl-NL" altLang="nl-NL" sz="2600" dirty="0">
              <a:latin typeface="Georgia" panose="02040502050405020303" pitchFamily="18" charset="0"/>
              <a:sym typeface="Wingdings" panose="05000000000000000000" pitchFamily="2" charset="2"/>
            </a:endParaRPr>
          </a:p>
          <a:p>
            <a:pPr marL="0" indent="0">
              <a:lnSpc>
                <a:spcPct val="100000"/>
              </a:lnSpc>
              <a:spcBef>
                <a:spcPts val="0"/>
              </a:spcBef>
              <a:spcAft>
                <a:spcPts val="0"/>
              </a:spcAft>
              <a:buNone/>
              <a:defRPr/>
            </a:pPr>
            <a:r>
              <a:rPr lang="nl-NL" altLang="nl-NL" sz="2600" dirty="0">
                <a:latin typeface="Georgia" panose="02040502050405020303" pitchFamily="18" charset="0"/>
                <a:sym typeface="Wingdings" panose="05000000000000000000" pitchFamily="2" charset="2"/>
              </a:rPr>
              <a:t>Paul over:</a:t>
            </a:r>
          </a:p>
          <a:p>
            <a:pPr marL="342900" indent="-342900">
              <a:lnSpc>
                <a:spcPct val="100000"/>
              </a:lnSpc>
              <a:spcBef>
                <a:spcPts val="0"/>
              </a:spcBef>
              <a:spcAft>
                <a:spcPts val="0"/>
              </a:spcAft>
              <a:buFont typeface="Arial" panose="020B0604020202020204" pitchFamily="34" charset="0"/>
              <a:buChar char="•"/>
              <a:defRPr/>
            </a:pPr>
            <a:r>
              <a:rPr lang="nl-NL" altLang="nl-NL" sz="2600" dirty="0">
                <a:latin typeface="Georgia" panose="02040502050405020303" pitchFamily="18" charset="0"/>
                <a:sym typeface="Wingdings" panose="05000000000000000000" pitchFamily="2" charset="2"/>
              </a:rPr>
              <a:t>Natuurkundeperspectief &amp; Domeinperspectieven</a:t>
            </a:r>
          </a:p>
          <a:p>
            <a:pPr marL="342900" indent="-342900">
              <a:lnSpc>
                <a:spcPct val="100000"/>
              </a:lnSpc>
              <a:spcBef>
                <a:spcPts val="0"/>
              </a:spcBef>
              <a:spcAft>
                <a:spcPts val="0"/>
              </a:spcAft>
              <a:buFont typeface="Arial" panose="020B0604020202020204" pitchFamily="34" charset="0"/>
              <a:buChar char="•"/>
              <a:defRPr/>
            </a:pPr>
            <a:r>
              <a:rPr lang="nl-NL" altLang="nl-NL" sz="2600" dirty="0">
                <a:latin typeface="Georgia" panose="02040502050405020303" pitchFamily="18" charset="0"/>
                <a:sym typeface="Wingdings" panose="05000000000000000000" pitchFamily="2" charset="2"/>
              </a:rPr>
              <a:t>Voorbeelden</a:t>
            </a:r>
          </a:p>
          <a:p>
            <a:pPr marL="342900" indent="-342900">
              <a:lnSpc>
                <a:spcPct val="100000"/>
              </a:lnSpc>
              <a:spcBef>
                <a:spcPts val="0"/>
              </a:spcBef>
              <a:spcAft>
                <a:spcPts val="0"/>
              </a:spcAft>
              <a:buFont typeface="Arial" panose="020B0604020202020204" pitchFamily="34" charset="0"/>
              <a:buChar char="•"/>
              <a:defRPr/>
            </a:pPr>
            <a:r>
              <a:rPr lang="nl-NL" altLang="nl-NL" sz="2600" dirty="0">
                <a:latin typeface="Georgia" panose="02040502050405020303" pitchFamily="18" charset="0"/>
                <a:sym typeface="Wingdings" panose="05000000000000000000" pitchFamily="2" charset="2"/>
              </a:rPr>
              <a:t>Meerwaarde</a:t>
            </a:r>
            <a:endParaRPr lang="nl-NL" altLang="nl-NL" sz="2600" dirty="0">
              <a:latin typeface="Georgia" panose="02040502050405020303" pitchFamily="18" charset="0"/>
            </a:endParaRPr>
          </a:p>
        </p:txBody>
      </p:sp>
      <p:sp>
        <p:nvSpPr>
          <p:cNvPr id="2" name="Titel 1"/>
          <p:cNvSpPr>
            <a:spLocks noGrp="1"/>
          </p:cNvSpPr>
          <p:nvPr>
            <p:ph type="title"/>
          </p:nvPr>
        </p:nvSpPr>
        <p:spPr/>
        <p:txBody>
          <a:bodyPr/>
          <a:lstStyle/>
          <a:p>
            <a:r>
              <a:rPr lang="nl-NL" dirty="0"/>
              <a:t>Inhoudsopgave</a:t>
            </a:r>
          </a:p>
        </p:txBody>
      </p:sp>
      <p:pic>
        <p:nvPicPr>
          <p:cNvPr id="5" name="Picture 2" descr="https://www.universiteitleiden.nl/binaries/content/gallery/ul2/portraits/iclon/f/fred-janssen.jpeg/fred-janssen.jpeg/d200x2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9535" y="1479798"/>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63600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Nog wat andere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0"/>
            <a:ext cx="7189428" cy="6478890"/>
          </a:xfrm>
          <a:prstGeom prst="rect">
            <a:avLst/>
          </a:prstGeom>
        </p:spPr>
      </p:pic>
    </p:spTree>
    <p:extLst>
      <p:ext uri="{BB962C8B-B14F-4D97-AF65-F5344CB8AC3E}">
        <p14:creationId xmlns:p14="http://schemas.microsoft.com/office/powerpoint/2010/main" val="310125739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Informatica</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0"/>
            <a:ext cx="7189428" cy="6478889"/>
          </a:xfrm>
          <a:prstGeom prst="rect">
            <a:avLst/>
          </a:prstGeom>
        </p:spPr>
      </p:pic>
    </p:spTree>
    <p:extLst>
      <p:ext uri="{BB962C8B-B14F-4D97-AF65-F5344CB8AC3E}">
        <p14:creationId xmlns:p14="http://schemas.microsoft.com/office/powerpoint/2010/main" val="194360456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Informatica</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0"/>
            <a:ext cx="7189427" cy="6478889"/>
          </a:xfrm>
          <a:prstGeom prst="rect">
            <a:avLst/>
          </a:prstGeom>
        </p:spPr>
      </p:pic>
    </p:spTree>
    <p:extLst>
      <p:ext uri="{BB962C8B-B14F-4D97-AF65-F5344CB8AC3E}">
        <p14:creationId xmlns:p14="http://schemas.microsoft.com/office/powerpoint/2010/main" val="200287990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Grenzen</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286811"/>
            <a:ext cx="7189427" cy="5905266"/>
          </a:xfrm>
          <a:prstGeom prst="rect">
            <a:avLst/>
          </a:prstGeom>
        </p:spPr>
      </p:pic>
    </p:spTree>
    <p:extLst>
      <p:ext uri="{BB962C8B-B14F-4D97-AF65-F5344CB8AC3E}">
        <p14:creationId xmlns:p14="http://schemas.microsoft.com/office/powerpoint/2010/main" val="267431439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Overlap</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0"/>
            <a:ext cx="7189427" cy="6478888"/>
          </a:xfrm>
          <a:prstGeom prst="rect">
            <a:avLst/>
          </a:prstGeom>
        </p:spPr>
      </p:pic>
    </p:spTree>
    <p:extLst>
      <p:ext uri="{BB962C8B-B14F-4D97-AF65-F5344CB8AC3E}">
        <p14:creationId xmlns:p14="http://schemas.microsoft.com/office/powerpoint/2010/main" val="215842149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Domeinen</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186" y="0"/>
            <a:ext cx="6478888" cy="6478888"/>
          </a:xfrm>
          <a:prstGeom prst="rect">
            <a:avLst/>
          </a:prstGeom>
        </p:spPr>
      </p:pic>
    </p:spTree>
    <p:extLst>
      <p:ext uri="{BB962C8B-B14F-4D97-AF65-F5344CB8AC3E}">
        <p14:creationId xmlns:p14="http://schemas.microsoft.com/office/powerpoint/2010/main" val="260298439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Domeinen</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186" y="0"/>
            <a:ext cx="6478888" cy="6478888"/>
          </a:xfrm>
          <a:prstGeom prst="rect">
            <a:avLst/>
          </a:prstGeom>
        </p:spPr>
      </p:pic>
    </p:spTree>
    <p:extLst>
      <p:ext uri="{BB962C8B-B14F-4D97-AF65-F5344CB8AC3E}">
        <p14:creationId xmlns:p14="http://schemas.microsoft.com/office/powerpoint/2010/main" val="2332033582"/>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Onbekend</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186" y="0"/>
            <a:ext cx="6478888" cy="6478888"/>
          </a:xfrm>
          <a:prstGeom prst="rect">
            <a:avLst/>
          </a:prstGeom>
        </p:spPr>
      </p:pic>
    </p:spTree>
    <p:extLst>
      <p:ext uri="{BB962C8B-B14F-4D97-AF65-F5344CB8AC3E}">
        <p14:creationId xmlns:p14="http://schemas.microsoft.com/office/powerpoint/2010/main" val="308582474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err="1"/>
              <a:t>Subdomeinen</a:t>
            </a:r>
            <a:endParaRPr lang="nl-NL" dirty="0"/>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0343" y="0"/>
            <a:ext cx="4746574" cy="6478888"/>
          </a:xfrm>
          <a:prstGeom prst="rect">
            <a:avLst/>
          </a:prstGeom>
        </p:spPr>
      </p:pic>
    </p:spTree>
    <p:extLst>
      <p:ext uri="{BB962C8B-B14F-4D97-AF65-F5344CB8AC3E}">
        <p14:creationId xmlns:p14="http://schemas.microsoft.com/office/powerpoint/2010/main" val="369691795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Overeenkomsten</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363" y="954868"/>
            <a:ext cx="8295625" cy="5426460"/>
          </a:xfrm>
          <a:prstGeom prst="rect">
            <a:avLst/>
          </a:prstGeom>
        </p:spPr>
      </p:pic>
    </p:spTree>
    <p:extLst>
      <p:ext uri="{BB962C8B-B14F-4D97-AF65-F5344CB8AC3E}">
        <p14:creationId xmlns:p14="http://schemas.microsoft.com/office/powerpoint/2010/main" val="264144709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1600" dirty="0" smtClean="0"/>
              <a:t>1</a:t>
            </a:r>
            <a:r>
              <a:rPr lang="nl-NL" sz="1600" baseline="30000" dirty="0" smtClean="0"/>
              <a:t>e</a:t>
            </a:r>
            <a:r>
              <a:rPr lang="nl-NL" sz="1600" dirty="0" smtClean="0"/>
              <a:t> boek gratis op: </a:t>
            </a:r>
            <a:r>
              <a:rPr lang="nl-NL" sz="1600" dirty="0" smtClean="0">
                <a:hlinkClick r:id="rId3"/>
              </a:rPr>
              <a:t>https</a:t>
            </a:r>
            <a:r>
              <a:rPr lang="nl-NL" sz="1600" dirty="0">
                <a:hlinkClick r:id="rId3"/>
              </a:rPr>
              <a:t>://</a:t>
            </a:r>
            <a:r>
              <a:rPr lang="nl-NL" sz="1600" dirty="0" smtClean="0">
                <a:hlinkClick r:id="rId3"/>
              </a:rPr>
              <a:t>deleidseaanpak.nl/voortgezet-onderwijs/literatuur</a:t>
            </a:r>
            <a:r>
              <a:rPr lang="nl-NL" sz="1600" dirty="0" smtClean="0"/>
              <a:t> (algemeen en katernen per vak)</a:t>
            </a:r>
            <a:endParaRPr lang="nl-NL" sz="1600" dirty="0"/>
          </a:p>
        </p:txBody>
      </p:sp>
      <p:pic>
        <p:nvPicPr>
          <p:cNvPr id="5" name="Tijdelijke aanduiding voor inhoud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4307" y="1052736"/>
            <a:ext cx="9109737" cy="5124227"/>
          </a:xfrm>
          <a:prstGeom prst="rect">
            <a:avLst/>
          </a:prstGeom>
        </p:spPr>
      </p:pic>
    </p:spTree>
    <p:extLst>
      <p:ext uri="{BB962C8B-B14F-4D97-AF65-F5344CB8AC3E}">
        <p14:creationId xmlns:p14="http://schemas.microsoft.com/office/powerpoint/2010/main" val="283152710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Oog</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8775" y="-30710"/>
            <a:ext cx="7200800" cy="6489138"/>
          </a:xfrm>
          <a:prstGeom prst="rect">
            <a:avLst/>
          </a:prstGeom>
        </p:spPr>
      </p:pic>
    </p:spTree>
    <p:extLst>
      <p:ext uri="{BB962C8B-B14F-4D97-AF65-F5344CB8AC3E}">
        <p14:creationId xmlns:p14="http://schemas.microsoft.com/office/powerpoint/2010/main" val="4220767307"/>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Oog</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8775" y="-30710"/>
            <a:ext cx="7200800" cy="6489137"/>
          </a:xfrm>
          <a:prstGeom prst="rect">
            <a:avLst/>
          </a:prstGeom>
        </p:spPr>
      </p:pic>
    </p:spTree>
    <p:extLst>
      <p:ext uri="{BB962C8B-B14F-4D97-AF65-F5344CB8AC3E}">
        <p14:creationId xmlns:p14="http://schemas.microsoft.com/office/powerpoint/2010/main" val="291935095"/>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Kindeke</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0693" y="256555"/>
            <a:ext cx="7369002" cy="6052765"/>
          </a:xfrm>
          <a:prstGeom prst="rect">
            <a:avLst/>
          </a:prstGeom>
        </p:spPr>
      </p:pic>
    </p:spTree>
    <p:extLst>
      <p:ext uri="{BB962C8B-B14F-4D97-AF65-F5344CB8AC3E}">
        <p14:creationId xmlns:p14="http://schemas.microsoft.com/office/powerpoint/2010/main" val="4160392720"/>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Vragen stellen</a:t>
            </a:r>
          </a:p>
        </p:txBody>
      </p:sp>
    </p:spTree>
    <p:extLst>
      <p:ext uri="{BB962C8B-B14F-4D97-AF65-F5344CB8AC3E}">
        <p14:creationId xmlns:p14="http://schemas.microsoft.com/office/powerpoint/2010/main" val="504004793"/>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Richtinggevende vragen stellen</a:t>
            </a:r>
          </a:p>
        </p:txBody>
      </p:sp>
      <p:graphicFrame>
        <p:nvGraphicFramePr>
          <p:cNvPr id="3" name="Tabel 2"/>
          <p:cNvGraphicFramePr>
            <a:graphicFrameLocks noGrp="1"/>
          </p:cNvGraphicFramePr>
          <p:nvPr>
            <p:extLst>
              <p:ext uri="{D42A27DB-BD31-4B8C-83A1-F6EECF244321}">
                <p14:modId xmlns:p14="http://schemas.microsoft.com/office/powerpoint/2010/main" val="1412573523"/>
              </p:ext>
            </p:extLst>
          </p:nvPr>
        </p:nvGraphicFramePr>
        <p:xfrm>
          <a:off x="404662" y="1052736"/>
          <a:ext cx="11389023" cy="5302234"/>
        </p:xfrm>
        <a:graphic>
          <a:graphicData uri="http://schemas.openxmlformats.org/drawingml/2006/table">
            <a:tbl>
              <a:tblPr firstRow="1" firstCol="1" bandRow="1">
                <a:tableStyleId>{5C22544A-7EE6-4342-B048-85BDC9FD1C3A}</a:tableStyleId>
              </a:tblPr>
              <a:tblGrid>
                <a:gridCol w="11389023">
                  <a:extLst>
                    <a:ext uri="{9D8B030D-6E8A-4147-A177-3AD203B41FA5}">
                      <a16:colId xmlns:a16="http://schemas.microsoft.com/office/drawing/2014/main" xmlns="" val="2498099605"/>
                    </a:ext>
                  </a:extLst>
                </a:gridCol>
              </a:tblGrid>
              <a:tr h="462604">
                <a:tc>
                  <a:txBody>
                    <a:bodyPr/>
                    <a:lstStyle/>
                    <a:p>
                      <a:pPr algn="just">
                        <a:lnSpc>
                          <a:spcPct val="107000"/>
                        </a:lnSpc>
                        <a:spcAft>
                          <a:spcPts val="0"/>
                        </a:spcAft>
                      </a:pPr>
                      <a:r>
                        <a:rPr lang="nl-NL" sz="2000">
                          <a:effectLst/>
                        </a:rPr>
                        <a:t>Binnen welke klasse van natuurkundige verschijnselen valt dit verschijnsel?</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7010587"/>
                  </a:ext>
                </a:extLst>
              </a:tr>
              <a:tr h="462604">
                <a:tc>
                  <a:txBody>
                    <a:bodyPr/>
                    <a:lstStyle/>
                    <a:p>
                      <a:pPr algn="just">
                        <a:lnSpc>
                          <a:spcPct val="107000"/>
                        </a:lnSpc>
                        <a:spcAft>
                          <a:spcPts val="0"/>
                        </a:spcAft>
                      </a:pPr>
                      <a:r>
                        <a:rPr lang="nl-NL" sz="2000" dirty="0">
                          <a:effectLst/>
                        </a:rPr>
                        <a:t>Hoe kan ik het systeem beschrijven, waarbinnen het verschijnsel optreedt?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0121958"/>
                  </a:ext>
                </a:extLst>
              </a:tr>
              <a:tr h="462604">
                <a:tc>
                  <a:txBody>
                    <a:bodyPr/>
                    <a:lstStyle/>
                    <a:p>
                      <a:pPr algn="just">
                        <a:lnSpc>
                          <a:spcPct val="107000"/>
                        </a:lnSpc>
                        <a:spcAft>
                          <a:spcPts val="0"/>
                        </a:spcAft>
                      </a:pPr>
                      <a:r>
                        <a:rPr lang="nl-NL" sz="2000">
                          <a:effectLst/>
                        </a:rPr>
                        <a:t>Welke grootheden zijn van belang bij dit natuurkundige verschijnsel?</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321839"/>
                  </a:ext>
                </a:extLst>
              </a:tr>
              <a:tr h="462604">
                <a:tc>
                  <a:txBody>
                    <a:bodyPr/>
                    <a:lstStyle/>
                    <a:p>
                      <a:pPr algn="just">
                        <a:lnSpc>
                          <a:spcPct val="107000"/>
                        </a:lnSpc>
                        <a:spcAft>
                          <a:spcPts val="0"/>
                        </a:spcAft>
                      </a:pPr>
                      <a:r>
                        <a:rPr lang="nl-NL" sz="2000">
                          <a:effectLst/>
                        </a:rPr>
                        <a:t>Hoe beïnvloeden de grootheden elkaar?</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8956715"/>
                  </a:ext>
                </a:extLst>
              </a:tr>
              <a:tr h="462604">
                <a:tc>
                  <a:txBody>
                    <a:bodyPr/>
                    <a:lstStyle/>
                    <a:p>
                      <a:pPr algn="just">
                        <a:lnSpc>
                          <a:spcPct val="107000"/>
                        </a:lnSpc>
                        <a:spcAft>
                          <a:spcPts val="0"/>
                        </a:spcAft>
                      </a:pPr>
                      <a:r>
                        <a:rPr lang="nl-NL" sz="2000" dirty="0">
                          <a:effectLst/>
                        </a:rPr>
                        <a:t>Hoe kunnen de verbanden tussen de grootheden wiskundig worden beschreven?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5109465"/>
                  </a:ext>
                </a:extLst>
              </a:tr>
              <a:tr h="462604">
                <a:tc>
                  <a:txBody>
                    <a:bodyPr/>
                    <a:lstStyle/>
                    <a:p>
                      <a:pPr algn="just">
                        <a:lnSpc>
                          <a:spcPct val="107000"/>
                        </a:lnSpc>
                        <a:spcAft>
                          <a:spcPts val="0"/>
                        </a:spcAft>
                      </a:pPr>
                      <a:r>
                        <a:rPr lang="nl-NL" sz="2000" dirty="0">
                          <a:effectLst/>
                        </a:rPr>
                        <a:t>Hoe kun je experimenteel nagaan of de (wiskundige) verbanden zijn zoals voorspeld?</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5952355"/>
                  </a:ext>
                </a:extLst>
              </a:tr>
              <a:tr h="949130">
                <a:tc>
                  <a:txBody>
                    <a:bodyPr/>
                    <a:lstStyle/>
                    <a:p>
                      <a:pPr algn="just">
                        <a:lnSpc>
                          <a:spcPct val="107000"/>
                        </a:lnSpc>
                        <a:spcAft>
                          <a:spcPts val="0"/>
                        </a:spcAft>
                      </a:pPr>
                      <a:r>
                        <a:rPr lang="nl-NL" sz="2000">
                          <a:effectLst/>
                        </a:rPr>
                        <a:t>Hoe kun je het achterliggende natuurkundige principe inzetten voor het ontwikkelen van nuttige toepassingen?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8105545"/>
                  </a:ext>
                </a:extLst>
              </a:tr>
              <a:tr h="462604">
                <a:tc>
                  <a:txBody>
                    <a:bodyPr/>
                    <a:lstStyle/>
                    <a:p>
                      <a:pPr algn="just">
                        <a:lnSpc>
                          <a:spcPct val="107000"/>
                        </a:lnSpc>
                        <a:spcAft>
                          <a:spcPts val="0"/>
                        </a:spcAft>
                      </a:pPr>
                      <a:r>
                        <a:rPr lang="nl-NL" sz="2000">
                          <a:effectLst/>
                        </a:rPr>
                        <a:t>Wat is de essentie van mijn natuurkundige boodschap en hoe breng ik die over aan mijn publiek?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29407262"/>
                  </a:ext>
                </a:extLst>
              </a:tr>
              <a:tr h="462604">
                <a:tc>
                  <a:txBody>
                    <a:bodyPr/>
                    <a:lstStyle/>
                    <a:p>
                      <a:pPr algn="just">
                        <a:lnSpc>
                          <a:spcPct val="107000"/>
                        </a:lnSpc>
                        <a:spcAft>
                          <a:spcPts val="0"/>
                        </a:spcAft>
                      </a:pPr>
                      <a:r>
                        <a:rPr lang="nl-NL" sz="2000">
                          <a:effectLst/>
                        </a:rPr>
                        <a:t>Welke maatschappelijke consequenties heeft dit natuurkundige verschijnsel?</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41338480"/>
                  </a:ext>
                </a:extLst>
              </a:tr>
              <a:tr h="462604">
                <a:tc>
                  <a:txBody>
                    <a:bodyPr/>
                    <a:lstStyle/>
                    <a:p>
                      <a:pPr algn="just">
                        <a:lnSpc>
                          <a:spcPct val="107000"/>
                        </a:lnSpc>
                        <a:spcAft>
                          <a:spcPts val="0"/>
                        </a:spcAft>
                      </a:pPr>
                      <a:r>
                        <a:rPr lang="nl-NL" sz="2000" dirty="0">
                          <a:effectLst/>
                        </a:rPr>
                        <a:t>Welke betekenis heeft het natuurkundige verschijnsel voor de persoon?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9439934"/>
                  </a:ext>
                </a:extLst>
              </a:tr>
            </a:tbl>
          </a:graphicData>
        </a:graphic>
      </p:graphicFrame>
    </p:spTree>
    <p:extLst>
      <p:ext uri="{BB962C8B-B14F-4D97-AF65-F5344CB8AC3E}">
        <p14:creationId xmlns:p14="http://schemas.microsoft.com/office/powerpoint/2010/main" val="2021664452"/>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Richtinggevende vragen stellen</a:t>
            </a:r>
          </a:p>
        </p:txBody>
      </p:sp>
      <p:graphicFrame>
        <p:nvGraphicFramePr>
          <p:cNvPr id="3" name="Tabel 2"/>
          <p:cNvGraphicFramePr>
            <a:graphicFrameLocks noGrp="1"/>
          </p:cNvGraphicFramePr>
          <p:nvPr>
            <p:extLst>
              <p:ext uri="{D42A27DB-BD31-4B8C-83A1-F6EECF244321}">
                <p14:modId xmlns:p14="http://schemas.microsoft.com/office/powerpoint/2010/main" val="373839730"/>
              </p:ext>
            </p:extLst>
          </p:nvPr>
        </p:nvGraphicFramePr>
        <p:xfrm>
          <a:off x="404662" y="1052737"/>
          <a:ext cx="11389023" cy="5409166"/>
        </p:xfrm>
        <a:graphic>
          <a:graphicData uri="http://schemas.openxmlformats.org/drawingml/2006/table">
            <a:tbl>
              <a:tblPr firstRow="1" firstCol="1" bandRow="1">
                <a:tableStyleId>{5C22544A-7EE6-4342-B048-85BDC9FD1C3A}</a:tableStyleId>
              </a:tblPr>
              <a:tblGrid>
                <a:gridCol w="11389023">
                  <a:extLst>
                    <a:ext uri="{9D8B030D-6E8A-4147-A177-3AD203B41FA5}">
                      <a16:colId xmlns:a16="http://schemas.microsoft.com/office/drawing/2014/main" xmlns="" val="2498099605"/>
                    </a:ext>
                  </a:extLst>
                </a:gridCol>
              </a:tblGrid>
              <a:tr h="648225">
                <a:tc>
                  <a:txBody>
                    <a:bodyPr/>
                    <a:lstStyle/>
                    <a:p>
                      <a:pPr algn="just">
                        <a:spcAft>
                          <a:spcPts val="0"/>
                        </a:spcAft>
                      </a:pPr>
                      <a:r>
                        <a:rPr lang="nl-NL" sz="2200">
                          <a:effectLst/>
                          <a:latin typeface="+mn-lt"/>
                          <a:cs typeface="Times New Roman" panose="02020603050405020304" pitchFamily="18" charset="0"/>
                        </a:rPr>
                        <a:t>Hoe werken quantum dot televisies en op welke aspecten zijn deze beter of slechter dan </a:t>
                      </a:r>
                      <a:r>
                        <a:rPr lang="nl-NL" sz="2200">
                          <a:effectLst/>
                          <a:latin typeface="+mn-lt"/>
                          <a:cs typeface="Calibri" panose="020F0502020204030204" pitchFamily="34" charset="0"/>
                        </a:rPr>
                        <a:t>andere </a:t>
                      </a:r>
                      <a:r>
                        <a:rPr lang="nl-NL" sz="2200">
                          <a:effectLst/>
                          <a:latin typeface="+mn-lt"/>
                          <a:cs typeface="Times New Roman" panose="02020603050405020304" pitchFamily="18" charset="0"/>
                        </a:rPr>
                        <a:t>televisietypen?</a:t>
                      </a:r>
                    </a:p>
                  </a:txBody>
                  <a:tcPr marL="68580" marR="68580" marT="0" marB="0"/>
                </a:tc>
                <a:extLst>
                  <a:ext uri="{0D108BD9-81ED-4DB2-BD59-A6C34878D82A}">
                    <a16:rowId xmlns:a16="http://schemas.microsoft.com/office/drawing/2014/main" xmlns="" val="2257010587"/>
                  </a:ext>
                </a:extLst>
              </a:tr>
              <a:tr h="648225">
                <a:tc>
                  <a:txBody>
                    <a:bodyPr/>
                    <a:lstStyle/>
                    <a:p>
                      <a:pPr algn="just">
                        <a:spcAft>
                          <a:spcPts val="0"/>
                        </a:spcAft>
                      </a:pPr>
                      <a:r>
                        <a:rPr lang="nl-NL" sz="2200" dirty="0">
                          <a:effectLst/>
                          <a:latin typeface="+mn-lt"/>
                          <a:cs typeface="Times New Roman" panose="02020603050405020304" pitchFamily="18" charset="0"/>
                        </a:rPr>
                        <a:t>Welke modellen uit de kwantummechanica  zijn van toepassing op </a:t>
                      </a:r>
                      <a:r>
                        <a:rPr lang="nl-NL" sz="2200" dirty="0" err="1">
                          <a:effectLst/>
                          <a:latin typeface="+mn-lt"/>
                          <a:cs typeface="Times New Roman" panose="02020603050405020304" pitchFamily="18" charset="0"/>
                        </a:rPr>
                        <a:t>quantum</a:t>
                      </a:r>
                      <a:r>
                        <a:rPr lang="nl-NL" sz="2200" dirty="0">
                          <a:effectLst/>
                          <a:latin typeface="+mn-lt"/>
                          <a:cs typeface="Times New Roman" panose="02020603050405020304" pitchFamily="18" charset="0"/>
                        </a:rPr>
                        <a:t> </a:t>
                      </a:r>
                      <a:r>
                        <a:rPr lang="nl-NL" sz="2200" dirty="0" err="1">
                          <a:effectLst/>
                          <a:latin typeface="+mn-lt"/>
                          <a:cs typeface="Times New Roman" panose="02020603050405020304" pitchFamily="18" charset="0"/>
                        </a:rPr>
                        <a:t>dots</a:t>
                      </a:r>
                      <a:r>
                        <a:rPr lang="nl-NL" sz="2200" dirty="0">
                          <a:effectLst/>
                          <a:latin typeface="+mn-lt"/>
                          <a:cs typeface="Times New Roman" panose="02020603050405020304" pitchFamily="18" charset="0"/>
                        </a:rPr>
                        <a:t>?</a:t>
                      </a:r>
                    </a:p>
                  </a:txBody>
                  <a:tcPr marL="68580" marR="68580" marT="0" marB="0"/>
                </a:tc>
                <a:extLst>
                  <a:ext uri="{0D108BD9-81ED-4DB2-BD59-A6C34878D82A}">
                    <a16:rowId xmlns:a16="http://schemas.microsoft.com/office/drawing/2014/main" xmlns="" val="680121958"/>
                  </a:ext>
                </a:extLst>
              </a:tr>
              <a:tr h="669526">
                <a:tc>
                  <a:txBody>
                    <a:bodyPr/>
                    <a:lstStyle/>
                    <a:p>
                      <a:pPr algn="just">
                        <a:lnSpc>
                          <a:spcPct val="107000"/>
                        </a:lnSpc>
                        <a:spcAft>
                          <a:spcPts val="0"/>
                        </a:spcAft>
                      </a:pPr>
                      <a:r>
                        <a:rPr lang="nl-NL" sz="2200">
                          <a:effectLst/>
                          <a:latin typeface="+mn-lt"/>
                          <a:ea typeface="Calibri" panose="020F0502020204030204" pitchFamily="34" charset="0"/>
                          <a:cs typeface="Times New Roman" panose="02020603050405020304" pitchFamily="18" charset="0"/>
                        </a:rPr>
                        <a:t>In hoeverre kan ik de nanokristallen beschrijven met het model van het deeltje in een doosje?</a:t>
                      </a:r>
                    </a:p>
                  </a:txBody>
                  <a:tcPr marL="68580" marR="68580" marT="0" marB="0"/>
                </a:tc>
                <a:extLst>
                  <a:ext uri="{0D108BD9-81ED-4DB2-BD59-A6C34878D82A}">
                    <a16:rowId xmlns:a16="http://schemas.microsoft.com/office/drawing/2014/main" xmlns="" val="1874321839"/>
                  </a:ext>
                </a:extLst>
              </a:tr>
              <a:tr h="1710001">
                <a:tc>
                  <a:txBody>
                    <a:bodyPr/>
                    <a:lstStyle/>
                    <a:p>
                      <a:pPr algn="just">
                        <a:lnSpc>
                          <a:spcPct val="107000"/>
                        </a:lnSpc>
                        <a:spcAft>
                          <a:spcPts val="0"/>
                        </a:spcAft>
                      </a:pPr>
                      <a:r>
                        <a:rPr lang="nl-NL" sz="2200" b="1" kern="1200" dirty="0" smtClean="0">
                          <a:solidFill>
                            <a:schemeClr val="lt1"/>
                          </a:solidFill>
                          <a:effectLst/>
                          <a:latin typeface="+mn-lt"/>
                          <a:ea typeface="+mn-ea"/>
                          <a:cs typeface="+mn-cs"/>
                        </a:rPr>
                        <a:t>Met behulp van welke grootheden kan ik een </a:t>
                      </a:r>
                      <a:r>
                        <a:rPr lang="nl-NL" sz="2200" b="1" kern="1200" dirty="0" err="1" smtClean="0">
                          <a:solidFill>
                            <a:schemeClr val="lt1"/>
                          </a:solidFill>
                          <a:effectLst/>
                          <a:latin typeface="+mn-lt"/>
                          <a:ea typeface="+mn-ea"/>
                          <a:cs typeface="+mn-cs"/>
                        </a:rPr>
                        <a:t>nanokristal</a:t>
                      </a:r>
                      <a:r>
                        <a:rPr lang="nl-NL" sz="2200" b="1" kern="1200" dirty="0" smtClean="0">
                          <a:solidFill>
                            <a:schemeClr val="lt1"/>
                          </a:solidFill>
                          <a:effectLst/>
                          <a:latin typeface="+mn-lt"/>
                          <a:ea typeface="+mn-ea"/>
                          <a:cs typeface="+mn-cs"/>
                        </a:rPr>
                        <a:t> activeren om licht uit te zenden? Welke grootheden hebben invloed op het uitgezonden licht door de </a:t>
                      </a:r>
                      <a:r>
                        <a:rPr lang="nl-NL" sz="2200" b="1" kern="1200" dirty="0" err="1" smtClean="0">
                          <a:solidFill>
                            <a:schemeClr val="lt1"/>
                          </a:solidFill>
                          <a:effectLst/>
                          <a:latin typeface="+mn-lt"/>
                          <a:ea typeface="+mn-ea"/>
                          <a:cs typeface="+mn-cs"/>
                        </a:rPr>
                        <a:t>nanokristallen</a:t>
                      </a:r>
                      <a:r>
                        <a:rPr lang="nl-NL" sz="2200" b="1" kern="1200" dirty="0" smtClean="0">
                          <a:solidFill>
                            <a:schemeClr val="lt1"/>
                          </a:solidFill>
                          <a:effectLst/>
                          <a:latin typeface="+mn-lt"/>
                          <a:ea typeface="+mn-ea"/>
                          <a:cs typeface="+mn-cs"/>
                        </a:rPr>
                        <a:t>? Wat is de golflengte van het licht dat het </a:t>
                      </a:r>
                      <a:r>
                        <a:rPr lang="nl-NL" sz="2200" b="1" kern="1200" dirty="0" err="1" smtClean="0">
                          <a:solidFill>
                            <a:schemeClr val="lt1"/>
                          </a:solidFill>
                          <a:effectLst/>
                          <a:latin typeface="+mn-lt"/>
                          <a:ea typeface="+mn-ea"/>
                          <a:cs typeface="+mn-cs"/>
                        </a:rPr>
                        <a:t>nanokristal</a:t>
                      </a:r>
                      <a:r>
                        <a:rPr lang="nl-NL" sz="2200" b="1" kern="1200" dirty="0" smtClean="0">
                          <a:solidFill>
                            <a:schemeClr val="lt1"/>
                          </a:solidFill>
                          <a:effectLst/>
                          <a:latin typeface="+mn-lt"/>
                          <a:ea typeface="+mn-ea"/>
                          <a:cs typeface="+mn-cs"/>
                        </a:rPr>
                        <a:t> uitzendt? Wat zijn de afmetingen van het </a:t>
                      </a:r>
                      <a:r>
                        <a:rPr lang="nl-NL" sz="2200" b="1" kern="1200" dirty="0" err="1" smtClean="0">
                          <a:solidFill>
                            <a:schemeClr val="lt1"/>
                          </a:solidFill>
                          <a:effectLst/>
                          <a:latin typeface="+mn-lt"/>
                          <a:ea typeface="+mn-ea"/>
                          <a:cs typeface="+mn-cs"/>
                        </a:rPr>
                        <a:t>nanokristal</a:t>
                      </a:r>
                      <a:r>
                        <a:rPr lang="nl-NL" sz="2200" b="1" kern="1200" dirty="0" smtClean="0">
                          <a:solidFill>
                            <a:schemeClr val="lt1"/>
                          </a:solidFill>
                          <a:effectLst/>
                          <a:latin typeface="+mn-lt"/>
                          <a:ea typeface="+mn-ea"/>
                          <a:cs typeface="+mn-cs"/>
                        </a:rPr>
                        <a:t> en wat is de interne structuur ervan?</a:t>
                      </a:r>
                      <a:endParaRPr lang="nl-NL"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8956715"/>
                  </a:ext>
                </a:extLst>
              </a:tr>
              <a:tr h="669526">
                <a:tc>
                  <a:txBody>
                    <a:bodyPr/>
                    <a:lstStyle/>
                    <a:p>
                      <a:pPr algn="just">
                        <a:lnSpc>
                          <a:spcPct val="107000"/>
                        </a:lnSpc>
                        <a:spcAft>
                          <a:spcPts val="0"/>
                        </a:spcAft>
                      </a:pPr>
                      <a:r>
                        <a:rPr lang="nl-NL" sz="2200" dirty="0">
                          <a:effectLst/>
                          <a:latin typeface="+mn-lt"/>
                          <a:ea typeface="Calibri" panose="020F0502020204030204" pitchFamily="34" charset="0"/>
                          <a:cs typeface="Calibri" panose="020F0502020204030204" pitchFamily="34" charset="0"/>
                        </a:rPr>
                        <a:t>Welke invloed heeft de aangebrachte spanning of het opvallende licht op de golflengte en felheid van het door de </a:t>
                      </a:r>
                      <a:r>
                        <a:rPr lang="nl-NL" sz="2200" dirty="0" err="1">
                          <a:effectLst/>
                          <a:latin typeface="+mn-lt"/>
                          <a:ea typeface="Calibri" panose="020F0502020204030204" pitchFamily="34" charset="0"/>
                          <a:cs typeface="Calibri" panose="020F0502020204030204" pitchFamily="34" charset="0"/>
                        </a:rPr>
                        <a:t>nanokristallen</a:t>
                      </a:r>
                      <a:r>
                        <a:rPr lang="nl-NL" sz="2200" dirty="0">
                          <a:effectLst/>
                          <a:latin typeface="+mn-lt"/>
                          <a:ea typeface="Calibri" panose="020F0502020204030204" pitchFamily="34" charset="0"/>
                          <a:cs typeface="Calibri" panose="020F0502020204030204" pitchFamily="34" charset="0"/>
                        </a:rPr>
                        <a:t> uitgezonden licht?</a:t>
                      </a:r>
                      <a:endParaRPr lang="nl-NL"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5109465"/>
                  </a:ext>
                </a:extLst>
              </a:tr>
              <a:tr h="839071">
                <a:tc>
                  <a:txBody>
                    <a:bodyPr/>
                    <a:lstStyle/>
                    <a:p>
                      <a:pPr algn="just">
                        <a:lnSpc>
                          <a:spcPct val="107000"/>
                        </a:lnSpc>
                        <a:spcAft>
                          <a:spcPts val="0"/>
                        </a:spcAft>
                      </a:pPr>
                      <a:r>
                        <a:rPr lang="nl-NL" sz="2200" dirty="0">
                          <a:effectLst/>
                          <a:latin typeface="+mn-lt"/>
                          <a:ea typeface="Calibri" panose="020F0502020204030204" pitchFamily="34" charset="0"/>
                          <a:cs typeface="Calibri" panose="020F0502020204030204" pitchFamily="34" charset="0"/>
                        </a:rPr>
                        <a:t>Welke formule beschrijft het verband tussen de afmetingen van het </a:t>
                      </a:r>
                      <a:r>
                        <a:rPr lang="nl-NL" sz="2200" dirty="0" err="1">
                          <a:effectLst/>
                          <a:latin typeface="+mn-lt"/>
                          <a:ea typeface="Calibri" panose="020F0502020204030204" pitchFamily="34" charset="0"/>
                          <a:cs typeface="Calibri" panose="020F0502020204030204" pitchFamily="34" charset="0"/>
                        </a:rPr>
                        <a:t>nanokristal</a:t>
                      </a:r>
                      <a:r>
                        <a:rPr lang="nl-NL" sz="2200" dirty="0">
                          <a:effectLst/>
                          <a:latin typeface="+mn-lt"/>
                          <a:ea typeface="Calibri" panose="020F0502020204030204" pitchFamily="34" charset="0"/>
                          <a:cs typeface="Calibri" panose="020F0502020204030204" pitchFamily="34" charset="0"/>
                        </a:rPr>
                        <a:t> en de golflengte van het uitgezonden licht?</a:t>
                      </a:r>
                      <a:endParaRPr lang="nl-NL"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5952355"/>
                  </a:ext>
                </a:extLst>
              </a:tr>
            </a:tbl>
          </a:graphicData>
        </a:graphic>
      </p:graphicFrame>
    </p:spTree>
    <p:extLst>
      <p:ext uri="{BB962C8B-B14F-4D97-AF65-F5344CB8AC3E}">
        <p14:creationId xmlns:p14="http://schemas.microsoft.com/office/powerpoint/2010/main" val="4181651045"/>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Richtinggevende vragen stellen</a:t>
            </a:r>
          </a:p>
        </p:txBody>
      </p:sp>
      <p:graphicFrame>
        <p:nvGraphicFramePr>
          <p:cNvPr id="3" name="Tabel 2"/>
          <p:cNvGraphicFramePr>
            <a:graphicFrameLocks noGrp="1"/>
          </p:cNvGraphicFramePr>
          <p:nvPr>
            <p:extLst>
              <p:ext uri="{D42A27DB-BD31-4B8C-83A1-F6EECF244321}">
                <p14:modId xmlns:p14="http://schemas.microsoft.com/office/powerpoint/2010/main" val="4283310048"/>
              </p:ext>
            </p:extLst>
          </p:nvPr>
        </p:nvGraphicFramePr>
        <p:xfrm>
          <a:off x="404662" y="1052736"/>
          <a:ext cx="11389023" cy="4972490"/>
        </p:xfrm>
        <a:graphic>
          <a:graphicData uri="http://schemas.openxmlformats.org/drawingml/2006/table">
            <a:tbl>
              <a:tblPr firstRow="1" firstCol="1" bandRow="1">
                <a:tableStyleId>{5C22544A-7EE6-4342-B048-85BDC9FD1C3A}</a:tableStyleId>
              </a:tblPr>
              <a:tblGrid>
                <a:gridCol w="11389023">
                  <a:extLst>
                    <a:ext uri="{9D8B030D-6E8A-4147-A177-3AD203B41FA5}">
                      <a16:colId xmlns:a16="http://schemas.microsoft.com/office/drawing/2014/main" xmlns="" val="2498099605"/>
                    </a:ext>
                  </a:extLst>
                </a:gridCol>
              </a:tblGrid>
              <a:tr h="462604">
                <a:tc>
                  <a:txBody>
                    <a:bodyPr/>
                    <a:lstStyle/>
                    <a:p>
                      <a:pPr algn="just">
                        <a:spcAft>
                          <a:spcPts val="0"/>
                        </a:spcAft>
                      </a:pPr>
                      <a:r>
                        <a:rPr lang="nl-NL" sz="2200" dirty="0" smtClean="0">
                          <a:effectLst/>
                          <a:latin typeface="+mn-lt"/>
                          <a:cs typeface="Calibri" panose="020F0502020204030204" pitchFamily="34" charset="0"/>
                        </a:rPr>
                        <a:t>Welke kleuren licht zenden </a:t>
                      </a:r>
                      <a:r>
                        <a:rPr lang="nl-NL" sz="2200" dirty="0" err="1" smtClean="0">
                          <a:effectLst/>
                          <a:latin typeface="+mn-lt"/>
                          <a:cs typeface="Calibri" panose="020F0502020204030204" pitchFamily="34" charset="0"/>
                        </a:rPr>
                        <a:t>nanokristallen</a:t>
                      </a:r>
                      <a:r>
                        <a:rPr lang="nl-NL" sz="2200" dirty="0" smtClean="0">
                          <a:effectLst/>
                          <a:latin typeface="+mn-lt"/>
                          <a:cs typeface="Calibri" panose="020F0502020204030204" pitchFamily="34" charset="0"/>
                        </a:rPr>
                        <a:t> met verschillende afmetingen uit? Hoe hangt de golflengte van het uitgezonden licht af van de golflengte van het opvallende licht? </a:t>
                      </a:r>
                      <a:r>
                        <a:rPr lang="nl-NL" sz="2200" b="1" kern="1200" dirty="0" smtClean="0">
                          <a:solidFill>
                            <a:schemeClr val="lt1"/>
                          </a:solidFill>
                          <a:effectLst/>
                          <a:latin typeface="+mn-lt"/>
                          <a:ea typeface="+mn-ea"/>
                          <a:cs typeface="+mn-cs"/>
                        </a:rPr>
                        <a:t>Hoe bepaal ik de afmetingen van het </a:t>
                      </a:r>
                      <a:r>
                        <a:rPr lang="nl-NL" sz="2200" b="1" kern="1200" dirty="0" err="1" smtClean="0">
                          <a:solidFill>
                            <a:schemeClr val="lt1"/>
                          </a:solidFill>
                          <a:effectLst/>
                          <a:latin typeface="+mn-lt"/>
                          <a:ea typeface="+mn-ea"/>
                          <a:cs typeface="+mn-cs"/>
                        </a:rPr>
                        <a:t>nanokristal</a:t>
                      </a:r>
                      <a:r>
                        <a:rPr lang="nl-NL" sz="2200" b="1" kern="1200" dirty="0" smtClean="0">
                          <a:solidFill>
                            <a:schemeClr val="lt1"/>
                          </a:solidFill>
                          <a:effectLst/>
                          <a:latin typeface="+mn-lt"/>
                          <a:ea typeface="+mn-ea"/>
                          <a:cs typeface="+mn-cs"/>
                        </a:rPr>
                        <a:t>? </a:t>
                      </a:r>
                      <a:r>
                        <a:rPr lang="nl-NL" sz="2200" dirty="0" smtClean="0">
                          <a:effectLst/>
                          <a:latin typeface="+mn-lt"/>
                          <a:cs typeface="Calibri" panose="020F0502020204030204" pitchFamily="34" charset="0"/>
                        </a:rPr>
                        <a:t>Hoe kan ik de felheid van het licht variëren?</a:t>
                      </a:r>
                      <a:endParaRPr lang="nl-NL" sz="22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xmlns="" val="4075952355"/>
                  </a:ext>
                </a:extLst>
              </a:tr>
              <a:tr h="949130">
                <a:tc>
                  <a:txBody>
                    <a:bodyPr/>
                    <a:lstStyle/>
                    <a:p>
                      <a:pPr algn="just">
                        <a:lnSpc>
                          <a:spcPct val="107000"/>
                        </a:lnSpc>
                        <a:spcAft>
                          <a:spcPts val="0"/>
                        </a:spcAft>
                      </a:pPr>
                      <a:r>
                        <a:rPr lang="nl-NL" sz="2200" dirty="0">
                          <a:effectLst/>
                          <a:latin typeface="+mn-lt"/>
                          <a:ea typeface="Calibri" panose="020F0502020204030204" pitchFamily="34" charset="0"/>
                          <a:cs typeface="Calibri" panose="020F0502020204030204" pitchFamily="34" charset="0"/>
                        </a:rPr>
                        <a:t>Hoe kan ik de productie van </a:t>
                      </a:r>
                      <a:r>
                        <a:rPr lang="nl-NL" sz="2200" dirty="0" err="1">
                          <a:effectLst/>
                          <a:latin typeface="+mn-lt"/>
                          <a:ea typeface="Calibri" panose="020F0502020204030204" pitchFamily="34" charset="0"/>
                          <a:cs typeface="Calibri" panose="020F0502020204030204" pitchFamily="34" charset="0"/>
                        </a:rPr>
                        <a:t>quantum</a:t>
                      </a:r>
                      <a:r>
                        <a:rPr lang="nl-NL" sz="2200" dirty="0">
                          <a:effectLst/>
                          <a:latin typeface="+mn-lt"/>
                          <a:ea typeface="Calibri" panose="020F0502020204030204" pitchFamily="34" charset="0"/>
                          <a:cs typeface="Calibri" panose="020F0502020204030204" pitchFamily="34" charset="0"/>
                        </a:rPr>
                        <a:t> </a:t>
                      </a:r>
                      <a:r>
                        <a:rPr lang="nl-NL" sz="2200" dirty="0" err="1">
                          <a:effectLst/>
                          <a:latin typeface="+mn-lt"/>
                          <a:ea typeface="Calibri" panose="020F0502020204030204" pitchFamily="34" charset="0"/>
                          <a:cs typeface="Calibri" panose="020F0502020204030204" pitchFamily="34" charset="0"/>
                        </a:rPr>
                        <a:t>dots</a:t>
                      </a:r>
                      <a:r>
                        <a:rPr lang="nl-NL" sz="2200" dirty="0">
                          <a:effectLst/>
                          <a:latin typeface="+mn-lt"/>
                          <a:ea typeface="Calibri" panose="020F0502020204030204" pitchFamily="34" charset="0"/>
                          <a:cs typeface="Calibri" panose="020F0502020204030204" pitchFamily="34" charset="0"/>
                        </a:rPr>
                        <a:t> vereenvoudigen, zodat deze nog gemakkelijker in te zetten zijn voor verschillende toepassingen?</a:t>
                      </a:r>
                      <a:endParaRPr lang="nl-NL"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8105545"/>
                  </a:ext>
                </a:extLst>
              </a:tr>
              <a:tr h="462604">
                <a:tc>
                  <a:txBody>
                    <a:bodyPr/>
                    <a:lstStyle/>
                    <a:p>
                      <a:pPr algn="just">
                        <a:spcAft>
                          <a:spcPts val="0"/>
                        </a:spcAft>
                      </a:pPr>
                      <a:r>
                        <a:rPr lang="nl-NL" sz="2200" dirty="0">
                          <a:effectLst/>
                          <a:latin typeface="+mn-lt"/>
                          <a:cs typeface="Calibri" panose="020F0502020204030204" pitchFamily="34" charset="0"/>
                        </a:rPr>
                        <a:t>Welke aspecten van de </a:t>
                      </a:r>
                      <a:r>
                        <a:rPr lang="nl-NL" sz="2200" dirty="0" err="1">
                          <a:effectLst/>
                          <a:latin typeface="+mn-lt"/>
                          <a:cs typeface="Calibri" panose="020F0502020204030204" pitchFamily="34" charset="0"/>
                        </a:rPr>
                        <a:t>quantum</a:t>
                      </a:r>
                      <a:r>
                        <a:rPr lang="nl-NL" sz="2200" dirty="0">
                          <a:effectLst/>
                          <a:latin typeface="+mn-lt"/>
                          <a:cs typeface="Calibri" panose="020F0502020204030204" pitchFamily="34" charset="0"/>
                        </a:rPr>
                        <a:t> </a:t>
                      </a:r>
                      <a:r>
                        <a:rPr lang="nl-NL" sz="2200" dirty="0" err="1">
                          <a:effectLst/>
                          <a:latin typeface="+mn-lt"/>
                          <a:cs typeface="Calibri" panose="020F0502020204030204" pitchFamily="34" charset="0"/>
                        </a:rPr>
                        <a:t>dots</a:t>
                      </a:r>
                      <a:r>
                        <a:rPr lang="nl-NL" sz="2200" dirty="0">
                          <a:effectLst/>
                          <a:latin typeface="+mn-lt"/>
                          <a:cs typeface="Calibri" panose="020F0502020204030204" pitchFamily="34" charset="0"/>
                        </a:rPr>
                        <a:t> of </a:t>
                      </a:r>
                      <a:r>
                        <a:rPr lang="nl-NL" sz="2200" dirty="0" err="1">
                          <a:effectLst/>
                          <a:latin typeface="+mn-lt"/>
                          <a:cs typeface="Calibri" panose="020F0502020204030204" pitchFamily="34" charset="0"/>
                        </a:rPr>
                        <a:t>nanokristallen</a:t>
                      </a:r>
                      <a:r>
                        <a:rPr lang="nl-NL" sz="2200" dirty="0">
                          <a:effectLst/>
                          <a:latin typeface="+mn-lt"/>
                          <a:cs typeface="Calibri" panose="020F0502020204030204" pitchFamily="34" charset="0"/>
                        </a:rPr>
                        <a:t> zijn essentieel in de verbetering van televisies en hoe kan ik deze het best vergelijken met de techniek achter andere televisietypen?</a:t>
                      </a:r>
                      <a:endParaRPr lang="nl-NL" sz="22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xmlns="" val="929407262"/>
                  </a:ext>
                </a:extLst>
              </a:tr>
              <a:tr h="462604">
                <a:tc>
                  <a:txBody>
                    <a:bodyPr/>
                    <a:lstStyle/>
                    <a:p>
                      <a:pPr algn="just">
                        <a:spcAft>
                          <a:spcPts val="0"/>
                        </a:spcAft>
                      </a:pPr>
                      <a:r>
                        <a:rPr lang="nl-NL" sz="2200" dirty="0">
                          <a:effectLst/>
                          <a:latin typeface="+mn-lt"/>
                          <a:cs typeface="Calibri" panose="020F0502020204030204" pitchFamily="34" charset="0"/>
                        </a:rPr>
                        <a:t>In hoeverre draagt het produceren van </a:t>
                      </a:r>
                      <a:r>
                        <a:rPr lang="nl-NL" sz="2200" dirty="0" err="1">
                          <a:effectLst/>
                          <a:latin typeface="+mn-lt"/>
                          <a:cs typeface="Calibri" panose="020F0502020204030204" pitchFamily="34" charset="0"/>
                        </a:rPr>
                        <a:t>quantum</a:t>
                      </a:r>
                      <a:r>
                        <a:rPr lang="nl-NL" sz="2200" dirty="0">
                          <a:effectLst/>
                          <a:latin typeface="+mn-lt"/>
                          <a:cs typeface="Calibri" panose="020F0502020204030204" pitchFamily="34" charset="0"/>
                        </a:rPr>
                        <a:t> dot televisies bij aan het bewaken van het milieu zowel gedurende de productie en recycling als tijdens het gebruik ervan?</a:t>
                      </a:r>
                      <a:endParaRPr lang="nl-NL" sz="22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xmlns="" val="641338480"/>
                  </a:ext>
                </a:extLst>
              </a:tr>
              <a:tr h="462604">
                <a:tc>
                  <a:txBody>
                    <a:bodyPr/>
                    <a:lstStyle/>
                    <a:p>
                      <a:pPr algn="just">
                        <a:spcAft>
                          <a:spcPts val="0"/>
                        </a:spcAft>
                      </a:pPr>
                      <a:r>
                        <a:rPr lang="nl-NL" sz="2200" dirty="0">
                          <a:effectLst/>
                          <a:latin typeface="+mn-lt"/>
                          <a:cs typeface="Calibri" panose="020F0502020204030204" pitchFamily="34" charset="0"/>
                        </a:rPr>
                        <a:t>Is het licht van </a:t>
                      </a:r>
                      <a:r>
                        <a:rPr lang="nl-NL" sz="2200" dirty="0" err="1">
                          <a:effectLst/>
                          <a:latin typeface="+mn-lt"/>
                          <a:cs typeface="Calibri" panose="020F0502020204030204" pitchFamily="34" charset="0"/>
                        </a:rPr>
                        <a:t>quantum</a:t>
                      </a:r>
                      <a:r>
                        <a:rPr lang="nl-NL" sz="2200" dirty="0">
                          <a:effectLst/>
                          <a:latin typeface="+mn-lt"/>
                          <a:cs typeface="Calibri" panose="020F0502020204030204" pitchFamily="34" charset="0"/>
                        </a:rPr>
                        <a:t> </a:t>
                      </a:r>
                      <a:r>
                        <a:rPr lang="nl-NL" sz="2200" dirty="0" err="1">
                          <a:effectLst/>
                          <a:latin typeface="+mn-lt"/>
                          <a:cs typeface="Calibri" panose="020F0502020204030204" pitchFamily="34" charset="0"/>
                        </a:rPr>
                        <a:t>dots</a:t>
                      </a:r>
                      <a:r>
                        <a:rPr lang="nl-NL" sz="2200" dirty="0">
                          <a:effectLst/>
                          <a:latin typeface="+mn-lt"/>
                          <a:cs typeface="Calibri" panose="020F0502020204030204" pitchFamily="34" charset="0"/>
                        </a:rPr>
                        <a:t> gevaarlijker voor mijn ogen dan het licht uit andere bronnen?</a:t>
                      </a:r>
                      <a:endParaRPr lang="nl-NL" sz="22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xmlns="" val="89439934"/>
                  </a:ext>
                </a:extLst>
              </a:tr>
            </a:tbl>
          </a:graphicData>
        </a:graphic>
      </p:graphicFrame>
    </p:spTree>
    <p:extLst>
      <p:ext uri="{BB962C8B-B14F-4D97-AF65-F5344CB8AC3E}">
        <p14:creationId xmlns:p14="http://schemas.microsoft.com/office/powerpoint/2010/main" val="378769346"/>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Mooie dingen laten zien</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1263" y="0"/>
            <a:ext cx="4795200" cy="6480000"/>
          </a:xfrm>
          <a:prstGeom prst="rect">
            <a:avLst/>
          </a:prstGeom>
        </p:spPr>
      </p:pic>
    </p:spTree>
    <p:extLst>
      <p:ext uri="{BB962C8B-B14F-4D97-AF65-F5344CB8AC3E}">
        <p14:creationId xmlns:p14="http://schemas.microsoft.com/office/powerpoint/2010/main" val="2494706459"/>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Hulp</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0693" y="1877290"/>
            <a:ext cx="7369002" cy="2811295"/>
          </a:xfrm>
          <a:prstGeom prst="rect">
            <a:avLst/>
          </a:prstGeom>
        </p:spPr>
      </p:pic>
    </p:spTree>
    <p:extLst>
      <p:ext uri="{BB962C8B-B14F-4D97-AF65-F5344CB8AC3E}">
        <p14:creationId xmlns:p14="http://schemas.microsoft.com/office/powerpoint/2010/main" val="1538111166"/>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Hulp</a:t>
            </a:r>
          </a:p>
        </p:txBody>
      </p:sp>
      <p:pic>
        <p:nvPicPr>
          <p:cNvPr id="5" name="Afbeelding 4">
            <a:extLst>
              <a:ext uri="{FF2B5EF4-FFF2-40B4-BE49-F238E27FC236}">
                <a16:creationId xmlns:a16="http://schemas.microsoft.com/office/drawing/2014/main" xmlns="" id="{EB10036D-C45F-4681-9BDC-6CC8C5F42E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8355" y="2799207"/>
            <a:ext cx="3301640" cy="1259585"/>
          </a:xfrm>
          <a:prstGeom prst="rect">
            <a:avLst/>
          </a:prstGeom>
        </p:spPr>
      </p:pic>
      <p:pic>
        <p:nvPicPr>
          <p:cNvPr id="4" name="Afbeelding 3">
            <a:extLst>
              <a:ext uri="{FF2B5EF4-FFF2-40B4-BE49-F238E27FC236}">
                <a16:creationId xmlns:a16="http://schemas.microsoft.com/office/drawing/2014/main" xmlns="" id="{7E28947B-5063-428F-AAE3-94B4C7B09D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4852" y="1236533"/>
            <a:ext cx="2901462" cy="1885950"/>
          </a:xfrm>
          <a:prstGeom prst="rect">
            <a:avLst/>
          </a:prstGeom>
        </p:spPr>
      </p:pic>
      <p:pic>
        <p:nvPicPr>
          <p:cNvPr id="7" name="Afbeelding 6">
            <a:extLst>
              <a:ext uri="{FF2B5EF4-FFF2-40B4-BE49-F238E27FC236}">
                <a16:creationId xmlns:a16="http://schemas.microsoft.com/office/drawing/2014/main" xmlns="" id="{CFF0B89E-CC4A-4E05-9DBE-4DFF6173993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2751" y="3735516"/>
            <a:ext cx="2448273" cy="2423790"/>
          </a:xfrm>
          <a:prstGeom prst="rect">
            <a:avLst/>
          </a:prstGeom>
        </p:spPr>
      </p:pic>
      <p:pic>
        <p:nvPicPr>
          <p:cNvPr id="9" name="Afbeelding 8" descr="Afbeelding met teken, buiten&#10;&#10;Beschrijving is gegenereerd met zeer hoge betrouwbaarheid">
            <a:extLst>
              <a:ext uri="{FF2B5EF4-FFF2-40B4-BE49-F238E27FC236}">
                <a16:creationId xmlns:a16="http://schemas.microsoft.com/office/drawing/2014/main" xmlns="" id="{A810CD3D-0388-46E0-84CA-8652CB0FB19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67327" y="455301"/>
            <a:ext cx="2592288" cy="2838555"/>
          </a:xfrm>
          <a:prstGeom prst="rect">
            <a:avLst/>
          </a:prstGeom>
        </p:spPr>
      </p:pic>
      <p:pic>
        <p:nvPicPr>
          <p:cNvPr id="11" name="Afbeelding 10">
            <a:extLst>
              <a:ext uri="{FF2B5EF4-FFF2-40B4-BE49-F238E27FC236}">
                <a16:creationId xmlns:a16="http://schemas.microsoft.com/office/drawing/2014/main" xmlns="" id="{8D5722B2-A45C-4A11-BDF6-1940F79778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7327" y="3627320"/>
            <a:ext cx="3474131" cy="2594742"/>
          </a:xfrm>
          <a:prstGeom prst="rect">
            <a:avLst/>
          </a:prstGeom>
        </p:spPr>
      </p:pic>
    </p:spTree>
    <p:extLst>
      <p:ext uri="{BB962C8B-B14F-4D97-AF65-F5344CB8AC3E}">
        <p14:creationId xmlns:p14="http://schemas.microsoft.com/office/powerpoint/2010/main" val="131832044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Voorbeelden Perspectieven</a:t>
            </a:r>
          </a:p>
        </p:txBody>
      </p:sp>
      <p:sp>
        <p:nvSpPr>
          <p:cNvPr id="4" name="Tijdelijke aanduiding voor verticale tekst 7"/>
          <p:cNvSpPr>
            <a:spLocks noGrp="1"/>
          </p:cNvSpPr>
          <p:nvPr>
            <p:ph type="body" orient="vert" idx="1"/>
          </p:nvPr>
        </p:nvSpPr>
        <p:spPr>
          <a:xfrm>
            <a:off x="404662" y="1268760"/>
            <a:ext cx="11389023" cy="4795836"/>
          </a:xfrm>
        </p:spPr>
        <p:txBody>
          <a:bodyPr>
            <a:noAutofit/>
          </a:bodyPr>
          <a:lstStyle/>
          <a:p>
            <a:r>
              <a:rPr lang="nl-NL" altLang="nl-NL" sz="2600" dirty="0">
                <a:latin typeface="Georgia" panose="02040502050405020303" pitchFamily="18" charset="0"/>
              </a:rPr>
              <a:t>Onderwijsperspectieven:</a:t>
            </a:r>
          </a:p>
          <a:p>
            <a:pPr lvl="1"/>
            <a:r>
              <a:rPr lang="nl-NL" altLang="nl-NL" sz="2400" dirty="0" smtClean="0">
                <a:latin typeface="Georgia" panose="02040502050405020303" pitchFamily="18" charset="0"/>
              </a:rPr>
              <a:t>Behaviorisme, Constructivisme, Leren leren, Personalisme, …</a:t>
            </a:r>
          </a:p>
          <a:p>
            <a:pPr lvl="1"/>
            <a:endParaRPr lang="nl-NL" altLang="nl-NL" sz="2400" dirty="0">
              <a:latin typeface="Georgia" panose="02040502050405020303" pitchFamily="18" charset="0"/>
            </a:endParaRPr>
          </a:p>
          <a:p>
            <a:r>
              <a:rPr lang="nl-NL" altLang="nl-NL" sz="2600" dirty="0" err="1" smtClean="0">
                <a:latin typeface="Georgia" panose="02040502050405020303" pitchFamily="18" charset="0"/>
              </a:rPr>
              <a:t>Vakperspectieven</a:t>
            </a:r>
            <a:r>
              <a:rPr lang="nl-NL" altLang="nl-NL" sz="2600" dirty="0">
                <a:latin typeface="Georgia" panose="02040502050405020303" pitchFamily="18" charset="0"/>
              </a:rPr>
              <a:t>:</a:t>
            </a:r>
          </a:p>
          <a:p>
            <a:pPr lvl="1"/>
            <a:r>
              <a:rPr lang="nl-NL" altLang="nl-NL" sz="2400" dirty="0" err="1">
                <a:latin typeface="Georgia" panose="02040502050405020303" pitchFamily="18" charset="0"/>
              </a:rPr>
              <a:t>Vakstructuur</a:t>
            </a:r>
            <a:endParaRPr lang="nl-NL" altLang="nl-NL" sz="2400" dirty="0">
              <a:latin typeface="Georgia" panose="02040502050405020303" pitchFamily="18" charset="0"/>
            </a:endParaRPr>
          </a:p>
          <a:p>
            <a:pPr lvl="1"/>
            <a:r>
              <a:rPr lang="nl-NL" altLang="nl-NL" sz="2400" dirty="0">
                <a:latin typeface="Georgia" panose="02040502050405020303" pitchFamily="18" charset="0"/>
              </a:rPr>
              <a:t>Dagelijks leven</a:t>
            </a:r>
          </a:p>
          <a:p>
            <a:pPr lvl="1"/>
            <a:r>
              <a:rPr lang="nl-NL" altLang="nl-NL" sz="2400" dirty="0">
                <a:latin typeface="Georgia" panose="02040502050405020303" pitchFamily="18" charset="0"/>
              </a:rPr>
              <a:t>Techniek</a:t>
            </a:r>
          </a:p>
          <a:p>
            <a:pPr lvl="1"/>
            <a:r>
              <a:rPr lang="nl-NL" altLang="nl-NL" sz="2400" dirty="0">
                <a:latin typeface="Georgia" panose="02040502050405020303" pitchFamily="18" charset="0"/>
              </a:rPr>
              <a:t>Maatschappij, filosofie, geschiedenis</a:t>
            </a:r>
          </a:p>
          <a:p>
            <a:pPr lvl="1"/>
            <a:endParaRPr lang="nl-NL" altLang="nl-NL" sz="2400" dirty="0">
              <a:solidFill>
                <a:srgbClr val="FF0000"/>
              </a:solidFill>
              <a:latin typeface="Georgia" panose="02040502050405020303" pitchFamily="18" charset="0"/>
            </a:endParaRPr>
          </a:p>
          <a:p>
            <a:pPr marL="0" indent="0">
              <a:buNone/>
            </a:pPr>
            <a:r>
              <a:rPr lang="nl-NL" altLang="nl-NL" sz="2600" dirty="0">
                <a:solidFill>
                  <a:srgbClr val="FF0000"/>
                </a:solidFill>
                <a:latin typeface="Georgia" panose="02040502050405020303" pitchFamily="18" charset="0"/>
              </a:rPr>
              <a:t>Valkuil: als de docent denkt dat iedere leerling leert zoals </a:t>
            </a:r>
            <a:r>
              <a:rPr lang="nl-NL" altLang="nl-NL" sz="2600" dirty="0" smtClean="0">
                <a:solidFill>
                  <a:srgbClr val="FF0000"/>
                </a:solidFill>
                <a:latin typeface="Georgia" panose="02040502050405020303" pitchFamily="18" charset="0"/>
              </a:rPr>
              <a:t>hijzelf dat doet...</a:t>
            </a:r>
            <a:endParaRPr lang="nl-NL" altLang="nl-NL" sz="26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5937415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kaart&#10;&#10;Beschrijving is gegenereerd met zeer hoge betrouwbaarheid">
            <a:extLst>
              <a:ext uri="{FF2B5EF4-FFF2-40B4-BE49-F238E27FC236}">
                <a16:creationId xmlns:a16="http://schemas.microsoft.com/office/drawing/2014/main" xmlns="" id="{BAD6CBAE-50A7-48E1-A461-2519FFE2B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2404" y="1052736"/>
            <a:ext cx="5913542" cy="5402230"/>
          </a:xfrm>
          <a:prstGeom prst="rect">
            <a:avLst/>
          </a:prstGeom>
        </p:spPr>
      </p:pic>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Plattegrond!</a:t>
            </a:r>
          </a:p>
        </p:txBody>
      </p:sp>
    </p:spTree>
    <p:extLst>
      <p:ext uri="{BB962C8B-B14F-4D97-AF65-F5344CB8AC3E}">
        <p14:creationId xmlns:p14="http://schemas.microsoft.com/office/powerpoint/2010/main" val="4228919394"/>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kaart&#10;&#10;Beschrijving is gegenereerd met zeer hoge betrouwbaarheid">
            <a:extLst>
              <a:ext uri="{FF2B5EF4-FFF2-40B4-BE49-F238E27FC236}">
                <a16:creationId xmlns:a16="http://schemas.microsoft.com/office/drawing/2014/main" xmlns="" id="{BAD6CBAE-50A7-48E1-A461-2519FFE2B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2404" y="1052736"/>
            <a:ext cx="5913542" cy="5402230"/>
          </a:xfrm>
          <a:prstGeom prst="rect">
            <a:avLst/>
          </a:prstGeom>
        </p:spPr>
      </p:pic>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Plattegrond!</a:t>
            </a:r>
          </a:p>
        </p:txBody>
      </p:sp>
      <p:pic>
        <p:nvPicPr>
          <p:cNvPr id="10" name="Afbeelding 9" descr="Afbeelding met schermafbeelding&#10;&#10;Beschrijving is gegenereerd met zeer hoge betrouwbaarheid">
            <a:extLst>
              <a:ext uri="{FF2B5EF4-FFF2-40B4-BE49-F238E27FC236}">
                <a16:creationId xmlns:a16="http://schemas.microsoft.com/office/drawing/2014/main" xmlns="" id="{D612F1F8-352B-4F96-B380-0BA51FFB69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05" y="3955008"/>
            <a:ext cx="12219855" cy="2498328"/>
          </a:xfrm>
          <a:prstGeom prst="rect">
            <a:avLst/>
          </a:prstGeom>
        </p:spPr>
      </p:pic>
    </p:spTree>
    <p:extLst>
      <p:ext uri="{BB962C8B-B14F-4D97-AF65-F5344CB8AC3E}">
        <p14:creationId xmlns:p14="http://schemas.microsoft.com/office/powerpoint/2010/main" val="2991720827"/>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Differentiëren</a:t>
            </a:r>
          </a:p>
        </p:txBody>
      </p:sp>
      <p:pic>
        <p:nvPicPr>
          <p:cNvPr id="4" name="Afbeelding 3" descr="Afbeelding met gras, persoon, buiten, lucht&#10;&#10;Beschrijving is gegenereerd met zeer hoge betrouwbaarheid">
            <a:extLst>
              <a:ext uri="{FF2B5EF4-FFF2-40B4-BE49-F238E27FC236}">
                <a16:creationId xmlns:a16="http://schemas.microsoft.com/office/drawing/2014/main" xmlns="" id="{22E98D0C-0DDB-4A73-9050-486384B44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662" y="1124745"/>
            <a:ext cx="2880000" cy="1617231"/>
          </a:xfrm>
          <a:prstGeom prst="rect">
            <a:avLst/>
          </a:prstGeom>
        </p:spPr>
      </p:pic>
    </p:spTree>
    <p:extLst>
      <p:ext uri="{BB962C8B-B14F-4D97-AF65-F5344CB8AC3E}">
        <p14:creationId xmlns:p14="http://schemas.microsoft.com/office/powerpoint/2010/main" val="3813868929"/>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Differentiëren</a:t>
            </a:r>
          </a:p>
        </p:txBody>
      </p:sp>
      <p:pic>
        <p:nvPicPr>
          <p:cNvPr id="4" name="Afbeelding 3" descr="Afbeelding met gras, persoon, buiten, lucht&#10;&#10;Beschrijving is gegenereerd met zeer hoge betrouwbaarheid">
            <a:extLst>
              <a:ext uri="{FF2B5EF4-FFF2-40B4-BE49-F238E27FC236}">
                <a16:creationId xmlns:a16="http://schemas.microsoft.com/office/drawing/2014/main" xmlns="" id="{22E98D0C-0DDB-4A73-9050-486384B44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662" y="1124745"/>
            <a:ext cx="2880000" cy="1617231"/>
          </a:xfrm>
          <a:prstGeom prst="rect">
            <a:avLst/>
          </a:prstGeom>
        </p:spPr>
      </p:pic>
      <p:pic>
        <p:nvPicPr>
          <p:cNvPr id="7" name="Afbeelding 6" descr="Afbeelding met fiets, buiten, boom, rijden&#10;&#10;Beschrijving is gegenereerd met zeer hoge betrouwbaarheid">
            <a:extLst>
              <a:ext uri="{FF2B5EF4-FFF2-40B4-BE49-F238E27FC236}">
                <a16:creationId xmlns:a16="http://schemas.microsoft.com/office/drawing/2014/main" xmlns="" id="{8C09AB05-D09F-4001-BB7A-D1BB382CF6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6767" y="2014760"/>
            <a:ext cx="2880000" cy="1441802"/>
          </a:xfrm>
          <a:prstGeom prst="rect">
            <a:avLst/>
          </a:prstGeom>
        </p:spPr>
      </p:pic>
    </p:spTree>
    <p:extLst>
      <p:ext uri="{BB962C8B-B14F-4D97-AF65-F5344CB8AC3E}">
        <p14:creationId xmlns:p14="http://schemas.microsoft.com/office/powerpoint/2010/main" val="3564204086"/>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Differentiëren</a:t>
            </a:r>
          </a:p>
        </p:txBody>
      </p:sp>
      <p:pic>
        <p:nvPicPr>
          <p:cNvPr id="4" name="Afbeelding 3" descr="Afbeelding met gras, persoon, buiten, lucht&#10;&#10;Beschrijving is gegenereerd met zeer hoge betrouwbaarheid">
            <a:extLst>
              <a:ext uri="{FF2B5EF4-FFF2-40B4-BE49-F238E27FC236}">
                <a16:creationId xmlns:a16="http://schemas.microsoft.com/office/drawing/2014/main" xmlns="" id="{22E98D0C-0DDB-4A73-9050-486384B44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662" y="1124745"/>
            <a:ext cx="2880000" cy="1617231"/>
          </a:xfrm>
          <a:prstGeom prst="rect">
            <a:avLst/>
          </a:prstGeom>
        </p:spPr>
      </p:pic>
      <p:pic>
        <p:nvPicPr>
          <p:cNvPr id="7" name="Afbeelding 6" descr="Afbeelding met fiets, buiten, boom, rijden&#10;&#10;Beschrijving is gegenereerd met zeer hoge betrouwbaarheid">
            <a:extLst>
              <a:ext uri="{FF2B5EF4-FFF2-40B4-BE49-F238E27FC236}">
                <a16:creationId xmlns:a16="http://schemas.microsoft.com/office/drawing/2014/main" xmlns="" id="{8C09AB05-D09F-4001-BB7A-D1BB382CF6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6767" y="2014760"/>
            <a:ext cx="2880000" cy="1441802"/>
          </a:xfrm>
          <a:prstGeom prst="rect">
            <a:avLst/>
          </a:prstGeom>
        </p:spPr>
      </p:pic>
      <p:pic>
        <p:nvPicPr>
          <p:cNvPr id="9" name="Afbeelding 8" descr="Afbeelding met buiten, boom, auto, weg&#10;&#10;Beschrijving is gegenereerd met zeer hoge betrouwbaarheid">
            <a:extLst>
              <a:ext uri="{FF2B5EF4-FFF2-40B4-BE49-F238E27FC236}">
                <a16:creationId xmlns:a16="http://schemas.microsoft.com/office/drawing/2014/main" xmlns="" id="{D55CE343-DA46-44AC-AAF8-66995BA23E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1094" y="2852936"/>
            <a:ext cx="3350466" cy="2232248"/>
          </a:xfrm>
          <a:prstGeom prst="rect">
            <a:avLst/>
          </a:prstGeom>
        </p:spPr>
      </p:pic>
    </p:spTree>
    <p:extLst>
      <p:ext uri="{BB962C8B-B14F-4D97-AF65-F5344CB8AC3E}">
        <p14:creationId xmlns:p14="http://schemas.microsoft.com/office/powerpoint/2010/main" val="235086311"/>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Differentiëren</a:t>
            </a:r>
          </a:p>
        </p:txBody>
      </p:sp>
      <p:pic>
        <p:nvPicPr>
          <p:cNvPr id="4" name="Afbeelding 3" descr="Afbeelding met gras, persoon, buiten, lucht&#10;&#10;Beschrijving is gegenereerd met zeer hoge betrouwbaarheid">
            <a:extLst>
              <a:ext uri="{FF2B5EF4-FFF2-40B4-BE49-F238E27FC236}">
                <a16:creationId xmlns:a16="http://schemas.microsoft.com/office/drawing/2014/main" xmlns="" id="{22E98D0C-0DDB-4A73-9050-486384B44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662" y="1124745"/>
            <a:ext cx="2880000" cy="1617231"/>
          </a:xfrm>
          <a:prstGeom prst="rect">
            <a:avLst/>
          </a:prstGeom>
        </p:spPr>
      </p:pic>
      <p:pic>
        <p:nvPicPr>
          <p:cNvPr id="7" name="Afbeelding 6" descr="Afbeelding met fiets, buiten, boom, rijden&#10;&#10;Beschrijving is gegenereerd met zeer hoge betrouwbaarheid">
            <a:extLst>
              <a:ext uri="{FF2B5EF4-FFF2-40B4-BE49-F238E27FC236}">
                <a16:creationId xmlns:a16="http://schemas.microsoft.com/office/drawing/2014/main" xmlns="" id="{8C09AB05-D09F-4001-BB7A-D1BB382CF6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6767" y="2014760"/>
            <a:ext cx="2880000" cy="1441802"/>
          </a:xfrm>
          <a:prstGeom prst="rect">
            <a:avLst/>
          </a:prstGeom>
        </p:spPr>
      </p:pic>
      <p:pic>
        <p:nvPicPr>
          <p:cNvPr id="9" name="Afbeelding 8" descr="Afbeelding met buiten, boom, auto, weg&#10;&#10;Beschrijving is gegenereerd met zeer hoge betrouwbaarheid">
            <a:extLst>
              <a:ext uri="{FF2B5EF4-FFF2-40B4-BE49-F238E27FC236}">
                <a16:creationId xmlns:a16="http://schemas.microsoft.com/office/drawing/2014/main" xmlns="" id="{D55CE343-DA46-44AC-AAF8-66995BA23E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1094" y="2852936"/>
            <a:ext cx="3350466" cy="2232248"/>
          </a:xfrm>
          <a:prstGeom prst="rect">
            <a:avLst/>
          </a:prstGeom>
        </p:spPr>
      </p:pic>
      <p:pic>
        <p:nvPicPr>
          <p:cNvPr id="12" name="Afbeelding 11" descr="Afbeelding met gebouw, auto, buiten, vrachtwagen&#10;&#10;Beschrijving is gegenereerd met zeer hoge betrouwbaarheid">
            <a:extLst>
              <a:ext uri="{FF2B5EF4-FFF2-40B4-BE49-F238E27FC236}">
                <a16:creationId xmlns:a16="http://schemas.microsoft.com/office/drawing/2014/main" xmlns="" id="{E23177AF-13F7-41FF-AA99-71EBE8061E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7080" y="1912122"/>
            <a:ext cx="2880000" cy="2160000"/>
          </a:xfrm>
          <a:prstGeom prst="rect">
            <a:avLst/>
          </a:prstGeom>
        </p:spPr>
      </p:pic>
      <p:pic>
        <p:nvPicPr>
          <p:cNvPr id="14" name="Afbeelding 13" descr="Afbeelding met auto, buiten, gras, rood&#10;&#10;Beschrijving is gegenereerd met zeer hoge betrouwbaarheid">
            <a:extLst>
              <a:ext uri="{FF2B5EF4-FFF2-40B4-BE49-F238E27FC236}">
                <a16:creationId xmlns:a16="http://schemas.microsoft.com/office/drawing/2014/main" xmlns="" id="{1E17677C-9A22-4D40-8F4C-368E700E66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47546" y="3944922"/>
            <a:ext cx="2880000" cy="2042182"/>
          </a:xfrm>
          <a:prstGeom prst="rect">
            <a:avLst/>
          </a:prstGeom>
        </p:spPr>
      </p:pic>
    </p:spTree>
    <p:extLst>
      <p:ext uri="{BB962C8B-B14F-4D97-AF65-F5344CB8AC3E}">
        <p14:creationId xmlns:p14="http://schemas.microsoft.com/office/powerpoint/2010/main" val="3230664820"/>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Wat zijn wij?</a:t>
            </a:r>
          </a:p>
        </p:txBody>
      </p:sp>
      <p:pic>
        <p:nvPicPr>
          <p:cNvPr id="5" name="Afbeelding 4" descr="Afbeelding met illustratie&#10;&#10;Beschrijving is gegenereerd met hoge betrouwbaarheid">
            <a:extLst>
              <a:ext uri="{FF2B5EF4-FFF2-40B4-BE49-F238E27FC236}">
                <a16:creationId xmlns:a16="http://schemas.microsoft.com/office/drawing/2014/main" xmlns="" id="{A48DA801-7CD0-4DD6-9AF7-313C1F0C7E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662" y="1879600"/>
            <a:ext cx="3098800" cy="3098800"/>
          </a:xfrm>
          <a:prstGeom prst="rect">
            <a:avLst/>
          </a:prstGeom>
        </p:spPr>
      </p:pic>
    </p:spTree>
    <p:extLst>
      <p:ext uri="{BB962C8B-B14F-4D97-AF65-F5344CB8AC3E}">
        <p14:creationId xmlns:p14="http://schemas.microsoft.com/office/powerpoint/2010/main" val="1777557031"/>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Wat zijn wij?</a:t>
            </a:r>
          </a:p>
        </p:txBody>
      </p:sp>
      <p:pic>
        <p:nvPicPr>
          <p:cNvPr id="5" name="Afbeelding 4" descr="Afbeelding met illustratie&#10;&#10;Beschrijving is gegenereerd met hoge betrouwbaarheid">
            <a:extLst>
              <a:ext uri="{FF2B5EF4-FFF2-40B4-BE49-F238E27FC236}">
                <a16:creationId xmlns:a16="http://schemas.microsoft.com/office/drawing/2014/main" xmlns="" id="{A48DA801-7CD0-4DD6-9AF7-313C1F0C7E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662" y="1879600"/>
            <a:ext cx="3098800" cy="3098800"/>
          </a:xfrm>
          <a:prstGeom prst="rect">
            <a:avLst/>
          </a:prstGeom>
        </p:spPr>
      </p:pic>
      <p:pic>
        <p:nvPicPr>
          <p:cNvPr id="4" name="Afbeelding 3" descr="Afbeelding met illustratie&#10;&#10;Beschrijving is gegenereerd met zeer hoge betrouwbaarheid">
            <a:extLst>
              <a:ext uri="{FF2B5EF4-FFF2-40B4-BE49-F238E27FC236}">
                <a16:creationId xmlns:a16="http://schemas.microsoft.com/office/drawing/2014/main" xmlns="" id="{9B3EC639-C8BE-40B5-9FEE-1D40858BE6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6847" y="3284984"/>
            <a:ext cx="5022137" cy="3099600"/>
          </a:xfrm>
          <a:prstGeom prst="rect">
            <a:avLst/>
          </a:prstGeom>
        </p:spPr>
      </p:pic>
      <p:pic>
        <p:nvPicPr>
          <p:cNvPr id="6" name="Afbeelding 5" descr="Afbeelding met geel&#10;&#10;Beschrijving is gegenereerd met hoge betrouwbaarheid">
            <a:extLst>
              <a:ext uri="{FF2B5EF4-FFF2-40B4-BE49-F238E27FC236}">
                <a16:creationId xmlns:a16="http://schemas.microsoft.com/office/drawing/2014/main" xmlns="" id="{0DC39570-4BCF-4809-A3C6-DE8A653D09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96202" y="836712"/>
            <a:ext cx="3099600" cy="3099600"/>
          </a:xfrm>
          <a:prstGeom prst="rect">
            <a:avLst/>
          </a:prstGeom>
        </p:spPr>
      </p:pic>
    </p:spTree>
    <p:extLst>
      <p:ext uri="{BB962C8B-B14F-4D97-AF65-F5344CB8AC3E}">
        <p14:creationId xmlns:p14="http://schemas.microsoft.com/office/powerpoint/2010/main" val="2144604885"/>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9D52117F-303F-4B40-A8FC-89805FEA6B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8917" y="0"/>
            <a:ext cx="7189427" cy="6478889"/>
          </a:xfrm>
          <a:prstGeom prst="rect">
            <a:avLst/>
          </a:prstGeom>
        </p:spPr>
      </p:pic>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En de rest?</a:t>
            </a:r>
          </a:p>
        </p:txBody>
      </p:sp>
    </p:spTree>
    <p:extLst>
      <p:ext uri="{BB962C8B-B14F-4D97-AF65-F5344CB8AC3E}">
        <p14:creationId xmlns:p14="http://schemas.microsoft.com/office/powerpoint/2010/main" val="1758804648"/>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En de rest?</a:t>
            </a:r>
          </a:p>
        </p:txBody>
      </p:sp>
      <p:pic>
        <p:nvPicPr>
          <p:cNvPr id="4" name="Picture 7">
            <a:extLst>
              <a:ext uri="{FF2B5EF4-FFF2-40B4-BE49-F238E27FC236}">
                <a16:creationId xmlns:a16="http://schemas.microsoft.com/office/drawing/2014/main" xmlns="" id="{D29CA24C-1C77-422B-B50A-D23E3945E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2736"/>
            <a:ext cx="12198350" cy="5238708"/>
          </a:xfrm>
          <a:prstGeom prst="rect">
            <a:avLst/>
          </a:prstGeom>
        </p:spPr>
      </p:pic>
    </p:spTree>
    <p:extLst>
      <p:ext uri="{BB962C8B-B14F-4D97-AF65-F5344CB8AC3E}">
        <p14:creationId xmlns:p14="http://schemas.microsoft.com/office/powerpoint/2010/main" val="53358781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Quantum 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0446" y="1844824"/>
            <a:ext cx="290441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fbeeldingsresultaat voor uncertainty Heisenberg book"/>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8615" y="692248"/>
            <a:ext cx="30861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Strangest Ma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02860" y="548680"/>
            <a:ext cx="2936875" cy="463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99486"/>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4F40BD-53CD-4AC9-BC5C-5701DD0E7FC2}"/>
              </a:ext>
            </a:extLst>
          </p:cNvPr>
          <p:cNvSpPr>
            <a:spLocks noGrp="1"/>
          </p:cNvSpPr>
          <p:nvPr>
            <p:ph type="title"/>
          </p:nvPr>
        </p:nvSpPr>
        <p:spPr/>
        <p:txBody>
          <a:bodyPr/>
          <a:lstStyle/>
          <a:p>
            <a:r>
              <a:rPr lang="nl-NL" dirty="0"/>
              <a:t>In de praktijk?</a:t>
            </a:r>
          </a:p>
        </p:txBody>
      </p:sp>
      <p:pic>
        <p:nvPicPr>
          <p:cNvPr id="4" name="Picture 7">
            <a:extLst>
              <a:ext uri="{FF2B5EF4-FFF2-40B4-BE49-F238E27FC236}">
                <a16:creationId xmlns:a16="http://schemas.microsoft.com/office/drawing/2014/main" xmlns="" id="{D29CA24C-1C77-422B-B50A-D23E3945E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2736"/>
            <a:ext cx="12198350" cy="5238708"/>
          </a:xfrm>
          <a:prstGeom prst="rect">
            <a:avLst/>
          </a:prstGeom>
        </p:spPr>
      </p:pic>
    </p:spTree>
    <p:extLst>
      <p:ext uri="{BB962C8B-B14F-4D97-AF65-F5344CB8AC3E}">
        <p14:creationId xmlns:p14="http://schemas.microsoft.com/office/powerpoint/2010/main" val="363040584"/>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75" y="188640"/>
            <a:ext cx="10800000" cy="6075000"/>
          </a:xfrm>
          <a:prstGeom prst="rect">
            <a:avLst/>
          </a:prstGeom>
        </p:spPr>
      </p:pic>
    </p:spTree>
    <p:extLst>
      <p:ext uri="{BB962C8B-B14F-4D97-AF65-F5344CB8AC3E}">
        <p14:creationId xmlns:p14="http://schemas.microsoft.com/office/powerpoint/2010/main" val="2204349338"/>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Meerwaarde</a:t>
            </a:r>
          </a:p>
        </p:txBody>
      </p:sp>
      <p:sp>
        <p:nvSpPr>
          <p:cNvPr id="3" name="Tijdelijke aanduiding voor verticale tekst 2"/>
          <p:cNvSpPr>
            <a:spLocks noGrp="1"/>
          </p:cNvSpPr>
          <p:nvPr>
            <p:ph type="body" orient="vert" idx="1"/>
          </p:nvPr>
        </p:nvSpPr>
        <p:spPr>
          <a:xfrm>
            <a:off x="411676" y="980728"/>
            <a:ext cx="11382009" cy="4795836"/>
          </a:xfrm>
        </p:spPr>
        <p:txBody>
          <a:bodyPr wrap="square">
            <a:noAutofit/>
          </a:bodyPr>
          <a:lstStyle/>
          <a:p>
            <a:pPr marL="0" indent="0">
              <a:buNone/>
            </a:pPr>
            <a:r>
              <a:rPr lang="nl-NL" sz="2600" dirty="0"/>
              <a:t>Natuurkundeperspectief &amp; domeinperspectieven blijven vaak impliciet maar kunnen leerlingen goed helpen.</a:t>
            </a:r>
          </a:p>
          <a:p>
            <a:pPr marL="457200" indent="-457200">
              <a:buFont typeface="Arial" panose="020B0604020202020204" pitchFamily="34" charset="0"/>
              <a:buChar char="•"/>
            </a:pPr>
            <a:r>
              <a:rPr lang="nl-NL" sz="2600" dirty="0"/>
              <a:t>Multidisciplinariteit komt goed naar voren</a:t>
            </a:r>
          </a:p>
          <a:p>
            <a:pPr marL="457200" indent="-457200">
              <a:buFont typeface="Arial" panose="020B0604020202020204" pitchFamily="34" charset="0"/>
              <a:buChar char="•"/>
            </a:pPr>
            <a:r>
              <a:rPr lang="nl-NL" sz="2600" dirty="0"/>
              <a:t>Context </a:t>
            </a:r>
            <a:r>
              <a:rPr lang="nl-NL" sz="2600" dirty="0">
                <a:sym typeface="Wingdings" panose="05000000000000000000" pitchFamily="2" charset="2"/>
              </a:rPr>
              <a:t> </a:t>
            </a:r>
            <a:r>
              <a:rPr lang="nl-NL" sz="2600" dirty="0" err="1">
                <a:sym typeface="Wingdings" panose="05000000000000000000" pitchFamily="2" charset="2"/>
              </a:rPr>
              <a:t>Vakinhoud</a:t>
            </a:r>
            <a:endParaRPr lang="nl-NL" sz="2600" dirty="0">
              <a:sym typeface="Wingdings" panose="05000000000000000000" pitchFamily="2" charset="2"/>
            </a:endParaRPr>
          </a:p>
          <a:p>
            <a:pPr marL="457200" indent="-457200">
              <a:buFont typeface="Arial" panose="020B0604020202020204" pitchFamily="34" charset="0"/>
              <a:buChar char="•"/>
            </a:pPr>
            <a:r>
              <a:rPr lang="nl-NL" sz="2600" dirty="0">
                <a:sym typeface="Wingdings" panose="05000000000000000000" pitchFamily="2" charset="2"/>
              </a:rPr>
              <a:t>Leerling krijgt meer overzicht</a:t>
            </a:r>
          </a:p>
          <a:p>
            <a:pPr marL="457200" indent="-457200">
              <a:buFont typeface="Arial" panose="020B0604020202020204" pitchFamily="34" charset="0"/>
              <a:buChar char="•"/>
            </a:pPr>
            <a:r>
              <a:rPr lang="nl-NL" sz="2600" dirty="0">
                <a:sym typeface="Wingdings" panose="05000000000000000000" pitchFamily="2" charset="2"/>
              </a:rPr>
              <a:t>Leerling kan eigen interesse achterhalen</a:t>
            </a:r>
          </a:p>
          <a:p>
            <a:pPr marL="457200" indent="-457200">
              <a:buFont typeface="Arial" panose="020B0604020202020204" pitchFamily="34" charset="0"/>
              <a:buChar char="•"/>
            </a:pPr>
            <a:r>
              <a:rPr lang="nl-NL" sz="2600" dirty="0">
                <a:sym typeface="Wingdings" panose="05000000000000000000" pitchFamily="2" charset="2"/>
              </a:rPr>
              <a:t>Docent heeft zelfevaluatiemiddel</a:t>
            </a:r>
          </a:p>
          <a:p>
            <a:pPr marL="457200" indent="-457200">
              <a:buFont typeface="Arial" panose="020B0604020202020204" pitchFamily="34" charset="0"/>
              <a:buChar char="•"/>
            </a:pPr>
            <a:endParaRPr lang="nl-NL" sz="2600" dirty="0">
              <a:solidFill>
                <a:srgbClr val="FF0000"/>
              </a:solidFill>
              <a:sym typeface="Wingdings" panose="05000000000000000000" pitchFamily="2" charset="2"/>
            </a:endParaRPr>
          </a:p>
          <a:p>
            <a:pPr marL="457200" indent="-457200">
              <a:buFont typeface="Arial" panose="020B0604020202020204" pitchFamily="34" charset="0"/>
              <a:buChar char="•"/>
            </a:pPr>
            <a:r>
              <a:rPr lang="nl-NL" sz="2600" dirty="0">
                <a:solidFill>
                  <a:srgbClr val="FF0000"/>
                </a:solidFill>
                <a:sym typeface="Wingdings" panose="05000000000000000000" pitchFamily="2" charset="2"/>
              </a:rPr>
              <a:t>Uitwerkingen richtinggevende vragen nodig</a:t>
            </a:r>
          </a:p>
          <a:p>
            <a:pPr marL="457200" indent="-457200">
              <a:buFont typeface="Arial" panose="020B0604020202020204" pitchFamily="34" charset="0"/>
              <a:buChar char="•"/>
            </a:pPr>
            <a:r>
              <a:rPr lang="nl-NL" sz="2600" dirty="0">
                <a:solidFill>
                  <a:srgbClr val="FF0000"/>
                </a:solidFill>
                <a:sym typeface="Wingdings" panose="05000000000000000000" pitchFamily="2" charset="2"/>
              </a:rPr>
              <a:t>Uitwerkingen domeinperspectieven nodig</a:t>
            </a:r>
          </a:p>
          <a:p>
            <a:pPr marL="457200" indent="-457200">
              <a:buFont typeface="Arial" panose="020B0604020202020204" pitchFamily="34" charset="0"/>
              <a:buChar char="•"/>
            </a:pPr>
            <a:endParaRPr lang="nl-NL" sz="2600" dirty="0">
              <a:sym typeface="Wingdings" panose="05000000000000000000" pitchFamily="2" charset="2"/>
            </a:endParaRPr>
          </a:p>
        </p:txBody>
      </p:sp>
    </p:spTree>
    <p:extLst>
      <p:ext uri="{BB962C8B-B14F-4D97-AF65-F5344CB8AC3E}">
        <p14:creationId xmlns:p14="http://schemas.microsoft.com/office/powerpoint/2010/main" val="1302007876"/>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4294967295"/>
          </p:nvPr>
        </p:nvSpPr>
        <p:spPr>
          <a:xfrm>
            <a:off x="0" y="-1"/>
            <a:ext cx="12198349" cy="4521941"/>
          </a:xfrm>
        </p:spPr>
        <p:txBody>
          <a:bodyPr/>
          <a:lstStyle/>
          <a:p>
            <a:endParaRPr lang="nl-NL"/>
          </a:p>
        </p:txBody>
      </p:sp>
      <p:sp>
        <p:nvSpPr>
          <p:cNvPr id="2" name="Tijdelijke aanduiding voor tekst 1"/>
          <p:cNvSpPr>
            <a:spLocks noGrp="1"/>
          </p:cNvSpPr>
          <p:nvPr>
            <p:ph type="body" sz="quarter" idx="12"/>
          </p:nvPr>
        </p:nvSpPr>
        <p:spPr/>
        <p:txBody>
          <a:bodyPr/>
          <a:lstStyle/>
          <a:p>
            <a:endParaRPr lang="nl-NL"/>
          </a:p>
        </p:txBody>
      </p:sp>
      <p:sp>
        <p:nvSpPr>
          <p:cNvPr id="6" name="Titel 5"/>
          <p:cNvSpPr>
            <a:spLocks noGrp="1"/>
          </p:cNvSpPr>
          <p:nvPr>
            <p:ph type="title"/>
          </p:nvPr>
        </p:nvSpPr>
        <p:spPr/>
        <p:txBody>
          <a:bodyPr/>
          <a:lstStyle/>
          <a:p>
            <a:r>
              <a:rPr lang="nl-NL" dirty="0"/>
              <a:t>Bedankt voor de aandacht!</a:t>
            </a:r>
          </a:p>
        </p:txBody>
      </p:sp>
    </p:spTree>
    <p:extLst>
      <p:ext uri="{BB962C8B-B14F-4D97-AF65-F5344CB8AC3E}">
        <p14:creationId xmlns:p14="http://schemas.microsoft.com/office/powerpoint/2010/main" val="252683583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Lezen en kijken</a:t>
            </a:r>
            <a:endParaRPr lang="nl-NL" dirty="0"/>
          </a:p>
        </p:txBody>
      </p:sp>
      <p:sp>
        <p:nvSpPr>
          <p:cNvPr id="3" name="Tijdelijke aanduiding voor verticale tekst 2"/>
          <p:cNvSpPr>
            <a:spLocks noGrp="1"/>
          </p:cNvSpPr>
          <p:nvPr>
            <p:ph type="body" orient="vert" idx="1"/>
          </p:nvPr>
        </p:nvSpPr>
        <p:spPr/>
        <p:txBody>
          <a:bodyPr>
            <a:normAutofit lnSpcReduction="10000"/>
          </a:bodyPr>
          <a:lstStyle/>
          <a:p>
            <a:pPr marL="0" indent="0">
              <a:buNone/>
            </a:pPr>
            <a:r>
              <a:rPr lang="nl-NL" sz="2600" dirty="0" smtClean="0"/>
              <a:t>….. Die boeken geven elk een heel ander perspectief op </a:t>
            </a:r>
            <a:r>
              <a:rPr lang="nl-NL" sz="2600" dirty="0" err="1" smtClean="0"/>
              <a:t>quantummechanica</a:t>
            </a:r>
            <a:r>
              <a:rPr lang="nl-NL" sz="2600" dirty="0" smtClean="0"/>
              <a:t>: Dirac was heel formeel, Clegg benadrukt het belang in het dagelijks leven, </a:t>
            </a:r>
            <a:r>
              <a:rPr lang="nl-NL" sz="2600" dirty="0" err="1" smtClean="0"/>
              <a:t>Lindley</a:t>
            </a:r>
            <a:r>
              <a:rPr lang="nl-NL" sz="2600" dirty="0" smtClean="0"/>
              <a:t> heeft het over het loslaten van het determinisme, over de kinetische gastheorie waarin je niet van elk deeltje de baan kunt volgen, dus over de ontwikkeling van ideeën…</a:t>
            </a:r>
          </a:p>
          <a:p>
            <a:pPr marL="0" indent="0">
              <a:buNone/>
            </a:pPr>
            <a:endParaRPr lang="nl-NL" sz="2600" dirty="0" smtClean="0"/>
          </a:p>
          <a:p>
            <a:pPr marL="0" indent="0">
              <a:buNone/>
            </a:pPr>
            <a:r>
              <a:rPr lang="nl-NL" sz="2600" dirty="0" smtClean="0"/>
              <a:t>…Oratie Fred Janssen (hoogleraar didactiek van </a:t>
            </a:r>
            <a:r>
              <a:rPr lang="nl-NL" sz="2600" dirty="0"/>
              <a:t>de natuurwetenschappen): </a:t>
            </a:r>
            <a:r>
              <a:rPr lang="nl-NL" sz="2600" dirty="0">
                <a:hlinkClick r:id="rId2"/>
              </a:rPr>
              <a:t>https://</a:t>
            </a:r>
            <a:r>
              <a:rPr lang="nl-NL" sz="2600" dirty="0" smtClean="0">
                <a:hlinkClick r:id="rId2"/>
              </a:rPr>
              <a:t>www.universiteitleiden.nl/onderzoek/onderzoeksoutput/iclon/grip-krijgen-op-complexiteit</a:t>
            </a:r>
            <a:endParaRPr lang="nl-NL" sz="2600" dirty="0" smtClean="0"/>
          </a:p>
          <a:p>
            <a:pPr marL="0" indent="0">
              <a:buNone/>
            </a:pPr>
            <a:endParaRPr lang="nl-NL" sz="3200" dirty="0" smtClean="0"/>
          </a:p>
          <a:p>
            <a:pPr marL="0" indent="0">
              <a:buNone/>
            </a:pPr>
            <a:r>
              <a:rPr lang="nl-NL" sz="3200" dirty="0" smtClean="0"/>
              <a:t>…perspectieven zijn specifieker dan “Skills” en breder dan </a:t>
            </a:r>
            <a:r>
              <a:rPr lang="nl-NL" sz="3200" dirty="0" err="1" smtClean="0"/>
              <a:t>vakinhoud</a:t>
            </a:r>
            <a:r>
              <a:rPr lang="nl-NL" sz="3200" dirty="0" smtClean="0"/>
              <a:t>.</a:t>
            </a:r>
          </a:p>
          <a:p>
            <a:pPr marL="0" indent="0">
              <a:buNone/>
            </a:pPr>
            <a:endParaRPr lang="nl-NL" sz="3200" dirty="0"/>
          </a:p>
          <a:p>
            <a:pPr marL="0" indent="0">
              <a:buNone/>
            </a:pPr>
            <a:endParaRPr lang="nl-NL" sz="3200" dirty="0"/>
          </a:p>
          <a:p>
            <a:pPr marL="0" indent="0">
              <a:buNone/>
            </a:pPr>
            <a:endParaRPr lang="nl-NL" sz="3200" dirty="0"/>
          </a:p>
        </p:txBody>
      </p:sp>
    </p:spTree>
    <p:extLst>
      <p:ext uri="{BB962C8B-B14F-4D97-AF65-F5344CB8AC3E}">
        <p14:creationId xmlns:p14="http://schemas.microsoft.com/office/powerpoint/2010/main" val="10563647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590" y="332656"/>
            <a:ext cx="10479171" cy="5894533"/>
          </a:xfrm>
          <a:prstGeom prst="rect">
            <a:avLst/>
          </a:prstGeom>
        </p:spPr>
      </p:pic>
    </p:spTree>
    <p:extLst>
      <p:ext uri="{BB962C8B-B14F-4D97-AF65-F5344CB8AC3E}">
        <p14:creationId xmlns:p14="http://schemas.microsoft.com/office/powerpoint/2010/main" val="157036391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Veel te doen</a:t>
            </a:r>
          </a:p>
        </p:txBody>
      </p:sp>
      <p:sp>
        <p:nvSpPr>
          <p:cNvPr id="4" name="Tijdelijke aanduiding voor verticale tekst 7"/>
          <p:cNvSpPr>
            <a:spLocks noGrp="1"/>
          </p:cNvSpPr>
          <p:nvPr>
            <p:ph type="body" orient="vert" idx="1"/>
          </p:nvPr>
        </p:nvSpPr>
        <p:spPr>
          <a:xfrm>
            <a:off x="404662" y="1268760"/>
            <a:ext cx="11389023" cy="4795836"/>
          </a:xfrm>
        </p:spPr>
        <p:txBody>
          <a:bodyPr>
            <a:noAutofit/>
          </a:bodyPr>
          <a:lstStyle/>
          <a:p>
            <a:r>
              <a:rPr lang="nl-NL" sz="2600" dirty="0"/>
              <a:t>Oude domeinen</a:t>
            </a:r>
          </a:p>
          <a:p>
            <a:r>
              <a:rPr lang="nl-NL" sz="2600" dirty="0"/>
              <a:t>Nieuwe domeinen</a:t>
            </a:r>
          </a:p>
          <a:p>
            <a:r>
              <a:rPr lang="nl-NL" sz="2600" dirty="0"/>
              <a:t>Multidisciplinaire domeinen</a:t>
            </a:r>
          </a:p>
          <a:p>
            <a:r>
              <a:rPr lang="nl-NL" sz="2600" dirty="0"/>
              <a:t>Denken in modellen</a:t>
            </a:r>
          </a:p>
          <a:p>
            <a:r>
              <a:rPr lang="nl-NL" sz="2600" dirty="0"/>
              <a:t>Experimenteren</a:t>
            </a:r>
          </a:p>
          <a:p>
            <a:r>
              <a:rPr lang="nl-NL" sz="2600" dirty="0"/>
              <a:t>Modelleren </a:t>
            </a:r>
          </a:p>
          <a:p>
            <a:r>
              <a:rPr lang="nl-NL" sz="2600" dirty="0"/>
              <a:t>Ontwerpen</a:t>
            </a:r>
          </a:p>
          <a:p>
            <a:r>
              <a:rPr lang="nl-NL" sz="2600" dirty="0"/>
              <a:t>Algemene vaardigheden</a:t>
            </a:r>
          </a:p>
          <a:p>
            <a:r>
              <a:rPr lang="nl-NL" sz="2600" dirty="0"/>
              <a:t>Rekenen </a:t>
            </a:r>
            <a:r>
              <a:rPr lang="nl-NL" sz="2600" dirty="0" smtClean="0"/>
              <a:t>én </a:t>
            </a:r>
            <a:r>
              <a:rPr lang="nl-NL" sz="2600" dirty="0"/>
              <a:t>redeneren</a:t>
            </a:r>
          </a:p>
          <a:p>
            <a:r>
              <a:rPr lang="nl-NL" sz="2600" dirty="0"/>
              <a:t>Van onthouden tot en met creëren</a:t>
            </a:r>
          </a:p>
        </p:txBody>
      </p:sp>
    </p:spTree>
    <p:extLst>
      <p:ext uri="{BB962C8B-B14F-4D97-AF65-F5344CB8AC3E}">
        <p14:creationId xmlns:p14="http://schemas.microsoft.com/office/powerpoint/2010/main" val="40646812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663" y="709847"/>
            <a:ext cx="9719317" cy="5467116"/>
          </a:xfrm>
          <a:prstGeom prst="rect">
            <a:avLst/>
          </a:prstGeom>
        </p:spPr>
      </p:pic>
      <p:sp>
        <p:nvSpPr>
          <p:cNvPr id="2" name="Tekstvak 1"/>
          <p:cNvSpPr txBox="1"/>
          <p:nvPr/>
        </p:nvSpPr>
        <p:spPr>
          <a:xfrm>
            <a:off x="1130623" y="116632"/>
            <a:ext cx="9649072" cy="369332"/>
          </a:xfrm>
          <a:prstGeom prst="rect">
            <a:avLst/>
          </a:prstGeom>
          <a:noFill/>
        </p:spPr>
        <p:txBody>
          <a:bodyPr wrap="square" rtlCol="0">
            <a:spAutoFit/>
          </a:bodyPr>
          <a:lstStyle/>
          <a:p>
            <a:r>
              <a:rPr lang="nl-NL" dirty="0" smtClean="0"/>
              <a:t>Kijk je als bioloog of als natuurkundige: voorbeeldje </a:t>
            </a:r>
            <a:r>
              <a:rPr lang="nl-NL" dirty="0" err="1" smtClean="0"/>
              <a:t>NiNa</a:t>
            </a:r>
            <a:r>
              <a:rPr lang="nl-NL" dirty="0" smtClean="0"/>
              <a:t>-module Natuurwetten en Modellen</a:t>
            </a:r>
            <a:endParaRPr lang="nl-NL" dirty="0"/>
          </a:p>
        </p:txBody>
      </p:sp>
    </p:spTree>
    <p:extLst>
      <p:ext uri="{BB962C8B-B14F-4D97-AF65-F5344CB8AC3E}">
        <p14:creationId xmlns:p14="http://schemas.microsoft.com/office/powerpoint/2010/main" val="3478135787"/>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79df663fd594932a3918d4dd59275d6b9651"/>
</p:tagLst>
</file>

<file path=ppt/theme/theme1.xml><?xml version="1.0" encoding="utf-8"?>
<a:theme xmlns:a="http://schemas.openxmlformats.org/drawingml/2006/main" name="ICLON-presentatiesjabloon-breedbeeld-nl-windows-v1.2">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ICLON-presentatiesjabloon-breedbeeld-nl-windows-v1.2</Template>
  <TotalTime>2511</TotalTime>
  <Words>2109</Words>
  <Application>Microsoft Office PowerPoint</Application>
  <PresentationFormat>Aangepast</PresentationFormat>
  <Paragraphs>229</Paragraphs>
  <Slides>53</Slides>
  <Notes>51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53</vt:i4>
      </vt:variant>
    </vt:vector>
  </HeadingPairs>
  <TitlesOfParts>
    <vt:vector size="62" baseType="lpstr">
      <vt:lpstr>Calibri Light</vt:lpstr>
      <vt:lpstr>Minion</vt:lpstr>
      <vt:lpstr>Wingdings</vt:lpstr>
      <vt:lpstr>Calibri</vt:lpstr>
      <vt:lpstr>Arial</vt:lpstr>
      <vt:lpstr>Georgia</vt:lpstr>
      <vt:lpstr>Times New Roman</vt:lpstr>
      <vt:lpstr>ICLON-presentatiesjabloon-breedbeeld-nl-windows-v1.2</vt:lpstr>
      <vt:lpstr>Aangepast ontwerp</vt:lpstr>
      <vt:lpstr>Perspectieven</vt:lpstr>
      <vt:lpstr>Inhoudsopgave</vt:lpstr>
      <vt:lpstr>1e boek gratis op: https://deleidseaanpak.nl/voortgezet-onderwijs/literatuur (algemeen en katernen per vak)</vt:lpstr>
      <vt:lpstr>Voorbeelden Perspectieven</vt:lpstr>
      <vt:lpstr>PowerPoint-presentatie</vt:lpstr>
      <vt:lpstr>Lezen en kijken</vt:lpstr>
      <vt:lpstr>PowerPoint-presentatie</vt:lpstr>
      <vt:lpstr>Veel te doen</vt:lpstr>
      <vt:lpstr>PowerPoint-presentatie</vt:lpstr>
      <vt:lpstr>Aardrijkskunde</vt:lpstr>
      <vt:lpstr>Geschiedenis</vt:lpstr>
      <vt:lpstr>Godsdienst</vt:lpstr>
      <vt:lpstr>Economie</vt:lpstr>
      <vt:lpstr>Talen</vt:lpstr>
      <vt:lpstr>Wiskunde</vt:lpstr>
      <vt:lpstr>Wiskunde</vt:lpstr>
      <vt:lpstr>Naturkunde</vt:lpstr>
      <vt:lpstr>Scheikunde</vt:lpstr>
      <vt:lpstr>Biologie</vt:lpstr>
      <vt:lpstr>Nog wat andere</vt:lpstr>
      <vt:lpstr>Informatica</vt:lpstr>
      <vt:lpstr>Informatica</vt:lpstr>
      <vt:lpstr>Grenzen</vt:lpstr>
      <vt:lpstr>Overlap</vt:lpstr>
      <vt:lpstr>Domeinen</vt:lpstr>
      <vt:lpstr>Domeinen</vt:lpstr>
      <vt:lpstr>Onbekend</vt:lpstr>
      <vt:lpstr>Subdomeinen</vt:lpstr>
      <vt:lpstr>Overeenkomsten</vt:lpstr>
      <vt:lpstr>Oog</vt:lpstr>
      <vt:lpstr>Oog</vt:lpstr>
      <vt:lpstr>Kindeke</vt:lpstr>
      <vt:lpstr>Vragen stellen</vt:lpstr>
      <vt:lpstr>Richtinggevende vragen stellen</vt:lpstr>
      <vt:lpstr>Richtinggevende vragen stellen</vt:lpstr>
      <vt:lpstr>Richtinggevende vragen stellen</vt:lpstr>
      <vt:lpstr>Mooie dingen laten zien</vt:lpstr>
      <vt:lpstr>Hulp</vt:lpstr>
      <vt:lpstr>Hulp</vt:lpstr>
      <vt:lpstr>Plattegrond!</vt:lpstr>
      <vt:lpstr>Plattegrond!</vt:lpstr>
      <vt:lpstr>Differentiëren</vt:lpstr>
      <vt:lpstr>Differentiëren</vt:lpstr>
      <vt:lpstr>Differentiëren</vt:lpstr>
      <vt:lpstr>Differentiëren</vt:lpstr>
      <vt:lpstr>Wat zijn wij?</vt:lpstr>
      <vt:lpstr>Wat zijn wij?</vt:lpstr>
      <vt:lpstr>En de rest?</vt:lpstr>
      <vt:lpstr>En de rest?</vt:lpstr>
      <vt:lpstr>In de praktijk?</vt:lpstr>
      <vt:lpstr>PowerPoint-presentatie</vt:lpstr>
      <vt:lpstr>Meerwaarde</vt:lpstr>
      <vt:lpstr>Bedankt voor de aandacht!</vt:lpstr>
    </vt:vector>
  </TitlesOfParts>
  <Company>Universiteit Leiden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Vakdidactiek 1.0 &amp; 1.1</dc:title>
  <dc:creator>Logman, P.S.W.M.</dc:creator>
  <cp:lastModifiedBy>Bemmel, Hans van</cp:lastModifiedBy>
  <cp:revision>187</cp:revision>
  <dcterms:created xsi:type="dcterms:W3CDTF">2017-08-21T10:46:38Z</dcterms:created>
  <dcterms:modified xsi:type="dcterms:W3CDTF">2017-12-22T09:47:12Z</dcterms:modified>
</cp:coreProperties>
</file>