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0" r:id="rId3"/>
    <p:sldId id="272" r:id="rId4"/>
    <p:sldId id="274" r:id="rId5"/>
    <p:sldId id="273" r:id="rId6"/>
    <p:sldId id="271" r:id="rId7"/>
    <p:sldId id="264" r:id="rId8"/>
    <p:sldId id="265" r:id="rId9"/>
    <p:sldId id="269" r:id="rId10"/>
    <p:sldId id="266" r:id="rId11"/>
    <p:sldId id="27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2"/>
    <p:restoredTop sz="94611"/>
  </p:normalViewPr>
  <p:slideViewPr>
    <p:cSldViewPr snapToGrid="0" snapToObjects="1">
      <p:cViewPr>
        <p:scale>
          <a:sx n="100" d="100"/>
          <a:sy n="100" d="100"/>
        </p:scale>
        <p:origin x="119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9A8-E458-C94E-A087-A5445FDC49A6}" type="datetimeFigureOut">
              <a:rPr lang="nl-NL" smtClean="0"/>
              <a:t>16-12-17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97E-5073-FD4B-9558-22BD965A9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59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9A8-E458-C94E-A087-A5445FDC49A6}" type="datetimeFigureOut">
              <a:rPr lang="nl-NL" smtClean="0"/>
              <a:t>16-12-17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97E-5073-FD4B-9558-22BD965A9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5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9A8-E458-C94E-A087-A5445FDC49A6}" type="datetimeFigureOut">
              <a:rPr lang="nl-NL" smtClean="0"/>
              <a:t>16-12-17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97E-5073-FD4B-9558-22BD965A9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9A8-E458-C94E-A087-A5445FDC49A6}" type="datetimeFigureOut">
              <a:rPr lang="nl-NL" smtClean="0"/>
              <a:t>16-12-17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97E-5073-FD4B-9558-22BD965A9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83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9A8-E458-C94E-A087-A5445FDC49A6}" type="datetimeFigureOut">
              <a:rPr lang="nl-NL" smtClean="0"/>
              <a:t>16-12-17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97E-5073-FD4B-9558-22BD965A9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4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9A8-E458-C94E-A087-A5445FDC49A6}" type="datetimeFigureOut">
              <a:rPr lang="nl-NL" smtClean="0"/>
              <a:t>16-12-17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97E-5073-FD4B-9558-22BD965A9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00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9A8-E458-C94E-A087-A5445FDC49A6}" type="datetimeFigureOut">
              <a:rPr lang="nl-NL" smtClean="0"/>
              <a:t>16-12-17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97E-5073-FD4B-9558-22BD965A9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46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9A8-E458-C94E-A087-A5445FDC49A6}" type="datetimeFigureOut">
              <a:rPr lang="nl-NL" smtClean="0"/>
              <a:t>16-12-17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97E-5073-FD4B-9558-22BD965A9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43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9A8-E458-C94E-A087-A5445FDC49A6}" type="datetimeFigureOut">
              <a:rPr lang="nl-NL" smtClean="0"/>
              <a:t>16-12-17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97E-5073-FD4B-9558-22BD965A9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57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9A8-E458-C94E-A087-A5445FDC49A6}" type="datetimeFigureOut">
              <a:rPr lang="nl-NL" smtClean="0"/>
              <a:t>16-12-17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97E-5073-FD4B-9558-22BD965A9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26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59A8-E458-C94E-A087-A5445FDC49A6}" type="datetimeFigureOut">
              <a:rPr lang="nl-NL" smtClean="0"/>
              <a:t>16-12-17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697E-5073-FD4B-9558-22BD965A9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94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59A8-E458-C94E-A087-A5445FDC49A6}" type="datetimeFigureOut">
              <a:rPr lang="nl-NL" smtClean="0"/>
              <a:t>16-12-17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A697E-5073-FD4B-9558-22BD965A9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47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hyperlink" Target="http://www.onderzoekinbeweging.be/?p=materiaa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rarehistoricalphotos.com/solvay-conference-probably-intelligent-picture-ever-taken-1927/" TargetMode="External"/><Relationship Id="rId5" Type="http://schemas.openxmlformats.org/officeDocument/2006/relationships/hyperlink" Target="https://physics.yale.edu/news/why-are-there-so-few-women-science" TargetMode="External"/><Relationship Id="rId6" Type="http://schemas.openxmlformats.org/officeDocument/2006/relationships/hyperlink" Target="http://www.dailymail.co.uk/sciencetech/article-2002163/1927-Solvay-Conference-Electrons-Photons-Is-greatest-meeting-minds-ever.html" TargetMode="External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s://en.wikipedia.org/wiki/Solvay_Conferenc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nderzoekinbeweging.be/?s=solva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derzoekinbeweging.be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4834" y="350564"/>
            <a:ext cx="8293099" cy="946843"/>
          </a:xfrm>
        </p:spPr>
        <p:txBody>
          <a:bodyPr>
            <a:normAutofit/>
          </a:bodyPr>
          <a:lstStyle/>
          <a:p>
            <a:r>
              <a:rPr lang="nl-NL" sz="4400" dirty="0" smtClean="0"/>
              <a:t>Black Box </a:t>
            </a:r>
            <a:r>
              <a:rPr lang="nl-NL" sz="4400" dirty="0" err="1" smtClean="0"/>
              <a:t>Solvay</a:t>
            </a:r>
            <a:r>
              <a:rPr lang="nl-NL" sz="4400" dirty="0" smtClean="0"/>
              <a:t> Conferentie 1927</a:t>
            </a:r>
            <a:endParaRPr lang="nl-NL" sz="4400" dirty="0"/>
          </a:p>
        </p:txBody>
      </p:sp>
      <p:sp>
        <p:nvSpPr>
          <p:cNvPr id="4" name="Subtitel 2"/>
          <p:cNvSpPr txBox="1">
            <a:spLocks/>
          </p:cNvSpPr>
          <p:nvPr/>
        </p:nvSpPr>
        <p:spPr>
          <a:xfrm>
            <a:off x="1498991" y="4849462"/>
            <a:ext cx="9124783" cy="1384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00000"/>
                </a:solidFill>
              </a:rPr>
              <a:t>Laura </a:t>
            </a:r>
            <a:r>
              <a:rPr lang="nl-NL" dirty="0" err="1" smtClean="0">
                <a:solidFill>
                  <a:srgbClr val="000000"/>
                </a:solidFill>
              </a:rPr>
              <a:t>Tamassia</a:t>
            </a:r>
            <a:endParaRPr lang="nl-NL" dirty="0">
              <a:solidFill>
                <a:srgbClr val="000000"/>
              </a:solidFill>
            </a:endParaRPr>
          </a:p>
          <a:p>
            <a:r>
              <a:rPr lang="nl-NL" sz="2400" dirty="0" smtClean="0">
                <a:solidFill>
                  <a:schemeClr val="tx1"/>
                </a:solidFill>
              </a:rPr>
              <a:t>UC Leuven-Limburg campus Diepenbeek</a:t>
            </a:r>
            <a:endParaRPr lang="nl-NL" sz="2400" dirty="0">
              <a:solidFill>
                <a:schemeClr val="tx1"/>
              </a:solidFill>
            </a:endParaRPr>
          </a:p>
          <a:p>
            <a:endParaRPr lang="nl-NL" sz="2800" dirty="0"/>
          </a:p>
          <a:p>
            <a:endParaRPr lang="nl-NL" dirty="0"/>
          </a:p>
        </p:txBody>
      </p:sp>
      <p:sp>
        <p:nvSpPr>
          <p:cNvPr id="5" name="Subtitel 2"/>
          <p:cNvSpPr txBox="1">
            <a:spLocks/>
          </p:cNvSpPr>
          <p:nvPr/>
        </p:nvSpPr>
        <p:spPr>
          <a:xfrm>
            <a:off x="1871254" y="6233618"/>
            <a:ext cx="8336679" cy="5078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i="1" dirty="0" smtClean="0">
                <a:solidFill>
                  <a:schemeClr val="tx1"/>
                </a:solidFill>
              </a:rPr>
              <a:t>WND-conferentie 2017</a:t>
            </a:r>
            <a:endParaRPr lang="nl-NL" sz="2800" i="1" dirty="0">
              <a:solidFill>
                <a:schemeClr val="tx1"/>
              </a:solidFill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94" y="6118257"/>
            <a:ext cx="1106776" cy="40581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94" y="350564"/>
            <a:ext cx="1159313" cy="48954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138" y="5676908"/>
            <a:ext cx="891691" cy="318364"/>
          </a:xfrm>
          <a:prstGeom prst="rect">
            <a:avLst/>
          </a:prstGeom>
        </p:spPr>
      </p:pic>
      <p:pic>
        <p:nvPicPr>
          <p:cNvPr id="15" name="Afbeelding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088" y="5995272"/>
            <a:ext cx="985793" cy="79042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26" y="1008304"/>
            <a:ext cx="1426042" cy="60459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0"/>
          <a:stretch/>
        </p:blipFill>
        <p:spPr>
          <a:xfrm>
            <a:off x="3256589" y="1677390"/>
            <a:ext cx="5566008" cy="29919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138" y="350564"/>
            <a:ext cx="944073" cy="183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89863"/>
            <a:ext cx="11125200" cy="1254161"/>
          </a:xfrm>
        </p:spPr>
        <p:txBody>
          <a:bodyPr>
            <a:noAutofit/>
          </a:bodyPr>
          <a:lstStyle/>
          <a:p>
            <a:pPr algn="ctr"/>
            <a:r>
              <a:rPr lang="nl-NL" sz="3600" dirty="0" smtClean="0"/>
              <a:t>Andere scenario’s i.v.m. fysica</a:t>
            </a:r>
            <a:endParaRPr lang="nl-NL" sz="4000" b="1" i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1698024"/>
            <a:ext cx="3886200" cy="469395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61" y="1698023"/>
            <a:ext cx="3904150" cy="469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261935"/>
            <a:ext cx="10515600" cy="1325563"/>
          </a:xfrm>
        </p:spPr>
        <p:txBody>
          <a:bodyPr/>
          <a:lstStyle/>
          <a:p>
            <a:pPr algn="ctr"/>
            <a:r>
              <a:rPr lang="nl-NL" dirty="0" smtClean="0"/>
              <a:t>Handleidingen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587500"/>
            <a:ext cx="3239590" cy="46007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36" y="1587499"/>
            <a:ext cx="3257963" cy="4626855"/>
          </a:xfrm>
          <a:prstGeom prst="rect">
            <a:avLst/>
          </a:prstGeom>
        </p:spPr>
      </p:pic>
      <p:sp>
        <p:nvSpPr>
          <p:cNvPr id="6" name="Toelichting met afgeronde rechthoek 5"/>
          <p:cNvSpPr/>
          <p:nvPr/>
        </p:nvSpPr>
        <p:spPr>
          <a:xfrm>
            <a:off x="8668427" y="2044700"/>
            <a:ext cx="2806701" cy="1654047"/>
          </a:xfrm>
          <a:prstGeom prst="wedgeRoundRectCallout">
            <a:avLst>
              <a:gd name="adj1" fmla="val -39838"/>
              <a:gd name="adj2" fmla="val 6671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smtClean="0"/>
              <a:t>onder </a:t>
            </a:r>
            <a:r>
              <a:rPr lang="nl-NL" sz="2800" dirty="0" smtClean="0"/>
              <a:t>Materiaal </a:t>
            </a:r>
          </a:p>
          <a:p>
            <a:pPr algn="ctr"/>
            <a:r>
              <a:rPr lang="nl-NL" sz="2800" dirty="0" smtClean="0"/>
              <a:t>op de website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7142156" y="6488668"/>
            <a:ext cx="504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4"/>
              </a:rPr>
              <a:t>http://www.onderzoekinbeweging.be/?</a:t>
            </a:r>
            <a:r>
              <a:rPr lang="nl-NL" dirty="0" smtClean="0">
                <a:hlinkClick r:id="rId4"/>
              </a:rPr>
              <a:t>p=materiaal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085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4"/>
          <a:stretch/>
        </p:blipFill>
        <p:spPr>
          <a:xfrm>
            <a:off x="-88900" y="0"/>
            <a:ext cx="1228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2"/>
            <a:ext cx="6959600" cy="1006475"/>
          </a:xfrm>
        </p:spPr>
        <p:txBody>
          <a:bodyPr/>
          <a:lstStyle/>
          <a:p>
            <a:pPr algn="ctr"/>
            <a:r>
              <a:rPr lang="nl-NL" dirty="0" smtClean="0"/>
              <a:t>Zoeken op het internet…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2990">
            <a:off x="338902" y="1257962"/>
            <a:ext cx="4599878" cy="4572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704">
            <a:off x="4082465" y="1118040"/>
            <a:ext cx="3728635" cy="366226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084039" y="6081450"/>
            <a:ext cx="102170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 smtClean="0">
                <a:hlinkClick r:id="rId4"/>
              </a:rPr>
              <a:t>https://rarehistoricalphotos.com/solvay-conference-probably-intelligent-picture-ever-taken-1927/</a:t>
            </a:r>
            <a:endParaRPr lang="nl-NL" sz="1400" i="1" dirty="0" smtClean="0"/>
          </a:p>
          <a:p>
            <a:r>
              <a:rPr lang="nl-NL" sz="1400" i="1" dirty="0">
                <a:hlinkClick r:id="rId5"/>
              </a:rPr>
              <a:t>https://</a:t>
            </a:r>
            <a:r>
              <a:rPr lang="nl-NL" sz="1400" i="1" dirty="0" smtClean="0">
                <a:hlinkClick r:id="rId5"/>
              </a:rPr>
              <a:t>physics.yale.edu/news/why-are-there-so-few-women-science</a:t>
            </a:r>
            <a:endParaRPr lang="nl-NL" sz="1400" i="1" dirty="0" smtClean="0"/>
          </a:p>
          <a:p>
            <a:r>
              <a:rPr lang="nl-NL" sz="1400" i="1" dirty="0">
                <a:hlinkClick r:id="rId6"/>
              </a:rPr>
              <a:t>http://</a:t>
            </a:r>
            <a:r>
              <a:rPr lang="nl-NL" sz="1400" i="1" dirty="0" smtClean="0">
                <a:hlinkClick r:id="rId6"/>
              </a:rPr>
              <a:t>www.dailymail.co.uk/sciencetech/article-2002163/1927-Solvay-Conference-Electrons-Photons-Is-greatest-meeting-minds-ever.html</a:t>
            </a:r>
            <a:endParaRPr lang="nl-NL" sz="1400" i="1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77" y="4189972"/>
            <a:ext cx="5372100" cy="141857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38" y="331966"/>
            <a:ext cx="4826000" cy="3417554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131593" y="3749520"/>
            <a:ext cx="7010400" cy="177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Focus </a:t>
            </a:r>
            <a:r>
              <a:rPr lang="nl-NL" sz="2400" smtClean="0"/>
              <a:t>op Nobelprijzen </a:t>
            </a:r>
            <a:r>
              <a:rPr lang="nl-NL" sz="2400" dirty="0" smtClean="0"/>
              <a:t>en </a:t>
            </a:r>
            <a:r>
              <a:rPr lang="nl-NL" sz="2400" smtClean="0"/>
              <a:t>beroemde wetenschappers.</a:t>
            </a:r>
          </a:p>
          <a:p>
            <a:pPr algn="ctr"/>
            <a:r>
              <a:rPr lang="nl-NL" sz="2400" dirty="0" smtClean="0"/>
              <a:t>Maar wat is er gebeurd tijdens die conferentie?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2838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010" y="75732"/>
            <a:ext cx="2654300" cy="1325563"/>
          </a:xfrm>
        </p:spPr>
        <p:txBody>
          <a:bodyPr/>
          <a:lstStyle/>
          <a:p>
            <a:r>
              <a:rPr lang="nl-NL" dirty="0" smtClean="0"/>
              <a:t>Wikipedia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280562"/>
            <a:ext cx="8343900" cy="237806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70"/>
          <a:stretch/>
        </p:blipFill>
        <p:spPr>
          <a:xfrm>
            <a:off x="383032" y="2595076"/>
            <a:ext cx="11290300" cy="2119884"/>
          </a:xfrm>
          <a:prstGeom prst="rect">
            <a:avLst/>
          </a:prstGeom>
        </p:spPr>
      </p:pic>
      <p:sp>
        <p:nvSpPr>
          <p:cNvPr id="7" name="Pijl omlaag 6"/>
          <p:cNvSpPr/>
          <p:nvPr/>
        </p:nvSpPr>
        <p:spPr>
          <a:xfrm rot="10800000">
            <a:off x="11163300" y="1668004"/>
            <a:ext cx="510032" cy="113518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383032" y="5206999"/>
            <a:ext cx="8481568" cy="13081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/>
              <a:t>W</a:t>
            </a:r>
            <a:r>
              <a:rPr lang="nl-NL" sz="2800" dirty="0" smtClean="0"/>
              <a:t>at </a:t>
            </a:r>
            <a:r>
              <a:rPr lang="nl-NL" sz="2800" dirty="0"/>
              <a:t>is er gebeurd tijdens de conferentie</a:t>
            </a:r>
            <a:r>
              <a:rPr lang="nl-NL" sz="2800" dirty="0" smtClean="0"/>
              <a:t>??? </a:t>
            </a:r>
          </a:p>
          <a:p>
            <a:pPr algn="ctr"/>
            <a:r>
              <a:rPr lang="nl-NL" sz="2400" dirty="0" smtClean="0"/>
              <a:t>(Hoe </a:t>
            </a:r>
            <a:r>
              <a:rPr lang="nl-NL" sz="2400" dirty="0" smtClean="0"/>
              <a:t>is de conferentie verbonden met de wereld van vandaag</a:t>
            </a:r>
            <a:r>
              <a:rPr lang="nl-NL" sz="2400" dirty="0" smtClean="0"/>
              <a:t>?)</a:t>
            </a:r>
            <a:endParaRPr lang="nl-NL" sz="2400" dirty="0" smtClean="0"/>
          </a:p>
          <a:p>
            <a:pPr algn="ctr"/>
            <a:endParaRPr lang="nl-NL" sz="1400" dirty="0" smtClean="0"/>
          </a:p>
        </p:txBody>
      </p:sp>
      <p:sp>
        <p:nvSpPr>
          <p:cNvPr id="10" name="Ovaal 9"/>
          <p:cNvSpPr/>
          <p:nvPr/>
        </p:nvSpPr>
        <p:spPr>
          <a:xfrm>
            <a:off x="3479800" y="1902851"/>
            <a:ext cx="3390900" cy="50567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2032000" y="3352594"/>
            <a:ext cx="5448300" cy="47481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2571750" y="4231994"/>
            <a:ext cx="2552700" cy="57876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9119616" y="4046066"/>
            <a:ext cx="2754884" cy="25738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De conferentie </a:t>
            </a:r>
            <a:endParaRPr lang="nl-NL" sz="2400" dirty="0" smtClean="0"/>
          </a:p>
          <a:p>
            <a:pPr algn="ctr"/>
            <a:r>
              <a:rPr lang="nl-NL" sz="2400" dirty="0" smtClean="0"/>
              <a:t>is </a:t>
            </a:r>
            <a:r>
              <a:rPr lang="nl-NL" sz="2400" dirty="0"/>
              <a:t>voor ons een </a:t>
            </a:r>
            <a:endParaRPr lang="nl-NL" sz="2400" dirty="0" smtClean="0"/>
          </a:p>
          <a:p>
            <a:pPr algn="ctr"/>
            <a:r>
              <a:rPr lang="nl-NL" sz="3600" b="1" dirty="0" smtClean="0"/>
              <a:t>Black </a:t>
            </a:r>
            <a:r>
              <a:rPr lang="nl-NL" sz="3600" b="1" dirty="0"/>
              <a:t>Box</a:t>
            </a:r>
            <a:r>
              <a:rPr lang="nl-NL" sz="3600" dirty="0"/>
              <a:t>!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1810" y="1124296"/>
            <a:ext cx="325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hlinkClick r:id="rId4"/>
              </a:rPr>
              <a:t>https://</a:t>
            </a:r>
            <a:r>
              <a:rPr lang="nl-NL" sz="1200" dirty="0" smtClean="0">
                <a:hlinkClick r:id="rId4"/>
              </a:rPr>
              <a:t>en.wikipedia.org/wiki/Solvay_Conference</a:t>
            </a:r>
            <a:endParaRPr lang="nl-NL" sz="1200" dirty="0" smtClean="0"/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0185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693" y="38100"/>
            <a:ext cx="8280400" cy="1325563"/>
          </a:xfrm>
        </p:spPr>
        <p:txBody>
          <a:bodyPr>
            <a:normAutofit/>
          </a:bodyPr>
          <a:lstStyle/>
          <a:p>
            <a:r>
              <a:rPr lang="nl-NL" dirty="0" smtClean="0"/>
              <a:t>Hoe openen? Authentieke bronnen!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093" y="2552700"/>
            <a:ext cx="2464707" cy="3619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898275" y="6336137"/>
            <a:ext cx="498335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/>
              <a:t>D</a:t>
            </a:r>
            <a:r>
              <a:rPr lang="nl-NL" smtClean="0"/>
              <a:t>raft </a:t>
            </a:r>
            <a:r>
              <a:rPr lang="nl-NL" dirty="0" smtClean="0"/>
              <a:t>hier: </a:t>
            </a:r>
            <a:r>
              <a:rPr lang="nl-NL" dirty="0" err="1" smtClean="0"/>
              <a:t>https</a:t>
            </a:r>
            <a:r>
              <a:rPr lang="nl-NL" dirty="0"/>
              <a:t>://</a:t>
            </a:r>
            <a:r>
              <a:rPr lang="nl-NL" dirty="0" err="1"/>
              <a:t>arxiv.org</a:t>
            </a:r>
            <a:r>
              <a:rPr lang="nl-NL" dirty="0"/>
              <a:t>/</a:t>
            </a:r>
            <a:r>
              <a:rPr lang="nl-NL" dirty="0" err="1"/>
              <a:t>abs</a:t>
            </a:r>
            <a:r>
              <a:rPr lang="nl-NL" dirty="0"/>
              <a:t>/quant-ph/0609184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963456" y="1363663"/>
            <a:ext cx="6375400" cy="29064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Groepsfoto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400" dirty="0" err="1"/>
              <a:t>Proceedings</a:t>
            </a:r>
            <a:r>
              <a:rPr lang="nl-NL" sz="2400" dirty="0"/>
              <a:t> (presentaties én discussies</a:t>
            </a:r>
            <a:r>
              <a:rPr lang="nl-NL" sz="2400" dirty="0" smtClean="0"/>
              <a:t>!)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Korte video </a:t>
            </a:r>
            <a:r>
              <a:rPr lang="nl-NL" sz="2400" dirty="0" smtClean="0"/>
              <a:t>(door </a:t>
            </a:r>
            <a:r>
              <a:rPr lang="nl-NL" sz="2400" dirty="0"/>
              <a:t>I. </a:t>
            </a:r>
            <a:r>
              <a:rPr lang="nl-NL" sz="2400" dirty="0" err="1"/>
              <a:t>Langmuir</a:t>
            </a:r>
            <a:r>
              <a:rPr lang="nl-NL" sz="2400" dirty="0"/>
              <a:t> met een van </a:t>
            </a:r>
            <a:r>
              <a:rPr lang="nl-NL" sz="2400" dirty="0" smtClean="0"/>
              <a:t>de allereerste </a:t>
            </a:r>
            <a:r>
              <a:rPr lang="nl-NL" sz="2400" dirty="0"/>
              <a:t>handcamera’s!)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</p:txBody>
      </p:sp>
      <p:sp>
        <p:nvSpPr>
          <p:cNvPr id="9" name="Toelichting met afgeronde rechthoek 8"/>
          <p:cNvSpPr/>
          <p:nvPr/>
        </p:nvSpPr>
        <p:spPr>
          <a:xfrm>
            <a:off x="8889093" y="1130300"/>
            <a:ext cx="2682786" cy="980948"/>
          </a:xfrm>
          <a:prstGeom prst="wedgeRoundRectCallout">
            <a:avLst>
              <a:gd name="adj1" fmla="val -24599"/>
              <a:gd name="adj2" fmla="val 7553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dirty="0"/>
              <a:t>Volledige </a:t>
            </a:r>
            <a:r>
              <a:rPr lang="nl-NL" sz="2000" dirty="0" err="1"/>
              <a:t>proceedings</a:t>
            </a:r>
            <a:r>
              <a:rPr lang="nl-NL" sz="2000" dirty="0"/>
              <a:t> </a:t>
            </a:r>
            <a:r>
              <a:rPr lang="nl-NL" sz="2000" dirty="0" smtClean="0"/>
              <a:t>(vertaling -&gt; EN</a:t>
            </a:r>
            <a:r>
              <a:rPr lang="nl-NL" sz="2000" dirty="0"/>
              <a:t>) hier!</a:t>
            </a:r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2100525" y="4879586"/>
            <a:ext cx="5651500" cy="1031748"/>
          </a:xfrm>
          <a:prstGeom prst="wedgeRoundRectCallout">
            <a:avLst>
              <a:gd name="adj1" fmla="val -48473"/>
              <a:gd name="adj2" fmla="val 821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Video hier: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=8GZdZUouzBY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" y="5419852"/>
            <a:ext cx="1643325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4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2784" y="250101"/>
            <a:ext cx="10515600" cy="1054100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De black box openen: didactisch scenario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813706" y="5780782"/>
            <a:ext cx="82154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hlinkClick r:id="rId2"/>
              </a:rPr>
              <a:t>http://www.onderzoekinbeweging.be/?</a:t>
            </a:r>
            <a:r>
              <a:rPr lang="nl-NL" sz="3200" dirty="0" smtClean="0">
                <a:hlinkClick r:id="rId2"/>
              </a:rPr>
              <a:t>s=solvay</a:t>
            </a:r>
            <a:endParaRPr lang="nl-NL" sz="3200" dirty="0" smtClean="0"/>
          </a:p>
          <a:p>
            <a:endParaRPr lang="nl-NL" sz="3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22" y="1770548"/>
            <a:ext cx="4810131" cy="369374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86"/>
            <a:ext cx="749300" cy="145599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20700" y="1778939"/>
            <a:ext cx="5537200" cy="12109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sz="2000" dirty="0" smtClean="0"/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Voor de laatste </a:t>
            </a:r>
            <a:r>
              <a:rPr lang="nl-NL" sz="2000" dirty="0"/>
              <a:t>2 jaren </a:t>
            </a:r>
            <a:r>
              <a:rPr lang="nl-NL" sz="2000" dirty="0" smtClean="0"/>
              <a:t>secundair onderwijs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ASO (VWO) wetenschappen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Vak fysica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520700" y="3187991"/>
            <a:ext cx="5537200" cy="22747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sz="2000" dirty="0" smtClean="0"/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Wereld van onderzoek 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Nature of </a:t>
            </a:r>
            <a:r>
              <a:rPr lang="nl-NL" sz="2000" dirty="0" err="1" smtClean="0"/>
              <a:t>Science</a:t>
            </a:r>
            <a:endParaRPr lang="nl-NL" sz="2000" dirty="0" smtClean="0"/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Inhoudelijke koppeling: kwantumfysica (recentelijk toegevoegd aan Vlaams leerplan, keuzemodule)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000" dirty="0" smtClean="0"/>
              <a:t>Interdisciplinaire elementen: geschiedenis, filosofie</a:t>
            </a:r>
          </a:p>
          <a:p>
            <a:pPr marL="285750" indent="-285750">
              <a:buFont typeface="Arial" charset="0"/>
              <a:buChar char="•"/>
            </a:pPr>
            <a:endParaRPr lang="nl-NL" dirty="0" smtClean="0"/>
          </a:p>
          <a:p>
            <a:pPr marL="285750" indent="-285750">
              <a:buFont typeface="Arial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64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Macintosh HD:Users:SoE:Desktop:Schermafbeelding 2015-07-02 om 17.10.50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909" y="1472921"/>
            <a:ext cx="3324177" cy="21731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3119990" y="3705277"/>
            <a:ext cx="5952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215968"/>
                </a:solidFill>
                <a:hlinkClick r:id="rId3"/>
              </a:rPr>
              <a:t>www.onderzoekinbeweging.be</a:t>
            </a:r>
            <a:endParaRPr lang="en-US" sz="3600" i="1" dirty="0" smtClean="0">
              <a:solidFill>
                <a:srgbClr val="215968"/>
              </a:solidFill>
            </a:endParaRPr>
          </a:p>
          <a:p>
            <a:endParaRPr lang="nl-NL" sz="3600" i="1" dirty="0">
              <a:solidFill>
                <a:srgbClr val="215968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2226744" y="4905606"/>
            <a:ext cx="7738506" cy="15713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3600" b="1" dirty="0" err="1" smtClean="0"/>
              <a:t>interesse-vorming</a:t>
            </a:r>
            <a:endParaRPr lang="en-US" sz="36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2800" dirty="0" err="1" smtClean="0"/>
              <a:t>voor</a:t>
            </a:r>
            <a:r>
              <a:rPr lang="en-US" sz="2800" dirty="0" smtClean="0"/>
              <a:t> de </a:t>
            </a:r>
            <a:r>
              <a:rPr lang="en-US" sz="2800" dirty="0" err="1" smtClean="0"/>
              <a:t>wereld</a:t>
            </a:r>
            <a:r>
              <a:rPr lang="en-US" sz="2800" dirty="0" smtClean="0"/>
              <a:t> van </a:t>
            </a:r>
            <a:r>
              <a:rPr lang="en-US" sz="2800" dirty="0" err="1" smtClean="0"/>
              <a:t>onderzoek</a:t>
            </a:r>
            <a:endParaRPr lang="en-US" sz="28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198" y="62395"/>
            <a:ext cx="10515600" cy="1325563"/>
          </a:xfrm>
        </p:spPr>
        <p:txBody>
          <a:bodyPr/>
          <a:lstStyle/>
          <a:p>
            <a:pPr algn="ctr"/>
            <a:r>
              <a:rPr lang="nl-NL" dirty="0" smtClean="0"/>
              <a:t>Context: Onderzoek in Beweging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82" y="266700"/>
            <a:ext cx="1350815" cy="4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369" y="1617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 twee </a:t>
            </a:r>
            <a:r>
              <a:rPr lang="en-US" dirty="0" err="1" smtClean="0"/>
              <a:t>gezichten</a:t>
            </a:r>
            <a:r>
              <a:rPr lang="en-US" dirty="0" smtClean="0"/>
              <a:t> van </a:t>
            </a:r>
            <a:r>
              <a:rPr lang="en-US" dirty="0" err="1" smtClean="0"/>
              <a:t>onderzoek</a:t>
            </a:r>
            <a:endParaRPr lang="en-US" dirty="0"/>
          </a:p>
        </p:txBody>
      </p:sp>
      <p:sp>
        <p:nvSpPr>
          <p:cNvPr id="4" name="Afgeronde rechthoek 3"/>
          <p:cNvSpPr/>
          <p:nvPr/>
        </p:nvSpPr>
        <p:spPr>
          <a:xfrm>
            <a:off x="3510141" y="4294605"/>
            <a:ext cx="5064482" cy="15518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Uitdaging</a:t>
            </a:r>
            <a:endParaRPr lang="en-US" sz="2800" b="1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het </a:t>
            </a:r>
            <a:r>
              <a:rPr lang="en-US" sz="2400" dirty="0" err="1"/>
              <a:t>andere</a:t>
            </a:r>
            <a:r>
              <a:rPr lang="en-US" sz="2400" dirty="0"/>
              <a:t> </a:t>
            </a:r>
            <a:r>
              <a:rPr lang="en-US" sz="2400" dirty="0" err="1"/>
              <a:t>gezicht</a:t>
            </a:r>
            <a:r>
              <a:rPr lang="en-US" sz="2400" dirty="0"/>
              <a:t> </a:t>
            </a:r>
            <a:r>
              <a:rPr lang="en-US" sz="2400" dirty="0" err="1" smtClean="0"/>
              <a:t>zichtbaar</a:t>
            </a:r>
            <a:r>
              <a:rPr lang="en-US" sz="2400" dirty="0" smtClean="0"/>
              <a:t> </a:t>
            </a:r>
            <a:r>
              <a:rPr lang="en-US" sz="2400" dirty="0" err="1" smtClean="0"/>
              <a:t>maken</a:t>
            </a:r>
            <a:r>
              <a:rPr lang="en-US" sz="2400" dirty="0"/>
              <a:t>!</a:t>
            </a:r>
            <a:endParaRPr lang="en-US" sz="2400" dirty="0" smtClean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001" y="1600200"/>
            <a:ext cx="2348763" cy="224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7382533" y="6088166"/>
            <a:ext cx="4839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Bruno </a:t>
            </a:r>
            <a:r>
              <a:rPr lang="en-US" i="1" dirty="0" err="1">
                <a:solidFill>
                  <a:srgbClr val="008000"/>
                </a:solidFill>
              </a:rPr>
              <a:t>Latour</a:t>
            </a:r>
            <a:endParaRPr lang="nl-NL" i="1" dirty="0">
              <a:solidFill>
                <a:srgbClr val="008000"/>
              </a:solidFill>
            </a:endParaRPr>
          </a:p>
          <a:p>
            <a:r>
              <a:rPr lang="en-US" i="1" dirty="0">
                <a:solidFill>
                  <a:srgbClr val="008000"/>
                </a:solidFill>
              </a:rPr>
              <a:t>Science in Action, Harvard University Press (1987)</a:t>
            </a:r>
            <a:endParaRPr lang="nl-NL" i="1" dirty="0">
              <a:solidFill>
                <a:srgbClr val="008000"/>
              </a:solidFill>
            </a:endParaRPr>
          </a:p>
          <a:p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8915401" y="3420310"/>
            <a:ext cx="3165298" cy="17485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dirty="0"/>
              <a:t>focus op </a:t>
            </a:r>
            <a:r>
              <a:rPr lang="nl-NL" sz="2400" b="1" dirty="0" smtClean="0"/>
              <a:t>onderzoekspraktijk</a:t>
            </a:r>
          </a:p>
          <a:p>
            <a:pPr algn="ctr"/>
            <a:endParaRPr lang="nl-NL" sz="900" b="1" i="1" dirty="0" smtClean="0"/>
          </a:p>
        </p:txBody>
      </p:sp>
      <p:sp>
        <p:nvSpPr>
          <p:cNvPr id="7" name="Pijl links 6"/>
          <p:cNvSpPr/>
          <p:nvPr/>
        </p:nvSpPr>
        <p:spPr>
          <a:xfrm rot="19868215">
            <a:off x="8723376" y="5304968"/>
            <a:ext cx="673582" cy="42675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oelichting met afgeronde rechthoek 2"/>
          <p:cNvSpPr/>
          <p:nvPr/>
        </p:nvSpPr>
        <p:spPr>
          <a:xfrm>
            <a:off x="2298701" y="1691899"/>
            <a:ext cx="2241998" cy="1495139"/>
          </a:xfrm>
          <a:prstGeom prst="wedgeRoundRectCallout">
            <a:avLst>
              <a:gd name="adj1" fmla="val 54059"/>
              <a:gd name="adj2" fmla="val 6838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Wat men ziet en zegt als het onderzoek af is.</a:t>
            </a:r>
            <a:endParaRPr lang="nl-NL" dirty="0"/>
          </a:p>
        </p:txBody>
      </p:sp>
      <p:sp>
        <p:nvSpPr>
          <p:cNvPr id="9" name="Toelichting met afgeronde rechthoek 8"/>
          <p:cNvSpPr/>
          <p:nvPr/>
        </p:nvSpPr>
        <p:spPr>
          <a:xfrm>
            <a:off x="7522294" y="1691899"/>
            <a:ext cx="2279832" cy="1495139"/>
          </a:xfrm>
          <a:prstGeom prst="wedgeRoundRectCallout">
            <a:avLst>
              <a:gd name="adj1" fmla="val -54013"/>
              <a:gd name="adj2" fmla="val 6589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Wat men ziet en zegt als het onderzoek nog </a:t>
            </a:r>
          </a:p>
          <a:p>
            <a:pPr algn="ctr"/>
            <a:r>
              <a:rPr lang="nl-NL" dirty="0" smtClean="0"/>
              <a:t>‘in </a:t>
            </a:r>
            <a:r>
              <a:rPr lang="nl-NL" dirty="0" err="1" smtClean="0"/>
              <a:t>the</a:t>
            </a:r>
            <a:r>
              <a:rPr lang="nl-NL" dirty="0" smtClean="0"/>
              <a:t> making’ 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9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" y="0"/>
            <a:ext cx="124206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0" y="454028"/>
            <a:ext cx="8255000" cy="1325563"/>
          </a:xfrm>
        </p:spPr>
        <p:txBody>
          <a:bodyPr>
            <a:noAutofit/>
          </a:bodyPr>
          <a:lstStyle/>
          <a:p>
            <a:r>
              <a:rPr lang="nl-NL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Exploratieve didactiek</a:t>
            </a:r>
            <a:endParaRPr lang="nl-NL" sz="5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6781800" y="2997200"/>
            <a:ext cx="5181600" cy="3098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nl-NL" sz="3200" dirty="0" smtClean="0"/>
              <a:t>Authentiek materiaal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nl-NL" sz="3200" dirty="0"/>
          </a:p>
          <a:p>
            <a:pPr marL="457200" indent="-457200">
              <a:buFont typeface="Arial" charset="0"/>
              <a:buChar char="•"/>
            </a:pPr>
            <a:r>
              <a:rPr lang="nl-NL" sz="3200" dirty="0"/>
              <a:t>Zoeken en </a:t>
            </a:r>
            <a:r>
              <a:rPr lang="nl-NL" sz="3200" dirty="0" smtClean="0"/>
              <a:t>ontdekken</a:t>
            </a:r>
          </a:p>
          <a:p>
            <a:pPr marL="457200" indent="-457200">
              <a:buFont typeface="Arial" charset="0"/>
              <a:buChar char="•"/>
            </a:pPr>
            <a:r>
              <a:rPr lang="nl-NL" sz="3200" b="1" dirty="0" smtClean="0">
                <a:solidFill>
                  <a:srgbClr val="FF0000"/>
                </a:solidFill>
              </a:rPr>
              <a:t>Maar leerkracht cruciaal!</a:t>
            </a:r>
            <a:endParaRPr lang="nl-NL" sz="32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nl-NL" sz="32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nl-NL" sz="3200" dirty="0"/>
              <a:t>Bespreking en reflectie</a:t>
            </a:r>
          </a:p>
        </p:txBody>
      </p:sp>
    </p:spTree>
    <p:extLst>
      <p:ext uri="{BB962C8B-B14F-4D97-AF65-F5344CB8AC3E}">
        <p14:creationId xmlns:p14="http://schemas.microsoft.com/office/powerpoint/2010/main" val="141761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272</Words>
  <Application>Microsoft Macintosh PowerPoint</Application>
  <PresentationFormat>Breedbeeld</PresentationFormat>
  <Paragraphs>68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Office-thema</vt:lpstr>
      <vt:lpstr>Black Box Solvay Conferentie 1927</vt:lpstr>
      <vt:lpstr>PowerPoint-presentatie</vt:lpstr>
      <vt:lpstr>Zoeken op het internet…</vt:lpstr>
      <vt:lpstr>Wikipedia</vt:lpstr>
      <vt:lpstr>Hoe openen? Authentieke bronnen!</vt:lpstr>
      <vt:lpstr>De black box openen: didactisch scenario</vt:lpstr>
      <vt:lpstr>Context: Onderzoek in Beweging</vt:lpstr>
      <vt:lpstr>De twee gezichten van onderzoek</vt:lpstr>
      <vt:lpstr>Exploratieve didactiek</vt:lpstr>
      <vt:lpstr>Andere scenario’s i.v.m. fysica</vt:lpstr>
      <vt:lpstr>Handleidingen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Onderzoek in Beweging</dc:title>
  <dc:creator>Toine Van Proeyen</dc:creator>
  <cp:lastModifiedBy>Toine Van Proeyen</cp:lastModifiedBy>
  <cp:revision>137</cp:revision>
  <dcterms:created xsi:type="dcterms:W3CDTF">2016-09-16T13:28:00Z</dcterms:created>
  <dcterms:modified xsi:type="dcterms:W3CDTF">2017-12-16T08:58:29Z</dcterms:modified>
</cp:coreProperties>
</file>