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60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2D7E"/>
    <a:srgbClr val="05328D"/>
    <a:srgbClr val="003399"/>
    <a:srgbClr val="0033CC"/>
    <a:srgbClr val="8592B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91EFD-0528-44E3-9C44-99CD430BC6E6}" type="datetimeFigureOut">
              <a:rPr lang="nl-NL" smtClean="0"/>
              <a:pPr/>
              <a:t>14-12-2013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FB9ACB-A350-473C-9E1E-4FEFFB7E8B7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9ACB-A350-473C-9E1E-4FEFFB7E8B76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9ACB-A350-473C-9E1E-4FEFFB7E8B76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9ACB-A350-473C-9E1E-4FEFFB7E8B76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9ACB-A350-473C-9E1E-4FEFFB7E8B76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9ACB-A350-473C-9E1E-4FEFFB7E8B76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9ACB-A350-473C-9E1E-4FEFFB7E8B76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B9ACB-A350-473C-9E1E-4FEFFB7E8B76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5060950"/>
            <a:ext cx="8777288" cy="14351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5163" name="Rectangle 43"/>
          <p:cNvSpPr>
            <a:spLocks noChangeArrowheads="1"/>
          </p:cNvSpPr>
          <p:nvPr/>
        </p:nvSpPr>
        <p:spPr bwMode="auto">
          <a:xfrm>
            <a:off x="0" y="0"/>
            <a:ext cx="9144000" cy="4340225"/>
          </a:xfrm>
          <a:prstGeom prst="rect">
            <a:avLst/>
          </a:prstGeom>
          <a:solidFill>
            <a:srgbClr val="0C257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FontTx/>
              <a:buChar char="•"/>
            </a:pPr>
            <a:endParaRPr lang="nl-NL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2133600"/>
            <a:ext cx="7921625" cy="1152525"/>
          </a:xfrm>
        </p:spPr>
        <p:txBody>
          <a:bodyPr/>
          <a:lstStyle>
            <a:lvl1pPr marL="0" indent="0" algn="ctr">
              <a:buFont typeface="Arial" charset="0"/>
              <a:buNone/>
              <a:defRPr sz="2800" b="1"/>
            </a:lvl1pPr>
          </a:lstStyle>
          <a:p>
            <a:r>
              <a:rPr lang="nl-NL"/>
              <a:t>Subtitel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441325"/>
            <a:ext cx="7916862" cy="1512888"/>
          </a:xfrm>
        </p:spPr>
        <p:txBody>
          <a:bodyPr/>
          <a:lstStyle>
            <a:lvl1pPr algn="ctr">
              <a:defRPr/>
            </a:lvl1pPr>
          </a:lstStyle>
          <a:p>
            <a:r>
              <a:rPr lang="nl-NL"/>
              <a:t>Titel</a:t>
            </a:r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8653463" y="6594475"/>
            <a:ext cx="73025" cy="260350"/>
          </a:xfrm>
          <a:prstGeom prst="rect">
            <a:avLst/>
          </a:prstGeom>
          <a:solidFill>
            <a:srgbClr val="0C257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4787900" y="6789738"/>
            <a:ext cx="3887788" cy="69850"/>
          </a:xfrm>
          <a:prstGeom prst="rect">
            <a:avLst/>
          </a:prstGeom>
          <a:solidFill>
            <a:srgbClr val="0C257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grpSp>
        <p:nvGrpSpPr>
          <p:cNvPr id="5178" name="Group 58"/>
          <p:cNvGrpSpPr>
            <a:grpSpLocks/>
          </p:cNvGrpSpPr>
          <p:nvPr/>
        </p:nvGrpSpPr>
        <p:grpSpPr bwMode="auto">
          <a:xfrm>
            <a:off x="0" y="6497638"/>
            <a:ext cx="8786813" cy="360362"/>
            <a:chOff x="0" y="4093"/>
            <a:chExt cx="5535" cy="227"/>
          </a:xfrm>
        </p:grpSpPr>
        <p:sp>
          <p:nvSpPr>
            <p:cNvPr id="5138" name="Rectangle 18"/>
            <p:cNvSpPr>
              <a:spLocks noChangeArrowheads="1"/>
            </p:cNvSpPr>
            <p:nvPr/>
          </p:nvSpPr>
          <p:spPr bwMode="auto">
            <a:xfrm>
              <a:off x="0" y="4093"/>
              <a:ext cx="5535" cy="227"/>
            </a:xfrm>
            <a:prstGeom prst="rect">
              <a:avLst/>
            </a:prstGeom>
            <a:solidFill>
              <a:srgbClr val="0C2577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5177" name="Text Box 57"/>
            <p:cNvSpPr txBox="1">
              <a:spLocks noChangeArrowheads="1"/>
            </p:cNvSpPr>
            <p:nvPr/>
          </p:nvSpPr>
          <p:spPr bwMode="auto">
            <a:xfrm>
              <a:off x="2807" y="4112"/>
              <a:ext cx="2722" cy="20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l-NL" sz="1500" b="1"/>
                <a:t>Leiden University. The university to discover.</a:t>
              </a:r>
            </a:p>
          </p:txBody>
        </p:sp>
      </p:grpSp>
      <p:grpSp>
        <p:nvGrpSpPr>
          <p:cNvPr id="5179" name="Group 59"/>
          <p:cNvGrpSpPr>
            <a:grpSpLocks/>
          </p:cNvGrpSpPr>
          <p:nvPr/>
        </p:nvGrpSpPr>
        <p:grpSpPr bwMode="auto">
          <a:xfrm>
            <a:off x="8780463" y="4695825"/>
            <a:ext cx="363537" cy="2162175"/>
            <a:chOff x="5531" y="2958"/>
            <a:chExt cx="229" cy="1362"/>
          </a:xfrm>
        </p:grpSpPr>
        <p:sp>
          <p:nvSpPr>
            <p:cNvPr id="5180" name="Rectangle 60"/>
            <p:cNvSpPr>
              <a:spLocks noChangeArrowheads="1"/>
            </p:cNvSpPr>
            <p:nvPr userDrawn="1"/>
          </p:nvSpPr>
          <p:spPr bwMode="auto">
            <a:xfrm>
              <a:off x="5531" y="2958"/>
              <a:ext cx="227" cy="227"/>
            </a:xfrm>
            <a:prstGeom prst="rect">
              <a:avLst/>
            </a:prstGeom>
            <a:solidFill>
              <a:srgbClr val="007A45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5181" name="Rectangle 61"/>
            <p:cNvSpPr>
              <a:spLocks noChangeArrowheads="1"/>
            </p:cNvSpPr>
            <p:nvPr userDrawn="1"/>
          </p:nvSpPr>
          <p:spPr bwMode="auto">
            <a:xfrm>
              <a:off x="5531" y="3184"/>
              <a:ext cx="227" cy="227"/>
            </a:xfrm>
            <a:prstGeom prst="rect">
              <a:avLst/>
            </a:prstGeom>
            <a:solidFill>
              <a:srgbClr val="EB7D1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5182" name="Rectangle 62"/>
            <p:cNvSpPr>
              <a:spLocks noChangeArrowheads="1"/>
            </p:cNvSpPr>
            <p:nvPr userDrawn="1"/>
          </p:nvSpPr>
          <p:spPr bwMode="auto">
            <a:xfrm>
              <a:off x="5533" y="3412"/>
              <a:ext cx="227" cy="227"/>
            </a:xfrm>
            <a:prstGeom prst="rect">
              <a:avLst/>
            </a:prstGeom>
            <a:solidFill>
              <a:srgbClr val="DEDD3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5183" name="Rectangle 63"/>
            <p:cNvSpPr>
              <a:spLocks noChangeArrowheads="1"/>
            </p:cNvSpPr>
            <p:nvPr userDrawn="1"/>
          </p:nvSpPr>
          <p:spPr bwMode="auto">
            <a:xfrm>
              <a:off x="5533" y="3639"/>
              <a:ext cx="227" cy="227"/>
            </a:xfrm>
            <a:prstGeom prst="rect">
              <a:avLst/>
            </a:prstGeom>
            <a:solidFill>
              <a:srgbClr val="B5006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5184" name="Rectangle 64"/>
            <p:cNvSpPr>
              <a:spLocks noChangeArrowheads="1"/>
            </p:cNvSpPr>
            <p:nvPr userDrawn="1"/>
          </p:nvSpPr>
          <p:spPr bwMode="auto">
            <a:xfrm>
              <a:off x="5533" y="3866"/>
              <a:ext cx="227" cy="227"/>
            </a:xfrm>
            <a:prstGeom prst="rect">
              <a:avLst/>
            </a:prstGeom>
            <a:solidFill>
              <a:srgbClr val="DC002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5185" name="Rectangle 65"/>
            <p:cNvSpPr>
              <a:spLocks noChangeArrowheads="1"/>
            </p:cNvSpPr>
            <p:nvPr userDrawn="1"/>
          </p:nvSpPr>
          <p:spPr bwMode="auto">
            <a:xfrm>
              <a:off x="5533" y="4093"/>
              <a:ext cx="227" cy="227"/>
            </a:xfrm>
            <a:prstGeom prst="rect">
              <a:avLst/>
            </a:prstGeom>
            <a:solidFill>
              <a:srgbClr val="5692C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</p:grpSp>
      <p:pic>
        <p:nvPicPr>
          <p:cNvPr id="5190" name="Picture 70" descr="Logo ICL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4788" y="5638800"/>
            <a:ext cx="1858962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194" name="Group 74"/>
          <p:cNvGrpSpPr>
            <a:grpSpLocks/>
          </p:cNvGrpSpPr>
          <p:nvPr/>
        </p:nvGrpSpPr>
        <p:grpSpPr bwMode="auto">
          <a:xfrm>
            <a:off x="-63500" y="6497638"/>
            <a:ext cx="8886825" cy="476250"/>
            <a:chOff x="-40" y="4093"/>
            <a:chExt cx="5598" cy="300"/>
          </a:xfrm>
        </p:grpSpPr>
        <p:sp>
          <p:nvSpPr>
            <p:cNvPr id="5195" name="Rectangle 75"/>
            <p:cNvSpPr>
              <a:spLocks noChangeArrowheads="1"/>
            </p:cNvSpPr>
            <p:nvPr userDrawn="1"/>
          </p:nvSpPr>
          <p:spPr bwMode="auto">
            <a:xfrm>
              <a:off x="-40" y="4093"/>
              <a:ext cx="5579" cy="300"/>
            </a:xfrm>
            <a:prstGeom prst="rect">
              <a:avLst/>
            </a:prstGeom>
            <a:solidFill>
              <a:srgbClr val="0C156A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5196" name="Text Box 76"/>
            <p:cNvSpPr txBox="1">
              <a:spLocks noChangeArrowheads="1"/>
            </p:cNvSpPr>
            <p:nvPr userDrawn="1"/>
          </p:nvSpPr>
          <p:spPr bwMode="auto">
            <a:xfrm>
              <a:off x="158" y="4098"/>
              <a:ext cx="540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nl-NL" sz="1400" b="1"/>
                <a:t>ICLON, Interfacultair Centrum voor Lerarenopleiding, Onderwijsontwikkeling en Nascholing</a:t>
              </a:r>
            </a:p>
          </p:txBody>
        </p:sp>
      </p:grpSp>
      <p:pic>
        <p:nvPicPr>
          <p:cNvPr id="5197" name="Picture 7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5229225"/>
            <a:ext cx="2879725" cy="113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70663" y="333375"/>
            <a:ext cx="2033587" cy="554355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68313" y="333375"/>
            <a:ext cx="5949950" cy="55435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68313" y="1268413"/>
            <a:ext cx="399097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11688" y="1268413"/>
            <a:ext cx="3992562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592B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33375"/>
            <a:ext cx="8135937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Titel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268413"/>
            <a:ext cx="8135937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Opsomming van tekst</a:t>
            </a:r>
          </a:p>
          <a:p>
            <a:pPr lvl="0"/>
            <a:r>
              <a:rPr lang="nl-NL" smtClean="0"/>
              <a:t>Opsomming van tekst</a:t>
            </a:r>
          </a:p>
          <a:p>
            <a:pPr lvl="0"/>
            <a:r>
              <a:rPr lang="nl-NL" smtClean="0"/>
              <a:t>Opsomming van tekst</a:t>
            </a:r>
          </a:p>
          <a:p>
            <a:pPr lvl="1"/>
            <a:r>
              <a:rPr lang="nl-NL" smtClean="0"/>
              <a:t>Opsomming van tekst</a:t>
            </a:r>
          </a:p>
          <a:p>
            <a:pPr lvl="2"/>
            <a:r>
              <a:rPr lang="nl-NL" smtClean="0"/>
              <a:t>Opsomming van tekst</a:t>
            </a:r>
          </a:p>
          <a:p>
            <a:pPr lvl="3"/>
            <a:r>
              <a:rPr lang="nl-NL" smtClean="0"/>
              <a:t>Opsomming van tekst</a:t>
            </a:r>
          </a:p>
          <a:p>
            <a:pPr lvl="4"/>
            <a:r>
              <a:rPr lang="nl-NL" smtClean="0"/>
              <a:t>Opsomming van tekst</a:t>
            </a:r>
          </a:p>
        </p:txBody>
      </p:sp>
      <p:grpSp>
        <p:nvGrpSpPr>
          <p:cNvPr id="1074" name="Group 50"/>
          <p:cNvGrpSpPr>
            <a:grpSpLocks/>
          </p:cNvGrpSpPr>
          <p:nvPr/>
        </p:nvGrpSpPr>
        <p:grpSpPr bwMode="auto">
          <a:xfrm>
            <a:off x="0" y="6497638"/>
            <a:ext cx="8786813" cy="360362"/>
            <a:chOff x="0" y="4093"/>
            <a:chExt cx="5535" cy="227"/>
          </a:xfrm>
        </p:grpSpPr>
        <p:sp>
          <p:nvSpPr>
            <p:cNvPr id="1075" name="Rectangle 51"/>
            <p:cNvSpPr>
              <a:spLocks noChangeArrowheads="1"/>
            </p:cNvSpPr>
            <p:nvPr/>
          </p:nvSpPr>
          <p:spPr bwMode="auto">
            <a:xfrm>
              <a:off x="0" y="4093"/>
              <a:ext cx="5535" cy="227"/>
            </a:xfrm>
            <a:prstGeom prst="rect">
              <a:avLst/>
            </a:prstGeom>
            <a:solidFill>
              <a:srgbClr val="0C2577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076" name="Text Box 52"/>
            <p:cNvSpPr txBox="1">
              <a:spLocks noChangeArrowheads="1"/>
            </p:cNvSpPr>
            <p:nvPr/>
          </p:nvSpPr>
          <p:spPr bwMode="auto">
            <a:xfrm>
              <a:off x="2807" y="4112"/>
              <a:ext cx="2722" cy="20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l-NL" sz="1500" b="1"/>
                <a:t>Leiden University. The university to discover.</a:t>
              </a:r>
            </a:p>
          </p:txBody>
        </p:sp>
      </p:grpSp>
      <p:grpSp>
        <p:nvGrpSpPr>
          <p:cNvPr id="1077" name="Group 53"/>
          <p:cNvGrpSpPr>
            <a:grpSpLocks/>
          </p:cNvGrpSpPr>
          <p:nvPr/>
        </p:nvGrpSpPr>
        <p:grpSpPr bwMode="auto">
          <a:xfrm>
            <a:off x="8780463" y="4695825"/>
            <a:ext cx="363537" cy="2162175"/>
            <a:chOff x="5531" y="2958"/>
            <a:chExt cx="229" cy="1362"/>
          </a:xfrm>
        </p:grpSpPr>
        <p:sp>
          <p:nvSpPr>
            <p:cNvPr id="1078" name="Rectangle 54"/>
            <p:cNvSpPr>
              <a:spLocks noChangeArrowheads="1"/>
            </p:cNvSpPr>
            <p:nvPr userDrawn="1"/>
          </p:nvSpPr>
          <p:spPr bwMode="auto">
            <a:xfrm>
              <a:off x="5531" y="2958"/>
              <a:ext cx="227" cy="227"/>
            </a:xfrm>
            <a:prstGeom prst="rect">
              <a:avLst/>
            </a:prstGeom>
            <a:solidFill>
              <a:srgbClr val="007A45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079" name="Rectangle 55"/>
            <p:cNvSpPr>
              <a:spLocks noChangeArrowheads="1"/>
            </p:cNvSpPr>
            <p:nvPr userDrawn="1"/>
          </p:nvSpPr>
          <p:spPr bwMode="auto">
            <a:xfrm>
              <a:off x="5531" y="3184"/>
              <a:ext cx="227" cy="227"/>
            </a:xfrm>
            <a:prstGeom prst="rect">
              <a:avLst/>
            </a:prstGeom>
            <a:solidFill>
              <a:srgbClr val="EB7D1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080" name="Rectangle 56"/>
            <p:cNvSpPr>
              <a:spLocks noChangeArrowheads="1"/>
            </p:cNvSpPr>
            <p:nvPr userDrawn="1"/>
          </p:nvSpPr>
          <p:spPr bwMode="auto">
            <a:xfrm>
              <a:off x="5533" y="3412"/>
              <a:ext cx="227" cy="227"/>
            </a:xfrm>
            <a:prstGeom prst="rect">
              <a:avLst/>
            </a:prstGeom>
            <a:solidFill>
              <a:srgbClr val="DEDD3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081" name="Rectangle 57"/>
            <p:cNvSpPr>
              <a:spLocks noChangeArrowheads="1"/>
            </p:cNvSpPr>
            <p:nvPr userDrawn="1"/>
          </p:nvSpPr>
          <p:spPr bwMode="auto">
            <a:xfrm>
              <a:off x="5533" y="3639"/>
              <a:ext cx="227" cy="227"/>
            </a:xfrm>
            <a:prstGeom prst="rect">
              <a:avLst/>
            </a:prstGeom>
            <a:solidFill>
              <a:srgbClr val="B5006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082" name="Rectangle 58"/>
            <p:cNvSpPr>
              <a:spLocks noChangeArrowheads="1"/>
            </p:cNvSpPr>
            <p:nvPr userDrawn="1"/>
          </p:nvSpPr>
          <p:spPr bwMode="auto">
            <a:xfrm>
              <a:off x="5533" y="3866"/>
              <a:ext cx="227" cy="227"/>
            </a:xfrm>
            <a:prstGeom prst="rect">
              <a:avLst/>
            </a:prstGeom>
            <a:solidFill>
              <a:srgbClr val="DC002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083" name="Rectangle 59"/>
            <p:cNvSpPr>
              <a:spLocks noChangeArrowheads="1"/>
            </p:cNvSpPr>
            <p:nvPr userDrawn="1"/>
          </p:nvSpPr>
          <p:spPr bwMode="auto">
            <a:xfrm>
              <a:off x="5533" y="4093"/>
              <a:ext cx="227" cy="227"/>
            </a:xfrm>
            <a:prstGeom prst="rect">
              <a:avLst/>
            </a:prstGeom>
            <a:solidFill>
              <a:srgbClr val="5692C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1092" name="Group 68"/>
          <p:cNvGrpSpPr>
            <a:grpSpLocks/>
          </p:cNvGrpSpPr>
          <p:nvPr/>
        </p:nvGrpSpPr>
        <p:grpSpPr bwMode="auto">
          <a:xfrm>
            <a:off x="-63500" y="6497638"/>
            <a:ext cx="8886825" cy="476250"/>
            <a:chOff x="-40" y="4093"/>
            <a:chExt cx="5598" cy="300"/>
          </a:xfrm>
        </p:grpSpPr>
        <p:sp>
          <p:nvSpPr>
            <p:cNvPr id="1093" name="Rectangle 69"/>
            <p:cNvSpPr>
              <a:spLocks noChangeArrowheads="1"/>
            </p:cNvSpPr>
            <p:nvPr userDrawn="1"/>
          </p:nvSpPr>
          <p:spPr bwMode="auto">
            <a:xfrm>
              <a:off x="-40" y="4093"/>
              <a:ext cx="5579" cy="300"/>
            </a:xfrm>
            <a:prstGeom prst="rect">
              <a:avLst/>
            </a:prstGeom>
            <a:solidFill>
              <a:srgbClr val="0C156A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094" name="Text Box 70"/>
            <p:cNvSpPr txBox="1">
              <a:spLocks noChangeArrowheads="1"/>
            </p:cNvSpPr>
            <p:nvPr userDrawn="1"/>
          </p:nvSpPr>
          <p:spPr bwMode="auto">
            <a:xfrm>
              <a:off x="158" y="4098"/>
              <a:ext cx="540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nl-NL" sz="1400" b="1"/>
                <a:t>ICLON, Interfacultair Centrum voor Lerarenopleiding, Onderwijsontwikkeling en Nascholing</a:t>
              </a:r>
            </a:p>
          </p:txBody>
        </p:sp>
      </p:grpSp>
      <p:sp>
        <p:nvSpPr>
          <p:cNvPr id="1088" name="Text Box 64"/>
          <p:cNvSpPr txBox="1">
            <a:spLocks noChangeArrowheads="1"/>
          </p:cNvSpPr>
          <p:nvPr/>
        </p:nvSpPr>
        <p:spPr bwMode="auto">
          <a:xfrm>
            <a:off x="11113" y="6550025"/>
            <a:ext cx="504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fld id="{DAC27AEA-8069-4180-AD29-F96DC5CEF3F5}" type="slidenum">
              <a:rPr lang="nl-NL" sz="1200"/>
              <a:pPr algn="l">
                <a:spcBef>
                  <a:spcPct val="50000"/>
                </a:spcBef>
              </a:pPr>
              <a:t>‹nr.›</a:t>
            </a:fld>
            <a:endParaRPr lang="nl-NL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 New Roman" pitchFamily="18" charset="0"/>
        </a:defRPr>
      </a:lvl9pPr>
    </p:titleStyle>
    <p:bodyStyle>
      <a:lvl1pPr marL="342900" indent="-342900" algn="l" rtl="0" fontAlgn="base">
        <a:lnSpc>
          <a:spcPct val="95000"/>
        </a:lnSpc>
        <a:spcBef>
          <a:spcPct val="0"/>
        </a:spcBef>
        <a:spcAft>
          <a:spcPct val="0"/>
        </a:spcAft>
        <a:buFont typeface="Arial" charset="0"/>
        <a:buChar char="-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-"/>
        <a:defRPr sz="3200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atech.com/retail-jackets-and-bags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icroscopy.bitesizebio.com/articles/gfp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err="1" smtClean="0">
                <a:latin typeface="Tahoma" pitchFamily="34" charset="0"/>
              </a:rPr>
              <a:t>Quantumlessen</a:t>
            </a:r>
            <a:endParaRPr lang="en-US" sz="4000" dirty="0">
              <a:latin typeface="Tahoma" pitchFamily="34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5000"/>
              </a:lnSpc>
            </a:pPr>
            <a:r>
              <a:rPr lang="en-US" sz="2800" dirty="0" smtClean="0">
                <a:latin typeface="Tahoma" pitchFamily="34" charset="0"/>
              </a:rPr>
              <a:t>Hans van </a:t>
            </a:r>
            <a:r>
              <a:rPr lang="en-US" sz="2800" dirty="0" err="1" smtClean="0">
                <a:latin typeface="Tahoma" pitchFamily="34" charset="0"/>
              </a:rPr>
              <a:t>Bemmel</a:t>
            </a: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r>
              <a:rPr lang="en-US" sz="2800" dirty="0" smtClean="0">
                <a:latin typeface="Tahoma" pitchFamily="34" charset="0"/>
              </a:rPr>
              <a:t>Modules </a:t>
            </a:r>
            <a:r>
              <a:rPr lang="en-US" sz="2800" dirty="0" err="1" smtClean="0">
                <a:latin typeface="Tahoma" pitchFamily="34" charset="0"/>
              </a:rPr>
              <a:t>Quantumwereld</a:t>
            </a:r>
            <a:r>
              <a:rPr lang="en-US" sz="2800" dirty="0" smtClean="0">
                <a:latin typeface="Tahoma" pitchFamily="34" charset="0"/>
              </a:rPr>
              <a:t>; </a:t>
            </a:r>
            <a:r>
              <a:rPr lang="en-US" sz="2800" dirty="0" err="1" smtClean="0">
                <a:latin typeface="Tahoma" pitchFamily="34" charset="0"/>
              </a:rPr>
              <a:t>Natuurwetten</a:t>
            </a:r>
            <a:r>
              <a:rPr lang="en-US" sz="2800" dirty="0" smtClean="0">
                <a:latin typeface="Tahoma" pitchFamily="34" charset="0"/>
              </a:rPr>
              <a:t> en </a:t>
            </a:r>
            <a:r>
              <a:rPr lang="en-US" sz="2800" dirty="0" err="1" smtClean="0">
                <a:latin typeface="Tahoma" pitchFamily="34" charset="0"/>
              </a:rPr>
              <a:t>modellen</a:t>
            </a:r>
            <a:r>
              <a:rPr lang="en-US" sz="2800" dirty="0" smtClean="0">
                <a:latin typeface="Tahoma" pitchFamily="34" charset="0"/>
              </a:rPr>
              <a:t>: www.nieuwenatuurkunde.nl</a:t>
            </a:r>
          </a:p>
          <a:p>
            <a:pPr marL="609600" indent="-609600">
              <a:lnSpc>
                <a:spcPct val="85000"/>
              </a:lnSpc>
            </a:pP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r>
              <a:rPr lang="en-US" sz="2800" dirty="0" err="1" smtClean="0">
                <a:latin typeface="Tahoma" pitchFamily="34" charset="0"/>
              </a:rPr>
              <a:t>Stedelijk</a:t>
            </a:r>
            <a:r>
              <a:rPr lang="en-US" sz="2800" dirty="0" smtClean="0">
                <a:latin typeface="Tahoma" pitchFamily="34" charset="0"/>
              </a:rPr>
              <a:t> Gymnasium Leiden, ICLON</a:t>
            </a:r>
          </a:p>
          <a:p>
            <a:pPr marL="609600" indent="-609600">
              <a:lnSpc>
                <a:spcPct val="85000"/>
              </a:lnSpc>
              <a:buNone/>
            </a:pPr>
            <a:r>
              <a:rPr lang="en-US" sz="2800" dirty="0" smtClean="0">
                <a:latin typeface="Tahoma" pitchFamily="34" charset="0"/>
              </a:rPr>
              <a:t>	Impact</a:t>
            </a:r>
            <a:r>
              <a:rPr lang="en-US" sz="2800" dirty="0" smtClean="0">
                <a:latin typeface="Tahoma" pitchFamily="34" charset="0"/>
              </a:rPr>
              <a:t>,</a:t>
            </a:r>
            <a:r>
              <a:rPr lang="en-US" sz="2800" dirty="0" smtClean="0">
                <a:latin typeface="Tahoma" pitchFamily="34" charset="0"/>
              </a:rPr>
              <a:t> Nova VWO </a:t>
            </a:r>
            <a:r>
              <a:rPr lang="en-US" sz="2800" dirty="0" err="1" smtClean="0">
                <a:latin typeface="Tahoma" pitchFamily="34" charset="0"/>
              </a:rPr>
              <a:t>bovenbouw</a:t>
            </a:r>
            <a:r>
              <a:rPr lang="en-US" sz="2800" dirty="0" smtClean="0">
                <a:latin typeface="Tahoma" pitchFamily="34" charset="0"/>
              </a:rPr>
              <a:t>, NVOX</a:t>
            </a:r>
          </a:p>
          <a:p>
            <a:pPr marL="609600" indent="-609600">
              <a:lnSpc>
                <a:spcPct val="85000"/>
              </a:lnSpc>
            </a:pP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r>
              <a:rPr lang="en-US" sz="2800" dirty="0" smtClean="0">
                <a:latin typeface="Tahoma" pitchFamily="34" charset="0"/>
              </a:rPr>
              <a:t>h</a:t>
            </a:r>
            <a:r>
              <a:rPr lang="en-US" sz="2800" dirty="0" smtClean="0">
                <a:latin typeface="Tahoma" pitchFamily="34" charset="0"/>
              </a:rPr>
              <a:t>.vanbemmel@gymnasiumleiden.nl</a:t>
            </a:r>
          </a:p>
          <a:p>
            <a:pPr marL="609600" indent="-609600">
              <a:lnSpc>
                <a:spcPct val="85000"/>
              </a:lnSpc>
            </a:pP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  <a:buNone/>
            </a:pP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endParaRPr lang="en-US" sz="24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endParaRPr lang="en-US" sz="24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  <a:buNone/>
            </a:pPr>
            <a:endParaRPr lang="en-US" sz="24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endParaRPr lang="en-US" sz="24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endParaRPr lang="en-US" sz="2400" dirty="0">
              <a:latin typeface="Tahoma" pitchFamily="34" charset="0"/>
            </a:endParaRPr>
          </a:p>
          <a:p>
            <a:pPr marL="1066800" lvl="1" indent="-609600">
              <a:lnSpc>
                <a:spcPct val="90000"/>
              </a:lnSpc>
            </a:pPr>
            <a:endParaRPr lang="en-US" sz="2800" dirty="0" smtClean="0">
              <a:latin typeface="Tahoma" pitchFamily="34" charset="0"/>
            </a:endParaRPr>
          </a:p>
          <a:p>
            <a:pPr marL="1066800" lvl="1" indent="-609600">
              <a:lnSpc>
                <a:spcPct val="90000"/>
              </a:lnSpc>
              <a:buNone/>
            </a:pPr>
            <a:endParaRPr lang="en-US" sz="2800" dirty="0" smtClean="0">
              <a:latin typeface="Tahoma" pitchFamily="34" charset="0"/>
            </a:endParaRPr>
          </a:p>
          <a:p>
            <a:pPr marL="1066800" lvl="1" indent="-609600">
              <a:lnSpc>
                <a:spcPct val="90000"/>
              </a:lnSpc>
            </a:pPr>
            <a:endParaRPr lang="en-US" sz="1600" dirty="0">
              <a:latin typeface="Tahoma" pitchFamily="34" charset="0"/>
            </a:endParaRPr>
          </a:p>
          <a:p>
            <a:pPr marL="1066800" lvl="1" indent="-609600">
              <a:lnSpc>
                <a:spcPct val="90000"/>
              </a:lnSpc>
            </a:pPr>
            <a:endParaRPr lang="en-US" sz="1600" dirty="0">
              <a:latin typeface="Tahoma" pitchFamily="34" charset="0"/>
            </a:endParaRPr>
          </a:p>
          <a:p>
            <a:pPr marL="1066800" lvl="1" indent="-609600">
              <a:lnSpc>
                <a:spcPct val="90000"/>
              </a:lnSpc>
            </a:pPr>
            <a:endParaRPr lang="en-US" sz="1600" dirty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  <a:buFont typeface="Arial" charset="0"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err="1" smtClean="0">
                <a:latin typeface="Tahoma" pitchFamily="34" charset="0"/>
              </a:rPr>
              <a:t>Overzicht</a:t>
            </a:r>
            <a:endParaRPr lang="en-US" sz="4000" dirty="0">
              <a:latin typeface="Tahoma" pitchFamily="34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5000"/>
              </a:lnSpc>
            </a:pPr>
            <a:r>
              <a:rPr lang="en-US" sz="2800" dirty="0" err="1" smtClean="0">
                <a:latin typeface="Tahoma" pitchFamily="34" charset="0"/>
              </a:rPr>
              <a:t>Inleiding</a:t>
            </a:r>
            <a:r>
              <a:rPr lang="en-US" sz="2800" dirty="0" smtClean="0">
                <a:latin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</a:rPr>
              <a:t>opgesloten</a:t>
            </a:r>
            <a:r>
              <a:rPr lang="en-US" sz="2800" dirty="0" smtClean="0">
                <a:latin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</a:rPr>
              <a:t>quantumdeeltjes</a:t>
            </a:r>
            <a:r>
              <a:rPr lang="en-US" sz="2800" dirty="0" smtClean="0">
                <a:latin typeface="Tahoma" pitchFamily="34" charset="0"/>
              </a:rPr>
              <a:t> en spectra</a:t>
            </a:r>
          </a:p>
          <a:p>
            <a:pPr marL="609600" indent="-609600">
              <a:lnSpc>
                <a:spcPct val="85000"/>
              </a:lnSpc>
            </a:pP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r>
              <a:rPr lang="en-US" sz="2800" dirty="0" smtClean="0">
                <a:latin typeface="Tahoma" pitchFamily="34" charset="0"/>
              </a:rPr>
              <a:t>Les 1a:	</a:t>
            </a:r>
            <a:r>
              <a:rPr lang="en-US" sz="2800" dirty="0" err="1" smtClean="0">
                <a:latin typeface="Tahoma" pitchFamily="34" charset="0"/>
              </a:rPr>
              <a:t>Vraag</a:t>
            </a:r>
            <a:r>
              <a:rPr lang="en-US" sz="2800" dirty="0" smtClean="0">
                <a:latin typeface="Tahoma" pitchFamily="34" charset="0"/>
              </a:rPr>
              <a:t> over </a:t>
            </a:r>
            <a:r>
              <a:rPr lang="en-US" sz="2800" dirty="0" err="1" smtClean="0">
                <a:latin typeface="Tahoma" pitchFamily="34" charset="0"/>
              </a:rPr>
              <a:t>zonnecellen</a:t>
            </a: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r>
              <a:rPr lang="en-US" sz="2800" dirty="0" err="1" smtClean="0">
                <a:latin typeface="Tahoma" pitchFamily="34" charset="0"/>
              </a:rPr>
              <a:t>Differentiatie</a:t>
            </a:r>
            <a:r>
              <a:rPr lang="en-US" sz="2800" dirty="0" smtClean="0">
                <a:latin typeface="Tahoma" pitchFamily="34" charset="0"/>
              </a:rPr>
              <a:t>, UVAL, </a:t>
            </a:r>
            <a:r>
              <a:rPr lang="en-US" sz="2800" dirty="0" err="1" smtClean="0">
                <a:latin typeface="Tahoma" pitchFamily="34" charset="0"/>
              </a:rPr>
              <a:t>Hele</a:t>
            </a:r>
            <a:r>
              <a:rPr lang="en-US" sz="2800" dirty="0" smtClean="0">
                <a:latin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</a:rPr>
              <a:t>Taak</a:t>
            </a:r>
            <a:r>
              <a:rPr lang="en-US" sz="2800" dirty="0" smtClean="0">
                <a:latin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</a:rPr>
              <a:t>Eerst</a:t>
            </a: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r>
              <a:rPr lang="en-US" sz="2800" dirty="0" smtClean="0">
                <a:latin typeface="Tahoma" pitchFamily="34" charset="0"/>
              </a:rPr>
              <a:t>Les 1b</a:t>
            </a:r>
          </a:p>
          <a:p>
            <a:pPr marL="609600" indent="-609600">
              <a:lnSpc>
                <a:spcPct val="85000"/>
              </a:lnSpc>
            </a:pP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r>
              <a:rPr lang="en-US" sz="2800" dirty="0" smtClean="0">
                <a:latin typeface="Tahoma" pitchFamily="34" charset="0"/>
              </a:rPr>
              <a:t>Les 2: </a:t>
            </a:r>
            <a:r>
              <a:rPr lang="en-US" sz="2800" dirty="0" err="1" smtClean="0">
                <a:latin typeface="Tahoma" pitchFamily="34" charset="0"/>
              </a:rPr>
              <a:t>Eenhedenbeschouwing</a:t>
            </a: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r>
              <a:rPr lang="en-US" sz="2800" dirty="0" smtClean="0">
                <a:latin typeface="Tahoma" pitchFamily="34" charset="0"/>
              </a:rPr>
              <a:t>Les 3: </a:t>
            </a:r>
            <a:r>
              <a:rPr lang="en-US" sz="2800" dirty="0" err="1" smtClean="0">
                <a:latin typeface="Tahoma" pitchFamily="34" charset="0"/>
              </a:rPr>
              <a:t>Een</a:t>
            </a:r>
            <a:r>
              <a:rPr lang="en-US" sz="2800" dirty="0" smtClean="0">
                <a:latin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</a:rPr>
              <a:t>een</a:t>
            </a:r>
            <a:r>
              <a:rPr lang="en-US" sz="2800" dirty="0" smtClean="0">
                <a:latin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</a:rPr>
              <a:t>commerciële</a:t>
            </a:r>
            <a:r>
              <a:rPr lang="en-US" sz="2800" dirty="0" smtClean="0">
                <a:latin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</a:rPr>
              <a:t>toepassing</a:t>
            </a:r>
            <a:r>
              <a:rPr lang="en-US" sz="2800" dirty="0" smtClean="0">
                <a:latin typeface="Tahoma" pitchFamily="34" charset="0"/>
              </a:rPr>
              <a:t>, </a:t>
            </a:r>
            <a:r>
              <a:rPr lang="en-US" sz="2800" dirty="0" err="1" smtClean="0">
                <a:latin typeface="Tahoma" pitchFamily="34" charset="0"/>
              </a:rPr>
              <a:t>een</a:t>
            </a:r>
            <a:r>
              <a:rPr lang="en-US" sz="2800" dirty="0" smtClean="0">
                <a:latin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</a:rPr>
              <a:t>medische</a:t>
            </a:r>
            <a:r>
              <a:rPr lang="en-US" sz="2800" dirty="0" smtClean="0">
                <a:latin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</a:rPr>
              <a:t>toepassing</a:t>
            </a: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r>
              <a:rPr lang="en-US" sz="2800" dirty="0" err="1" smtClean="0">
                <a:latin typeface="Tahoma" pitchFamily="34" charset="0"/>
              </a:rPr>
              <a:t>Discussie</a:t>
            </a: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endParaRPr lang="en-US" sz="28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endParaRPr lang="en-US" sz="24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endParaRPr lang="en-US" sz="24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  <a:buNone/>
            </a:pPr>
            <a:endParaRPr lang="en-US" sz="24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endParaRPr lang="en-US" sz="2400" dirty="0" smtClean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</a:pPr>
            <a:endParaRPr lang="en-US" sz="2400" dirty="0">
              <a:latin typeface="Tahoma" pitchFamily="34" charset="0"/>
            </a:endParaRPr>
          </a:p>
          <a:p>
            <a:pPr marL="1066800" lvl="1" indent="-609600">
              <a:lnSpc>
                <a:spcPct val="90000"/>
              </a:lnSpc>
            </a:pPr>
            <a:endParaRPr lang="en-US" sz="2800" dirty="0" smtClean="0">
              <a:latin typeface="Tahoma" pitchFamily="34" charset="0"/>
            </a:endParaRPr>
          </a:p>
          <a:p>
            <a:pPr marL="1066800" lvl="1" indent="-609600">
              <a:lnSpc>
                <a:spcPct val="90000"/>
              </a:lnSpc>
              <a:buNone/>
            </a:pPr>
            <a:endParaRPr lang="en-US" sz="2800" dirty="0" smtClean="0">
              <a:latin typeface="Tahoma" pitchFamily="34" charset="0"/>
            </a:endParaRPr>
          </a:p>
          <a:p>
            <a:pPr marL="1066800" lvl="1" indent="-609600">
              <a:lnSpc>
                <a:spcPct val="90000"/>
              </a:lnSpc>
            </a:pPr>
            <a:endParaRPr lang="en-US" sz="1600" dirty="0">
              <a:latin typeface="Tahoma" pitchFamily="34" charset="0"/>
            </a:endParaRPr>
          </a:p>
          <a:p>
            <a:pPr marL="1066800" lvl="1" indent="-609600">
              <a:lnSpc>
                <a:spcPct val="90000"/>
              </a:lnSpc>
            </a:pPr>
            <a:endParaRPr lang="en-US" sz="1600" dirty="0">
              <a:latin typeface="Tahoma" pitchFamily="34" charset="0"/>
            </a:endParaRPr>
          </a:p>
          <a:p>
            <a:pPr marL="1066800" lvl="1" indent="-609600">
              <a:lnSpc>
                <a:spcPct val="90000"/>
              </a:lnSpc>
            </a:pPr>
            <a:endParaRPr lang="en-US" sz="1600" dirty="0">
              <a:latin typeface="Tahoma" pitchFamily="34" charset="0"/>
            </a:endParaRPr>
          </a:p>
          <a:p>
            <a:pPr marL="609600" indent="-609600">
              <a:lnSpc>
                <a:spcPct val="85000"/>
              </a:lnSpc>
              <a:buFont typeface="Arial" charset="0"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Wiskundig niet moeilijk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 =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h∙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f</a:t>
            </a:r>
            <a:endParaRPr lang="en-US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en-US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l-GR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λ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=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h/p</a:t>
            </a:r>
          </a:p>
          <a:p>
            <a:pPr>
              <a:lnSpc>
                <a:spcPct val="90000"/>
              </a:lnSpc>
              <a:defRPr/>
            </a:pPr>
            <a:endParaRPr lang="el-GR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eaLnBrk="1" hangingPunct="1">
              <a:defRPr/>
            </a:pPr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 </a:t>
            </a:r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 </a:t>
            </a:r>
            <a:r>
              <a:rPr lang="el-GR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λ</a:t>
            </a:r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dan ook </a:t>
            </a:r>
            <a:r>
              <a:rPr lang="el-GR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λ</a:t>
            </a:r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 </a:t>
            </a:r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p</a:t>
            </a:r>
          </a:p>
          <a:p>
            <a:pPr eaLnBrk="1" hangingPunct="1">
              <a:defRPr/>
            </a:pPr>
            <a:endParaRPr lang="nl-NL" sz="2800" dirty="0" smtClean="0">
              <a:latin typeface="Tahoma" pitchFamily="34" charset="0"/>
              <a:ea typeface="Tahoma" pitchFamily="34" charset="0"/>
              <a:cs typeface="Tahoma" pitchFamily="34" charset="0"/>
              <a:sym typeface="Wingdings" pitchFamily="2" charset="2"/>
            </a:endParaRPr>
          </a:p>
          <a:p>
            <a:pPr eaLnBrk="1" hangingPunct="1">
              <a:defRPr/>
            </a:pPr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Beperkte ruimte  discrete mogelijkheden (kinetische) energie, minimale </a:t>
            </a:r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waarde</a:t>
            </a:r>
          </a:p>
          <a:p>
            <a:pPr eaLnBrk="1" hangingPunct="1">
              <a:defRPr/>
            </a:pPr>
            <a:endParaRPr lang="nl-NL" sz="2800" dirty="0" smtClean="0">
              <a:latin typeface="Tahoma" pitchFamily="34" charset="0"/>
              <a:ea typeface="Tahoma" pitchFamily="34" charset="0"/>
              <a:cs typeface="Tahoma" pitchFamily="34" charset="0"/>
              <a:sym typeface="Wingdings" pitchFamily="2" charset="2"/>
            </a:endParaRPr>
          </a:p>
          <a:p>
            <a:pPr eaLnBrk="1" hangingPunct="1">
              <a:defRPr/>
            </a:pPr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 = p</a:t>
            </a:r>
            <a:r>
              <a:rPr lang="nl-NL" sz="2800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/2m = </a:t>
            </a:r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</a:t>
            </a:r>
            <a:r>
              <a:rPr lang="nl-NL" sz="2800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/8mL</a:t>
            </a:r>
            <a:r>
              <a:rPr lang="nl-NL" sz="2800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</a:p>
          <a:p>
            <a:pPr eaLnBrk="1" hangingPunct="1">
              <a:defRPr/>
            </a:pPr>
            <a:endParaRPr lang="nl-NL" sz="2800" baseline="30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eaLnBrk="1" hangingPunct="1">
              <a:defRPr/>
            </a:pPr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Discreet, lijnen worden banden bij atomen dicht op elkaar</a:t>
            </a:r>
            <a:endParaRPr lang="nl-NL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Vraag op papier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Proberen in groepjes</a:t>
            </a:r>
          </a:p>
          <a:p>
            <a:endParaRPr lang="nl-NL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Vertellen</a:t>
            </a:r>
          </a:p>
          <a:p>
            <a:endParaRPr lang="nl-NL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Bespreken</a:t>
            </a:r>
            <a:endParaRPr lang="nl-NL" sz="2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Hele taak eerst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Beschrijving</a:t>
            </a:r>
          </a:p>
          <a:p>
            <a:endParaRPr lang="nl-NL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Bespreken</a:t>
            </a:r>
            <a:endParaRPr lang="nl-NL" sz="2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Potentialen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Het systeem vindt een compromis</a:t>
            </a:r>
          </a:p>
          <a:p>
            <a:endParaRPr lang="nl-NL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Een vertrouwde eenhedenbeschouwing of een optimalisatie van de energie?</a:t>
            </a:r>
          </a:p>
          <a:p>
            <a:endParaRPr lang="nl-NL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Algemene potentiaal of een specifieke?</a:t>
            </a:r>
          </a:p>
          <a:p>
            <a:endParaRPr lang="nl-NL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Proberen</a:t>
            </a:r>
          </a:p>
          <a:p>
            <a:endParaRPr lang="nl-NL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Zijn we het eens?</a:t>
            </a:r>
            <a:endParaRPr lang="nl-NL" sz="2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Beginnetjes van lessen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Touchscreen</a:t>
            </a:r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in </a:t>
            </a:r>
            <a:r>
              <a:rPr lang="nl-NL" smtClean="0">
                <a:latin typeface="Tahoma" pitchFamily="34" charset="0"/>
                <a:ea typeface="Tahoma" pitchFamily="34" charset="0"/>
                <a:cs typeface="Tahoma" pitchFamily="34" charset="0"/>
              </a:rPr>
              <a:t>kleding </a:t>
            </a:r>
            <a:r>
              <a:rPr lang="nl-NL" smtClean="0">
                <a:hlinkClick r:id="rId3"/>
              </a:rPr>
              <a:t>http://www.peratech.com/retail-jackets-and-bags.html</a:t>
            </a:r>
            <a:endParaRPr lang="nl-NL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Kwal</a:t>
            </a:r>
          </a:p>
          <a:p>
            <a:pPr>
              <a:buNone/>
            </a:pPr>
            <a:r>
              <a:rPr lang="nl-NL" dirty="0" smtClean="0">
                <a:hlinkClick r:id="rId4"/>
              </a:rPr>
              <a:t>http</a:t>
            </a:r>
            <a:r>
              <a:rPr lang="nl-NL" dirty="0" smtClean="0">
                <a:hlinkClick r:id="rId4"/>
              </a:rPr>
              <a:t>://microscopy.bitesizebio.com/articles/gfp</a:t>
            </a:r>
            <a:r>
              <a:rPr lang="nl-NL" dirty="0" smtClean="0">
                <a:hlinkClick r:id="rId4"/>
              </a:rPr>
              <a:t>/</a:t>
            </a:r>
            <a:endParaRPr lang="nl-NL" dirty="0" smtClean="0"/>
          </a:p>
          <a:p>
            <a:pPr>
              <a:buNone/>
            </a:pPr>
            <a:endParaRPr lang="nl-NL" dirty="0" smtClean="0"/>
          </a:p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Uitdaging?</a:t>
            </a:r>
          </a:p>
          <a:p>
            <a:endParaRPr lang="nl-NL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Discussie?</a:t>
            </a:r>
            <a:endParaRPr lang="nl-NL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272</TotalTime>
  <Words>138</Words>
  <Application>Microsoft Office PowerPoint</Application>
  <PresentationFormat>Diavoorstelling (4:3)</PresentationFormat>
  <Paragraphs>95</Paragraphs>
  <Slides>7</Slides>
  <Notes>7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blank</vt:lpstr>
      <vt:lpstr>Quantumlessen</vt:lpstr>
      <vt:lpstr>Overzicht</vt:lpstr>
      <vt:lpstr>Wiskundig niet moeilijk</vt:lpstr>
      <vt:lpstr>Vraag op papier</vt:lpstr>
      <vt:lpstr>Hele taak eerst</vt:lpstr>
      <vt:lpstr>Potentialen</vt:lpstr>
      <vt:lpstr>Beginnetjes van lessen</vt:lpstr>
    </vt:vector>
  </TitlesOfParts>
  <Company>Universiteit Leiden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ICLON Powerpoint sjabloon</dc:title>
  <dc:creator>bemmelhjmvan</dc:creator>
  <cp:lastModifiedBy>Hans</cp:lastModifiedBy>
  <cp:revision>28</cp:revision>
  <dcterms:created xsi:type="dcterms:W3CDTF">2010-08-30T09:32:11Z</dcterms:created>
  <dcterms:modified xsi:type="dcterms:W3CDTF">2013-12-14T06:04:51Z</dcterms:modified>
</cp:coreProperties>
</file>