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324" r:id="rId2"/>
    <p:sldId id="349" r:id="rId3"/>
    <p:sldId id="342" r:id="rId4"/>
    <p:sldId id="343" r:id="rId5"/>
    <p:sldId id="351" r:id="rId6"/>
    <p:sldId id="345" r:id="rId7"/>
    <p:sldId id="344" r:id="rId8"/>
    <p:sldId id="354" r:id="rId9"/>
    <p:sldId id="355" r:id="rId10"/>
    <p:sldId id="353" r:id="rId11"/>
    <p:sldId id="352" r:id="rId12"/>
    <p:sldId id="356" r:id="rId13"/>
    <p:sldId id="350" r:id="rId14"/>
    <p:sldId id="357" r:id="rId15"/>
    <p:sldId id="358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46" r:id="rId48"/>
    <p:sldId id="294" r:id="rId49"/>
    <p:sldId id="328" r:id="rId50"/>
  </p:sldIdLst>
  <p:sldSz cx="9144000" cy="6858000" type="screen4x3"/>
  <p:notesSz cx="6797675" cy="9926638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rrie Ottink" initials="H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C66FF"/>
    <a:srgbClr val="CC99FF"/>
    <a:srgbClr val="0090D4"/>
    <a:srgbClr val="FF6600"/>
    <a:srgbClr val="A41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709" y="0"/>
            <a:ext cx="5740258" cy="66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881"/>
              </a:lnSpc>
              <a:defRPr sz="1400">
                <a:latin typeface="Arial" charset="0"/>
              </a:defRPr>
            </a:lvl1pPr>
          </a:lstStyle>
          <a:p>
            <a:r>
              <a:rPr lang="nl-NL" smtClean="0"/>
              <a:t>Systematische Natuurkunde 8e editie</a:t>
            </a:r>
            <a:endParaRPr lang="nl-NL" sz="1300" dirty="0">
              <a:latin typeface="Times New Roman" pitchFamily="18" charset="0"/>
            </a:endParaRP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8709" y="9678473"/>
            <a:ext cx="2945659" cy="2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fld id="{4A27554F-4F5E-435D-8721-B255786F35C6}" type="datetime4">
              <a:rPr lang="nl-NL"/>
              <a:pPr/>
              <a:t>12 december 2013</a:t>
            </a:fld>
            <a:endParaRPr lang="nl-NL" sz="1300" dirty="0">
              <a:latin typeface="Times New Roman" pitchFamily="18" charset="0"/>
            </a:endParaRPr>
          </a:p>
        </p:txBody>
      </p:sp>
      <p:sp>
        <p:nvSpPr>
          <p:cNvPr id="500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709" y="9182140"/>
            <a:ext cx="5740258" cy="41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54"/>
              </a:lnSpc>
              <a:defRPr sz="1000">
                <a:latin typeface="Arial" charset="0"/>
              </a:defRPr>
            </a:lvl1pPr>
          </a:lstStyle>
          <a:p>
            <a:r>
              <a:rPr lang="nl-NL" dirty="0" err="1"/>
              <a:t>ThiemeMeulenhoff</a:t>
            </a:r>
            <a:endParaRPr lang="nl-NL" sz="1300" dirty="0">
              <a:latin typeface="Times New Roman" pitchFamily="18" charset="0"/>
            </a:endParaRPr>
          </a:p>
        </p:txBody>
      </p:sp>
      <p:sp>
        <p:nvSpPr>
          <p:cNvPr id="500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13670" y="9678473"/>
            <a:ext cx="755297" cy="2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DDED2B63-2DCC-4535-BC02-CCC79A390E16}" type="slidenum">
              <a:rPr lang="nl-NL"/>
              <a:pPr/>
              <a:t>‹nr.›</a:t>
            </a:fld>
            <a:endParaRPr lang="nl-NL" sz="13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34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32946" y="0"/>
            <a:ext cx="4531784" cy="57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881"/>
              </a:lnSpc>
              <a:defRPr sz="1400">
                <a:latin typeface="Arial" charset="0"/>
              </a:defRPr>
            </a:lvl1pPr>
          </a:lstStyle>
          <a:p>
            <a:r>
              <a:rPr lang="nl-NL" smtClean="0"/>
              <a:t>Systematische Natuurkunde 8e editie</a:t>
            </a:r>
            <a:endParaRPr lang="nl-NL" sz="1300" dirty="0"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132947" y="9678473"/>
            <a:ext cx="2945659" cy="2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fld id="{71247C3E-9ADC-4CE8-AD0D-DA8D150BA2C4}" type="datetime4">
              <a:rPr lang="nl-NL"/>
              <a:pPr/>
              <a:t>12 december 2013</a:t>
            </a:fld>
            <a:endParaRPr lang="nl-NL" sz="1300" dirty="0">
              <a:latin typeface="Times New Roman" pitchFamily="18" charset="0"/>
            </a:endParaRPr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82708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2946" y="4963320"/>
            <a:ext cx="4531784" cy="397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2946" y="9182140"/>
            <a:ext cx="4531784" cy="41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1254"/>
              </a:lnSpc>
              <a:defRPr sz="1000">
                <a:latin typeface="Arial" charset="0"/>
              </a:defRPr>
            </a:lvl1pPr>
          </a:lstStyle>
          <a:p>
            <a:r>
              <a:rPr lang="nl-NL" dirty="0" err="1"/>
              <a:t>ThiemeMeulenhoff</a:t>
            </a:r>
            <a:endParaRPr lang="nl-NL" sz="1300" dirty="0">
              <a:latin typeface="Times New Roman" pitchFamily="18" charset="0"/>
            </a:endParaRP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758373" y="9678473"/>
            <a:ext cx="906356" cy="2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5AFE96E9-5E82-4505-A968-863F0E91F69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5437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nl-NL" smtClean="0"/>
              <a:t>Systematische Natuurkunde 8e editie</a:t>
            </a:r>
            <a:endParaRPr lang="nl-NL" sz="130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EE0BC63-92F4-4E3B-9B65-FC6C892CE67D}" type="datetime4">
              <a:rPr lang="nl-NL"/>
              <a:pPr/>
              <a:t>12 december 2013</a:t>
            </a:fld>
            <a:endParaRPr lang="nl-NL" sz="1300">
              <a:latin typeface="Times New Roman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nl-NL"/>
              <a:t>ThiemeMeulenhoff</a:t>
            </a:r>
            <a:endParaRPr lang="nl-NL" sz="1300">
              <a:latin typeface="Times New Roman" pitchFamily="18" charset="0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94C0-97BF-4FEE-932A-83902C9B68D7}" type="slidenum">
              <a:rPr lang="nl-NL"/>
              <a:pPr/>
              <a:t>1</a:t>
            </a:fld>
            <a:endParaRPr lang="nl-NL"/>
          </a:p>
        </p:txBody>
      </p:sp>
      <p:sp>
        <p:nvSpPr>
          <p:cNvPr id="516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47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812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460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460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460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070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069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142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314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14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nl-NL" smtClean="0"/>
              <a:t>Systematische Natuurkunde 8e editie</a:t>
            </a:r>
            <a:endParaRPr lang="nl-NL" sz="130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EE0BC63-92F4-4E3B-9B65-FC6C892CE67D}" type="datetime4">
              <a:rPr lang="nl-NL"/>
              <a:pPr/>
              <a:t>12 december 2013</a:t>
            </a:fld>
            <a:endParaRPr lang="nl-NL" sz="1300">
              <a:latin typeface="Times New Roman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nl-NL"/>
              <a:t>ThiemeMeulenhoff</a:t>
            </a:r>
            <a:endParaRPr lang="nl-NL" sz="1300">
              <a:latin typeface="Times New Roman" pitchFamily="18" charset="0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94C0-97BF-4FEE-932A-83902C9B68D7}" type="slidenum">
              <a:rPr lang="nl-NL"/>
              <a:pPr/>
              <a:t>47</a:t>
            </a:fld>
            <a:endParaRPr lang="nl-NL"/>
          </a:p>
        </p:txBody>
      </p:sp>
      <p:sp>
        <p:nvSpPr>
          <p:cNvPr id="516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46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46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460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41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263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A132-D1FC-4CFB-8FCF-2CF43FDDD32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54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111" name="Picture 23" descr="TM_PP_titel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8525" y="2228850"/>
            <a:ext cx="6665913" cy="150495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98525" y="4267200"/>
            <a:ext cx="5716588" cy="175260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473096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98525" y="6237288"/>
            <a:ext cx="5716588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fld id="{33A076B5-ECEB-4264-9066-5C25D84AB5D1}" type="datetime4">
              <a:rPr lang="nl-NL"/>
              <a:pPr/>
              <a:t>12 december 2013</a:t>
            </a:fld>
            <a:endParaRPr lang="nl-NL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755E67-2CB1-4ABB-BF49-723C0E73BE78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11179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899150" y="1438275"/>
            <a:ext cx="1665288" cy="5027613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98525" y="1438275"/>
            <a:ext cx="4848225" cy="502761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5ED29D-AC62-45D7-BB3D-3781E2447BBC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06229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8525" y="1438275"/>
            <a:ext cx="6665913" cy="9525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898525" y="2698750"/>
            <a:ext cx="3255963" cy="3767138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306888" y="2698750"/>
            <a:ext cx="3255962" cy="37671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898525" y="519113"/>
            <a:ext cx="5689600" cy="317500"/>
          </a:xfrm>
        </p:spPr>
        <p:txBody>
          <a:bodyPr/>
          <a:lstStyle>
            <a:lvl1pPr>
              <a:defRPr/>
            </a:lvl1pPr>
          </a:lstStyle>
          <a:p>
            <a:fld id="{DAA91A7E-0372-4DC7-93AA-EE9EC80E7196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408135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3263D6-5A1F-4F09-AC8F-6164B096560A}" type="datetimeFigureOut">
              <a:rPr lang="nl-NL" smtClean="0"/>
              <a:t>12-12-2013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04BCC4-665C-4EC6-BD16-7F830CD281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45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10412D-F43A-47F9-8752-D89B234E1440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39625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4EF173-9C5A-46C6-8F18-1120E0F269EA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189617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98525" y="2698750"/>
            <a:ext cx="3255963" cy="3767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06888" y="2698750"/>
            <a:ext cx="3255962" cy="3767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135BA4-418B-4F13-A68D-CFA0696998AD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95901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EFDD48-E396-49D2-8908-93C335258A41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408210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62D02E-7ADE-4353-8B3C-0136FFCF312E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2967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A8C176-35E9-49D8-BB41-FD4D124A12A7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12413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9A8AF9-E63C-41A1-8353-18EE2B3035A0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162218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49B42-6C49-4E0B-8274-E07E80522937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419708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88" name="Picture 24" descr="TM_PP_diahead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20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98525" y="1438275"/>
            <a:ext cx="666591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4720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2698750"/>
            <a:ext cx="6664325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47207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519113"/>
            <a:ext cx="56896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</a:defRPr>
            </a:lvl1pPr>
          </a:lstStyle>
          <a:p>
            <a:fld id="{7AA93899-2CEF-4540-960A-D91DF387A187}" type="datetime4">
              <a:rPr lang="nl-NL"/>
              <a:pPr/>
              <a:t>12 december 2013</a:t>
            </a:fld>
            <a:r>
              <a:rPr lang="nl-NL"/>
              <a:t> </a:t>
            </a:r>
            <a:r>
              <a:rPr lang="nl-NL">
                <a:solidFill>
                  <a:srgbClr val="0090D4"/>
                </a:solidFill>
              </a:rPr>
              <a:t>|</a:t>
            </a:r>
            <a:r>
              <a:rPr lang="nl-NL" sz="1200"/>
              <a:t> Titel presentatie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A41D22"/>
          </a:solidFill>
          <a:latin typeface="Verdana" pitchFamily="34" charset="0"/>
        </a:defRPr>
      </a:lvl9pPr>
    </p:titleStyle>
    <p:bodyStyle>
      <a:lvl1pPr marL="220663" indent="-220663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buClr>
          <a:schemeClr val="tx2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192088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2pPr>
      <a:lvl3pPr marL="1050925" indent="-177800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3pPr>
      <a:lvl4pPr marL="1409700" indent="-168275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4pPr>
      <a:lvl5pPr marL="1768475" indent="-168275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5pPr>
      <a:lvl6pPr marL="2225675" indent="-168275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6pPr>
      <a:lvl7pPr marL="2682875" indent="-168275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7pPr>
      <a:lvl8pPr marL="3140075" indent="-168275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8pPr>
      <a:lvl9pPr marL="3597275" indent="-168275" algn="l" rtl="0" eaLnBrk="0" fontAlgn="base" hangingPunct="0">
        <a:lnSpc>
          <a:spcPct val="115000"/>
        </a:lnSpc>
        <a:spcBef>
          <a:spcPct val="0"/>
        </a:spcBef>
        <a:spcAft>
          <a:spcPct val="25000"/>
        </a:spcAft>
        <a:defRPr sz="15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hyperlink" Target="http://www.socrative.com/" TargetMode="External"/><Relationship Id="rId5" Type="http://schemas.openxmlformats.org/officeDocument/2006/relationships/hyperlink" Target="https://www.mentimeter.com/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34.emf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34.emf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35.emf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5" Type="http://schemas.openxmlformats.org/officeDocument/2006/relationships/image" Target="../media/image35.emf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5" Type="http://schemas.openxmlformats.org/officeDocument/2006/relationships/image" Target="../media/image36.emf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5" Type="http://schemas.openxmlformats.org/officeDocument/2006/relationships/image" Target="../media/image36.emf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snat.nl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SN8_havo4_H2_docentenhandleiding.pdf" TargetMode="External"/><Relationship Id="rId4" Type="http://schemas.openxmlformats.org/officeDocument/2006/relationships/hyperlink" Target="SN8_havo%20en%20vwo_ALG_aanwijzingen.doc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284984"/>
            <a:ext cx="6841827" cy="1504950"/>
          </a:xfrm>
        </p:spPr>
        <p:txBody>
          <a:bodyPr/>
          <a:lstStyle/>
          <a:p>
            <a:r>
              <a:rPr lang="nl-NL" sz="4400" dirty="0" smtClean="0"/>
              <a:t>Systematische Natuurkunde 8</a:t>
            </a:r>
            <a:r>
              <a:rPr lang="nl-NL" sz="4400" baseline="30000" dirty="0" smtClean="0"/>
              <a:t>e</a:t>
            </a:r>
            <a:r>
              <a:rPr lang="nl-NL" sz="4400" dirty="0" smtClean="0"/>
              <a:t> editie          </a:t>
            </a:r>
            <a:endParaRPr lang="nl-NL" sz="4400" dirty="0"/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5572" y="2492896"/>
            <a:ext cx="5716588" cy="1752600"/>
          </a:xfrm>
        </p:spPr>
        <p:txBody>
          <a:bodyPr/>
          <a:lstStyle/>
          <a:p>
            <a:endParaRPr lang="nl-NL" dirty="0"/>
          </a:p>
          <a:p>
            <a:r>
              <a:rPr lang="nl-NL" sz="2800" dirty="0" smtClean="0"/>
              <a:t>Aan de slag met</a:t>
            </a:r>
            <a:endParaRPr lang="nl-NL" sz="2800" dirty="0"/>
          </a:p>
        </p:txBody>
      </p:sp>
      <p:pic>
        <p:nvPicPr>
          <p:cNvPr id="7" name="Picture 2" descr="http://www.thiememeulenhoff.nl/binaries/picture/content/gallery/covers/9/7/8/9/0/0/6/3/1/3/0/4/8/cover_sysnat_havo4_editie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" y="548680"/>
            <a:ext cx="1486683" cy="2160240"/>
          </a:xfrm>
          <a:prstGeom prst="rect">
            <a:avLst/>
          </a:prstGeom>
          <a:noFill/>
          <a:ln w="19050">
            <a:solidFill>
              <a:srgbClr val="00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1407499" cy="2160240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1462428" cy="2173997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1462428" cy="2173997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51520" y="5445224"/>
            <a:ext cx="571658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Wingdings" pitchFamily="2" charset="2"/>
              <a:buNone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2625" indent="-192088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2pPr>
            <a:lvl3pPr marL="1050925" indent="-1778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3pPr>
            <a:lvl4pPr marL="1409700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7684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5pPr>
            <a:lvl6pPr marL="22256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6pPr>
            <a:lvl7pPr marL="26828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7pPr>
            <a:lvl8pPr marL="31400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8pPr>
            <a:lvl9pPr marL="35972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 smtClean="0"/>
              <a:t>René de Jong</a:t>
            </a:r>
          </a:p>
          <a:p>
            <a:r>
              <a:rPr lang="nl-NL" kern="0" dirty="0" smtClean="0"/>
              <a:t>Evert-Jan Nijhof</a:t>
            </a:r>
          </a:p>
          <a:p>
            <a:r>
              <a:rPr lang="nl-NL" kern="0" dirty="0"/>
              <a:t>Johan Verhaar</a:t>
            </a:r>
          </a:p>
          <a:p>
            <a:endParaRPr lang="nl-NL" kern="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51520" y="4941168"/>
            <a:ext cx="684076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Wingdings" pitchFamily="2" charset="2"/>
              <a:buNone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2625" indent="-192088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2pPr>
            <a:lvl3pPr marL="1050925" indent="-1778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3pPr>
            <a:lvl4pPr marL="1409700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7684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5pPr>
            <a:lvl6pPr marL="22256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6pPr>
            <a:lvl7pPr marL="26828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7pPr>
            <a:lvl8pPr marL="31400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8pPr>
            <a:lvl9pPr marL="35972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i="1" kern="0" dirty="0" smtClean="0"/>
              <a:t>Woudschoten Natuurkunde Didactiek, 14-12-2013 </a:t>
            </a:r>
            <a:endParaRPr lang="nl-NL" i="1" kern="0" dirty="0"/>
          </a:p>
        </p:txBody>
      </p:sp>
    </p:spTree>
    <p:extLst>
      <p:ext uri="{BB962C8B-B14F-4D97-AF65-F5344CB8AC3E}">
        <p14:creationId xmlns:p14="http://schemas.microsoft.com/office/powerpoint/2010/main" val="1502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628800"/>
            <a:ext cx="2604842" cy="2404621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Basisboek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opgaven met hulpbladen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noProof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opgaven met werkbladen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nl-NL" sz="1600" i="0" u="none" strike="noStrike" kern="0" cap="none" spc="0" normalizeH="0" baseline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</a:rPr>
              <a:t>applets</a:t>
            </a:r>
            <a:endParaRPr kumimoji="0" lang="nl-NL" sz="1600" i="0" u="none" strike="noStrike" kern="0" cap="none" spc="0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noProof="0" dirty="0" smtClean="0">
                <a:latin typeface="+mj-lt"/>
              </a:rPr>
              <a:t>practica</a:t>
            </a:r>
            <a:endParaRPr kumimoji="0" lang="nl-NL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>
                <a:solidFill>
                  <a:srgbClr val="0070C0"/>
                </a:solidFill>
                <a:latin typeface="+mn-lt"/>
              </a:rPr>
              <a:t>P</a:t>
            </a:r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raktisch werken met het basisboek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Praktisch werken 4</a:t>
            </a:r>
            <a:endParaRPr lang="nl-NL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965554"/>
            <a:ext cx="6503186" cy="20678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609" y="2923623"/>
            <a:ext cx="6759456" cy="25202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628801"/>
            <a:ext cx="2604842" cy="129614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Methodestartpagina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interactieve opgaven met hulp en feedback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Praktisch werken naast het basisboek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/>
              <a:t>Praktisch werken </a:t>
            </a:r>
            <a:r>
              <a:rPr lang="nl-NL" dirty="0" smtClean="0"/>
              <a:t>5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5595667" cy="290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238966" y="2996952"/>
            <a:ext cx="2604842" cy="432048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hulp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608" y="2209936"/>
            <a:ext cx="5726564" cy="30243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238966" y="3506080"/>
            <a:ext cx="2604842" cy="432048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en-US" sz="1600" kern="0" noProof="0" dirty="0" smtClean="0">
                <a:latin typeface="+mn-lt"/>
              </a:rPr>
              <a:t>feedback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297156"/>
            <a:ext cx="4975098" cy="2520280"/>
          </a:xfrm>
          <a:prstGeom prst="rect">
            <a:avLst/>
          </a:prstGeom>
          <a:ln w="19050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628801"/>
            <a:ext cx="2604842" cy="129614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Methodestartpagina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lang="nl-NL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interactieve opgaven met hulp en feedback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Praktisch werken naast het basisboek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/>
              <a:t>Praktisch werken </a:t>
            </a:r>
            <a:r>
              <a:rPr lang="nl-NL" dirty="0" smtClean="0"/>
              <a:t>6</a:t>
            </a:r>
            <a:endParaRPr lang="nl-NL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238966" y="2996952"/>
            <a:ext cx="2604842" cy="432048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lang="nl-NL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hulp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238966" y="3506080"/>
            <a:ext cx="2604842" cy="432048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lang="en-US" sz="1600" kern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feedback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188132" y="4689140"/>
            <a:ext cx="2604842" cy="129614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Methodestartpagina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Digiboeken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671610"/>
            <a:ext cx="6064383" cy="453303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</p:pic>
      <p:pic>
        <p:nvPicPr>
          <p:cNvPr id="2" name="DigiBook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5776" y="968856"/>
            <a:ext cx="6408712" cy="528452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509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08520" y="1844824"/>
            <a:ext cx="3599384" cy="4752528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Opgaven per paragraaf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Toenemende moeilijkheidsgraad (1 - 5)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Al of niet gebruik van hulpblad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Extra herhalingsopgaven op de methodesite</a:t>
            </a:r>
          </a:p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lang="nl-NL" sz="1600" kern="0" dirty="0" smtClean="0">
              <a:latin typeface="+mn-lt"/>
            </a:endParaRP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r>
              <a:rPr lang="nl-NL" sz="1600" b="1" kern="0" dirty="0" smtClean="0">
                <a:latin typeface="+mn-lt"/>
              </a:rPr>
              <a:t>Afsluitende </a:t>
            </a:r>
            <a:r>
              <a:rPr lang="nl-NL" sz="1600" b="1" kern="0" dirty="0">
                <a:latin typeface="+mn-lt"/>
              </a:rPr>
              <a:t>opgaven per hoofdstuk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Bewerkte eindexamenopgaven</a:t>
            </a:r>
          </a:p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lang="nl-NL" sz="1600" kern="0" dirty="0">
              <a:latin typeface="+mn-lt"/>
            </a:endParaRP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r>
              <a:rPr lang="nl-NL" sz="1600" b="1" kern="0" dirty="0" smtClean="0">
                <a:latin typeface="+mn-lt"/>
              </a:rPr>
              <a:t>Interactieve </a:t>
            </a:r>
            <a:r>
              <a:rPr lang="nl-NL" sz="1600" b="1" kern="0" dirty="0">
                <a:latin typeface="+mn-lt"/>
              </a:rPr>
              <a:t>opgaven per hoofdstuk</a:t>
            </a:r>
          </a:p>
          <a:p>
            <a:pPr marL="220663" lvl="0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kern="0" dirty="0" smtClean="0">
                <a:latin typeface="+mn-lt"/>
              </a:rPr>
              <a:t>Op de site met hulp en feedback</a:t>
            </a:r>
            <a:endParaRPr lang="nl-NL" sz="1600" kern="0" dirty="0"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44016" y="1268760"/>
            <a:ext cx="9108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Eenvoudig - Moeilijk - Examenniveau        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Differentiatie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8566" r="7394" b="8883"/>
          <a:stretch/>
        </p:blipFill>
        <p:spPr>
          <a:xfrm>
            <a:off x="4559474" y="2710390"/>
            <a:ext cx="3780954" cy="36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27584" y="1736649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Interactieve les door vragen te stellen met</a:t>
            </a:r>
            <a:r>
              <a:rPr lang="nl-NL" dirty="0" smtClean="0">
                <a:solidFill>
                  <a:srgbClr val="1414AC"/>
                </a:solidFill>
              </a:rPr>
              <a:t>:</a:t>
            </a:r>
            <a:endParaRPr lang="nl-NL" dirty="0">
              <a:solidFill>
                <a:srgbClr val="1414AC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27584" y="3390384"/>
            <a:ext cx="53285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Stemkastjes</a:t>
            </a:r>
          </a:p>
          <a:p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Smartphones</a:t>
            </a:r>
          </a:p>
          <a:p>
            <a:r>
              <a:rPr lang="nl-NL" sz="3200" dirty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nl-NL" sz="32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www.mentimeter.com</a:t>
            </a:r>
            <a:endParaRPr lang="nl-NL" sz="3200" dirty="0" smtClean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nl-NL" sz="32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www.socrative.com</a:t>
            </a:r>
            <a:endParaRPr lang="nl-NL" sz="3200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2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889499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Uitleg stemkastjes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t="16093" r="56269" b="9882"/>
          <a:stretch/>
        </p:blipFill>
        <p:spPr bwMode="auto">
          <a:xfrm>
            <a:off x="3398196" y="1217269"/>
            <a:ext cx="3334043" cy="564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IJL-RECHTS 7"/>
          <p:cNvSpPr/>
          <p:nvPr/>
        </p:nvSpPr>
        <p:spPr>
          <a:xfrm>
            <a:off x="3644242" y="3641493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9" name="PIJL-RECHTS 8"/>
          <p:cNvSpPr/>
          <p:nvPr/>
        </p:nvSpPr>
        <p:spPr>
          <a:xfrm rot="20820321">
            <a:off x="3690596" y="4208676"/>
            <a:ext cx="1208591" cy="54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10" name="PIJL-RECHTS 9"/>
          <p:cNvSpPr/>
          <p:nvPr/>
        </p:nvSpPr>
        <p:spPr>
          <a:xfrm>
            <a:off x="3718827" y="4941168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963826"/>
            <a:ext cx="3781233" cy="1355333"/>
          </a:xfrm>
        </p:spPr>
        <p:txBody>
          <a:bodyPr anchor="t">
            <a:normAutofit/>
          </a:bodyPr>
          <a:lstStyle/>
          <a:p>
            <a:pPr algn="l" defTabSz="538163" eaLnBrk="1" hangingPunct="1"/>
            <a:r>
              <a:rPr lang="nl-NL" sz="2400" dirty="0" smtClean="0">
                <a:solidFill>
                  <a:schemeClr val="tx2"/>
                </a:solidFill>
                <a:latin typeface="Arial" charset="0"/>
              </a:rPr>
              <a:t>1.	Druk aan/uit knop in 	tot er tekst in het 	venster verschijnt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1015" y="4048859"/>
            <a:ext cx="3807876" cy="163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tabLst>
                <a:tab pos="538163" algn="l"/>
              </a:tabLst>
            </a:pPr>
            <a:r>
              <a:rPr lang="nl-NL" sz="2400" dirty="0" smtClean="0">
                <a:solidFill>
                  <a:srgbClr val="FF0000"/>
                </a:solidFill>
                <a:latin typeface="Arial" charset="0"/>
              </a:rPr>
              <a:t>2.	Kies antwoord met 	pijltjestoets</a:t>
            </a:r>
            <a:r>
              <a:rPr lang="nl-NL" sz="24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of 	cijfer/lettertoets</a:t>
            </a:r>
          </a:p>
          <a:p>
            <a:pPr algn="l" defTabSz="538163" eaLnBrk="1" hangingPunct="1"/>
            <a:r>
              <a:rPr lang="nl-NL" sz="24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	gevolgd door</a:t>
            </a:r>
            <a:r>
              <a:rPr lang="nl-NL" sz="2400" b="1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↵</a:t>
            </a:r>
            <a:r>
              <a:rPr lang="nl-NL" sz="2400" dirty="0" smtClean="0">
                <a:solidFill>
                  <a:srgbClr val="FF0000"/>
                </a:solidFill>
                <a:latin typeface="Arial" charset="0"/>
              </a:rPr>
              <a:t>(enter)</a:t>
            </a:r>
            <a:endParaRPr lang="nl-NL" sz="24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57" y="3315894"/>
            <a:ext cx="260985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IJL-RECHTS 12"/>
          <p:cNvSpPr/>
          <p:nvPr/>
        </p:nvSpPr>
        <p:spPr>
          <a:xfrm rot="10800000">
            <a:off x="5972336" y="367759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57" y="5706478"/>
            <a:ext cx="16097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IJL-RECHTS 13"/>
          <p:cNvSpPr/>
          <p:nvPr/>
        </p:nvSpPr>
        <p:spPr>
          <a:xfrm rot="10800000">
            <a:off x="5508103" y="580526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18746" y="5882887"/>
            <a:ext cx="4242012" cy="40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nl-NL" sz="2400" dirty="0" smtClean="0">
                <a:solidFill>
                  <a:srgbClr val="FF0000"/>
                </a:solidFill>
                <a:latin typeface="Arial" charset="0"/>
              </a:rPr>
              <a:t>Indrukken om punt te zetten</a:t>
            </a:r>
          </a:p>
        </p:txBody>
      </p:sp>
      <p:sp>
        <p:nvSpPr>
          <p:cNvPr id="16" name="PIJL-RECHTS 15"/>
          <p:cNvSpPr/>
          <p:nvPr/>
        </p:nvSpPr>
        <p:spPr>
          <a:xfrm rot="20456769">
            <a:off x="4038925" y="588943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04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7504" y="148478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Aantal lesminuten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vwo 4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43984" y="2703104"/>
            <a:ext cx="705678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 minuten</a:t>
            </a:r>
          </a:p>
          <a:p>
            <a:pPr marL="342900" indent="-342900">
              <a:buAutoNum type="alphaUcPeriod"/>
            </a:pP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4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7504" y="148478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Aantal lesminuten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vwo 5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30336" y="2703104"/>
            <a:ext cx="705678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 minuten</a:t>
            </a:r>
          </a:p>
          <a:p>
            <a:pPr marL="342900" indent="-342900">
              <a:buAutoNum type="alphaUcPeriod"/>
            </a:pP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7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137764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Aantal lesminuten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totaal op 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43984" y="2685392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minuten</a:t>
            </a:r>
          </a:p>
          <a:p>
            <a:pPr marL="514350" indent="-51435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dan </a:t>
            </a:r>
          </a:p>
          <a:p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550 minuten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06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In welk jaar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start u SE-toetsen?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4480" y="2719461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4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5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6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6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601467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611560" y="1988840"/>
            <a:ext cx="80648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0663" indent="-2206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192088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2pPr>
            <a:lvl3pPr marL="1050925" indent="-1778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3pPr>
            <a:lvl4pPr marL="1409700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7684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5pPr>
            <a:lvl6pPr marL="22256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6pPr>
            <a:lvl7pPr marL="26828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7pPr>
            <a:lvl8pPr marL="31400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8pPr>
            <a:lvl9pPr marL="35972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dirty="0" smtClean="0"/>
              <a:t>Introductie (Johan Verhaar)</a:t>
            </a:r>
          </a:p>
          <a:p>
            <a:r>
              <a:rPr lang="nl-NL" dirty="0" smtClean="0"/>
              <a:t>Toetsing, praktisch werk en differentiatie (Evert-Jan Nijhof)</a:t>
            </a:r>
          </a:p>
          <a:p>
            <a:r>
              <a:rPr lang="nl-NL" dirty="0"/>
              <a:t>PTA en klassikaal testen (René de Jong)</a:t>
            </a:r>
          </a:p>
          <a:p>
            <a:r>
              <a:rPr lang="nl-NL" dirty="0" smtClean="0"/>
              <a:t>Uw wensen en vragen?</a:t>
            </a:r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64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6592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Wat telt bij u mee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als SE toetsen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in klas 4 + 5?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5664" y="3072728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Alle toetsen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Alleen toetsen </a:t>
            </a:r>
          </a:p>
          <a:p>
            <a:pPr marL="0" indent="0">
              <a:buNone/>
            </a:pPr>
            <a:r>
              <a:rPr lang="nl-NL" dirty="0">
                <a:solidFill>
                  <a:srgbClr val="00B0F0"/>
                </a:solidFill>
                <a:latin typeface="Arial"/>
              </a:rPr>
              <a:t> </a:t>
            </a:r>
            <a:r>
              <a:rPr lang="nl-NL" dirty="0" smtClean="0">
                <a:solidFill>
                  <a:srgbClr val="00B0F0"/>
                </a:solidFill>
                <a:latin typeface="Arial"/>
              </a:rPr>
              <a:t>      over SE-stof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C. Alleen keuze</a:t>
            </a:r>
          </a:p>
          <a:p>
            <a:pPr marL="0" indent="0">
              <a:buNone/>
            </a:pPr>
            <a:r>
              <a:rPr lang="nl-NL" dirty="0">
                <a:solidFill>
                  <a:srgbClr val="00B0F0"/>
                </a:solidFill>
                <a:latin typeface="Arial"/>
              </a:rPr>
              <a:t> </a:t>
            </a:r>
            <a:r>
              <a:rPr lang="nl-NL" dirty="0" smtClean="0">
                <a:solidFill>
                  <a:srgbClr val="00B0F0"/>
                </a:solidFill>
                <a:latin typeface="Arial"/>
              </a:rPr>
              <a:t>   katern(en)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D. N.v.t.</a:t>
            </a:r>
          </a:p>
          <a:p>
            <a:pPr marL="0" indent="0">
              <a:buNone/>
            </a:pPr>
            <a:endParaRPr lang="nl-NL" dirty="0"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8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praktisch SE (PO)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in klas: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780928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4,5,6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</a:t>
            </a:r>
            <a:r>
              <a:rPr lang="nl-NL" dirty="0">
                <a:solidFill>
                  <a:srgbClr val="00B0F0"/>
                </a:solidFill>
                <a:latin typeface="Arial"/>
              </a:rPr>
              <a:t>4,5 </a:t>
            </a: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</a:t>
            </a:r>
            <a:r>
              <a:rPr lang="nl-NL" dirty="0">
                <a:solidFill>
                  <a:srgbClr val="00B0F0"/>
                </a:solidFill>
                <a:latin typeface="Arial"/>
              </a:rPr>
              <a:t>4 </a:t>
            </a: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</a:t>
            </a:r>
            <a:r>
              <a:rPr lang="nl-NL" dirty="0">
                <a:solidFill>
                  <a:srgbClr val="00B0F0"/>
                </a:solidFill>
                <a:latin typeface="Arial"/>
              </a:rPr>
              <a:t>5,6 </a:t>
            </a: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</a:t>
            </a:r>
            <a:r>
              <a:rPr lang="nl-NL" dirty="0">
                <a:solidFill>
                  <a:srgbClr val="00B0F0"/>
                </a:solidFill>
                <a:latin typeface="Arial"/>
              </a:rPr>
              <a:t>5 </a:t>
            </a: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Vwo </a:t>
            </a:r>
            <a:r>
              <a:rPr lang="nl-NL" dirty="0">
                <a:solidFill>
                  <a:srgbClr val="00B0F0"/>
                </a:solidFill>
                <a:latin typeface="Arial"/>
              </a:rPr>
              <a:t>6 </a:t>
            </a: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arenR"/>
            </a:pPr>
            <a:endParaRPr lang="nl-NL" dirty="0" smtClean="0">
              <a:latin typeface="Arial"/>
            </a:endParaRPr>
          </a:p>
          <a:p>
            <a:pPr marL="0" indent="0">
              <a:buNone/>
            </a:pPr>
            <a:endParaRPr lang="nl-NL" dirty="0"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0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" y="141277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Hoeveel % telt PO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mee bij overgang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4 naar 5 vwo?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5288" y="237298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eriod"/>
            </a:pPr>
            <a:r>
              <a:rPr lang="nl-NL" dirty="0">
                <a:solidFill>
                  <a:srgbClr val="00B0F0"/>
                </a:solidFill>
                <a:latin typeface="Arial"/>
              </a:rPr>
              <a:t>5</a:t>
            </a:r>
            <a:r>
              <a:rPr lang="nl-NL" dirty="0" smtClean="0">
                <a:solidFill>
                  <a:srgbClr val="00B0F0"/>
                </a:solidFill>
                <a:latin typeface="Arial"/>
              </a:rPr>
              <a:t>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10 %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15 %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20 %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25 of meer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N.v.t</a:t>
            </a:r>
            <a:r>
              <a:rPr lang="nl-NL" dirty="0" smtClean="0">
                <a:solidFill>
                  <a:srgbClr val="1414AC"/>
                </a:solidFill>
                <a:latin typeface="Arial"/>
              </a:rPr>
              <a:t>.</a:t>
            </a:r>
            <a:endParaRPr lang="nl-NL" dirty="0"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824" y="14939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>
                <a:solidFill>
                  <a:srgbClr val="1414AC"/>
                </a:solidFill>
                <a:latin typeface="Arial"/>
              </a:rPr>
              <a:t>H</a:t>
            </a: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oeveel % telt PO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mee bij overgang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5 naar 6 vwo?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1640" y="235942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>
              <a:latin typeface="Arial"/>
            </a:endParaRP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5 %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10 %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15 %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20 %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25 of meer %</a:t>
            </a:r>
          </a:p>
          <a:p>
            <a:pPr marL="514350" indent="-514350">
              <a:buAutoNum type="alphaUcPeriod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N.v.t</a:t>
            </a:r>
          </a:p>
          <a:p>
            <a:pPr marL="0" indent="0">
              <a:buNone/>
            </a:pPr>
            <a:endParaRPr lang="nl-NL" dirty="0">
              <a:latin typeface="Arial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9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46" y="142190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Voor hoeveel %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telt PO mee bij het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eind SE-cijfer  vwo?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7752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>
              <a:solidFill>
                <a:srgbClr val="00B0F0"/>
              </a:solidFill>
              <a:latin typeface="Arial"/>
            </a:endParaRPr>
          </a:p>
          <a:p>
            <a:pPr marL="514350" indent="-514350">
              <a:buAutoNum type="alphaUcParenR"/>
            </a:pPr>
            <a:r>
              <a:rPr lang="nl-NL" dirty="0">
                <a:solidFill>
                  <a:srgbClr val="00B0F0"/>
                </a:solidFill>
                <a:latin typeface="Arial"/>
              </a:rPr>
              <a:t>0</a:t>
            </a:r>
            <a:r>
              <a:rPr lang="nl-NL" dirty="0" smtClean="0">
                <a:solidFill>
                  <a:srgbClr val="00B0F0"/>
                </a:solidFill>
                <a:latin typeface="Arial"/>
              </a:rPr>
              <a:t> %</a:t>
            </a:r>
          </a:p>
          <a:p>
            <a:pPr marL="514350" indent="-514350">
              <a:buAutoNum type="alphaUcParenR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5 %</a:t>
            </a:r>
          </a:p>
          <a:p>
            <a:pPr marL="514350" indent="-514350">
              <a:buAutoNum type="alphaUcParenR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10 %</a:t>
            </a:r>
          </a:p>
          <a:p>
            <a:pPr marL="514350" indent="-514350">
              <a:buAutoNum type="alphaUcParenR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15 %</a:t>
            </a:r>
          </a:p>
          <a:p>
            <a:pPr marL="514350" indent="-514350">
              <a:buAutoNum type="alphaUcParenR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20 %</a:t>
            </a:r>
          </a:p>
          <a:p>
            <a:pPr marL="514350" indent="-514350">
              <a:buAutoNum type="alphaUcParenR"/>
            </a:pPr>
            <a:r>
              <a:rPr lang="nl-NL" dirty="0" smtClean="0">
                <a:solidFill>
                  <a:srgbClr val="00B0F0"/>
                </a:solidFill>
                <a:latin typeface="Arial"/>
              </a:rPr>
              <a:t>25 of meer %</a:t>
            </a:r>
          </a:p>
          <a:p>
            <a:pPr marL="0" indent="0">
              <a:buNone/>
            </a:pPr>
            <a:endParaRPr lang="nl-NL" dirty="0">
              <a:latin typeface="Arial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4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47752" y="149466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Aantal lesminuten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havo 4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41640" y="2712373"/>
            <a:ext cx="70567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</a:t>
            </a:r>
          </a:p>
          <a:p>
            <a:pPr marL="342900" indent="-342900">
              <a:buAutoNum type="alphaUcPeriod"/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175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</a:t>
            </a:r>
          </a:p>
          <a:p>
            <a:pPr marL="342900" indent="-342900">
              <a:buAutoNum type="alphaUcPeriod"/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dan 200 </a:t>
            </a:r>
          </a:p>
          <a:p>
            <a:pPr marL="342900" indent="-342900">
              <a:buAutoNum type="alphaUcPeriod"/>
            </a:pP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3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45408" y="148855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Aantal lesminuten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havo </a:t>
            </a:r>
            <a:r>
              <a:rPr lang="nl-NL" sz="3600" b="1" dirty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45408" y="2714717"/>
            <a:ext cx="70567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</a:t>
            </a:r>
          </a:p>
          <a:p>
            <a:pPr marL="342900" indent="-342900">
              <a:buAutoNum type="alphaUcPeriod"/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175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</a:t>
            </a:r>
          </a:p>
          <a:p>
            <a:pPr marL="342900" indent="-342900">
              <a:buAutoNum type="alphaUcPeriod"/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dan 200 </a:t>
            </a:r>
          </a:p>
          <a:p>
            <a:pPr marL="342900" indent="-342900">
              <a:buAutoNum type="alphaUcPeriod"/>
            </a:pP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7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47088" y="1268760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Totaal aantal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lesminuten in </a:t>
            </a:r>
          </a:p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4 + 5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47752" y="2985333"/>
            <a:ext cx="70567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</a:t>
            </a:r>
          </a:p>
          <a:p>
            <a:pPr marL="342900" indent="-342900">
              <a:buAutoNum type="alphaUcPeriod"/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350</a:t>
            </a:r>
          </a:p>
          <a:p>
            <a:pPr marL="342900" indent="-342900">
              <a:buAutoNum type="alphaUcPeriod"/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400</a:t>
            </a:r>
          </a:p>
          <a:p>
            <a:pPr marL="342900" indent="-342900">
              <a:buAutoNum type="alphaUcPeriod"/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dan 400 </a:t>
            </a:r>
          </a:p>
          <a:p>
            <a:pPr marL="342900" indent="-342900">
              <a:buAutoNum type="alphaUcPeriod"/>
            </a:pP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419872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8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7261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0216" y="1340768"/>
            <a:ext cx="8229600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Is het PO </a:t>
            </a:r>
          </a:p>
          <a:p>
            <a:pPr marL="0" indent="0">
              <a:buNone/>
            </a:pPr>
            <a:r>
              <a:rPr lang="nl-NL" sz="3600" b="1" dirty="0" err="1" smtClean="0">
                <a:solidFill>
                  <a:srgbClr val="1414AC"/>
                </a:solidFill>
                <a:latin typeface="Arial"/>
              </a:rPr>
              <a:t>herkansbaar</a:t>
            </a: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563888" y="33265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avo/vwo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3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832" y="37170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3984" y="1354416"/>
            <a:ext cx="8229600" cy="20162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Voeren alle leerlingen </a:t>
            </a:r>
          </a:p>
          <a:p>
            <a:pPr marL="0" indent="0">
              <a:buNone/>
            </a:pP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dezelfde proeven </a:t>
            </a:r>
          </a:p>
          <a:p>
            <a:pPr marL="0" indent="0">
              <a:buNone/>
            </a:pP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uit voor het </a:t>
            </a:r>
          </a:p>
          <a:p>
            <a:pPr marL="0" indent="0">
              <a:buNone/>
            </a:pP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PO-cijfer?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563888" y="33265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avo/vwo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4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932125"/>
              </p:ext>
            </p:extLst>
          </p:nvPr>
        </p:nvGraphicFramePr>
        <p:xfrm>
          <a:off x="3347864" y="1844824"/>
          <a:ext cx="5591321" cy="3954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321"/>
                <a:gridCol w="2076943"/>
                <a:gridCol w="1584176"/>
                <a:gridCol w="631148"/>
                <a:gridCol w="504057"/>
                <a:gridCol w="495676"/>
              </a:tblGrid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rgbClr val="0070C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003399"/>
                          </a:solidFill>
                          <a:effectLst/>
                        </a:rPr>
                        <a:t>Hoofdstuktitel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003399"/>
                          </a:solidFill>
                          <a:effectLst/>
                        </a:rPr>
                        <a:t>(sub)domein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003399"/>
                          </a:solidFill>
                          <a:effectLst/>
                        </a:rPr>
                        <a:t>status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err="1">
                          <a:solidFill>
                            <a:srgbClr val="003399"/>
                          </a:solidFill>
                          <a:effectLst/>
                        </a:rPr>
                        <a:t>slu</a:t>
                      </a:r>
                      <a:r>
                        <a:rPr lang="nl-NL" sz="1100" dirty="0">
                          <a:solidFill>
                            <a:srgbClr val="003399"/>
                          </a:solidFill>
                          <a:effectLst/>
                        </a:rPr>
                        <a:t> CE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err="1">
                          <a:solidFill>
                            <a:srgbClr val="003399"/>
                          </a:solidFill>
                          <a:effectLst/>
                        </a:rPr>
                        <a:t>slu</a:t>
                      </a:r>
                      <a:r>
                        <a:rPr lang="nl-NL" sz="1100" dirty="0">
                          <a:solidFill>
                            <a:srgbClr val="003399"/>
                          </a:solidFill>
                          <a:effectLst/>
                        </a:rPr>
                        <a:t> SE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4 havo 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1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Basisvaardigheden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CE/SE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2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Beweging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C1 (1,2)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3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Krachten in evenwicht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C1 (3) en D1 (6)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4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Krachtwetten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C1 (4, 5, 6)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25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5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Materie en warmte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D1 (1,2,3,4,5) en D2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CE/SE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6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Elektriciteit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G1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CE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7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Onderzoeken en ontwerpen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A/I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5 havo 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90D4"/>
                          </a:solidFill>
                          <a:effectLst/>
                        </a:rPr>
                        <a:t>8</a:t>
                      </a:r>
                      <a:endParaRPr lang="nl-NL" sz="800" dirty="0">
                        <a:solidFill>
                          <a:srgbClr val="0090D4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Arbeid en energie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C2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CE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30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b="0" dirty="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90D4"/>
                          </a:solidFill>
                          <a:effectLst/>
                        </a:rPr>
                        <a:t>9</a:t>
                      </a:r>
                      <a:endParaRPr lang="nl-NL" sz="800" dirty="0">
                        <a:solidFill>
                          <a:srgbClr val="0090D4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</a:rPr>
                        <a:t>Trillingen</a:t>
                      </a:r>
                      <a:r>
                        <a:rPr lang="nl-NL" sz="1100" b="0" baseline="0" dirty="0" smtClean="0">
                          <a:effectLst/>
                        </a:rPr>
                        <a:t> en golven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</a:rPr>
                        <a:t>B1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CE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b="0" dirty="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90D4"/>
                          </a:solidFill>
                          <a:effectLst/>
                        </a:rPr>
                        <a:t>10</a:t>
                      </a:r>
                      <a:endParaRPr lang="nl-NL" sz="800" dirty="0">
                        <a:solidFill>
                          <a:srgbClr val="0090D4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Zonnestelsel</a:t>
                      </a:r>
                      <a:r>
                        <a:rPr lang="nl-NL" sz="1100" b="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en heelal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</a:rPr>
                        <a:t>E1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CE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b="0" dirty="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90D4"/>
                          </a:solidFill>
                          <a:effectLst/>
                        </a:rPr>
                        <a:t>11</a:t>
                      </a:r>
                      <a:endParaRPr lang="nl-NL" sz="800" dirty="0">
                        <a:solidFill>
                          <a:srgbClr val="0090D4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Medische</a:t>
                      </a:r>
                      <a:r>
                        <a:rPr lang="nl-NL" sz="1100" b="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beeldvorming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>
                          <a:effectLst/>
                        </a:rPr>
                        <a:t>B2</a:t>
                      </a:r>
                      <a:endParaRPr lang="nl-NL" sz="800" b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CE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b="0" dirty="0">
                          <a:effectLst/>
                        </a:rPr>
                        <a:t>25</a:t>
                      </a:r>
                      <a:endParaRPr lang="nl-NL" sz="8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b="0" dirty="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</a:tr>
              <a:tr h="19827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Keuzekaternen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NL" sz="8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41905" marR="41905" marT="0" marB="0" anchor="ctr">
                    <a:solidFill>
                      <a:srgbClr val="003399"/>
                    </a:solidFill>
                  </a:tcPr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3399"/>
                          </a:solidFill>
                          <a:effectLst/>
                        </a:rPr>
                        <a:t>A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Technische automatisering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G2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nl-NL" sz="8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Menselijk lichaam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30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B0F0"/>
                          </a:solidFill>
                          <a:effectLst/>
                        </a:rPr>
                        <a:t>C</a:t>
                      </a:r>
                      <a:endParaRPr lang="nl-NL" sz="800" dirty="0">
                        <a:solidFill>
                          <a:srgbClr val="00B0F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Aarde en klimaat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E2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SE</a:t>
                      </a:r>
                      <a:endParaRPr lang="nl-NL" sz="8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30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  <a:tr h="198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nl-NL" sz="800" dirty="0">
                        <a:solidFill>
                          <a:srgbClr val="00339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Optica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B3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SE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000" dirty="0">
                        <a:effectLst/>
                        <a:latin typeface="Verdana"/>
                      </a:endParaRPr>
                    </a:p>
                  </a:txBody>
                  <a:tcPr marL="41905" marR="419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30</a:t>
                      </a:r>
                      <a:endParaRPr lang="nl-NL" sz="8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1905" marR="41905" marT="0" marB="0" anchor="ctr"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601467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Introductie</a:t>
            </a:r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179512" y="1340768"/>
            <a:ext cx="295339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0663" indent="-2206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192088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2pPr>
            <a:lvl3pPr marL="1050925" indent="-1778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3pPr>
            <a:lvl4pPr marL="1409700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7684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5pPr>
            <a:lvl6pPr marL="22256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6pPr>
            <a:lvl7pPr marL="26828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7pPr>
            <a:lvl8pPr marL="31400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8pPr>
            <a:lvl9pPr marL="35972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1800" dirty="0" smtClean="0"/>
              <a:t>In basisboeken verplichte SE/CE leerstof</a:t>
            </a:r>
          </a:p>
          <a:p>
            <a:r>
              <a:rPr lang="nl-NL" sz="1800" dirty="0" smtClean="0"/>
              <a:t>SE keuzedomeinen in aparte katernen voor optimale keuzevrijheid </a:t>
            </a:r>
          </a:p>
          <a:p>
            <a:r>
              <a:rPr lang="nl-NL" sz="1800" dirty="0"/>
              <a:t>H6 en H7 ook als </a:t>
            </a:r>
            <a:r>
              <a:rPr lang="nl-NL" sz="1800" dirty="0" err="1"/>
              <a:t>digiboekversies</a:t>
            </a:r>
            <a:r>
              <a:rPr lang="nl-NL" sz="1800" dirty="0"/>
              <a:t> in startlicentie leerling voor 5 </a:t>
            </a:r>
            <a:r>
              <a:rPr lang="nl-NL" sz="1800" dirty="0" smtClean="0"/>
              <a:t>havo</a:t>
            </a:r>
          </a:p>
          <a:p>
            <a:r>
              <a:rPr lang="nl-NL" sz="1800" dirty="0" smtClean="0"/>
              <a:t>Basisboek 5 havo leverbaar vanaf februari 2014</a:t>
            </a:r>
          </a:p>
          <a:p>
            <a:r>
              <a:rPr lang="nl-NL" sz="1800" dirty="0" smtClean="0"/>
              <a:t>Katernen B en C leverbaar vanaf mei 2014</a:t>
            </a: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9538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35108" y="1412776"/>
            <a:ext cx="8435280" cy="2016224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Mag een leerling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meer onderdelen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doen dan een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andere leerling?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51520" y="3712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63888" y="-27384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toegestaan?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7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751" y="2213992"/>
            <a:ext cx="8666049" cy="11430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Mag je ook onder-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werpen toevoegen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die niet in het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examenprogramma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omschreven staan?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55823" y="44462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63888" y="-27384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toegestaan?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2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" y="-63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47752" y="1628800"/>
            <a:ext cx="8507288" cy="11430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Staat wettelijk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de verhouding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toetsen/PO vast?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51520" y="37261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563888" y="-2448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voorschrift?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0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-2952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507288" cy="1143000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Moet je CE-stof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in het SE toetsen?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30832" y="3717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563888" y="-2448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voorschrift?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" y="-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51520" y="3717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9119" y="1854704"/>
            <a:ext cx="91232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Is de grafische </a:t>
            </a:r>
          </a:p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rekenmachine </a:t>
            </a:r>
          </a:p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toegestaan bij het</a:t>
            </a:r>
          </a:p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SE-natuurkunde?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491880" y="-27384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voorschrift?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0423" y="1457488"/>
            <a:ext cx="5487353" cy="1944216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Is de grafische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rekenmachine 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toegestaan bij het</a:t>
            </a:r>
            <a:br>
              <a:rPr lang="nl-NL" sz="3600" b="1" dirty="0" smtClean="0">
                <a:solidFill>
                  <a:srgbClr val="1414AC"/>
                </a:solidFill>
                <a:latin typeface="Arial"/>
              </a:rPr>
            </a:br>
            <a:r>
              <a:rPr lang="nl-NL" sz="3600" b="1" dirty="0" smtClean="0">
                <a:solidFill>
                  <a:srgbClr val="1414AC"/>
                </a:solidFill>
                <a:latin typeface="Arial"/>
              </a:rPr>
              <a:t>CE-natuurkunde?</a:t>
            </a:r>
            <a:endParaRPr lang="nl-NL" sz="3600" b="1" dirty="0">
              <a:solidFill>
                <a:srgbClr val="1414AC"/>
              </a:solidFill>
              <a:latin typeface="Arial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51520" y="3717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>
                <a:solidFill>
                  <a:srgbClr val="00B0F0"/>
                </a:solidFill>
                <a:latin typeface="Arial"/>
              </a:rPr>
              <a:t>Ja of Nee</a:t>
            </a:r>
            <a:endParaRPr lang="nl-NL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63888" y="-27384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voorschrift?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961507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Nieuwe programma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06970" y="1916832"/>
            <a:ext cx="87129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examenstof</a:t>
            </a:r>
            <a:r>
              <a:rPr lang="nl-NL" sz="36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1414AC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Havo: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Zonnestelsel en heelal  2015 en 2016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(H10 havo 5)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3200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Vwo: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Elektrische en magnetische velden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en 2017 	(H10 vwo 5)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" y="331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11560" y="148478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moet er in het PTA staan?</a:t>
            </a:r>
            <a:endParaRPr lang="nl-NL" sz="36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2195572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Periode waarin de toets wordt afgenomen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-13739" y="4356393"/>
            <a:ext cx="890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Tijdsduur van de toets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-1" y="2916233"/>
            <a:ext cx="8892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Weging van schoolexamen-toets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-1475" y="3636313"/>
            <a:ext cx="8866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Vorm van het schoolexamen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-422" y="5085184"/>
            <a:ext cx="8923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Herkansbaarheid van het  schoolexamen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017" y="5868561"/>
            <a:ext cx="885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nl-NL" sz="3200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Beschrijving van de stof</a:t>
            </a:r>
            <a:endParaRPr lang="nl-NL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1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" y="61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11561"/>
            <a:ext cx="9126087" cy="476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12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" y="61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8" b="45346"/>
          <a:stretch/>
        </p:blipFill>
        <p:spPr bwMode="auto">
          <a:xfrm>
            <a:off x="35495" y="1611561"/>
            <a:ext cx="9221977" cy="358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3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601467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Introductie</a:t>
            </a:r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179512" y="1484784"/>
            <a:ext cx="2953395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0663" indent="-2206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192088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2pPr>
            <a:lvl3pPr marL="1050925" indent="-177800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3pPr>
            <a:lvl4pPr marL="1409700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7684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5pPr>
            <a:lvl6pPr marL="22256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6pPr>
            <a:lvl7pPr marL="26828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7pPr>
            <a:lvl8pPr marL="31400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8pPr>
            <a:lvl9pPr marL="3597275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1800" dirty="0" smtClean="0"/>
              <a:t>Verplichte CE/SE stof in basisboeken</a:t>
            </a:r>
          </a:p>
          <a:p>
            <a:r>
              <a:rPr lang="nl-NL" sz="1800" dirty="0"/>
              <a:t>SE keuzedomeinen in aparte katernen voor optimale keuzevrijheid</a:t>
            </a:r>
            <a:endParaRPr lang="nl-NL" sz="1800" dirty="0" smtClean="0"/>
          </a:p>
          <a:p>
            <a:r>
              <a:rPr lang="nl-NL" sz="1800" dirty="0" smtClean="0"/>
              <a:t>H6 </a:t>
            </a:r>
            <a:r>
              <a:rPr lang="nl-NL" sz="1800" dirty="0"/>
              <a:t>en H7 ook als </a:t>
            </a:r>
            <a:r>
              <a:rPr lang="nl-NL" sz="1800" dirty="0" err="1"/>
              <a:t>digiboekversies</a:t>
            </a:r>
            <a:r>
              <a:rPr lang="nl-NL" sz="1800" dirty="0"/>
              <a:t> in startlicentie leerling voor 5 </a:t>
            </a:r>
            <a:r>
              <a:rPr lang="nl-NL" sz="1800" dirty="0" smtClean="0"/>
              <a:t>vwo</a:t>
            </a:r>
          </a:p>
          <a:p>
            <a:r>
              <a:rPr lang="nl-NL" sz="1800" dirty="0"/>
              <a:t>Katernen </a:t>
            </a:r>
            <a:r>
              <a:rPr lang="nl-NL" sz="1800" dirty="0" smtClean="0"/>
              <a:t>A </a:t>
            </a:r>
            <a:r>
              <a:rPr lang="nl-NL" sz="1800" dirty="0"/>
              <a:t>en </a:t>
            </a:r>
            <a:r>
              <a:rPr lang="nl-NL" sz="1800" dirty="0" smtClean="0"/>
              <a:t>B </a:t>
            </a:r>
            <a:r>
              <a:rPr lang="nl-NL" sz="1800" dirty="0"/>
              <a:t>leverbaar vanaf </a:t>
            </a:r>
            <a:r>
              <a:rPr lang="nl-NL" sz="1800" dirty="0" smtClean="0"/>
              <a:t>juni 2014</a:t>
            </a:r>
          </a:p>
          <a:p>
            <a:r>
              <a:rPr lang="nl-NL" sz="1800" dirty="0" smtClean="0"/>
              <a:t>Basisboek 6 vwo leverbaar vanaf januari 2015</a:t>
            </a:r>
          </a:p>
          <a:p>
            <a:endParaRPr lang="nl-NL" sz="1800" dirty="0"/>
          </a:p>
        </p:txBody>
      </p:sp>
      <p:graphicFrame>
        <p:nvGraphicFramePr>
          <p:cNvPr id="3" name="Tijdelijke aanduiding voor inhoud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103640"/>
              </p:ext>
            </p:extLst>
          </p:nvPr>
        </p:nvGraphicFramePr>
        <p:xfrm>
          <a:off x="3289760" y="1844824"/>
          <a:ext cx="5746736" cy="4030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950"/>
                <a:gridCol w="2704602"/>
                <a:gridCol w="1008944"/>
                <a:gridCol w="679328"/>
                <a:gridCol w="525323"/>
                <a:gridCol w="516589"/>
              </a:tblGrid>
              <a:tr h="171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Hoofdstuktitel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(sub)domein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status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err="1">
                          <a:solidFill>
                            <a:srgbClr val="7030A0"/>
                          </a:solidFill>
                          <a:effectLst/>
                        </a:rPr>
                        <a:t>slu</a:t>
                      </a: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 CE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err="1">
                          <a:solidFill>
                            <a:srgbClr val="7030A0"/>
                          </a:solidFill>
                          <a:effectLst/>
                        </a:rPr>
                        <a:t>slu</a:t>
                      </a: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 SE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4 vwo 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1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Basisvaardigheden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CE/SE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15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30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Beweging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C1 (1,2,7)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3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Krachten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C1 (3,4,5,6)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4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Eigenschappen van stoffen en materialen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E1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SE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5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Elektrische systemen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D1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6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Onderzoeken en ontwerpen 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A/I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SE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80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Cirkelbewegingen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C3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15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5 vwo 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Arbeid en energie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C2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CE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9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Trillingen en golven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B1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nl-NL" sz="700" dirty="0">
                        <a:solidFill>
                          <a:srgbClr val="7030A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Elektrische en magnetische velden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D2 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6 vwo 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11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Materie en straling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B2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12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Zonnestelsel en heelal 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E2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25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13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Quantumwereld 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F1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CE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20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</a:tr>
              <a:tr h="1712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Keuzekaternen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 dirty="0">
                        <a:effectLst/>
                        <a:latin typeface="Verdana"/>
                      </a:endParaRPr>
                    </a:p>
                  </a:txBody>
                  <a:tcPr marL="36191" marR="36191" marT="0" marB="0" anchor="ctr">
                    <a:solidFill>
                      <a:srgbClr val="7030A0"/>
                    </a:solidFill>
                  </a:tcPr>
                </a:tc>
              </a:tr>
              <a:tr h="126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A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smtClean="0">
                          <a:effectLst/>
                        </a:rPr>
                        <a:t>Biofysica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smtClean="0">
                          <a:effectLst/>
                        </a:rPr>
                        <a:t>G1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SE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B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smtClean="0">
                          <a:effectLst/>
                        </a:rPr>
                        <a:t>Geofysica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 smtClean="0">
                          <a:effectLst/>
                        </a:rPr>
                        <a:t>G2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SE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C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Kern- en deeltjesprocessen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E3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SE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30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  <a:tr h="17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CC66FF"/>
                          </a:solidFill>
                          <a:effectLst/>
                        </a:rPr>
                        <a:t>D</a:t>
                      </a:r>
                      <a:endParaRPr lang="nl-NL" sz="700" dirty="0">
                        <a:solidFill>
                          <a:srgbClr val="CC66FF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Relativiteitstheorie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F2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SE</a:t>
                      </a:r>
                      <a:endParaRPr lang="nl-NL" sz="7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900">
                        <a:effectLst/>
                        <a:latin typeface="Verdana"/>
                      </a:endParaRPr>
                    </a:p>
                  </a:txBody>
                  <a:tcPr marL="36191" marR="3619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30</a:t>
                      </a:r>
                      <a:endParaRPr lang="nl-NL" sz="7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36191" marR="3619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3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" y="1291903"/>
            <a:ext cx="9095584" cy="537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5" b="51977"/>
          <a:stretch/>
        </p:blipFill>
        <p:spPr bwMode="auto">
          <a:xfrm>
            <a:off x="11337" y="1723952"/>
            <a:ext cx="9119016" cy="353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5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" y="1772816"/>
            <a:ext cx="88582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2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0" b="31205"/>
          <a:stretch/>
        </p:blipFill>
        <p:spPr bwMode="auto">
          <a:xfrm>
            <a:off x="-36512" y="1772816"/>
            <a:ext cx="915483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7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600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6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491880" y="33280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nl-NL" sz="32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1" b="28724"/>
          <a:stretch/>
        </p:blipFill>
        <p:spPr bwMode="auto">
          <a:xfrm>
            <a:off x="0" y="1412776"/>
            <a:ext cx="918988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7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67544" y="278092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rgbClr val="1414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VRAGEN?</a:t>
            </a:r>
            <a:endParaRPr lang="nl-NL" sz="4400" b="1" dirty="0">
              <a:solidFill>
                <a:srgbClr val="1414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140968"/>
            <a:ext cx="7300764" cy="1752600"/>
          </a:xfrm>
        </p:spPr>
        <p:txBody>
          <a:bodyPr/>
          <a:lstStyle/>
          <a:p>
            <a:endParaRPr lang="nl-NL" dirty="0"/>
          </a:p>
          <a:p>
            <a:r>
              <a:rPr lang="nl-NL" sz="2800" dirty="0" smtClean="0"/>
              <a:t>Vragen, wensen?</a:t>
            </a:r>
          </a:p>
          <a:p>
            <a:r>
              <a:rPr lang="nl-NL" sz="2800" dirty="0" smtClean="0">
                <a:solidFill>
                  <a:srgbClr val="FFFF00"/>
                </a:solidFill>
                <a:hlinkClick r:id="rId3"/>
              </a:rPr>
              <a:t>www.sysnat.nl</a:t>
            </a:r>
            <a:endParaRPr lang="nl-NL" sz="2800" dirty="0" smtClean="0">
              <a:solidFill>
                <a:srgbClr val="FFFF00"/>
              </a:solidFill>
            </a:endParaRPr>
          </a:p>
          <a:p>
            <a:r>
              <a:rPr lang="nl-NL" sz="2800" dirty="0" smtClean="0"/>
              <a:t>Maak een afspraak met uw educatief adviseur Ernst Scholten: e.scholten@thiememeulenhoff.nl</a:t>
            </a:r>
            <a:endParaRPr lang="nl-NL" sz="2800" dirty="0"/>
          </a:p>
        </p:txBody>
      </p:sp>
      <p:pic>
        <p:nvPicPr>
          <p:cNvPr id="5" name="Picture 2" descr="http://www.thiememeulenhoff.nl/binaries/picture/content/gallery/covers/9/7/8/9/0/0/6/3/1/3/0/4/8/cover_sysnat_havo4_editie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" y="548680"/>
            <a:ext cx="1486683" cy="2160240"/>
          </a:xfrm>
          <a:prstGeom prst="rect">
            <a:avLst/>
          </a:prstGeom>
          <a:noFill/>
          <a:ln w="19050">
            <a:solidFill>
              <a:srgbClr val="00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1407499" cy="2160240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1462428" cy="2173997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1462428" cy="2173997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123358" y="1805062"/>
            <a:ext cx="8841130" cy="4864298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Startlicentie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Werkbladen met tekenopdrachten bij opgaven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Hulpbladen bij opgaven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err="1" smtClean="0">
                <a:latin typeface="+mn-lt"/>
              </a:rPr>
              <a:t>Applets</a:t>
            </a:r>
            <a:endParaRPr lang="nl-NL" sz="1800" kern="0" dirty="0" smtClean="0">
              <a:latin typeface="+mn-lt"/>
            </a:endParaRP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Oefentoets per hoofdstuk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Oefenmodule met interactieve oefenreeks per paragraaf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Extra opgaven bij elke paragraaf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err="1" smtClean="0">
                <a:latin typeface="+mn-lt"/>
              </a:rPr>
              <a:t>Digiboekversies</a:t>
            </a:r>
            <a:r>
              <a:rPr lang="nl-NL" sz="1800" kern="0" dirty="0" smtClean="0">
                <a:latin typeface="+mn-lt"/>
              </a:rPr>
              <a:t> van keuzekaternen</a:t>
            </a: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</a:pPr>
            <a:endParaRPr lang="nl-NL" sz="1800" kern="0" dirty="0">
              <a:latin typeface="+mn-lt"/>
            </a:endParaRP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b="1" kern="0" dirty="0" smtClean="0">
                <a:solidFill>
                  <a:srgbClr val="003399"/>
                </a:solidFill>
                <a:latin typeface="+mn-lt"/>
              </a:rPr>
              <a:t>Totaallicentie</a:t>
            </a:r>
          </a:p>
          <a:p>
            <a:pPr lvl="1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</a:pPr>
            <a:r>
              <a:rPr lang="nl-NL" sz="1800" kern="0" dirty="0" smtClean="0">
                <a:latin typeface="+mn-lt"/>
              </a:rPr>
              <a:t>Alles van de startlicentie, met daarbij: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err="1" smtClean="0">
                <a:latin typeface="+mn-lt"/>
              </a:rPr>
              <a:t>Digiboekversies</a:t>
            </a:r>
            <a:r>
              <a:rPr lang="nl-NL" sz="1800" kern="0" dirty="0" smtClean="0">
                <a:latin typeface="+mn-lt"/>
              </a:rPr>
              <a:t> van basisboek(en)</a:t>
            </a:r>
            <a:endParaRPr lang="nl-NL" sz="1800" kern="0" dirty="0">
              <a:latin typeface="+mn-lt"/>
            </a:endParaRPr>
          </a:p>
          <a:p>
            <a:pPr lvl="1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</a:pPr>
            <a:r>
              <a:rPr lang="nl-NL" sz="1800" kern="0" dirty="0" smtClean="0">
                <a:latin typeface="+mn-lt"/>
              </a:rPr>
              <a:t>Speciaal voor tablet (</a:t>
            </a:r>
            <a:r>
              <a:rPr lang="nl-NL" sz="1800" i="1" kern="0" dirty="0" smtClean="0">
                <a:latin typeface="+mn-lt"/>
              </a:rPr>
              <a:t>ook online via Google </a:t>
            </a:r>
            <a:r>
              <a:rPr lang="nl-NL" sz="1800" i="1" kern="0" dirty="0" err="1" smtClean="0">
                <a:latin typeface="+mn-lt"/>
              </a:rPr>
              <a:t>Chrome</a:t>
            </a:r>
            <a:r>
              <a:rPr lang="nl-NL" sz="1800" kern="0" dirty="0" smtClean="0">
                <a:latin typeface="+mn-lt"/>
              </a:rPr>
              <a:t>): </a:t>
            </a:r>
            <a:r>
              <a:rPr lang="nl-NL" sz="1800" kern="0" dirty="0" err="1" smtClean="0">
                <a:latin typeface="+mn-lt"/>
              </a:rPr>
              <a:t>app</a:t>
            </a:r>
            <a:r>
              <a:rPr lang="nl-NL" sz="1800" kern="0" dirty="0" smtClean="0">
                <a:latin typeface="+mn-lt"/>
              </a:rPr>
              <a:t> </a:t>
            </a:r>
            <a:r>
              <a:rPr lang="nl-NL" sz="1800" b="1" i="1" kern="0" dirty="0" smtClean="0">
                <a:solidFill>
                  <a:srgbClr val="7030A0"/>
                </a:solidFill>
                <a:latin typeface="+mn-lt"/>
              </a:rPr>
              <a:t>Schooltas</a:t>
            </a:r>
            <a:endParaRPr lang="nl-NL" sz="1800" b="1" i="1" kern="0" dirty="0">
              <a:solidFill>
                <a:srgbClr val="7030A0"/>
              </a:solidFill>
              <a:latin typeface="+mn-lt"/>
            </a:endParaRP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</a:pPr>
            <a:endParaRPr lang="nl-NL" sz="1800" kern="0" dirty="0" smtClean="0"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143508" y="1311348"/>
            <a:ext cx="7596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 smtClean="0">
                <a:solidFill>
                  <a:srgbClr val="0070C0"/>
                </a:solidFill>
                <a:latin typeface="+mn-lt"/>
              </a:rPr>
              <a:t>Methodestartpagina voor de leerling</a:t>
            </a:r>
            <a:endParaRPr lang="nl-N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601467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Licenties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30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123358" y="1805062"/>
            <a:ext cx="8841130" cy="5052937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Startlicentie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Toegang tot de leerling startlicentie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Downloadbare werkbladen, hulpbladen en oefentoetsen (Word)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err="1" smtClean="0">
                <a:latin typeface="+mn-lt"/>
              </a:rPr>
              <a:t>Applets</a:t>
            </a:r>
            <a:endParaRPr lang="nl-NL" sz="1800" kern="0" dirty="0" smtClean="0">
              <a:latin typeface="+mn-lt"/>
            </a:endParaRP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Opdrachten (Word) bij </a:t>
            </a:r>
            <a:r>
              <a:rPr lang="nl-NL" sz="1800" kern="0" dirty="0" err="1" smtClean="0">
                <a:latin typeface="+mn-lt"/>
              </a:rPr>
              <a:t>applets</a:t>
            </a:r>
            <a:r>
              <a:rPr lang="nl-NL" sz="1800" kern="0" dirty="0" smtClean="0">
                <a:latin typeface="+mn-lt"/>
              </a:rPr>
              <a:t>, practica, ontwerpen en modelleren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Systematische uitwerkingen per hoofdstuk (Word)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  <a:hlinkClick r:id="rId4" action="ppaction://hlinkfile"/>
              </a:rPr>
              <a:t>Docentenhandleiding</a:t>
            </a:r>
            <a:r>
              <a:rPr lang="nl-NL" sz="1800" kern="0" dirty="0" smtClean="0">
                <a:latin typeface="+mn-lt"/>
              </a:rPr>
              <a:t> (PDF) per </a:t>
            </a:r>
            <a:r>
              <a:rPr lang="nl-NL" sz="1800" kern="0" dirty="0" smtClean="0">
                <a:latin typeface="+mn-lt"/>
                <a:hlinkClick r:id="rId5" action="ppaction://hlinkfile"/>
              </a:rPr>
              <a:t>hoofdstuk</a:t>
            </a:r>
            <a:endParaRPr lang="nl-NL" sz="1800" kern="0" dirty="0" smtClean="0">
              <a:latin typeface="+mn-lt"/>
            </a:endParaRP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Inzicht in voortgang en resultaten van leerlingen in oefenmodule</a:t>
            </a: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b="1" kern="0" dirty="0" smtClean="0">
                <a:solidFill>
                  <a:srgbClr val="003399"/>
                </a:solidFill>
                <a:latin typeface="+mn-lt"/>
              </a:rPr>
              <a:t>Totaallicentie</a:t>
            </a:r>
          </a:p>
          <a:p>
            <a:pPr lvl="1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</a:pPr>
            <a:r>
              <a:rPr lang="nl-NL" sz="1800" kern="0" dirty="0" smtClean="0">
                <a:latin typeface="+mn-lt"/>
              </a:rPr>
              <a:t>Alles van de startlicentie, met daarbij: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smtClean="0">
                <a:latin typeface="+mn-lt"/>
              </a:rPr>
              <a:t>Twee toetsen met normering en antwoordmodel per hoofdstuk</a:t>
            </a:r>
          </a:p>
          <a:p>
            <a:pPr marL="677863" lvl="1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r>
              <a:rPr lang="nl-NL" sz="1800" kern="0" dirty="0" err="1" smtClean="0">
                <a:latin typeface="+mn-lt"/>
              </a:rPr>
              <a:t>Digiboekversies</a:t>
            </a:r>
            <a:r>
              <a:rPr lang="nl-NL" sz="1800" kern="0" dirty="0" smtClean="0">
                <a:latin typeface="+mn-lt"/>
              </a:rPr>
              <a:t> van basisboek(en) en keuzekaternen met verrijking en mogelijkheid voor zelf toevoegen van content in </a:t>
            </a:r>
            <a:r>
              <a:rPr lang="nl-NL" sz="1800" i="1" kern="0" dirty="0" err="1" smtClean="0">
                <a:latin typeface="+mn-lt"/>
              </a:rPr>
              <a:t>Digibordbij</a:t>
            </a:r>
            <a:endParaRPr lang="nl-NL" sz="1800" i="1" kern="0" dirty="0" smtClean="0">
              <a:latin typeface="+mn-lt"/>
            </a:endParaRP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</a:pPr>
            <a:endParaRPr lang="nl-NL" sz="1800" kern="0" dirty="0">
              <a:latin typeface="+mn-lt"/>
            </a:endParaRP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endParaRPr lang="nl-NL" sz="1800" kern="0" dirty="0" smtClean="0"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143508" y="1311348"/>
            <a:ext cx="766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 smtClean="0">
                <a:solidFill>
                  <a:srgbClr val="0070C0"/>
                </a:solidFill>
                <a:latin typeface="+mn-lt"/>
              </a:rPr>
              <a:t>Docentlicenties methodestartpagina</a:t>
            </a:r>
            <a:endParaRPr lang="nl-N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482701" y="388268"/>
            <a:ext cx="3601467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Licenties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76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772815"/>
            <a:ext cx="2461130" cy="4824537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r>
              <a:rPr lang="nl-NL" sz="1600" kern="0" dirty="0" smtClean="0">
                <a:latin typeface="+mn-lt"/>
              </a:rPr>
              <a:t>Per </a:t>
            </a:r>
            <a:r>
              <a:rPr lang="nl-NL" sz="1600" u="sng" kern="0" dirty="0" smtClean="0">
                <a:latin typeface="+mn-lt"/>
              </a:rPr>
              <a:t>paragraaf</a:t>
            </a:r>
            <a:r>
              <a:rPr lang="nl-NL" sz="1600" kern="0" dirty="0" smtClean="0">
                <a:latin typeface="+mn-lt"/>
              </a:rPr>
              <a:t>:</a:t>
            </a:r>
          </a:p>
          <a:p>
            <a:pPr marL="220663" lvl="0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b="1" kern="0" dirty="0" smtClean="0">
                <a:latin typeface="+mn-lt"/>
              </a:rPr>
              <a:t>Basisboek</a:t>
            </a:r>
            <a:r>
              <a:rPr lang="nl-NL" sz="1600" kern="0" dirty="0" smtClean="0">
                <a:latin typeface="+mn-lt"/>
              </a:rPr>
              <a:t>:</a:t>
            </a:r>
            <a:br>
              <a:rPr lang="nl-NL" sz="1600" kern="0" dirty="0" smtClean="0">
                <a:latin typeface="+mn-lt"/>
              </a:rPr>
            </a:br>
            <a:r>
              <a:rPr lang="nl-NL" sz="1600" kern="0" dirty="0" smtClean="0">
                <a:latin typeface="+mn-lt"/>
              </a:rPr>
              <a:t>5 opgaven met opklimmende moeilijkheidsgraad + 'kale' antwoorden</a:t>
            </a: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b="1" kern="0" dirty="0" smtClean="0">
                <a:latin typeface="+mn-lt"/>
              </a:rPr>
              <a:t>Methodesite</a:t>
            </a:r>
            <a:r>
              <a:rPr lang="nl-NL" sz="1600" kern="0" dirty="0" smtClean="0">
                <a:latin typeface="+mn-lt"/>
              </a:rPr>
              <a:t>:</a:t>
            </a:r>
            <a:r>
              <a:rPr lang="nl-NL" sz="1600" kern="0" dirty="0">
                <a:latin typeface="+mn-lt"/>
              </a:rPr>
              <a:t/>
            </a:r>
            <a:br>
              <a:rPr lang="nl-NL" sz="1600" kern="0" dirty="0">
                <a:latin typeface="+mn-lt"/>
              </a:rPr>
            </a:br>
            <a:r>
              <a:rPr lang="nl-NL" sz="1600" kern="0" dirty="0" smtClean="0">
                <a:latin typeface="+mn-lt"/>
              </a:rPr>
              <a:t>Uitwerkingen van alle opgaven</a:t>
            </a:r>
            <a:r>
              <a:rPr lang="nl-NL" sz="1600" kern="0" dirty="0">
                <a:latin typeface="+mn-lt"/>
              </a:rPr>
              <a:t/>
            </a:r>
            <a:br>
              <a:rPr lang="nl-NL" sz="1600" kern="0" dirty="0">
                <a:latin typeface="+mn-lt"/>
              </a:rPr>
            </a:br>
            <a:r>
              <a:rPr lang="nl-NL" sz="1600" kern="0" dirty="0" smtClean="0">
                <a:latin typeface="+mn-lt"/>
              </a:rPr>
              <a:t>Extra oefenopgaven</a:t>
            </a: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r>
              <a:rPr lang="nl-NL" sz="1600" kern="0" dirty="0" smtClean="0">
                <a:latin typeface="+mn-lt"/>
              </a:rPr>
              <a:t> </a:t>
            </a: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r>
              <a:rPr lang="nl-NL" sz="1600" kern="0" dirty="0" smtClean="0">
                <a:latin typeface="+mn-lt"/>
              </a:rPr>
              <a:t>Per </a:t>
            </a:r>
            <a:r>
              <a:rPr lang="nl-NL" sz="1600" u="sng" kern="0" dirty="0" smtClean="0">
                <a:latin typeface="+mn-lt"/>
              </a:rPr>
              <a:t>hoofdstuk</a:t>
            </a:r>
            <a:r>
              <a:rPr lang="nl-NL" sz="1600" kern="0" dirty="0" smtClean="0">
                <a:latin typeface="+mn-lt"/>
              </a:rPr>
              <a:t>:</a:t>
            </a:r>
            <a:endParaRPr lang="nl-NL" sz="1600" kern="0" dirty="0">
              <a:latin typeface="+mn-lt"/>
            </a:endParaRPr>
          </a:p>
          <a:p>
            <a:pPr marL="220663" lvl="0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kern="0" dirty="0" smtClean="0">
                <a:latin typeface="+mn-lt"/>
              </a:rPr>
              <a:t>2 hoofdstuk-overschrijdende opgaven op examenniveau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268760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5 opgaven per paragraaf, 2 afsluitende opgaven op examenniveau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Opgaven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781587"/>
            <a:ext cx="5760640" cy="3311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731802"/>
            <a:ext cx="1714500" cy="771525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292" y="3437204"/>
            <a:ext cx="5257800" cy="3219450"/>
          </a:xfrm>
          <a:prstGeom prst="rect">
            <a:avLst/>
          </a:prstGeom>
          <a:ln w="317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6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772815"/>
            <a:ext cx="2461130" cy="439248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r>
              <a:rPr lang="nl-NL" sz="1600" kern="0" dirty="0" smtClean="0">
                <a:latin typeface="+mn-lt"/>
              </a:rPr>
              <a:t>Per hoofdstuk:</a:t>
            </a: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i="1" kern="0" dirty="0" smtClean="0">
                <a:latin typeface="+mn-lt"/>
              </a:rPr>
              <a:t>oefentoets</a:t>
            </a:r>
            <a:r>
              <a:rPr lang="nl-NL" sz="1600" kern="0" dirty="0" smtClean="0">
                <a:latin typeface="+mn-lt"/>
              </a:rPr>
              <a:t> A </a:t>
            </a:r>
            <a:r>
              <a:rPr lang="nl-NL" sz="1600" kern="0" dirty="0">
                <a:latin typeface="+mn-lt"/>
              </a:rPr>
              <a:t>(in Word) met </a:t>
            </a:r>
            <a:r>
              <a:rPr lang="nl-NL" sz="1600" i="1" kern="0" dirty="0">
                <a:latin typeface="+mn-lt"/>
              </a:rPr>
              <a:t>normering</a:t>
            </a:r>
            <a:r>
              <a:rPr lang="nl-NL" sz="1600" kern="0" dirty="0">
                <a:latin typeface="+mn-lt"/>
              </a:rPr>
              <a:t> en </a:t>
            </a:r>
            <a:r>
              <a:rPr lang="nl-NL" sz="1600" i="1" kern="0" dirty="0">
                <a:latin typeface="+mn-lt"/>
              </a:rPr>
              <a:t>correctiemodel</a:t>
            </a:r>
            <a:r>
              <a:rPr lang="nl-NL" sz="1600" kern="0" dirty="0">
                <a:latin typeface="+mn-lt"/>
              </a:rPr>
              <a:t> voor de leerling</a:t>
            </a:r>
          </a:p>
          <a:p>
            <a:pPr marL="220663" lvl="0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i="1" kern="0" dirty="0">
                <a:latin typeface="+mn-lt"/>
              </a:rPr>
              <a:t>e</a:t>
            </a:r>
            <a:r>
              <a:rPr lang="nl-NL" sz="1600" i="1" kern="0" dirty="0" smtClean="0">
                <a:latin typeface="+mn-lt"/>
              </a:rPr>
              <a:t>indtoetsen</a:t>
            </a:r>
            <a:r>
              <a:rPr lang="nl-NL" sz="1600" kern="0" dirty="0" smtClean="0">
                <a:latin typeface="+mn-lt"/>
              </a:rPr>
              <a:t> </a:t>
            </a:r>
            <a:r>
              <a:rPr lang="nl-NL" sz="1600" kern="0" dirty="0">
                <a:latin typeface="+mn-lt"/>
              </a:rPr>
              <a:t>B</a:t>
            </a:r>
            <a:r>
              <a:rPr lang="nl-NL" sz="1600" kern="0" dirty="0" smtClean="0">
                <a:latin typeface="+mn-lt"/>
              </a:rPr>
              <a:t> en C (in Word) met </a:t>
            </a:r>
            <a:r>
              <a:rPr lang="nl-NL" sz="1600" i="1" kern="0" dirty="0" smtClean="0">
                <a:latin typeface="+mn-lt"/>
              </a:rPr>
              <a:t>normering</a:t>
            </a:r>
            <a:r>
              <a:rPr lang="nl-NL" sz="1600" kern="0" dirty="0" smtClean="0">
                <a:latin typeface="+mn-lt"/>
              </a:rPr>
              <a:t> en </a:t>
            </a:r>
            <a:r>
              <a:rPr lang="nl-NL" sz="1600" i="1" kern="0" dirty="0" smtClean="0">
                <a:latin typeface="+mn-lt"/>
              </a:rPr>
              <a:t>correctiemodel</a:t>
            </a:r>
            <a:r>
              <a:rPr lang="nl-NL" sz="1600" kern="0" dirty="0" smtClean="0">
                <a:latin typeface="+mn-lt"/>
              </a:rPr>
              <a:t> voor de docent 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268760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2 PTA-toetsen voor de docent, 1 oefentoets voor de leerling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Toetsing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772815"/>
            <a:ext cx="5877322" cy="4889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132854"/>
            <a:ext cx="4653569" cy="3458157"/>
          </a:xfrm>
          <a:prstGeom prst="rect">
            <a:avLst/>
          </a:prstGeom>
          <a:ln w="3175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7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628801"/>
            <a:ext cx="2604842" cy="129614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Basisboek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latin typeface="+mn-lt"/>
              </a:rPr>
              <a:t>opgaven met hulpbladen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>
                <a:solidFill>
                  <a:srgbClr val="0070C0"/>
                </a:solidFill>
                <a:latin typeface="+mn-lt"/>
              </a:rPr>
              <a:t>P</a:t>
            </a:r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raktisch werken met het basisboek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Praktisch werken 1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672845"/>
            <a:ext cx="5788940" cy="3031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071057"/>
            <a:ext cx="4276725" cy="1552575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628800"/>
            <a:ext cx="2604842" cy="4284703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Basisboek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opgaven met hulpbladen</a:t>
            </a: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kern="0" dirty="0">
                <a:latin typeface="+mn-lt"/>
              </a:rPr>
              <a:t>opgaven met werkbladen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>
                <a:solidFill>
                  <a:srgbClr val="0070C0"/>
                </a:solidFill>
                <a:latin typeface="+mn-lt"/>
              </a:rPr>
              <a:t>P</a:t>
            </a:r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raktisch werken met het basisboek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Praktisch werken 2</a:t>
            </a:r>
            <a:endParaRPr lang="nl-N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4276725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5832648" cy="4212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50" t="40065" r="25819"/>
          <a:stretch/>
        </p:blipFill>
        <p:spPr bwMode="auto">
          <a:xfrm>
            <a:off x="3701707" y="3501008"/>
            <a:ext cx="3390573" cy="252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5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6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67544" y="3356992"/>
            <a:ext cx="1368152" cy="1162272"/>
          </a:xfrm>
          <a:prstGeom prst="rect">
            <a:avLst/>
          </a:prstGeom>
        </p:spPr>
        <p:txBody>
          <a:bodyPr/>
          <a:lstStyle/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79512" y="1628800"/>
            <a:ext cx="2604842" cy="2232247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tabLst/>
              <a:defRPr/>
            </a:pPr>
            <a:r>
              <a:rPr lang="nl-NL" sz="1600" b="1" kern="0" dirty="0" smtClean="0">
                <a:latin typeface="+mn-lt"/>
              </a:rPr>
              <a:t>Basisboek</a:t>
            </a: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nl-NL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opgaven met hulpbladen</a:t>
            </a:r>
          </a:p>
          <a:p>
            <a:pPr marL="220663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kern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opgaven met </a:t>
            </a:r>
            <a:r>
              <a:rPr lang="nl-NL" sz="1600" kern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werkbladen</a:t>
            </a:r>
          </a:p>
          <a:p>
            <a:pPr marL="220663" lvl="0" indent="-220663"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nl-NL" sz="1600" kern="0" dirty="0" err="1">
                <a:latin typeface="+mj-lt"/>
              </a:rPr>
              <a:t>applets</a:t>
            </a:r>
            <a:endParaRPr lang="nl-NL" sz="1600" kern="0" dirty="0">
              <a:latin typeface="+mj-lt"/>
            </a:endParaRPr>
          </a:p>
          <a:p>
            <a:pPr>
              <a:lnSpc>
                <a:spcPct val="115000"/>
              </a:lnSpc>
              <a:spcAft>
                <a:spcPct val="25000"/>
              </a:spcAft>
              <a:buClr>
                <a:schemeClr val="tx2"/>
              </a:buClr>
              <a:defRPr/>
            </a:pPr>
            <a:endParaRPr lang="nl-NL" sz="1600" kern="0" dirty="0"/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0663" marR="0" lvl="0" indent="-22066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nl-N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179512" y="119675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kern="0" dirty="0">
                <a:solidFill>
                  <a:srgbClr val="0070C0"/>
                </a:solidFill>
                <a:latin typeface="+mn-lt"/>
              </a:rPr>
              <a:t>P</a:t>
            </a:r>
            <a:r>
              <a:rPr lang="nl-NL" sz="2000" i="1" kern="0" dirty="0" smtClean="0">
                <a:solidFill>
                  <a:srgbClr val="0070C0"/>
                </a:solidFill>
                <a:latin typeface="+mn-lt"/>
              </a:rPr>
              <a:t>raktisch werken met het basisboek</a:t>
            </a:r>
            <a:endParaRPr lang="nl-NL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482701" y="388268"/>
            <a:ext cx="4105523" cy="952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A41D22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Praktisch werken 3</a:t>
            </a:r>
            <a:endParaRPr lang="nl-NL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307" y="1740878"/>
            <a:ext cx="6291410" cy="43524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2856"/>
            <a:ext cx="6031926" cy="436334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807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TYPE" val="5"/>
  <p:tag name="POINTS" val="0"/>
  <p:tag name="ANSWER" val="Geen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2"/>
  <p:tag name="TYPE" val="5"/>
  <p:tag name="ANSWER" val="Geen"/>
  <p:tag name="POINTS" val="0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2"/>
  <p:tag name="TYPE" val="5"/>
  <p:tag name="ANSWER" val="Geen"/>
  <p:tag name="POINTS" val="0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5"/>
  <p:tag name="POINTS" val="0"/>
  <p:tag name="ANSWER" val="Gee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5"/>
  <p:tag name="POINTS" val="0"/>
  <p:tag name="ANSWER" val="Gee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5"/>
  <p:tag name="POINTS" val="0"/>
  <p:tag name="ANSWER" val="Gee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3"/>
  <p:tag name="ANSWER" val="Geen"/>
  <p:tag name="POINTS" val="0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3"/>
  <p:tag name="ANSWER" val="Geen"/>
  <p:tag name="POINTS" val="0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TIME" val="15"/>
  <p:tag name="QUESTION" val="3"/>
  <p:tag name="POINTS" val="0"/>
  <p:tag name="ANSWER" val="Gee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TIME" val="15"/>
  <p:tag name="QUESTION" val="3"/>
  <p:tag name="POINTS" val="0"/>
  <p:tag name="ANSWER" val="Gee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TIME" val="15"/>
  <p:tag name="QUESTION" val="3"/>
  <p:tag name="POINTS" val="0"/>
  <p:tag name="ANSWER" val="Ge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TIME" val="15"/>
  <p:tag name="QUESTION" val="3"/>
  <p:tag name="POINTS" val="0"/>
  <p:tag name="ANSWER" val="Gee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TIME" val="15"/>
  <p:tag name="QUESTION" val="3"/>
  <p:tag name="POINTS" val="0"/>
  <p:tag name="ANSWER" val="Gee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TIME" val="15"/>
  <p:tag name="QUESTION" val="3"/>
  <p:tag name="POINTS" val="0"/>
  <p:tag name="ANSWER" val="Gee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4"/>
  <p:tag name="POINTS" val="0"/>
  <p:tag name="ANSWER" val="Gee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5"/>
  <p:tag name="ANSWER" val="Geen"/>
  <p:tag name="POINTS" val="0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4"/>
  <p:tag name="POINTS" val="0"/>
  <p:tag name="ANSWER" val="Gee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5"/>
  <p:tag name="POINTS" val="0"/>
  <p:tag name="ANSWER" val="Gee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POINTS" val="0"/>
  <p:tag name="ANSWER" val="Gee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3"/>
  <p:tag name="POINTS" val="0"/>
  <p:tag name="ANSWER" val="Gee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5"/>
  <p:tag name="POINTS" val="0"/>
  <p:tag name="ANSWER" val="Gee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2"/>
  <p:tag name="TYPE" val="5"/>
  <p:tag name="ANSWER" val="Geen"/>
  <p:tag name="POINTS" val="0"/>
  <p:tag name="TIME" val="15"/>
</p:tagLst>
</file>

<file path=ppt/theme/theme1.xml><?xml version="1.0" encoding="utf-8"?>
<a:theme xmlns:a="http://schemas.openxmlformats.org/drawingml/2006/main" name="ThiemeMeulenhoff">
  <a:themeElements>
    <a:clrScheme name="ThiemeMeulenhoff 1">
      <a:dk1>
        <a:srgbClr val="000000"/>
      </a:dk1>
      <a:lt1>
        <a:srgbClr val="FFFFFF"/>
      </a:lt1>
      <a:dk2>
        <a:srgbClr val="FF0000"/>
      </a:dk2>
      <a:lt2>
        <a:srgbClr val="7F7F7F"/>
      </a:lt2>
      <a:accent1>
        <a:srgbClr val="FFFFFF"/>
      </a:accent1>
      <a:accent2>
        <a:srgbClr val="ABABAB"/>
      </a:accent2>
      <a:accent3>
        <a:srgbClr val="FFFFFF"/>
      </a:accent3>
      <a:accent4>
        <a:srgbClr val="000000"/>
      </a:accent4>
      <a:accent5>
        <a:srgbClr val="FFFFFF"/>
      </a:accent5>
      <a:accent6>
        <a:srgbClr val="9B9B9B"/>
      </a:accent6>
      <a:hlink>
        <a:srgbClr val="575757"/>
      </a:hlink>
      <a:folHlink>
        <a:srgbClr val="000000"/>
      </a:folHlink>
    </a:clrScheme>
    <a:fontScheme name="ThiemeMeulenhof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hiemeMeulenhoff 1">
        <a:dk1>
          <a:srgbClr val="000000"/>
        </a:dk1>
        <a:lt1>
          <a:srgbClr val="FFFFFF"/>
        </a:lt1>
        <a:dk2>
          <a:srgbClr val="FF0000"/>
        </a:dk2>
        <a:lt2>
          <a:srgbClr val="7F7F7F"/>
        </a:lt2>
        <a:accent1>
          <a:srgbClr val="FFFFFF"/>
        </a:accent1>
        <a:accent2>
          <a:srgbClr val="ABABAB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9B9B9B"/>
        </a:accent6>
        <a:hlink>
          <a:srgbClr val="57575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FF0000"/>
      </a:dk2>
      <a:lt2>
        <a:srgbClr val="7F7F7F"/>
      </a:lt2>
      <a:accent1>
        <a:srgbClr val="FFFFFF"/>
      </a:accent1>
      <a:accent2>
        <a:srgbClr val="ABABAB"/>
      </a:accent2>
      <a:accent3>
        <a:srgbClr val="FFFFFF"/>
      </a:accent3>
      <a:accent4>
        <a:srgbClr val="000000"/>
      </a:accent4>
      <a:accent5>
        <a:srgbClr val="FFFFFF"/>
      </a:accent5>
      <a:accent6>
        <a:srgbClr val="9B9B9B"/>
      </a:accent6>
      <a:hlink>
        <a:srgbClr val="575757"/>
      </a:hlink>
      <a:folHlink>
        <a:srgbClr val="000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</TotalTime>
  <Words>1210</Words>
  <Application>Microsoft Office PowerPoint</Application>
  <PresentationFormat>Diavoorstelling (4:3)</PresentationFormat>
  <Paragraphs>753</Paragraphs>
  <Slides>49</Slides>
  <Notes>35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0" baseType="lpstr">
      <vt:lpstr>ThiemeMeulenhoff</vt:lpstr>
      <vt:lpstr>Systematische Natuurkunde 8e editie 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1. Druk aan/uit knop in  tot er tekst in het  venster verschijnt</vt:lpstr>
      <vt:lpstr>PowerPoint-presentatie</vt:lpstr>
      <vt:lpstr>PowerPoint-presentatie</vt:lpstr>
      <vt:lpstr>PowerPoint-presentatie</vt:lpstr>
      <vt:lpstr>In welk jaar  start u SE-toetsen?</vt:lpstr>
      <vt:lpstr>Wat telt bij u mee  als SE toetsen in klas 4 + 5?</vt:lpstr>
      <vt:lpstr>praktisch SE (PO)  in klas:</vt:lpstr>
      <vt:lpstr>Hoeveel % telt PO  mee bij overgang  4 naar 5 vwo?</vt:lpstr>
      <vt:lpstr>Hoeveel % telt PO  mee bij overgang  5 naar 6 vwo?</vt:lpstr>
      <vt:lpstr>Voor hoeveel %  telt PO mee bij het eind SE-cijfer  vwo?</vt:lpstr>
      <vt:lpstr>PowerPoint-presentatie</vt:lpstr>
      <vt:lpstr>PowerPoint-presentatie</vt:lpstr>
      <vt:lpstr>PowerPoint-presentatie</vt:lpstr>
      <vt:lpstr>Ja of Nee</vt:lpstr>
      <vt:lpstr>Ja of Nee</vt:lpstr>
      <vt:lpstr>Mag een leerling  meer onderdelen  doen dan een  andere leerling?</vt:lpstr>
      <vt:lpstr>Mag je ook onder- werpen toevoegen  die niet in het  examenprogramma  omschreven staan?</vt:lpstr>
      <vt:lpstr>Staat wettelijk  de verhouding  toetsen/PO vast?</vt:lpstr>
      <vt:lpstr>Moet je CE-stof  in het SE toetsen?</vt:lpstr>
      <vt:lpstr>PowerPoint-presentatie</vt:lpstr>
      <vt:lpstr>Is de grafische  rekenmachine  toegestaan bij het CE-natuurkunde?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NDC|VBK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deze plek komt de titel van de presentatie</dc:title>
  <dc:creator>haanh</dc:creator>
  <cp:lastModifiedBy>Verhaar, Johan</cp:lastModifiedBy>
  <cp:revision>219</cp:revision>
  <cp:lastPrinted>2013-03-04T12:56:09Z</cp:lastPrinted>
  <dcterms:created xsi:type="dcterms:W3CDTF">2009-08-04T09:28:22Z</dcterms:created>
  <dcterms:modified xsi:type="dcterms:W3CDTF">2013-12-12T13:06:01Z</dcterms:modified>
</cp:coreProperties>
</file>