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tif" ContentType="image/ti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handoutMasterIdLst>
    <p:handoutMasterId r:id="rId21"/>
  </p:handoutMasterIdLst>
  <p:sldIdLst>
    <p:sldId id="279" r:id="rId3"/>
    <p:sldId id="334" r:id="rId4"/>
    <p:sldId id="326" r:id="rId5"/>
    <p:sldId id="348" r:id="rId6"/>
    <p:sldId id="331" r:id="rId7"/>
    <p:sldId id="332" r:id="rId8"/>
    <p:sldId id="335" r:id="rId9"/>
    <p:sldId id="340" r:id="rId10"/>
    <p:sldId id="342" r:id="rId11"/>
    <p:sldId id="336" r:id="rId12"/>
    <p:sldId id="330" r:id="rId13"/>
    <p:sldId id="317" r:id="rId14"/>
    <p:sldId id="318" r:id="rId15"/>
    <p:sldId id="320" r:id="rId16"/>
    <p:sldId id="329" r:id="rId17"/>
    <p:sldId id="349" r:id="rId18"/>
    <p:sldId id="338" r:id="rId19"/>
  </p:sldIdLst>
  <p:sldSz cx="9144000" cy="6858000" type="screen4x3"/>
  <p:notesSz cx="6805613" cy="9944100"/>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98" autoAdjust="0"/>
    <p:restoredTop sz="92947" autoAdjust="0"/>
  </p:normalViewPr>
  <p:slideViewPr>
    <p:cSldViewPr>
      <p:cViewPr varScale="1">
        <p:scale>
          <a:sx n="97" d="100"/>
          <a:sy n="97" d="100"/>
        </p:scale>
        <p:origin x="167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988"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nl-NL"/>
          </a:p>
        </p:txBody>
      </p:sp>
      <p:sp>
        <p:nvSpPr>
          <p:cNvPr id="3" name="Date Placeholder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eaLnBrk="1" hangingPunct="1">
              <a:defRPr sz="1200">
                <a:latin typeface="Arial" charset="0"/>
              </a:defRPr>
            </a:lvl1pPr>
          </a:lstStyle>
          <a:p>
            <a:pPr>
              <a:defRPr/>
            </a:pPr>
            <a:fld id="{DEFC523E-D8AC-475F-8188-4DCFEBE22055}" type="datetimeFigureOut">
              <a:rPr lang="nl-NL"/>
              <a:pPr>
                <a:defRPr/>
              </a:pPr>
              <a:t>16-01-2020</a:t>
            </a:fld>
            <a:endParaRPr lang="nl-NL"/>
          </a:p>
        </p:txBody>
      </p:sp>
      <p:sp>
        <p:nvSpPr>
          <p:cNvPr id="4" name="Footer Placeholder 3"/>
          <p:cNvSpPr>
            <a:spLocks noGrp="1"/>
          </p:cNvSpPr>
          <p:nvPr>
            <p:ph type="ftr" sz="quarter" idx="2"/>
          </p:nvPr>
        </p:nvSpPr>
        <p:spPr>
          <a:xfrm>
            <a:off x="0" y="9445625"/>
            <a:ext cx="2947988" cy="496888"/>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nl-NL"/>
          </a:p>
        </p:txBody>
      </p:sp>
      <p:sp>
        <p:nvSpPr>
          <p:cNvPr id="5" name="Slide Number Placeholder 4"/>
          <p:cNvSpPr>
            <a:spLocks noGrp="1"/>
          </p:cNvSpPr>
          <p:nvPr>
            <p:ph type="sldNum" sz="quarter" idx="3"/>
          </p:nvPr>
        </p:nvSpPr>
        <p:spPr>
          <a:xfrm>
            <a:off x="3854450" y="9445625"/>
            <a:ext cx="2949575"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BCC246D-BB7F-4B4F-8DC4-75B47E128739}"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nl-NL"/>
          </a:p>
        </p:txBody>
      </p:sp>
      <p:sp>
        <p:nvSpPr>
          <p:cNvPr id="3075" name="Rectangle 3"/>
          <p:cNvSpPr>
            <a:spLocks noGrp="1" noChangeArrowheads="1"/>
          </p:cNvSpPr>
          <p:nvPr>
            <p:ph type="dt" idx="1"/>
          </p:nvPr>
        </p:nvSpPr>
        <p:spPr bwMode="auto">
          <a:xfrm>
            <a:off x="3854450" y="0"/>
            <a:ext cx="2949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nl-NL"/>
          </a:p>
        </p:txBody>
      </p:sp>
      <p:sp>
        <p:nvSpPr>
          <p:cNvPr id="6148" name="Rectangle 4"/>
          <p:cNvSpPr>
            <a:spLocks noGrp="1" noRot="1" noChangeAspect="1" noChangeArrowheads="1" noTextEdit="1"/>
          </p:cNvSpPr>
          <p:nvPr>
            <p:ph type="sldImg" idx="2"/>
          </p:nvPr>
        </p:nvSpPr>
        <p:spPr bwMode="auto">
          <a:xfrm>
            <a:off x="917575" y="746125"/>
            <a:ext cx="4970463" cy="37290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79450" y="4722813"/>
            <a:ext cx="5446713" cy="447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3078" name="Rectangle 6"/>
          <p:cNvSpPr>
            <a:spLocks noGrp="1" noChangeArrowheads="1"/>
          </p:cNvSpPr>
          <p:nvPr>
            <p:ph type="ftr" sz="quarter" idx="4"/>
          </p:nvPr>
        </p:nvSpPr>
        <p:spPr bwMode="auto">
          <a:xfrm>
            <a:off x="0" y="9445625"/>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nl-NL"/>
          </a:p>
        </p:txBody>
      </p:sp>
      <p:sp>
        <p:nvSpPr>
          <p:cNvPr id="3079" name="Rectangle 7"/>
          <p:cNvSpPr>
            <a:spLocks noGrp="1" noChangeArrowheads="1"/>
          </p:cNvSpPr>
          <p:nvPr>
            <p:ph type="sldNum" sz="quarter" idx="5"/>
          </p:nvPr>
        </p:nvSpPr>
        <p:spPr bwMode="auto">
          <a:xfrm>
            <a:off x="3854450" y="9445625"/>
            <a:ext cx="2949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10E3407-3E9E-4F28-8863-5BF2936A5792}"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 de meeste slides staat tekst.</a:t>
            </a:r>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1</a:t>
            </a:fld>
            <a:endParaRPr lang="nl-NL" altLang="nl-NL"/>
          </a:p>
        </p:txBody>
      </p:sp>
    </p:spTree>
    <p:extLst>
      <p:ext uri="{BB962C8B-B14F-4D97-AF65-F5344CB8AC3E}">
        <p14:creationId xmlns:p14="http://schemas.microsoft.com/office/powerpoint/2010/main" val="1562288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Tijdens de workshop konden docenten zelf experimenteren in groepjes bij 4 opstellingen van de koffer.</a:t>
            </a:r>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10</a:t>
            </a:fld>
            <a:endParaRPr lang="nl-NL" altLang="nl-NL"/>
          </a:p>
        </p:txBody>
      </p:sp>
    </p:spTree>
    <p:extLst>
      <p:ext uri="{BB962C8B-B14F-4D97-AF65-F5344CB8AC3E}">
        <p14:creationId xmlns:p14="http://schemas.microsoft.com/office/powerpoint/2010/main" val="2569871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vakdidactiek van deze docent geleide demonstratie. Vraag 1 gaat over het demonstratie proces en vraag 2 over demonstratieresultaten voor het begrip van leerlingen. Probeer na een docent demonstratie erachter te komen in hoeverre de doelen bereikt zijn door een paar korte informele interviewtjes met leerlingen en gebruik de resultaten om de demonstratie de volgende keer effectiever te maken. Tamelijk triviale veranderingen kunnen grote leereffecten hebben.</a:t>
            </a:r>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11</a:t>
            </a:fld>
            <a:endParaRPr lang="nl-NL" altLang="nl-NL"/>
          </a:p>
        </p:txBody>
      </p:sp>
    </p:spTree>
    <p:extLst>
      <p:ext uri="{BB962C8B-B14F-4D97-AF65-F5344CB8AC3E}">
        <p14:creationId xmlns:p14="http://schemas.microsoft.com/office/powerpoint/2010/main" val="477020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deden vakdidactisch onderzoek waarin we 180 leerlingen van 5 scholen schriftelijk toetsten over quantum resultaten en ook 24 leerlingen interviewden specifiek over het koffer experiment en dualiteit. Daar kwam uit dat leerlingen niet zo verbaasd waren over het experiment en zich onvoldoende realiseerden dat er iets heel bijzonders aan de hand was. Toen hebben we de demonstratie heel anders opgezet (volgende slide).</a:t>
            </a:r>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12</a:t>
            </a:fld>
            <a:endParaRPr lang="nl-NL" altLang="nl-NL"/>
          </a:p>
        </p:txBody>
      </p:sp>
    </p:spTree>
    <p:extLst>
      <p:ext uri="{BB962C8B-B14F-4D97-AF65-F5344CB8AC3E}">
        <p14:creationId xmlns:p14="http://schemas.microsoft.com/office/powerpoint/2010/main" val="3622714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In </a:t>
            </a:r>
            <a:r>
              <a:rPr lang="en-US" dirty="0" err="1"/>
              <a:t>deze</a:t>
            </a:r>
            <a:r>
              <a:rPr lang="en-US" dirty="0"/>
              <a:t> </a:t>
            </a:r>
            <a:r>
              <a:rPr lang="en-US" dirty="0" err="1"/>
              <a:t>volgorde</a:t>
            </a:r>
            <a:r>
              <a:rPr lang="en-US" dirty="0"/>
              <a:t> </a:t>
            </a:r>
            <a:r>
              <a:rPr lang="en-US" dirty="0" err="1"/>
              <a:t>bouwen</a:t>
            </a:r>
            <a:r>
              <a:rPr lang="en-US" dirty="0"/>
              <a:t> we op </a:t>
            </a:r>
            <a:r>
              <a:rPr lang="en-US" dirty="0" err="1"/>
              <a:t>naar</a:t>
            </a:r>
            <a:r>
              <a:rPr lang="en-US" dirty="0"/>
              <a:t> </a:t>
            </a:r>
            <a:r>
              <a:rPr lang="en-US" dirty="0" err="1"/>
              <a:t>een</a:t>
            </a:r>
            <a:r>
              <a:rPr lang="en-US" dirty="0"/>
              <a:t> climax, die </a:t>
            </a:r>
            <a:r>
              <a:rPr lang="en-US" dirty="0" err="1"/>
              <a:t>interferentie</a:t>
            </a:r>
            <a:r>
              <a:rPr lang="en-US" dirty="0"/>
              <a:t> van </a:t>
            </a:r>
            <a:r>
              <a:rPr lang="en-US" dirty="0" err="1"/>
              <a:t>een-voor-een</a:t>
            </a:r>
            <a:r>
              <a:rPr lang="en-US" dirty="0"/>
              <a:t> </a:t>
            </a:r>
            <a:r>
              <a:rPr lang="en-US" dirty="0" err="1"/>
              <a:t>fotonen</a:t>
            </a:r>
            <a:r>
              <a:rPr lang="en-US" dirty="0"/>
              <a:t>. Nadat we </a:t>
            </a:r>
            <a:r>
              <a:rPr lang="en-US" dirty="0" err="1"/>
              <a:t>deze</a:t>
            </a:r>
            <a:r>
              <a:rPr lang="en-US" dirty="0"/>
              <a:t> </a:t>
            </a:r>
            <a:r>
              <a:rPr lang="en-US" dirty="0" err="1"/>
              <a:t>volgorde</a:t>
            </a:r>
            <a:r>
              <a:rPr lang="en-US" dirty="0"/>
              <a:t> in de </a:t>
            </a:r>
            <a:r>
              <a:rPr lang="en-US" dirty="0" err="1"/>
              <a:t>klas</a:t>
            </a:r>
            <a:r>
              <a:rPr lang="en-US" dirty="0"/>
              <a:t> </a:t>
            </a:r>
            <a:r>
              <a:rPr lang="en-US" dirty="0" err="1"/>
              <a:t>hadden</a:t>
            </a:r>
            <a:r>
              <a:rPr lang="en-US" dirty="0"/>
              <a:t> </a:t>
            </a:r>
            <a:r>
              <a:rPr lang="en-US" dirty="0" err="1"/>
              <a:t>uitgevoerd</a:t>
            </a:r>
            <a:r>
              <a:rPr lang="en-US" dirty="0"/>
              <a:t>, </a:t>
            </a:r>
            <a:r>
              <a:rPr lang="en-US" dirty="0" err="1"/>
              <a:t>hebben</a:t>
            </a:r>
            <a:r>
              <a:rPr lang="en-US" dirty="0"/>
              <a:t> we </a:t>
            </a:r>
            <a:r>
              <a:rPr lang="en-US" dirty="0" err="1"/>
              <a:t>weer</a:t>
            </a:r>
            <a:r>
              <a:rPr lang="en-US" dirty="0"/>
              <a:t> </a:t>
            </a:r>
            <a:r>
              <a:rPr lang="en-US" dirty="0" err="1"/>
              <a:t>leerlinginterviews</a:t>
            </a:r>
            <a:r>
              <a:rPr lang="en-US" dirty="0"/>
              <a:t> </a:t>
            </a:r>
            <a:r>
              <a:rPr lang="en-US" dirty="0" err="1"/>
              <a:t>gedaan</a:t>
            </a:r>
            <a:r>
              <a:rPr lang="en-US" dirty="0"/>
              <a:t>, 4 </a:t>
            </a:r>
            <a:r>
              <a:rPr lang="en-US" dirty="0" err="1"/>
              <a:t>maanden</a:t>
            </a:r>
            <a:r>
              <a:rPr lang="en-US" dirty="0"/>
              <a:t> </a:t>
            </a:r>
            <a:r>
              <a:rPr lang="en-US" dirty="0" err="1"/>
              <a:t>na</a:t>
            </a:r>
            <a:r>
              <a:rPr lang="en-US" dirty="0"/>
              <a:t> de demo </a:t>
            </a:r>
            <a:r>
              <a:rPr lang="en-US" dirty="0" err="1"/>
              <a:t>en</a:t>
            </a:r>
            <a:r>
              <a:rPr lang="en-US" dirty="0"/>
              <a:t> </a:t>
            </a:r>
            <a:r>
              <a:rPr lang="en-US" dirty="0" err="1"/>
              <a:t>zelfs</a:t>
            </a:r>
            <a:r>
              <a:rPr lang="en-US" dirty="0"/>
              <a:t> 9 </a:t>
            </a:r>
            <a:r>
              <a:rPr lang="en-US" dirty="0" err="1"/>
              <a:t>maanden</a:t>
            </a:r>
            <a:r>
              <a:rPr lang="en-US" dirty="0"/>
              <a:t> </a:t>
            </a:r>
            <a:r>
              <a:rPr lang="en-US" dirty="0" err="1"/>
              <a:t>na</a:t>
            </a:r>
            <a:r>
              <a:rPr lang="en-US" dirty="0"/>
              <a:t> de demo. De </a:t>
            </a:r>
            <a:r>
              <a:rPr lang="en-US" dirty="0" err="1"/>
              <a:t>meeste</a:t>
            </a:r>
            <a:r>
              <a:rPr lang="en-US" dirty="0"/>
              <a:t> </a:t>
            </a:r>
            <a:r>
              <a:rPr lang="en-US" dirty="0" err="1"/>
              <a:t>leerlingen</a:t>
            </a:r>
            <a:r>
              <a:rPr lang="en-US" dirty="0"/>
              <a:t> </a:t>
            </a:r>
            <a:r>
              <a:rPr lang="en-US" dirty="0" err="1"/>
              <a:t>bleken</a:t>
            </a:r>
            <a:r>
              <a:rPr lang="en-US" dirty="0"/>
              <a:t> </a:t>
            </a:r>
            <a:r>
              <a:rPr lang="en-US" dirty="0" err="1"/>
              <a:t>zich</a:t>
            </a:r>
            <a:r>
              <a:rPr lang="en-US" dirty="0"/>
              <a:t> de </a:t>
            </a:r>
            <a:r>
              <a:rPr lang="en-US" dirty="0" err="1"/>
              <a:t>belangrijke</a:t>
            </a:r>
            <a:r>
              <a:rPr lang="en-US" dirty="0"/>
              <a:t> details van het experiment </a:t>
            </a:r>
            <a:r>
              <a:rPr lang="en-US" dirty="0" err="1"/>
              <a:t>en</a:t>
            </a:r>
            <a:r>
              <a:rPr lang="en-US" dirty="0"/>
              <a:t> de </a:t>
            </a:r>
            <a:r>
              <a:rPr lang="en-US" dirty="0" err="1"/>
              <a:t>belangrijke</a:t>
            </a:r>
            <a:r>
              <a:rPr lang="en-US" dirty="0"/>
              <a:t> </a:t>
            </a:r>
            <a:r>
              <a:rPr lang="en-US" dirty="0" err="1"/>
              <a:t>conclusies</a:t>
            </a:r>
            <a:r>
              <a:rPr lang="en-US" dirty="0"/>
              <a:t> </a:t>
            </a:r>
            <a:r>
              <a:rPr lang="en-US" dirty="0" err="1"/>
              <a:t>nog</a:t>
            </a:r>
            <a:r>
              <a:rPr lang="en-US" dirty="0"/>
              <a:t> </a:t>
            </a:r>
            <a:r>
              <a:rPr lang="en-US" dirty="0" err="1"/>
              <a:t>te</a:t>
            </a:r>
            <a:r>
              <a:rPr lang="en-US" dirty="0"/>
              <a:t> </a:t>
            </a:r>
            <a:r>
              <a:rPr lang="en-US" dirty="0" err="1"/>
              <a:t>kunnen</a:t>
            </a:r>
            <a:r>
              <a:rPr lang="en-US" dirty="0"/>
              <a:t> </a:t>
            </a:r>
            <a:r>
              <a:rPr lang="en-US" dirty="0" err="1"/>
              <a:t>herinneren</a:t>
            </a:r>
            <a:r>
              <a:rPr lang="en-US" dirty="0"/>
              <a:t>. </a:t>
            </a:r>
            <a:r>
              <a:rPr lang="en-US" dirty="0" err="1"/>
              <a:t>Zie</a:t>
            </a:r>
            <a:r>
              <a:rPr lang="en-US" dirty="0"/>
              <a:t> het </a:t>
            </a:r>
            <a:r>
              <a:rPr lang="en-US" dirty="0" err="1"/>
              <a:t>filmfragment</a:t>
            </a:r>
            <a:r>
              <a:rPr lang="en-US" dirty="0"/>
              <a:t> </a:t>
            </a:r>
            <a:r>
              <a:rPr lang="en-US" dirty="0" err="1"/>
              <a:t>en</a:t>
            </a:r>
            <a:r>
              <a:rPr lang="en-US" dirty="0"/>
              <a:t> </a:t>
            </a:r>
            <a:r>
              <a:rPr lang="en-US" dirty="0" err="1"/>
              <a:t>stukjes</a:t>
            </a:r>
            <a:r>
              <a:rPr lang="en-US" dirty="0"/>
              <a:t> transcript die we </a:t>
            </a:r>
            <a:r>
              <a:rPr lang="en-US" dirty="0" err="1"/>
              <a:t>als</a:t>
            </a:r>
            <a:r>
              <a:rPr lang="en-US" dirty="0"/>
              <a:t> hand-out </a:t>
            </a:r>
            <a:r>
              <a:rPr lang="en-US" dirty="0" err="1"/>
              <a:t>uitdelen</a:t>
            </a:r>
            <a:r>
              <a:rPr lang="en-US" dirty="0"/>
              <a:t>.</a:t>
            </a:r>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13</a:t>
            </a:fld>
            <a:endParaRPr lang="nl-NL" altLang="nl-NL"/>
          </a:p>
        </p:txBody>
      </p:sp>
    </p:spTree>
    <p:extLst>
      <p:ext uri="{BB962C8B-B14F-4D97-AF65-F5344CB8AC3E}">
        <p14:creationId xmlns:p14="http://schemas.microsoft.com/office/powerpoint/2010/main" val="2195508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PhET applet wordt gebruikt na de </a:t>
            </a:r>
            <a:r>
              <a:rPr lang="nl-NL" dirty="0" err="1"/>
              <a:t>demonstraatie</a:t>
            </a:r>
            <a:r>
              <a:rPr lang="nl-NL" dirty="0"/>
              <a:t> om de puntjes op de i te zetten en vragen te stellen over welk pad fotonen nemen (weten we niet), door welke spleet ze gaan (weten we niet) en of voorspelbaar is waar een foton terecht zal komen (we kunnen het niet voorspellen maar wel de waarschijnlijkheid aangeven voor diverse locaties). Er blijkt een waarschijnlijkheidsverdeling te zijn die beschrijft wat de kans is dat een foton (of andere deeltjes) op een bepaalde plek terecht komen. </a:t>
            </a:r>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14</a:t>
            </a:fld>
            <a:endParaRPr lang="nl-NL" altLang="nl-NL"/>
          </a:p>
        </p:txBody>
      </p:sp>
    </p:spTree>
    <p:extLst>
      <p:ext uri="{BB962C8B-B14F-4D97-AF65-F5344CB8AC3E}">
        <p14:creationId xmlns:p14="http://schemas.microsoft.com/office/powerpoint/2010/main" val="3448683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Zie</a:t>
            </a:r>
            <a:r>
              <a:rPr lang="en-US" dirty="0"/>
              <a:t> </a:t>
            </a:r>
            <a:r>
              <a:rPr lang="en-US" dirty="0" err="1"/>
              <a:t>ook</a:t>
            </a:r>
            <a:r>
              <a:rPr lang="en-US" dirty="0"/>
              <a:t> het </a:t>
            </a:r>
            <a:r>
              <a:rPr lang="en-US" dirty="0" err="1"/>
              <a:t>artikel</a:t>
            </a:r>
            <a:r>
              <a:rPr lang="en-US" dirty="0"/>
              <a:t> over </a:t>
            </a:r>
            <a:r>
              <a:rPr lang="en-US" dirty="0" err="1"/>
              <a:t>dit</a:t>
            </a:r>
            <a:r>
              <a:rPr lang="en-US" dirty="0"/>
              <a:t> experiment in NVOX, </a:t>
            </a:r>
            <a:r>
              <a:rPr lang="en-US" dirty="0" err="1"/>
              <a:t>oktober</a:t>
            </a:r>
            <a:r>
              <a:rPr lang="en-US" dirty="0"/>
              <a:t> 2018.</a:t>
            </a:r>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15</a:t>
            </a:fld>
            <a:endParaRPr lang="nl-NL" altLang="nl-NL"/>
          </a:p>
        </p:txBody>
      </p:sp>
    </p:spTree>
    <p:extLst>
      <p:ext uri="{BB962C8B-B14F-4D97-AF65-F5344CB8AC3E}">
        <p14:creationId xmlns:p14="http://schemas.microsoft.com/office/powerpoint/2010/main" val="1642877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Aernout ontwikkelde ook een tunneling experiment dat in een koffertje past. Dit koffertje komt binnenkort ook voor uitleen beschikbaar vanuit Universiteit Twente. Contactpersoon is John Kooiker (e-mail adres op laatste slide). Laserlicht komt van links (figuur linksboven) en valt op de achterwand van het eerste prisma. Normaal wordt 100% van het licht d.m.v. Volledige interne reflectie opzij gekaatst (in de figuur naar boven). Maar als de spleet tussen de twee prisma’s wordt verkleind, dan kan een deel van het licht doorlekken (“tunnelen”) en rechtdoor gaan. In de demonstratie kan de laserbundel verschuiven van bredere naar smallere delen van de “wig” tussen de prisma’s. Het is belangrijk leerlingen de intensiteiten van de gereflecteerde en getunnelde bundels te vergelijken. Leerlingen hebben de neiging te stellen dat de licht bundel of 100% gereflecteerd wordt of 100% tunnelt en dat is dus NIET zo. In het presentatie view zie je een simulatie van golven die de prisma’s passeren.</a:t>
            </a:r>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16</a:t>
            </a:fld>
            <a:endParaRPr lang="nl-NL" altLang="nl-NL"/>
          </a:p>
        </p:txBody>
      </p:sp>
    </p:spTree>
    <p:extLst>
      <p:ext uri="{BB962C8B-B14F-4D97-AF65-F5344CB8AC3E}">
        <p14:creationId xmlns:p14="http://schemas.microsoft.com/office/powerpoint/2010/main" val="766793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17</a:t>
            </a:fld>
            <a:endParaRPr lang="nl-NL" altLang="nl-NL"/>
          </a:p>
        </p:txBody>
      </p:sp>
    </p:spTree>
    <p:extLst>
      <p:ext uri="{BB962C8B-B14F-4D97-AF65-F5344CB8AC3E}">
        <p14:creationId xmlns:p14="http://schemas.microsoft.com/office/powerpoint/2010/main" val="98551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het programma op de slide.</a:t>
            </a:r>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2</a:t>
            </a:fld>
            <a:endParaRPr lang="nl-NL" altLang="nl-NL"/>
          </a:p>
        </p:txBody>
      </p:sp>
    </p:spTree>
    <p:extLst>
      <p:ext uri="{BB962C8B-B14F-4D97-AF65-F5344CB8AC3E}">
        <p14:creationId xmlns:p14="http://schemas.microsoft.com/office/powerpoint/2010/main" val="3391759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Golf-deeltje is niet alleen een belangrijk punt van de vwo syllabus, maar is een van de kernbegrippen van quantum fysica volgens Richard Feynman en het dubbelspleet experiment is cruciaal in het begrijpen van dualiteit. Niet voor niets begint Feynman in zijn  1</a:t>
            </a:r>
            <a:r>
              <a:rPr lang="nl-NL" baseline="30000" dirty="0"/>
              <a:t>ste</a:t>
            </a:r>
            <a:r>
              <a:rPr lang="nl-NL" dirty="0"/>
              <a:t> hoofdstuk in het 3</a:t>
            </a:r>
            <a:r>
              <a:rPr lang="nl-NL" baseline="30000" dirty="0"/>
              <a:t>de</a:t>
            </a:r>
            <a:r>
              <a:rPr lang="nl-NL" dirty="0"/>
              <a:t> deel van de Feynman </a:t>
            </a:r>
            <a:r>
              <a:rPr lang="nl-NL" dirty="0" err="1"/>
              <a:t>lectures</a:t>
            </a:r>
            <a:r>
              <a:rPr lang="nl-NL" dirty="0"/>
              <a:t> met het dubbelspleet experiment, hoewel nog als gedachtenexperiment. Want een echt experiment met materiedeeltjes was er volgens hem toen (1964) nog niet. Later bleek dat de Duitser </a:t>
            </a:r>
            <a:r>
              <a:rPr lang="nl-NL" dirty="0" err="1"/>
              <a:t>Jonsson</a:t>
            </a:r>
            <a:r>
              <a:rPr lang="nl-NL" dirty="0"/>
              <a:t> net zijn PhD werk met een elektronen dubbelspleet experiment had afgerond.</a:t>
            </a:r>
          </a:p>
        </p:txBody>
      </p:sp>
      <p:sp>
        <p:nvSpPr>
          <p:cNvPr id="4" name="Tijdelijke aanduiding voor dianummer 3"/>
          <p:cNvSpPr>
            <a:spLocks noGrp="1"/>
          </p:cNvSpPr>
          <p:nvPr>
            <p:ph type="sldNum" sz="quarter" idx="10"/>
          </p:nvPr>
        </p:nvSpPr>
        <p:spPr/>
        <p:txBody>
          <a:bodyPr/>
          <a:lstStyle/>
          <a:p>
            <a:pPr>
              <a:defRPr/>
            </a:pPr>
            <a:fld id="{F10E3407-3E9E-4F28-8863-5BF2936A5792}" type="slidenum">
              <a:rPr lang="nl-NL" altLang="nl-NL" smtClean="0"/>
              <a:pPr>
                <a:defRPr/>
              </a:pPr>
              <a:t>3</a:t>
            </a:fld>
            <a:endParaRPr lang="nl-NL" altLang="nl-NL"/>
          </a:p>
        </p:txBody>
      </p:sp>
    </p:spTree>
    <p:extLst>
      <p:ext uri="{BB962C8B-B14F-4D97-AF65-F5344CB8AC3E}">
        <p14:creationId xmlns:p14="http://schemas.microsoft.com/office/powerpoint/2010/main" val="571096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Golf-deeltje dualiteit is een belangrijk deel van de syllabus. Het is een van de 5 hoofdonderdelen (#2) en is een toepassing van #1 interferentie en bouwt voort op het golf-deeltje karakter van straling in het foto-elektrisch effect.</a:t>
            </a:r>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4</a:t>
            </a:fld>
            <a:endParaRPr lang="nl-NL" altLang="nl-NL"/>
          </a:p>
        </p:txBody>
      </p:sp>
    </p:spTree>
    <p:extLst>
      <p:ext uri="{BB962C8B-B14F-4D97-AF65-F5344CB8AC3E}">
        <p14:creationId xmlns:p14="http://schemas.microsoft.com/office/powerpoint/2010/main" val="2447543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Een</a:t>
            </a:r>
            <a:r>
              <a:rPr lang="en-US" dirty="0"/>
              <a:t> </a:t>
            </a:r>
            <a:r>
              <a:rPr lang="en-US" dirty="0" err="1"/>
              <a:t>overzichtje</a:t>
            </a:r>
            <a:r>
              <a:rPr lang="en-US" dirty="0"/>
              <a:t> van de </a:t>
            </a:r>
            <a:r>
              <a:rPr lang="en-US" dirty="0" err="1"/>
              <a:t>geschiedenis</a:t>
            </a:r>
            <a:r>
              <a:rPr lang="en-US" dirty="0"/>
              <a:t>, </a:t>
            </a:r>
            <a:r>
              <a:rPr lang="en-US" dirty="0" err="1"/>
              <a:t>zie</a:t>
            </a:r>
            <a:r>
              <a:rPr lang="en-US" dirty="0"/>
              <a:t> de hand-out </a:t>
            </a:r>
            <a:r>
              <a:rPr lang="en-US" dirty="0" err="1"/>
              <a:t>voor</a:t>
            </a:r>
            <a:r>
              <a:rPr lang="en-US" dirty="0"/>
              <a:t> </a:t>
            </a:r>
            <a:r>
              <a:rPr lang="en-US" dirty="0" err="1"/>
              <a:t>een</a:t>
            </a:r>
            <a:r>
              <a:rPr lang="en-US" dirty="0"/>
              <a:t> </a:t>
            </a:r>
            <a:r>
              <a:rPr lang="en-US" dirty="0" err="1"/>
              <a:t>uitgebreidere</a:t>
            </a:r>
            <a:r>
              <a:rPr lang="en-US" dirty="0"/>
              <a:t> </a:t>
            </a:r>
            <a:r>
              <a:rPr lang="en-US" dirty="0" err="1"/>
              <a:t>versie</a:t>
            </a:r>
            <a:r>
              <a:rPr lang="en-US" dirty="0"/>
              <a:t>. Het </a:t>
            </a:r>
            <a:r>
              <a:rPr lang="en-US" dirty="0" err="1"/>
              <a:t>bijzondere</a:t>
            </a:r>
            <a:r>
              <a:rPr lang="en-US" dirty="0"/>
              <a:t> van het </a:t>
            </a:r>
            <a:r>
              <a:rPr lang="en-US" dirty="0" err="1"/>
              <a:t>dubbelspleet</a:t>
            </a:r>
            <a:r>
              <a:rPr lang="en-US" dirty="0"/>
              <a:t> experiment is </a:t>
            </a:r>
            <a:r>
              <a:rPr lang="en-US" dirty="0" err="1"/>
              <a:t>niet</a:t>
            </a:r>
            <a:r>
              <a:rPr lang="en-US" dirty="0"/>
              <a:t> </a:t>
            </a:r>
            <a:r>
              <a:rPr lang="en-US" dirty="0" err="1"/>
              <a:t>alleen</a:t>
            </a:r>
            <a:r>
              <a:rPr lang="en-US" dirty="0"/>
              <a:t> </a:t>
            </a:r>
            <a:r>
              <a:rPr lang="en-US" dirty="0" err="1"/>
              <a:t>dat</a:t>
            </a:r>
            <a:r>
              <a:rPr lang="en-US" dirty="0"/>
              <a:t> het </a:t>
            </a:r>
            <a:r>
              <a:rPr lang="en-US" dirty="0" err="1"/>
              <a:t>interferentie</a:t>
            </a:r>
            <a:r>
              <a:rPr lang="en-US" dirty="0"/>
              <a:t> van </a:t>
            </a:r>
            <a:r>
              <a:rPr lang="en-US" dirty="0" err="1"/>
              <a:t>deeltjes</a:t>
            </a:r>
            <a:r>
              <a:rPr lang="en-US" dirty="0"/>
              <a:t> (</a:t>
            </a:r>
            <a:r>
              <a:rPr lang="en-US" dirty="0" err="1"/>
              <a:t>fotonen</a:t>
            </a:r>
            <a:r>
              <a:rPr lang="en-US" dirty="0"/>
              <a:t>, </a:t>
            </a:r>
            <a:r>
              <a:rPr lang="en-US" dirty="0" err="1"/>
              <a:t>elektronen</a:t>
            </a:r>
            <a:r>
              <a:rPr lang="en-US" dirty="0"/>
              <a:t>, etc. </a:t>
            </a:r>
            <a:r>
              <a:rPr lang="en-US" dirty="0" err="1"/>
              <a:t>kan</a:t>
            </a:r>
            <a:r>
              <a:rPr lang="en-US" dirty="0"/>
              <a:t> </a:t>
            </a:r>
            <a:r>
              <a:rPr lang="en-US" dirty="0" err="1"/>
              <a:t>aantonen</a:t>
            </a:r>
            <a:r>
              <a:rPr lang="en-US" dirty="0"/>
              <a:t>, maar </a:t>
            </a:r>
            <a:r>
              <a:rPr lang="en-US" dirty="0" err="1"/>
              <a:t>dat</a:t>
            </a:r>
            <a:r>
              <a:rPr lang="en-US" dirty="0"/>
              <a:t> die </a:t>
            </a:r>
            <a:r>
              <a:rPr lang="en-US" dirty="0" err="1"/>
              <a:t>interferentie</a:t>
            </a:r>
            <a:r>
              <a:rPr lang="en-US" dirty="0"/>
              <a:t> </a:t>
            </a:r>
            <a:r>
              <a:rPr lang="en-US" dirty="0" err="1"/>
              <a:t>er</a:t>
            </a:r>
            <a:r>
              <a:rPr lang="en-US" dirty="0"/>
              <a:t> </a:t>
            </a:r>
            <a:r>
              <a:rPr lang="en-US" dirty="0" err="1"/>
              <a:t>ook</a:t>
            </a:r>
            <a:r>
              <a:rPr lang="en-US" dirty="0"/>
              <a:t> is </a:t>
            </a:r>
            <a:r>
              <a:rPr lang="en-US" dirty="0" err="1"/>
              <a:t>als</a:t>
            </a:r>
            <a:r>
              <a:rPr lang="en-US" dirty="0"/>
              <a:t> </a:t>
            </a:r>
            <a:r>
              <a:rPr lang="en-US" dirty="0" err="1"/>
              <a:t>deeltjes</a:t>
            </a:r>
            <a:r>
              <a:rPr lang="en-US" dirty="0"/>
              <a:t> </a:t>
            </a:r>
            <a:r>
              <a:rPr lang="en-US" dirty="0" err="1"/>
              <a:t>een</a:t>
            </a:r>
            <a:r>
              <a:rPr lang="en-US" dirty="0"/>
              <a:t> </a:t>
            </a:r>
            <a:r>
              <a:rPr lang="en-US" dirty="0" err="1"/>
              <a:t>voor</a:t>
            </a:r>
            <a:r>
              <a:rPr lang="en-US" dirty="0"/>
              <a:t> </a:t>
            </a:r>
            <a:r>
              <a:rPr lang="en-US" dirty="0" err="1"/>
              <a:t>een</a:t>
            </a:r>
            <a:r>
              <a:rPr lang="en-US" dirty="0"/>
              <a:t> door de </a:t>
            </a:r>
            <a:r>
              <a:rPr lang="en-US" dirty="0" err="1"/>
              <a:t>spleten</a:t>
            </a:r>
            <a:r>
              <a:rPr lang="en-US" dirty="0"/>
              <a:t> </a:t>
            </a:r>
            <a:r>
              <a:rPr lang="en-US" dirty="0" err="1"/>
              <a:t>gestuurd</a:t>
            </a:r>
            <a:r>
              <a:rPr lang="en-US" dirty="0"/>
              <a:t> </a:t>
            </a:r>
            <a:r>
              <a:rPr lang="en-US" dirty="0" err="1"/>
              <a:t>worden</a:t>
            </a:r>
            <a:r>
              <a:rPr lang="en-US" dirty="0"/>
              <a:t>. Het is </a:t>
            </a:r>
            <a:r>
              <a:rPr lang="en-US" dirty="0" err="1"/>
              <a:t>dus</a:t>
            </a:r>
            <a:r>
              <a:rPr lang="en-US" dirty="0"/>
              <a:t> </a:t>
            </a:r>
            <a:r>
              <a:rPr lang="en-US" dirty="0" err="1"/>
              <a:t>niet</a:t>
            </a:r>
            <a:r>
              <a:rPr lang="en-US" dirty="0"/>
              <a:t> </a:t>
            </a:r>
            <a:r>
              <a:rPr lang="en-US" dirty="0" err="1"/>
              <a:t>alleen</a:t>
            </a:r>
            <a:r>
              <a:rPr lang="en-US" dirty="0"/>
              <a:t> </a:t>
            </a:r>
            <a:r>
              <a:rPr lang="en-US" dirty="0" err="1"/>
              <a:t>interferentie</a:t>
            </a:r>
            <a:r>
              <a:rPr lang="en-US" dirty="0"/>
              <a:t> </a:t>
            </a:r>
            <a:r>
              <a:rPr lang="en-US" dirty="0" err="1"/>
              <a:t>tussen</a:t>
            </a:r>
            <a:r>
              <a:rPr lang="en-US" dirty="0"/>
              <a:t> </a:t>
            </a:r>
            <a:r>
              <a:rPr lang="en-US" dirty="0" err="1"/>
              <a:t>deeltjes</a:t>
            </a:r>
            <a:r>
              <a:rPr lang="en-US" dirty="0"/>
              <a:t>, maar </a:t>
            </a:r>
            <a:r>
              <a:rPr lang="en-US" dirty="0" err="1"/>
              <a:t>ook</a:t>
            </a:r>
            <a:r>
              <a:rPr lang="en-US" dirty="0"/>
              <a:t> van </a:t>
            </a:r>
            <a:r>
              <a:rPr lang="en-US" dirty="0" err="1"/>
              <a:t>fotonen</a:t>
            </a:r>
            <a:r>
              <a:rPr lang="en-US" dirty="0"/>
              <a:t> of </a:t>
            </a:r>
            <a:r>
              <a:rPr lang="en-US" dirty="0" err="1"/>
              <a:t>elektronen</a:t>
            </a:r>
            <a:r>
              <a:rPr lang="en-US" dirty="0"/>
              <a:t> met </a:t>
            </a:r>
            <a:r>
              <a:rPr lang="en-US" dirty="0" err="1"/>
              <a:t>zichzelf</a:t>
            </a:r>
            <a:r>
              <a:rPr lang="en-US" dirty="0"/>
              <a:t>.</a:t>
            </a:r>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5</a:t>
            </a:fld>
            <a:endParaRPr lang="nl-NL" altLang="nl-NL"/>
          </a:p>
        </p:txBody>
      </p:sp>
    </p:spTree>
    <p:extLst>
      <p:ext uri="{BB962C8B-B14F-4D97-AF65-F5344CB8AC3E}">
        <p14:creationId xmlns:p14="http://schemas.microsoft.com/office/powerpoint/2010/main" val="1597954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ingenieuze kofferexperiment is ontwikkeld door Aernout van Rossum, zowel hardware als componenten van de besturings- en analyse software.</a:t>
            </a:r>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6</a:t>
            </a:fld>
            <a:endParaRPr lang="nl-NL" altLang="nl-NL"/>
          </a:p>
        </p:txBody>
      </p:sp>
    </p:spTree>
    <p:extLst>
      <p:ext uri="{BB962C8B-B14F-4D97-AF65-F5344CB8AC3E}">
        <p14:creationId xmlns:p14="http://schemas.microsoft.com/office/powerpoint/2010/main" val="2554365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De </a:t>
            </a:r>
            <a:r>
              <a:rPr lang="en-US" dirty="0" err="1"/>
              <a:t>berekening</a:t>
            </a:r>
            <a:r>
              <a:rPr lang="en-US" dirty="0"/>
              <a:t> op de slide is </a:t>
            </a:r>
            <a:r>
              <a:rPr lang="en-US" dirty="0" err="1"/>
              <a:t>een</a:t>
            </a:r>
            <a:r>
              <a:rPr lang="en-US" dirty="0"/>
              <a:t> </a:t>
            </a:r>
            <a:r>
              <a:rPr lang="en-US" dirty="0" err="1"/>
              <a:t>schatting</a:t>
            </a:r>
            <a:r>
              <a:rPr lang="en-US" dirty="0"/>
              <a:t> van de </a:t>
            </a:r>
            <a:r>
              <a:rPr lang="en-US" dirty="0" err="1"/>
              <a:t>gemiddelde</a:t>
            </a:r>
            <a:r>
              <a:rPr lang="en-US" dirty="0"/>
              <a:t> </a:t>
            </a:r>
            <a:r>
              <a:rPr lang="en-US" dirty="0" err="1"/>
              <a:t>afstand</a:t>
            </a:r>
            <a:r>
              <a:rPr lang="en-US" dirty="0"/>
              <a:t> </a:t>
            </a:r>
            <a:r>
              <a:rPr lang="en-US" dirty="0" err="1"/>
              <a:t>tussen</a:t>
            </a:r>
            <a:r>
              <a:rPr lang="en-US" dirty="0"/>
              <a:t> </a:t>
            </a:r>
            <a:r>
              <a:rPr lang="en-US" dirty="0" err="1"/>
              <a:t>fotonen</a:t>
            </a:r>
            <a:r>
              <a:rPr lang="en-US" dirty="0"/>
              <a:t> in de </a:t>
            </a:r>
            <a:r>
              <a:rPr lang="en-US" dirty="0" err="1"/>
              <a:t>zeer</a:t>
            </a:r>
            <a:r>
              <a:rPr lang="en-US" dirty="0"/>
              <a:t> </a:t>
            </a:r>
            <a:r>
              <a:rPr lang="en-US" dirty="0" err="1"/>
              <a:t>verzwakte</a:t>
            </a:r>
            <a:r>
              <a:rPr lang="en-US" dirty="0"/>
              <a:t> bundle. Die </a:t>
            </a:r>
            <a:r>
              <a:rPr lang="en-US" dirty="0" err="1"/>
              <a:t>afstand</a:t>
            </a:r>
            <a:r>
              <a:rPr lang="en-US" dirty="0"/>
              <a:t> is 13 cm. </a:t>
            </a:r>
            <a:r>
              <a:rPr lang="en-US" dirty="0" err="1"/>
              <a:t>Tegenwoordig</a:t>
            </a:r>
            <a:r>
              <a:rPr lang="en-US" dirty="0"/>
              <a:t> </a:t>
            </a:r>
            <a:r>
              <a:rPr lang="en-US" dirty="0" err="1"/>
              <a:t>doet</a:t>
            </a:r>
            <a:r>
              <a:rPr lang="en-US" dirty="0"/>
              <a:t> men die </a:t>
            </a:r>
            <a:r>
              <a:rPr lang="en-US" dirty="0" err="1"/>
              <a:t>dubbelspleet</a:t>
            </a:r>
            <a:r>
              <a:rPr lang="en-US" dirty="0"/>
              <a:t> </a:t>
            </a:r>
            <a:r>
              <a:rPr lang="en-US" dirty="0" err="1"/>
              <a:t>overigens</a:t>
            </a:r>
            <a:r>
              <a:rPr lang="en-US" dirty="0"/>
              <a:t> op </a:t>
            </a:r>
            <a:r>
              <a:rPr lang="en-US" dirty="0" err="1"/>
              <a:t>een</a:t>
            </a:r>
            <a:r>
              <a:rPr lang="en-US" dirty="0"/>
              <a:t> heel </a:t>
            </a:r>
            <a:r>
              <a:rPr lang="en-US" dirty="0" err="1"/>
              <a:t>andere</a:t>
            </a:r>
            <a:r>
              <a:rPr lang="en-US" dirty="0"/>
              <a:t> </a:t>
            </a:r>
            <a:r>
              <a:rPr lang="en-US" dirty="0" err="1"/>
              <a:t>manier</a:t>
            </a:r>
            <a:r>
              <a:rPr lang="en-US" dirty="0"/>
              <a:t> met </a:t>
            </a:r>
            <a:r>
              <a:rPr lang="en-US" dirty="0" err="1"/>
              <a:t>een</a:t>
            </a:r>
            <a:r>
              <a:rPr lang="en-US" dirty="0"/>
              <a:t> </a:t>
            </a:r>
            <a:r>
              <a:rPr lang="en-US" dirty="0" err="1"/>
              <a:t>veel</a:t>
            </a:r>
            <a:r>
              <a:rPr lang="en-US" dirty="0"/>
              <a:t> </a:t>
            </a:r>
            <a:r>
              <a:rPr lang="en-US" dirty="0" err="1"/>
              <a:t>betere</a:t>
            </a:r>
            <a:r>
              <a:rPr lang="en-US" dirty="0"/>
              <a:t> </a:t>
            </a:r>
            <a:r>
              <a:rPr lang="en-US" dirty="0" err="1"/>
              <a:t>garantie</a:t>
            </a:r>
            <a:r>
              <a:rPr lang="en-US" dirty="0"/>
              <a:t> </a:t>
            </a:r>
            <a:r>
              <a:rPr lang="en-US" dirty="0" err="1"/>
              <a:t>dat</a:t>
            </a:r>
            <a:r>
              <a:rPr lang="en-US" dirty="0"/>
              <a:t> </a:t>
            </a:r>
            <a:r>
              <a:rPr lang="en-US" dirty="0" err="1"/>
              <a:t>er</a:t>
            </a:r>
            <a:r>
              <a:rPr lang="en-US" dirty="0"/>
              <a:t> maar 1 </a:t>
            </a:r>
            <a:r>
              <a:rPr lang="en-US" dirty="0" err="1"/>
              <a:t>foton</a:t>
            </a:r>
            <a:r>
              <a:rPr lang="en-US" dirty="0"/>
              <a:t> </a:t>
            </a:r>
            <a:r>
              <a:rPr lang="en-US" dirty="0" err="1"/>
              <a:t>tegelijk</a:t>
            </a:r>
            <a:r>
              <a:rPr lang="en-US" dirty="0"/>
              <a:t> is. De </a:t>
            </a:r>
            <a:r>
              <a:rPr lang="en-US" dirty="0" err="1"/>
              <a:t>dubbelspleet</a:t>
            </a:r>
            <a:r>
              <a:rPr lang="en-US" dirty="0"/>
              <a:t> set–up </a:t>
            </a:r>
            <a:r>
              <a:rPr lang="en-US" dirty="0" err="1"/>
              <a:t>wordt</a:t>
            </a:r>
            <a:r>
              <a:rPr lang="en-US" dirty="0"/>
              <a:t> </a:t>
            </a:r>
            <a:r>
              <a:rPr lang="en-US" dirty="0" err="1"/>
              <a:t>bovendien</a:t>
            </a:r>
            <a:r>
              <a:rPr lang="en-US" dirty="0"/>
              <a:t> </a:t>
            </a:r>
            <a:r>
              <a:rPr lang="en-US" dirty="0" err="1"/>
              <a:t>vervangen</a:t>
            </a:r>
            <a:r>
              <a:rPr lang="en-US" dirty="0"/>
              <a:t> door </a:t>
            </a:r>
            <a:r>
              <a:rPr lang="en-US" dirty="0" err="1"/>
              <a:t>een</a:t>
            </a:r>
            <a:r>
              <a:rPr lang="en-US" dirty="0"/>
              <a:t> interferometer.</a:t>
            </a:r>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7</a:t>
            </a:fld>
            <a:endParaRPr lang="nl-NL" altLang="nl-NL"/>
          </a:p>
        </p:txBody>
      </p:sp>
    </p:spTree>
    <p:extLst>
      <p:ext uri="{BB962C8B-B14F-4D97-AF65-F5344CB8AC3E}">
        <p14:creationId xmlns:p14="http://schemas.microsoft.com/office/powerpoint/2010/main" val="494373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a:t>
            </a:r>
            <a:r>
              <a:rPr lang="nl-NL" dirty="0" err="1"/>
              <a:t>Aernout’s</a:t>
            </a:r>
            <a:r>
              <a:rPr lang="nl-NL" dirty="0"/>
              <a:t> technische handleiding.</a:t>
            </a:r>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8</a:t>
            </a:fld>
            <a:endParaRPr lang="nl-NL" altLang="nl-NL"/>
          </a:p>
        </p:txBody>
      </p:sp>
    </p:spTree>
    <p:extLst>
      <p:ext uri="{BB962C8B-B14F-4D97-AF65-F5344CB8AC3E}">
        <p14:creationId xmlns:p14="http://schemas.microsoft.com/office/powerpoint/2010/main" val="3531835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Typische resultaten van fotonen interferentie na de dubbelspleet. Zie ook de simpele bediening van de software. Het is mogelijk verschillende situaties (bv dubbelspleet versus enkele spleet) te vergelijken in plots met verschillende kleuren.</a:t>
            </a:r>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9</a:t>
            </a:fld>
            <a:endParaRPr lang="nl-NL" altLang="nl-NL"/>
          </a:p>
        </p:txBody>
      </p:sp>
    </p:spTree>
    <p:extLst>
      <p:ext uri="{BB962C8B-B14F-4D97-AF65-F5344CB8AC3E}">
        <p14:creationId xmlns:p14="http://schemas.microsoft.com/office/powerpoint/2010/main" val="2167143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100263" y="1644650"/>
            <a:ext cx="6786562" cy="1470025"/>
          </a:xfrm>
        </p:spPr>
        <p:txBody>
          <a:bodyPr lIns="91440"/>
          <a:lstStyle>
            <a:lvl1pPr>
              <a:lnSpc>
                <a:spcPts val="2500"/>
              </a:lnSpc>
              <a:defRPr>
                <a:solidFill>
                  <a:schemeClr val="bg1"/>
                </a:solidFill>
              </a:defRPr>
            </a:lvl1pPr>
          </a:lstStyle>
          <a:p>
            <a:pPr lvl="0"/>
            <a:r>
              <a:rPr lang="nl-NL" noProof="0"/>
              <a:t>RUIMTE VOOR DE TITEL, ARIAL NARROW BOLD </a:t>
            </a:r>
          </a:p>
        </p:txBody>
      </p:sp>
      <p:sp>
        <p:nvSpPr>
          <p:cNvPr id="5123" name="Rectangle 3"/>
          <p:cNvSpPr>
            <a:spLocks noGrp="1" noChangeArrowheads="1"/>
          </p:cNvSpPr>
          <p:nvPr>
            <p:ph type="subTitle" idx="1"/>
          </p:nvPr>
        </p:nvSpPr>
        <p:spPr>
          <a:xfrm>
            <a:off x="2098675" y="3035300"/>
            <a:ext cx="6788150" cy="1101725"/>
          </a:xfrm>
        </p:spPr>
        <p:txBody>
          <a:bodyPr/>
          <a:lstStyle>
            <a:lvl1pPr marL="0" indent="0">
              <a:buFont typeface="Wingdings" pitchFamily="2" charset="2"/>
              <a:buNone/>
              <a:defRPr>
                <a:solidFill>
                  <a:schemeClr val="bg1"/>
                </a:solidFill>
                <a:latin typeface="Arial Narrow" pitchFamily="34" charset="0"/>
              </a:defRPr>
            </a:lvl1pPr>
          </a:lstStyle>
          <a:p>
            <a:pPr lvl="0"/>
            <a:r>
              <a:rPr lang="nl-NL" noProof="0"/>
              <a:t>RUIMTE VOOR DE SUBTITEL ARIAL NARROW C17/25</a:t>
            </a:r>
          </a:p>
        </p:txBody>
      </p:sp>
      <p:sp>
        <p:nvSpPr>
          <p:cNvPr id="4" name="Rectangle 4"/>
          <p:cNvSpPr>
            <a:spLocks noGrp="1" noChangeArrowheads="1"/>
          </p:cNvSpPr>
          <p:nvPr>
            <p:ph type="dt" sz="half" idx="10"/>
          </p:nvPr>
        </p:nvSpPr>
        <p:spPr>
          <a:xfrm>
            <a:off x="457200" y="6245225"/>
            <a:ext cx="2133600" cy="476250"/>
          </a:xfrm>
        </p:spPr>
        <p:txBody>
          <a:bodyPr/>
          <a:lstStyle>
            <a:lvl1pPr algn="l">
              <a:lnSpc>
                <a:spcPct val="100000"/>
              </a:lnSpc>
              <a:defRPr sz="1400"/>
            </a:lvl1pPr>
          </a:lstStyle>
          <a:p>
            <a:pPr>
              <a:defRPr/>
            </a:pPr>
            <a:endParaRPr lang="nl-NL"/>
          </a:p>
        </p:txBody>
      </p:sp>
      <p:sp>
        <p:nvSpPr>
          <p:cNvPr id="5" name="Rectangle 5"/>
          <p:cNvSpPr>
            <a:spLocks noGrp="1" noChangeArrowheads="1"/>
          </p:cNvSpPr>
          <p:nvPr>
            <p:ph type="ftr" sz="quarter" idx="11"/>
          </p:nvPr>
        </p:nvSpPr>
        <p:spPr>
          <a:xfrm>
            <a:off x="3124200" y="6245225"/>
            <a:ext cx="2895600" cy="476250"/>
          </a:xfrm>
        </p:spPr>
        <p:txBody>
          <a:bodyPr/>
          <a:lstStyle>
            <a:lvl1pPr algn="ctr">
              <a:lnSpc>
                <a:spcPct val="100000"/>
              </a:lnSpc>
              <a:defRPr sz="1400"/>
            </a:lvl1pPr>
          </a:lstStyle>
          <a:p>
            <a:pPr>
              <a:defRPr/>
            </a:pPr>
            <a:endParaRPr lang="nl-NL"/>
          </a:p>
        </p:txBody>
      </p:sp>
      <p:sp>
        <p:nvSpPr>
          <p:cNvPr id="6" name="Rectangle 6"/>
          <p:cNvSpPr>
            <a:spLocks noGrp="1" noChangeArrowheads="1"/>
          </p:cNvSpPr>
          <p:nvPr>
            <p:ph type="sldNum" sz="quarter" idx="12"/>
          </p:nvPr>
        </p:nvSpPr>
        <p:spPr>
          <a:xfrm>
            <a:off x="6553200" y="6245225"/>
            <a:ext cx="2133600" cy="476250"/>
          </a:xfrm>
        </p:spPr>
        <p:txBody>
          <a:bodyPr rIns="91440"/>
          <a:lstStyle>
            <a:lvl1pPr>
              <a:lnSpc>
                <a:spcPct val="100000"/>
              </a:lnSpc>
              <a:defRPr sz="1400"/>
            </a:lvl1pPr>
          </a:lstStyle>
          <a:p>
            <a:pPr>
              <a:defRPr/>
            </a:pPr>
            <a:fld id="{93528762-5019-4F46-BCF3-6CE01893A3C7}" type="slidenum">
              <a:rPr lang="nl-NL" altLang="nl-NL"/>
              <a:pPr>
                <a:defRPr/>
              </a:pPr>
              <a:t>‹nr.›</a:t>
            </a:fld>
            <a:endParaRPr lang="nl-NL" altLang="nl-NL"/>
          </a:p>
        </p:txBody>
      </p:sp>
    </p:spTree>
    <p:extLst>
      <p:ext uri="{BB962C8B-B14F-4D97-AF65-F5344CB8AC3E}">
        <p14:creationId xmlns:p14="http://schemas.microsoft.com/office/powerpoint/2010/main" val="1089276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35D093EB-90D4-4507-9728-F3D9715BF062}" type="slidenum">
              <a:rPr lang="nl-NL" altLang="nl-NL"/>
              <a:pPr>
                <a:defRPr/>
              </a:pPr>
              <a:t>‹nr.›</a:t>
            </a:fld>
            <a:endParaRPr lang="nl-NL" altLang="nl-NL"/>
          </a:p>
        </p:txBody>
      </p:sp>
    </p:spTree>
    <p:extLst>
      <p:ext uri="{BB962C8B-B14F-4D97-AF65-F5344CB8AC3E}">
        <p14:creationId xmlns:p14="http://schemas.microsoft.com/office/powerpoint/2010/main" val="3604548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04063" y="363538"/>
            <a:ext cx="1779587" cy="524827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1762125" y="363538"/>
            <a:ext cx="5189538" cy="524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659A02C3-125E-4821-A06D-7381CC2DBBD8}" type="slidenum">
              <a:rPr lang="nl-NL" altLang="nl-NL"/>
              <a:pPr>
                <a:defRPr/>
              </a:pPr>
              <a:t>‹nr.›</a:t>
            </a:fld>
            <a:endParaRPr lang="nl-NL" altLang="nl-NL"/>
          </a:p>
        </p:txBody>
      </p:sp>
    </p:spTree>
    <p:extLst>
      <p:ext uri="{BB962C8B-B14F-4D97-AF65-F5344CB8AC3E}">
        <p14:creationId xmlns:p14="http://schemas.microsoft.com/office/powerpoint/2010/main" val="3481489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11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81597861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7" descr="UT_Logo_2400_Black_NL"/>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0"/>
            <a:ext cx="3600450" cy="719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2100263" y="1644650"/>
            <a:ext cx="6786562" cy="1470025"/>
          </a:xfrm>
        </p:spPr>
        <p:txBody>
          <a:bodyPr lIns="91440"/>
          <a:lstStyle>
            <a:lvl1pPr>
              <a:lnSpc>
                <a:spcPts val="2500"/>
              </a:lnSpc>
              <a:defRPr>
                <a:solidFill>
                  <a:schemeClr val="bg1"/>
                </a:solidFill>
              </a:defRPr>
            </a:lvl1pPr>
          </a:lstStyle>
          <a:p>
            <a:pPr lvl="0"/>
            <a:r>
              <a:rPr lang="nl-NL" noProof="0"/>
              <a:t>RUIMTE VOOR DE TITEL, ARIAL NARROW BOLD </a:t>
            </a:r>
          </a:p>
        </p:txBody>
      </p:sp>
      <p:sp>
        <p:nvSpPr>
          <p:cNvPr id="5123" name="Rectangle 3"/>
          <p:cNvSpPr>
            <a:spLocks noGrp="1" noChangeArrowheads="1"/>
          </p:cNvSpPr>
          <p:nvPr>
            <p:ph type="subTitle" idx="1"/>
          </p:nvPr>
        </p:nvSpPr>
        <p:spPr>
          <a:xfrm>
            <a:off x="2098675" y="3035300"/>
            <a:ext cx="6788150" cy="1101725"/>
          </a:xfrm>
        </p:spPr>
        <p:txBody>
          <a:bodyPr/>
          <a:lstStyle>
            <a:lvl1pPr marL="0" indent="0">
              <a:buFont typeface="Wingdings" pitchFamily="2" charset="2"/>
              <a:buNone/>
              <a:defRPr>
                <a:solidFill>
                  <a:schemeClr val="bg1"/>
                </a:solidFill>
                <a:latin typeface="Arial Narrow" pitchFamily="34" charset="0"/>
              </a:defRPr>
            </a:lvl1pPr>
          </a:lstStyle>
          <a:p>
            <a:pPr lvl="0"/>
            <a:r>
              <a:rPr lang="nl-NL" noProof="0"/>
              <a:t>RUIMTE VOOR DE SUBTITEL ARIAL NARROW C17/25</a:t>
            </a:r>
          </a:p>
        </p:txBody>
      </p:sp>
      <p:sp>
        <p:nvSpPr>
          <p:cNvPr id="5" name="Rectangle 9"/>
          <p:cNvSpPr>
            <a:spLocks noGrp="1" noChangeArrowheads="1"/>
          </p:cNvSpPr>
          <p:nvPr>
            <p:ph type="dt" sz="half" idx="10"/>
          </p:nvPr>
        </p:nvSpPr>
        <p:spPr>
          <a:xfrm>
            <a:off x="457200" y="6245225"/>
            <a:ext cx="2133600" cy="476250"/>
          </a:xfrm>
        </p:spPr>
        <p:txBody>
          <a:bodyPr/>
          <a:lstStyle>
            <a:lvl1pPr algn="l">
              <a:lnSpc>
                <a:spcPct val="100000"/>
              </a:lnSpc>
              <a:defRPr sz="1400"/>
            </a:lvl1pPr>
          </a:lstStyle>
          <a:p>
            <a:pPr>
              <a:defRPr/>
            </a:pPr>
            <a:endParaRPr lang="nl-NL"/>
          </a:p>
        </p:txBody>
      </p:sp>
      <p:sp>
        <p:nvSpPr>
          <p:cNvPr id="6" name="Rectangle 10"/>
          <p:cNvSpPr>
            <a:spLocks noGrp="1" noChangeArrowheads="1"/>
          </p:cNvSpPr>
          <p:nvPr>
            <p:ph type="ftr" sz="quarter" idx="11"/>
          </p:nvPr>
        </p:nvSpPr>
        <p:spPr>
          <a:xfrm>
            <a:off x="3124200" y="6245225"/>
            <a:ext cx="2895600" cy="476250"/>
          </a:xfrm>
        </p:spPr>
        <p:txBody>
          <a:bodyPr/>
          <a:lstStyle>
            <a:lvl1pPr algn="ctr">
              <a:lnSpc>
                <a:spcPct val="100000"/>
              </a:lnSpc>
              <a:defRPr sz="1400"/>
            </a:lvl1pPr>
          </a:lstStyle>
          <a:p>
            <a:pPr>
              <a:defRPr/>
            </a:pPr>
            <a:endParaRPr lang="nl-NL"/>
          </a:p>
        </p:txBody>
      </p:sp>
      <p:sp>
        <p:nvSpPr>
          <p:cNvPr id="7" name="Rectangle 11"/>
          <p:cNvSpPr>
            <a:spLocks noGrp="1" noChangeArrowheads="1"/>
          </p:cNvSpPr>
          <p:nvPr>
            <p:ph type="sldNum" sz="quarter" idx="12"/>
          </p:nvPr>
        </p:nvSpPr>
        <p:spPr>
          <a:xfrm>
            <a:off x="6553200" y="6245225"/>
            <a:ext cx="2133600" cy="476250"/>
          </a:xfrm>
        </p:spPr>
        <p:txBody>
          <a:bodyPr rIns="91440"/>
          <a:lstStyle>
            <a:lvl1pPr>
              <a:lnSpc>
                <a:spcPct val="100000"/>
              </a:lnSpc>
              <a:defRPr sz="1400"/>
            </a:lvl1pPr>
          </a:lstStyle>
          <a:p>
            <a:pPr>
              <a:defRPr/>
            </a:pPr>
            <a:fld id="{65EF4400-B433-42D1-8AF2-E942FE7DF3F0}" type="slidenum">
              <a:rPr lang="nl-NL" altLang="nl-NL"/>
              <a:pPr>
                <a:defRPr/>
              </a:pPr>
              <a:t>‹nr.›</a:t>
            </a:fld>
            <a:endParaRPr lang="nl-NL" altLang="nl-NL"/>
          </a:p>
        </p:txBody>
      </p:sp>
    </p:spTree>
    <p:extLst>
      <p:ext uri="{BB962C8B-B14F-4D97-AF65-F5344CB8AC3E}">
        <p14:creationId xmlns:p14="http://schemas.microsoft.com/office/powerpoint/2010/main" val="238987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4129238C-402E-4919-921A-BD7DB329D513}" type="slidenum">
              <a:rPr lang="nl-NL" altLang="nl-NL"/>
              <a:pPr>
                <a:defRPr/>
              </a:pPr>
              <a:t>‹nr.›</a:t>
            </a:fld>
            <a:endParaRPr lang="nl-NL" altLang="nl-NL"/>
          </a:p>
        </p:txBody>
      </p:sp>
    </p:spTree>
    <p:extLst>
      <p:ext uri="{BB962C8B-B14F-4D97-AF65-F5344CB8AC3E}">
        <p14:creationId xmlns:p14="http://schemas.microsoft.com/office/powerpoint/2010/main" val="706418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36E67D87-1769-499C-9663-23572BD3AEB8}" type="slidenum">
              <a:rPr lang="nl-NL" altLang="nl-NL"/>
              <a:pPr>
                <a:defRPr/>
              </a:pPr>
              <a:t>‹nr.›</a:t>
            </a:fld>
            <a:endParaRPr lang="nl-NL" altLang="nl-NL"/>
          </a:p>
        </p:txBody>
      </p:sp>
    </p:spTree>
    <p:extLst>
      <p:ext uri="{BB962C8B-B14F-4D97-AF65-F5344CB8AC3E}">
        <p14:creationId xmlns:p14="http://schemas.microsoft.com/office/powerpoint/2010/main" val="741340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1763713" y="2051050"/>
            <a:ext cx="3482975" cy="356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5399088" y="2051050"/>
            <a:ext cx="3482975" cy="356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7D8E0826-8819-455C-A699-9A65373AC593}" type="slidenum">
              <a:rPr lang="nl-NL" altLang="nl-NL"/>
              <a:pPr>
                <a:defRPr/>
              </a:pPr>
              <a:t>‹nr.›</a:t>
            </a:fld>
            <a:endParaRPr lang="nl-NL" altLang="nl-NL"/>
          </a:p>
        </p:txBody>
      </p:sp>
    </p:spTree>
    <p:extLst>
      <p:ext uri="{BB962C8B-B14F-4D97-AF65-F5344CB8AC3E}">
        <p14:creationId xmlns:p14="http://schemas.microsoft.com/office/powerpoint/2010/main" val="1179408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9C861282-D4AE-4AE1-8164-92F7EAF1D31B}" type="slidenum">
              <a:rPr lang="nl-NL" altLang="nl-NL"/>
              <a:pPr>
                <a:defRPr/>
              </a:pPr>
              <a:t>‹nr.›</a:t>
            </a:fld>
            <a:endParaRPr lang="nl-NL" altLang="nl-NL"/>
          </a:p>
        </p:txBody>
      </p:sp>
    </p:spTree>
    <p:extLst>
      <p:ext uri="{BB962C8B-B14F-4D97-AF65-F5344CB8AC3E}">
        <p14:creationId xmlns:p14="http://schemas.microsoft.com/office/powerpoint/2010/main" val="96115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F1580A35-9298-4F5B-AC36-E79C1DDA8BB8}" type="slidenum">
              <a:rPr lang="nl-NL" altLang="nl-NL"/>
              <a:pPr>
                <a:defRPr/>
              </a:pPr>
              <a:t>‹nr.›</a:t>
            </a:fld>
            <a:endParaRPr lang="nl-NL" altLang="nl-NL"/>
          </a:p>
        </p:txBody>
      </p:sp>
    </p:spTree>
    <p:extLst>
      <p:ext uri="{BB962C8B-B14F-4D97-AF65-F5344CB8AC3E}">
        <p14:creationId xmlns:p14="http://schemas.microsoft.com/office/powerpoint/2010/main" val="2433950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D208B853-4F1E-45A3-9913-6BE293481D4B}" type="slidenum">
              <a:rPr lang="nl-NL" altLang="nl-NL"/>
              <a:pPr>
                <a:defRPr/>
              </a:pPr>
              <a:t>‹nr.›</a:t>
            </a:fld>
            <a:endParaRPr lang="nl-NL" altLang="nl-NL"/>
          </a:p>
        </p:txBody>
      </p:sp>
    </p:spTree>
    <p:extLst>
      <p:ext uri="{BB962C8B-B14F-4D97-AF65-F5344CB8AC3E}">
        <p14:creationId xmlns:p14="http://schemas.microsoft.com/office/powerpoint/2010/main" val="1480554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E4BACB4B-66CC-440A-85FF-3CD0F08C3225}" type="slidenum">
              <a:rPr lang="nl-NL" altLang="nl-NL"/>
              <a:pPr>
                <a:defRPr/>
              </a:pPr>
              <a:t>‹nr.›</a:t>
            </a:fld>
            <a:endParaRPr lang="nl-NL" altLang="nl-NL"/>
          </a:p>
        </p:txBody>
      </p:sp>
    </p:spTree>
    <p:extLst>
      <p:ext uri="{BB962C8B-B14F-4D97-AF65-F5344CB8AC3E}">
        <p14:creationId xmlns:p14="http://schemas.microsoft.com/office/powerpoint/2010/main" val="3542149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DFAD3498-42D4-415C-B913-386E91E13766}" type="slidenum">
              <a:rPr lang="nl-NL" altLang="nl-NL"/>
              <a:pPr>
                <a:defRPr/>
              </a:pPr>
              <a:t>‹nr.›</a:t>
            </a:fld>
            <a:endParaRPr lang="nl-NL" altLang="nl-NL"/>
          </a:p>
        </p:txBody>
      </p:sp>
    </p:spTree>
    <p:extLst>
      <p:ext uri="{BB962C8B-B14F-4D97-AF65-F5344CB8AC3E}">
        <p14:creationId xmlns:p14="http://schemas.microsoft.com/office/powerpoint/2010/main" val="1766661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C68583CA-B945-4CFE-B759-12C446A7F2FE}" type="slidenum">
              <a:rPr lang="nl-NL" altLang="nl-NL"/>
              <a:pPr>
                <a:defRPr/>
              </a:pPr>
              <a:t>‹nr.›</a:t>
            </a:fld>
            <a:endParaRPr lang="nl-NL" altLang="nl-NL"/>
          </a:p>
        </p:txBody>
      </p:sp>
    </p:spTree>
    <p:extLst>
      <p:ext uri="{BB962C8B-B14F-4D97-AF65-F5344CB8AC3E}">
        <p14:creationId xmlns:p14="http://schemas.microsoft.com/office/powerpoint/2010/main" val="3205549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B8315698-4450-4E73-9604-6604A8AD7C73}" type="slidenum">
              <a:rPr lang="nl-NL" altLang="nl-NL"/>
              <a:pPr>
                <a:defRPr/>
              </a:pPr>
              <a:t>‹nr.›</a:t>
            </a:fld>
            <a:endParaRPr lang="nl-NL" altLang="nl-NL"/>
          </a:p>
        </p:txBody>
      </p:sp>
    </p:spTree>
    <p:extLst>
      <p:ext uri="{BB962C8B-B14F-4D97-AF65-F5344CB8AC3E}">
        <p14:creationId xmlns:p14="http://schemas.microsoft.com/office/powerpoint/2010/main" val="1868391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04063" y="363538"/>
            <a:ext cx="1779587" cy="524827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1762125" y="363538"/>
            <a:ext cx="5189538" cy="524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0F7594CE-1F94-4DDD-B1FE-D0C859E6C311}" type="slidenum">
              <a:rPr lang="nl-NL" altLang="nl-NL"/>
              <a:pPr>
                <a:defRPr/>
              </a:pPr>
              <a:t>‹nr.›</a:t>
            </a:fld>
            <a:endParaRPr lang="nl-NL" altLang="nl-NL"/>
          </a:p>
        </p:txBody>
      </p:sp>
    </p:spTree>
    <p:extLst>
      <p:ext uri="{BB962C8B-B14F-4D97-AF65-F5344CB8AC3E}">
        <p14:creationId xmlns:p14="http://schemas.microsoft.com/office/powerpoint/2010/main" val="3349777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FBD5A923-2DF3-4397-8CEB-B2D1AD1931D0}" type="slidenum">
              <a:rPr lang="nl-NL" altLang="nl-NL"/>
              <a:pPr>
                <a:defRPr/>
              </a:pPr>
              <a:t>‹nr.›</a:t>
            </a:fld>
            <a:endParaRPr lang="nl-NL" altLang="nl-NL"/>
          </a:p>
        </p:txBody>
      </p:sp>
    </p:spTree>
    <p:extLst>
      <p:ext uri="{BB962C8B-B14F-4D97-AF65-F5344CB8AC3E}">
        <p14:creationId xmlns:p14="http://schemas.microsoft.com/office/powerpoint/2010/main" val="3131081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1763713" y="2051050"/>
            <a:ext cx="3482975" cy="356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5399088" y="2051050"/>
            <a:ext cx="3482975" cy="356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A70D44E3-9533-4D22-A459-DDB80DE469D2}" type="slidenum">
              <a:rPr lang="nl-NL" altLang="nl-NL"/>
              <a:pPr>
                <a:defRPr/>
              </a:pPr>
              <a:t>‹nr.›</a:t>
            </a:fld>
            <a:endParaRPr lang="nl-NL" altLang="nl-NL"/>
          </a:p>
        </p:txBody>
      </p:sp>
    </p:spTree>
    <p:extLst>
      <p:ext uri="{BB962C8B-B14F-4D97-AF65-F5344CB8AC3E}">
        <p14:creationId xmlns:p14="http://schemas.microsoft.com/office/powerpoint/2010/main" val="266189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169BA625-7870-4304-83E0-102515334FF6}" type="slidenum">
              <a:rPr lang="nl-NL" altLang="nl-NL"/>
              <a:pPr>
                <a:defRPr/>
              </a:pPr>
              <a:t>‹nr.›</a:t>
            </a:fld>
            <a:endParaRPr lang="nl-NL" altLang="nl-NL"/>
          </a:p>
        </p:txBody>
      </p:sp>
    </p:spTree>
    <p:extLst>
      <p:ext uri="{BB962C8B-B14F-4D97-AF65-F5344CB8AC3E}">
        <p14:creationId xmlns:p14="http://schemas.microsoft.com/office/powerpoint/2010/main" val="928612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C2BA4D70-BB44-4135-B903-EE4C6CD6D318}" type="slidenum">
              <a:rPr lang="nl-NL" altLang="nl-NL"/>
              <a:pPr>
                <a:defRPr/>
              </a:pPr>
              <a:t>‹nr.›</a:t>
            </a:fld>
            <a:endParaRPr lang="nl-NL" altLang="nl-NL"/>
          </a:p>
        </p:txBody>
      </p:sp>
    </p:spTree>
    <p:extLst>
      <p:ext uri="{BB962C8B-B14F-4D97-AF65-F5344CB8AC3E}">
        <p14:creationId xmlns:p14="http://schemas.microsoft.com/office/powerpoint/2010/main" val="1900584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488B5257-BA7B-43CC-A671-8224DF0CE9A1}" type="slidenum">
              <a:rPr lang="nl-NL" altLang="nl-NL"/>
              <a:pPr>
                <a:defRPr/>
              </a:pPr>
              <a:t>‹nr.›</a:t>
            </a:fld>
            <a:endParaRPr lang="nl-NL" altLang="nl-NL"/>
          </a:p>
        </p:txBody>
      </p:sp>
    </p:spTree>
    <p:extLst>
      <p:ext uri="{BB962C8B-B14F-4D97-AF65-F5344CB8AC3E}">
        <p14:creationId xmlns:p14="http://schemas.microsoft.com/office/powerpoint/2010/main" val="1183738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911BE362-5084-44F8-AACB-A76604100949}" type="slidenum">
              <a:rPr lang="nl-NL" altLang="nl-NL"/>
              <a:pPr>
                <a:defRPr/>
              </a:pPr>
              <a:t>‹nr.›</a:t>
            </a:fld>
            <a:endParaRPr lang="nl-NL" altLang="nl-NL"/>
          </a:p>
        </p:txBody>
      </p:sp>
    </p:spTree>
    <p:extLst>
      <p:ext uri="{BB962C8B-B14F-4D97-AF65-F5344CB8AC3E}">
        <p14:creationId xmlns:p14="http://schemas.microsoft.com/office/powerpoint/2010/main" val="555188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CD7ABEB7-4251-4BDD-8A03-59CEFFC6D39A}" type="slidenum">
              <a:rPr lang="nl-NL" altLang="nl-NL"/>
              <a:pPr>
                <a:defRPr/>
              </a:pPr>
              <a:t>‹nr.›</a:t>
            </a:fld>
            <a:endParaRPr lang="nl-NL" altLang="nl-NL"/>
          </a:p>
        </p:txBody>
      </p:sp>
    </p:spTree>
    <p:extLst>
      <p:ext uri="{BB962C8B-B14F-4D97-AF65-F5344CB8AC3E}">
        <p14:creationId xmlns:p14="http://schemas.microsoft.com/office/powerpoint/2010/main" val="1640494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62125" y="363538"/>
            <a:ext cx="71215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0" numCol="1" anchor="b" anchorCtr="0" compatLnSpc="1">
            <a:prstTxWarp prst="textNoShape">
              <a:avLst/>
            </a:prstTxWarp>
          </a:bodyPr>
          <a:lstStyle/>
          <a:p>
            <a:pPr lvl="0"/>
            <a:r>
              <a:rPr lang="nl-NL" altLang="nl-NL"/>
              <a:t>KLIK OM HET OPMAAKPROFIEL TE BEWERKEN</a:t>
            </a:r>
          </a:p>
        </p:txBody>
      </p:sp>
      <p:sp>
        <p:nvSpPr>
          <p:cNvPr id="1027" name="Rectangle 3"/>
          <p:cNvSpPr>
            <a:spLocks noGrp="1" noChangeArrowheads="1"/>
          </p:cNvSpPr>
          <p:nvPr>
            <p:ph type="body" idx="1"/>
          </p:nvPr>
        </p:nvSpPr>
        <p:spPr bwMode="auto">
          <a:xfrm>
            <a:off x="1763713" y="2051050"/>
            <a:ext cx="711835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28" name="Rectangle 4"/>
          <p:cNvSpPr>
            <a:spLocks noGrp="1" noChangeArrowheads="1"/>
          </p:cNvSpPr>
          <p:nvPr>
            <p:ph type="dt" sz="half" idx="2"/>
          </p:nvPr>
        </p:nvSpPr>
        <p:spPr bwMode="auto">
          <a:xfrm>
            <a:off x="7572375" y="6402388"/>
            <a:ext cx="9366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ts val="1500"/>
              </a:lnSpc>
              <a:defRPr sz="1000">
                <a:latin typeface="Arial" charset="0"/>
              </a:defRPr>
            </a:lvl1pPr>
          </a:lstStyle>
          <a:p>
            <a:pPr>
              <a:defRPr/>
            </a:pPr>
            <a:endParaRPr lang="nl-NL"/>
          </a:p>
        </p:txBody>
      </p:sp>
      <p:sp>
        <p:nvSpPr>
          <p:cNvPr id="1029" name="Rectangle 5"/>
          <p:cNvSpPr>
            <a:spLocks noGrp="1" noChangeArrowheads="1"/>
          </p:cNvSpPr>
          <p:nvPr>
            <p:ph type="ftr" sz="quarter" idx="3"/>
          </p:nvPr>
        </p:nvSpPr>
        <p:spPr bwMode="auto">
          <a:xfrm>
            <a:off x="3540125" y="6402388"/>
            <a:ext cx="4032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ts val="1500"/>
              </a:lnSpc>
              <a:defRPr sz="1000">
                <a:latin typeface="Arial" charset="0"/>
              </a:defRPr>
            </a:lvl1pPr>
          </a:lstStyle>
          <a:p>
            <a:pPr>
              <a:defRPr/>
            </a:pPr>
            <a:endParaRPr lang="nl-NL"/>
          </a:p>
        </p:txBody>
      </p:sp>
      <p:sp>
        <p:nvSpPr>
          <p:cNvPr id="1030" name="Rectangle 6"/>
          <p:cNvSpPr>
            <a:spLocks noGrp="1" noChangeArrowheads="1"/>
          </p:cNvSpPr>
          <p:nvPr>
            <p:ph type="sldNum" sz="quarter" idx="4"/>
          </p:nvPr>
        </p:nvSpPr>
        <p:spPr bwMode="auto">
          <a:xfrm>
            <a:off x="8509000" y="6400800"/>
            <a:ext cx="3746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bodyPr>
          <a:lstStyle>
            <a:lvl1pPr algn="r" eaLnBrk="1" hangingPunct="1">
              <a:lnSpc>
                <a:spcPts val="1500"/>
              </a:lnSpc>
              <a:defRPr sz="1000"/>
            </a:lvl1pPr>
          </a:lstStyle>
          <a:p>
            <a:pPr>
              <a:defRPr/>
            </a:pPr>
            <a:fld id="{FBDC4FA7-F095-430F-9A03-3A4427C23EB7}" type="slidenum">
              <a:rPr lang="nl-NL" altLang="nl-NL"/>
              <a:pPr>
                <a:defRPr/>
              </a:pPr>
              <a:t>‹nr.›</a:t>
            </a:fld>
            <a:endParaRPr lang="nl-NL" altLang="nl-NL"/>
          </a:p>
        </p:txBody>
      </p:sp>
      <p:sp>
        <p:nvSpPr>
          <p:cNvPr id="1031" name="Line 8"/>
          <p:cNvSpPr>
            <a:spLocks noChangeShapeType="1"/>
          </p:cNvSpPr>
          <p:nvPr/>
        </p:nvSpPr>
        <p:spPr bwMode="auto">
          <a:xfrm>
            <a:off x="1762125" y="1636713"/>
            <a:ext cx="73818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pic>
        <p:nvPicPr>
          <p:cNvPr id="1032" name="Picture 13" descr="UT_Logo_2400_Black_N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31950" y="6335713"/>
            <a:ext cx="19939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6"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99" r:id="rId12"/>
  </p:sldLayoutIdLst>
  <p:txStyles>
    <p:title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fontAlgn="base">
        <a:spcBef>
          <a:spcPct val="0"/>
        </a:spcBef>
        <a:spcAft>
          <a:spcPct val="0"/>
        </a:spcAft>
        <a:defRPr sz="2500" b="1">
          <a:solidFill>
            <a:schemeClr val="tx2"/>
          </a:solidFill>
          <a:latin typeface="Arial Narrow" pitchFamily="34" charset="0"/>
        </a:defRPr>
      </a:lvl6pPr>
      <a:lvl7pPr marL="914400" algn="l" rtl="0" fontAlgn="base">
        <a:spcBef>
          <a:spcPct val="0"/>
        </a:spcBef>
        <a:spcAft>
          <a:spcPct val="0"/>
        </a:spcAft>
        <a:defRPr sz="2500" b="1">
          <a:solidFill>
            <a:schemeClr val="tx2"/>
          </a:solidFill>
          <a:latin typeface="Arial Narrow" pitchFamily="34" charset="0"/>
        </a:defRPr>
      </a:lvl7pPr>
      <a:lvl8pPr marL="1371600" algn="l" rtl="0" fontAlgn="base">
        <a:spcBef>
          <a:spcPct val="0"/>
        </a:spcBef>
        <a:spcAft>
          <a:spcPct val="0"/>
        </a:spcAft>
        <a:defRPr sz="2500" b="1">
          <a:solidFill>
            <a:schemeClr val="tx2"/>
          </a:solidFill>
          <a:latin typeface="Arial Narrow" pitchFamily="34" charset="0"/>
        </a:defRPr>
      </a:lvl8pPr>
      <a:lvl9pPr marL="1828800" algn="l" rtl="0" fontAlgn="base">
        <a:spcBef>
          <a:spcPct val="0"/>
        </a:spcBef>
        <a:spcAft>
          <a:spcPct val="0"/>
        </a:spcAft>
        <a:defRPr sz="2500" b="1">
          <a:solidFill>
            <a:schemeClr val="tx2"/>
          </a:solidFill>
          <a:latin typeface="Arial Narrow" pitchFamily="34" charset="0"/>
        </a:defRPr>
      </a:lvl9pPr>
    </p:titleStyle>
    <p:bodyStyle>
      <a:lvl1pPr marL="255588" indent="-255588"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defRPr>
      </a:lvl5pPr>
      <a:lvl6pPr marL="18018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762125" y="363538"/>
            <a:ext cx="71215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0" numCol="1" anchor="b" anchorCtr="0" compatLnSpc="1">
            <a:prstTxWarp prst="textNoShape">
              <a:avLst/>
            </a:prstTxWarp>
          </a:bodyPr>
          <a:lstStyle/>
          <a:p>
            <a:pPr lvl="0"/>
            <a:r>
              <a:rPr lang="nl-NL" altLang="nl-NL"/>
              <a:t>KLIK OM HET OPMAAKPROFIEL TE BEWERKEN</a:t>
            </a:r>
          </a:p>
        </p:txBody>
      </p:sp>
      <p:sp>
        <p:nvSpPr>
          <p:cNvPr id="2051" name="Rectangle 3"/>
          <p:cNvSpPr>
            <a:spLocks noGrp="1" noChangeArrowheads="1"/>
          </p:cNvSpPr>
          <p:nvPr>
            <p:ph type="body" idx="1"/>
          </p:nvPr>
        </p:nvSpPr>
        <p:spPr bwMode="auto">
          <a:xfrm>
            <a:off x="1763713" y="2051050"/>
            <a:ext cx="711835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28" name="Rectangle 4"/>
          <p:cNvSpPr>
            <a:spLocks noGrp="1" noChangeArrowheads="1"/>
          </p:cNvSpPr>
          <p:nvPr>
            <p:ph type="dt" sz="half" idx="2"/>
          </p:nvPr>
        </p:nvSpPr>
        <p:spPr bwMode="auto">
          <a:xfrm>
            <a:off x="7572375" y="6402388"/>
            <a:ext cx="9366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ts val="1500"/>
              </a:lnSpc>
              <a:defRPr sz="1000">
                <a:solidFill>
                  <a:srgbClr val="000000"/>
                </a:solidFill>
                <a:latin typeface="Arial" charset="0"/>
              </a:defRPr>
            </a:lvl1pPr>
          </a:lstStyle>
          <a:p>
            <a:pPr>
              <a:defRPr/>
            </a:pPr>
            <a:endParaRPr lang="nl-NL"/>
          </a:p>
        </p:txBody>
      </p:sp>
      <p:sp>
        <p:nvSpPr>
          <p:cNvPr id="1029" name="Rectangle 5"/>
          <p:cNvSpPr>
            <a:spLocks noGrp="1" noChangeArrowheads="1"/>
          </p:cNvSpPr>
          <p:nvPr>
            <p:ph type="ftr" sz="quarter" idx="3"/>
          </p:nvPr>
        </p:nvSpPr>
        <p:spPr bwMode="auto">
          <a:xfrm>
            <a:off x="3540125" y="6402388"/>
            <a:ext cx="4032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ts val="1500"/>
              </a:lnSpc>
              <a:defRPr sz="1000">
                <a:solidFill>
                  <a:srgbClr val="000000"/>
                </a:solidFill>
                <a:latin typeface="Arial" charset="0"/>
              </a:defRPr>
            </a:lvl1pPr>
          </a:lstStyle>
          <a:p>
            <a:pPr>
              <a:defRPr/>
            </a:pPr>
            <a:endParaRPr lang="nl-NL"/>
          </a:p>
        </p:txBody>
      </p:sp>
      <p:sp>
        <p:nvSpPr>
          <p:cNvPr id="1030" name="Rectangle 6"/>
          <p:cNvSpPr>
            <a:spLocks noGrp="1" noChangeArrowheads="1"/>
          </p:cNvSpPr>
          <p:nvPr>
            <p:ph type="sldNum" sz="quarter" idx="4"/>
          </p:nvPr>
        </p:nvSpPr>
        <p:spPr bwMode="auto">
          <a:xfrm>
            <a:off x="8509000" y="6400800"/>
            <a:ext cx="3746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bodyPr>
          <a:lstStyle>
            <a:lvl1pPr algn="r" eaLnBrk="1" hangingPunct="1">
              <a:lnSpc>
                <a:spcPts val="1500"/>
              </a:lnSpc>
              <a:defRPr sz="1000">
                <a:solidFill>
                  <a:srgbClr val="000000"/>
                </a:solidFill>
              </a:defRPr>
            </a:lvl1pPr>
          </a:lstStyle>
          <a:p>
            <a:pPr>
              <a:defRPr/>
            </a:pPr>
            <a:fld id="{6005A609-ABAC-4FF0-BB64-76C5A1F53419}" type="slidenum">
              <a:rPr lang="nl-NL" altLang="nl-NL"/>
              <a:pPr>
                <a:defRPr/>
              </a:pPr>
              <a:t>‹nr.›</a:t>
            </a:fld>
            <a:endParaRPr lang="nl-NL" altLang="nl-NL"/>
          </a:p>
        </p:txBody>
      </p:sp>
      <p:sp>
        <p:nvSpPr>
          <p:cNvPr id="2055" name="Line 8"/>
          <p:cNvSpPr>
            <a:spLocks noChangeShapeType="1"/>
          </p:cNvSpPr>
          <p:nvPr/>
        </p:nvSpPr>
        <p:spPr bwMode="auto">
          <a:xfrm>
            <a:off x="1762125" y="1636713"/>
            <a:ext cx="73818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pic>
        <p:nvPicPr>
          <p:cNvPr id="2056" name="Picture 13" descr="UT_Logo_2400_Black_N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1950" y="6335713"/>
            <a:ext cx="19939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8"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fontAlgn="base">
        <a:spcBef>
          <a:spcPct val="0"/>
        </a:spcBef>
        <a:spcAft>
          <a:spcPct val="0"/>
        </a:spcAft>
        <a:defRPr sz="2500" b="1">
          <a:solidFill>
            <a:schemeClr val="tx2"/>
          </a:solidFill>
          <a:latin typeface="Arial Narrow" pitchFamily="34" charset="0"/>
        </a:defRPr>
      </a:lvl6pPr>
      <a:lvl7pPr marL="914400" algn="l" rtl="0" fontAlgn="base">
        <a:spcBef>
          <a:spcPct val="0"/>
        </a:spcBef>
        <a:spcAft>
          <a:spcPct val="0"/>
        </a:spcAft>
        <a:defRPr sz="2500" b="1">
          <a:solidFill>
            <a:schemeClr val="tx2"/>
          </a:solidFill>
          <a:latin typeface="Arial Narrow" pitchFamily="34" charset="0"/>
        </a:defRPr>
      </a:lvl7pPr>
      <a:lvl8pPr marL="1371600" algn="l" rtl="0" fontAlgn="base">
        <a:spcBef>
          <a:spcPct val="0"/>
        </a:spcBef>
        <a:spcAft>
          <a:spcPct val="0"/>
        </a:spcAft>
        <a:defRPr sz="2500" b="1">
          <a:solidFill>
            <a:schemeClr val="tx2"/>
          </a:solidFill>
          <a:latin typeface="Arial Narrow" pitchFamily="34" charset="0"/>
        </a:defRPr>
      </a:lvl8pPr>
      <a:lvl9pPr marL="1828800" algn="l" rtl="0" fontAlgn="base">
        <a:spcBef>
          <a:spcPct val="0"/>
        </a:spcBef>
        <a:spcAft>
          <a:spcPct val="0"/>
        </a:spcAft>
        <a:defRPr sz="2500" b="1">
          <a:solidFill>
            <a:schemeClr val="tx2"/>
          </a:solidFill>
          <a:latin typeface="Arial Narrow" pitchFamily="34" charset="0"/>
        </a:defRPr>
      </a:lvl9pPr>
    </p:titleStyle>
    <p:bodyStyle>
      <a:lvl1pPr marL="255588" indent="-255588"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defRPr>
      </a:lvl5pPr>
      <a:lvl6pPr marL="18018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t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251520" y="802770"/>
            <a:ext cx="5756275" cy="2160240"/>
          </a:xfrm>
        </p:spPr>
        <p:txBody>
          <a:bodyPr/>
          <a:lstStyle/>
          <a:p>
            <a:pPr algn="ctr" eaLnBrk="1" hangingPunct="1">
              <a:lnSpc>
                <a:spcPct val="150000"/>
              </a:lnSpc>
            </a:pPr>
            <a:r>
              <a:rPr lang="nl-NL" sz="3600" dirty="0">
                <a:solidFill>
                  <a:schemeClr val="tx1"/>
                </a:solidFill>
              </a:rPr>
              <a:t>Dualiteit demonstreren: Interferentie van fotonen met zichzelf in een uitleenkoffer</a:t>
            </a:r>
            <a:endParaRPr lang="nl-NL" altLang="nl-NL" sz="3600" dirty="0">
              <a:solidFill>
                <a:schemeClr val="tx1"/>
              </a:solidFill>
            </a:endParaRPr>
          </a:p>
        </p:txBody>
      </p:sp>
      <p:sp>
        <p:nvSpPr>
          <p:cNvPr id="8195" name="Rectangle 3"/>
          <p:cNvSpPr>
            <a:spLocks noGrp="1" noChangeArrowheads="1"/>
          </p:cNvSpPr>
          <p:nvPr>
            <p:ph type="subTitle" idx="1"/>
          </p:nvPr>
        </p:nvSpPr>
        <p:spPr>
          <a:xfrm>
            <a:off x="2911451" y="3501008"/>
            <a:ext cx="3096344" cy="2088232"/>
          </a:xfrm>
        </p:spPr>
        <p:txBody>
          <a:bodyPr/>
          <a:lstStyle/>
          <a:p>
            <a:pPr eaLnBrk="1" hangingPunct="1"/>
            <a:r>
              <a:rPr lang="nl-NL" altLang="nl-NL" sz="2800" dirty="0">
                <a:solidFill>
                  <a:schemeClr val="tx1"/>
                </a:solidFill>
              </a:rPr>
              <a:t>Aernout van Rossum</a:t>
            </a:r>
          </a:p>
          <a:p>
            <a:pPr eaLnBrk="1" hangingPunct="1"/>
            <a:r>
              <a:rPr lang="nl-NL" altLang="nl-NL" sz="2800" dirty="0">
                <a:solidFill>
                  <a:schemeClr val="tx1"/>
                </a:solidFill>
              </a:rPr>
              <a:t>Ed van den Berg</a:t>
            </a:r>
          </a:p>
          <a:p>
            <a:pPr eaLnBrk="1" hangingPunct="1"/>
            <a:r>
              <a:rPr lang="nl-NL" altLang="nl-NL" sz="2800" dirty="0">
                <a:solidFill>
                  <a:schemeClr val="tx1"/>
                </a:solidFill>
              </a:rPr>
              <a:t>Wim Sonneveld</a:t>
            </a:r>
          </a:p>
          <a:p>
            <a:pPr eaLnBrk="1" hangingPunct="1"/>
            <a:r>
              <a:rPr lang="nl-NL" altLang="nl-NL" sz="2800" dirty="0" err="1">
                <a:solidFill>
                  <a:schemeClr val="tx1"/>
                </a:solidFill>
              </a:rPr>
              <a:t>Enno</a:t>
            </a:r>
            <a:r>
              <a:rPr lang="nl-NL" altLang="nl-NL" sz="2800" dirty="0">
                <a:solidFill>
                  <a:schemeClr val="tx1"/>
                </a:solidFill>
              </a:rPr>
              <a:t> van der Laan</a:t>
            </a:r>
          </a:p>
        </p:txBody>
      </p:sp>
      <p:pic>
        <p:nvPicPr>
          <p:cNvPr id="2" name="Afbeelding 1">
            <a:extLst>
              <a:ext uri="{FF2B5EF4-FFF2-40B4-BE49-F238E27FC236}">
                <a16:creationId xmlns:a16="http://schemas.microsoft.com/office/drawing/2014/main" id="{8E25066C-F65D-7348-943D-D2310A6B14C1}"/>
              </a:ext>
            </a:extLst>
          </p:cNvPr>
          <p:cNvPicPr>
            <a:picLocks noChangeAspect="1"/>
          </p:cNvPicPr>
          <p:nvPr/>
        </p:nvPicPr>
        <p:blipFill>
          <a:blip r:embed="rId3"/>
          <a:stretch>
            <a:fillRect/>
          </a:stretch>
        </p:blipFill>
        <p:spPr>
          <a:xfrm>
            <a:off x="-20797" y="5043264"/>
            <a:ext cx="3556000" cy="1524000"/>
          </a:xfrm>
          <a:prstGeom prst="rect">
            <a:avLst/>
          </a:prstGeom>
        </p:spPr>
      </p:pic>
      <p:pic>
        <p:nvPicPr>
          <p:cNvPr id="5" name="Afbeelding 4">
            <a:extLst>
              <a:ext uri="{FF2B5EF4-FFF2-40B4-BE49-F238E27FC236}">
                <a16:creationId xmlns:a16="http://schemas.microsoft.com/office/drawing/2014/main" id="{A62819B8-1254-1945-A7EA-3EF7E523B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4" y="5870060"/>
            <a:ext cx="2682044" cy="655284"/>
          </a:xfrm>
          <a:prstGeom prst="rect">
            <a:avLst/>
          </a:prstGeom>
        </p:spPr>
      </p:pic>
      <p:sp>
        <p:nvSpPr>
          <p:cNvPr id="3" name="Tekstvak 2">
            <a:extLst>
              <a:ext uri="{FF2B5EF4-FFF2-40B4-BE49-F238E27FC236}">
                <a16:creationId xmlns:a16="http://schemas.microsoft.com/office/drawing/2014/main" id="{0772E440-82DA-2E4E-94A9-0289AED97BB8}"/>
              </a:ext>
            </a:extLst>
          </p:cNvPr>
          <p:cNvSpPr txBox="1"/>
          <p:nvPr/>
        </p:nvSpPr>
        <p:spPr>
          <a:xfrm>
            <a:off x="6228184" y="2276872"/>
            <a:ext cx="2411759" cy="2554545"/>
          </a:xfrm>
          <a:prstGeom prst="rect">
            <a:avLst/>
          </a:prstGeom>
          <a:noFill/>
        </p:spPr>
        <p:txBody>
          <a:bodyPr wrap="square" rtlCol="0">
            <a:spAutoFit/>
          </a:bodyPr>
          <a:lstStyle/>
          <a:p>
            <a:r>
              <a:rPr lang="nl-NL" sz="3200" dirty="0"/>
              <a:t>NB: er staat veel extra informatie onder de slides!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6DEC9-6C43-EF45-AD96-E4B443264DA2}"/>
              </a:ext>
            </a:extLst>
          </p:cNvPr>
          <p:cNvSpPr>
            <a:spLocks noGrp="1"/>
          </p:cNvSpPr>
          <p:nvPr>
            <p:ph type="title"/>
          </p:nvPr>
        </p:nvSpPr>
        <p:spPr>
          <a:xfrm>
            <a:off x="539552" y="548680"/>
            <a:ext cx="8128074" cy="4023320"/>
          </a:xfrm>
        </p:spPr>
        <p:txBody>
          <a:bodyPr/>
          <a:lstStyle/>
          <a:p>
            <a:r>
              <a:rPr lang="en-US" sz="3600" dirty="0">
                <a:solidFill>
                  <a:schemeClr val="bg1"/>
                </a:solidFill>
              </a:rPr>
              <a:t>In </a:t>
            </a:r>
            <a:r>
              <a:rPr lang="en-US" sz="3600" dirty="0" err="1">
                <a:solidFill>
                  <a:schemeClr val="bg1"/>
                </a:solidFill>
              </a:rPr>
              <a:t>groepjes</a:t>
            </a:r>
            <a:r>
              <a:rPr lang="en-US" sz="3600" dirty="0">
                <a:solidFill>
                  <a:schemeClr val="bg1"/>
                </a:solidFill>
              </a:rPr>
              <a:t> </a:t>
            </a:r>
            <a:r>
              <a:rPr lang="en-US" sz="3600" dirty="0" err="1">
                <a:solidFill>
                  <a:schemeClr val="bg1"/>
                </a:solidFill>
              </a:rPr>
              <a:t>uitvoeren</a:t>
            </a:r>
            <a:r>
              <a:rPr lang="en-US" sz="3600" dirty="0">
                <a:solidFill>
                  <a:schemeClr val="bg1"/>
                </a:solidFill>
              </a:rPr>
              <a:t> van het experiment</a:t>
            </a:r>
            <a:br>
              <a:rPr lang="en-US" sz="3600" dirty="0">
                <a:solidFill>
                  <a:schemeClr val="bg1"/>
                </a:solidFill>
              </a:rPr>
            </a:br>
            <a:br>
              <a:rPr lang="en-US" sz="3600" dirty="0">
                <a:solidFill>
                  <a:schemeClr val="bg1"/>
                </a:solidFill>
              </a:rPr>
            </a:br>
            <a:r>
              <a:rPr lang="en-US" sz="3600" b="0" dirty="0">
                <a:solidFill>
                  <a:schemeClr val="bg1"/>
                </a:solidFill>
              </a:rPr>
              <a:t>1) </a:t>
            </a:r>
            <a:r>
              <a:rPr lang="en-US" sz="3600" b="0" dirty="0" err="1">
                <a:solidFill>
                  <a:schemeClr val="bg1"/>
                </a:solidFill>
              </a:rPr>
              <a:t>Uitproberen</a:t>
            </a:r>
            <a:r>
              <a:rPr lang="en-US" sz="3600" b="0" dirty="0">
                <a:solidFill>
                  <a:schemeClr val="bg1"/>
                </a:solidFill>
              </a:rPr>
              <a:t> (</a:t>
            </a:r>
            <a:r>
              <a:rPr lang="en-US" sz="3600" b="0" dirty="0" err="1">
                <a:solidFill>
                  <a:schemeClr val="bg1"/>
                </a:solidFill>
              </a:rPr>
              <a:t>groepjes</a:t>
            </a:r>
            <a:r>
              <a:rPr lang="en-US" sz="3600" b="0" dirty="0">
                <a:solidFill>
                  <a:schemeClr val="bg1"/>
                </a:solidFill>
              </a:rPr>
              <a:t> van 6)</a:t>
            </a:r>
            <a:br>
              <a:rPr lang="en-US" sz="3600" b="0" dirty="0">
                <a:solidFill>
                  <a:schemeClr val="bg1"/>
                </a:solidFill>
              </a:rPr>
            </a:br>
            <a:br>
              <a:rPr lang="en-US" sz="3600" b="0" dirty="0">
                <a:solidFill>
                  <a:schemeClr val="bg1"/>
                </a:solidFill>
              </a:rPr>
            </a:br>
            <a:r>
              <a:rPr lang="en-US" sz="3600" b="0" dirty="0">
                <a:solidFill>
                  <a:schemeClr val="bg1"/>
                </a:solidFill>
              </a:rPr>
              <a:t>2) </a:t>
            </a:r>
            <a:r>
              <a:rPr lang="en-US" sz="3600" b="0" dirty="0" err="1">
                <a:solidFill>
                  <a:schemeClr val="bg1"/>
                </a:solidFill>
              </a:rPr>
              <a:t>Stappenplan</a:t>
            </a:r>
            <a:r>
              <a:rPr lang="en-US" sz="3600" b="0" dirty="0">
                <a:solidFill>
                  <a:schemeClr val="bg1"/>
                </a:solidFill>
              </a:rPr>
              <a:t>/</a:t>
            </a:r>
            <a:r>
              <a:rPr lang="en-US" sz="3600" b="0" dirty="0" err="1">
                <a:solidFill>
                  <a:schemeClr val="bg1"/>
                </a:solidFill>
              </a:rPr>
              <a:t>lesopzet</a:t>
            </a:r>
            <a:r>
              <a:rPr lang="en-US" sz="3600" b="0" dirty="0">
                <a:solidFill>
                  <a:schemeClr val="bg1"/>
                </a:solidFill>
              </a:rPr>
              <a:t> </a:t>
            </a:r>
            <a:r>
              <a:rPr lang="en-US" sz="3600" b="0" dirty="0" err="1">
                <a:solidFill>
                  <a:schemeClr val="bg1"/>
                </a:solidFill>
              </a:rPr>
              <a:t>maken</a:t>
            </a:r>
            <a:r>
              <a:rPr lang="en-US" sz="3600" b="0" dirty="0">
                <a:solidFill>
                  <a:schemeClr val="bg1"/>
                </a:solidFill>
              </a:rPr>
              <a:t> </a:t>
            </a:r>
            <a:r>
              <a:rPr lang="en-US" sz="3600" b="0" dirty="0" err="1">
                <a:solidFill>
                  <a:schemeClr val="bg1"/>
                </a:solidFill>
              </a:rPr>
              <a:t>voor</a:t>
            </a:r>
            <a:r>
              <a:rPr lang="en-US" sz="3600" b="0" dirty="0">
                <a:solidFill>
                  <a:schemeClr val="bg1"/>
                </a:solidFill>
              </a:rPr>
              <a:t> </a:t>
            </a:r>
            <a:r>
              <a:rPr lang="en-US" sz="3600" b="0" dirty="0" err="1">
                <a:solidFill>
                  <a:schemeClr val="bg1"/>
                </a:solidFill>
              </a:rPr>
              <a:t>didactische</a:t>
            </a:r>
            <a:r>
              <a:rPr lang="en-US" sz="3600" b="0" dirty="0">
                <a:solidFill>
                  <a:schemeClr val="bg1"/>
                </a:solidFill>
              </a:rPr>
              <a:t> </a:t>
            </a:r>
            <a:r>
              <a:rPr lang="en-US" sz="3600" b="0" dirty="0" err="1">
                <a:solidFill>
                  <a:schemeClr val="bg1"/>
                </a:solidFill>
              </a:rPr>
              <a:t>uitvoering</a:t>
            </a:r>
            <a:r>
              <a:rPr lang="en-US" sz="3600" b="0" dirty="0">
                <a:solidFill>
                  <a:schemeClr val="bg1"/>
                </a:solidFill>
              </a:rPr>
              <a:t> (</a:t>
            </a:r>
            <a:r>
              <a:rPr lang="en-US" sz="3600" b="0" dirty="0" err="1">
                <a:solidFill>
                  <a:schemeClr val="bg1"/>
                </a:solidFill>
              </a:rPr>
              <a:t>groepjes</a:t>
            </a:r>
            <a:r>
              <a:rPr lang="en-US" sz="3600" b="0" dirty="0">
                <a:solidFill>
                  <a:schemeClr val="bg1"/>
                </a:solidFill>
              </a:rPr>
              <a:t> van 3)</a:t>
            </a:r>
            <a:br>
              <a:rPr lang="en-US" sz="3600" b="0" dirty="0">
                <a:solidFill>
                  <a:schemeClr val="bg1"/>
                </a:solidFill>
              </a:rPr>
            </a:br>
            <a:r>
              <a:rPr lang="en-US" sz="3600" b="0" dirty="0">
                <a:solidFill>
                  <a:schemeClr val="bg1"/>
                </a:solidFill>
              </a:rPr>
              <a:t>		</a:t>
            </a:r>
          </a:p>
        </p:txBody>
      </p:sp>
    </p:spTree>
    <p:extLst>
      <p:ext uri="{BB962C8B-B14F-4D97-AF65-F5344CB8AC3E}">
        <p14:creationId xmlns:p14="http://schemas.microsoft.com/office/powerpoint/2010/main" val="3319162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EA313B-3D7F-6349-A49E-3245968342FC}"/>
              </a:ext>
            </a:extLst>
          </p:cNvPr>
          <p:cNvSpPr>
            <a:spLocks noGrp="1"/>
          </p:cNvSpPr>
          <p:nvPr>
            <p:ph type="title"/>
          </p:nvPr>
        </p:nvSpPr>
        <p:spPr>
          <a:xfrm>
            <a:off x="575512" y="260648"/>
            <a:ext cx="7121525" cy="1143000"/>
          </a:xfrm>
        </p:spPr>
        <p:txBody>
          <a:bodyPr/>
          <a:lstStyle/>
          <a:p>
            <a:pPr algn="ctr"/>
            <a:r>
              <a:rPr lang="en-US" sz="3600" dirty="0" err="1">
                <a:solidFill>
                  <a:schemeClr val="bg1"/>
                </a:solidFill>
              </a:rPr>
              <a:t>Vakdidactisch</a:t>
            </a:r>
            <a:r>
              <a:rPr lang="en-US" sz="3600" dirty="0">
                <a:solidFill>
                  <a:schemeClr val="bg1"/>
                </a:solidFill>
              </a:rPr>
              <a:t> </a:t>
            </a:r>
            <a:r>
              <a:rPr lang="en-US" sz="3600" dirty="0" err="1">
                <a:solidFill>
                  <a:schemeClr val="bg1"/>
                </a:solidFill>
              </a:rPr>
              <a:t>onderzoek</a:t>
            </a:r>
            <a:br>
              <a:rPr lang="en-US" sz="3200" dirty="0">
                <a:solidFill>
                  <a:schemeClr val="bg1"/>
                </a:solidFill>
              </a:rPr>
            </a:br>
            <a:endParaRPr lang="en-US" sz="3200" dirty="0">
              <a:solidFill>
                <a:schemeClr val="bg1"/>
              </a:solidFill>
            </a:endParaRPr>
          </a:p>
        </p:txBody>
      </p:sp>
      <p:sp>
        <p:nvSpPr>
          <p:cNvPr id="3" name="Tijdelijke aanduiding voor inhoud 2">
            <a:extLst>
              <a:ext uri="{FF2B5EF4-FFF2-40B4-BE49-F238E27FC236}">
                <a16:creationId xmlns:a16="http://schemas.microsoft.com/office/drawing/2014/main" id="{4B7FAC39-1C4E-6048-A0DC-708F56E95F09}"/>
              </a:ext>
            </a:extLst>
          </p:cNvPr>
          <p:cNvSpPr>
            <a:spLocks noGrp="1"/>
          </p:cNvSpPr>
          <p:nvPr>
            <p:ph idx="1"/>
          </p:nvPr>
        </p:nvSpPr>
        <p:spPr>
          <a:xfrm>
            <a:off x="539552" y="2060848"/>
            <a:ext cx="7118350" cy="3560763"/>
          </a:xfrm>
          <a:solidFill>
            <a:srgbClr val="0070C0"/>
          </a:solidFill>
        </p:spPr>
        <p:txBody>
          <a:bodyPr/>
          <a:lstStyle/>
          <a:p>
            <a:pPr marL="0" indent="0">
              <a:buNone/>
            </a:pPr>
            <a:r>
              <a:rPr lang="en-US" sz="3200" dirty="0">
                <a:solidFill>
                  <a:schemeClr val="bg1"/>
                </a:solidFill>
              </a:rPr>
              <a:t>In </a:t>
            </a:r>
            <a:r>
              <a:rPr lang="en-US" sz="3200" dirty="0" err="1">
                <a:solidFill>
                  <a:schemeClr val="bg1"/>
                </a:solidFill>
              </a:rPr>
              <a:t>demonstraties</a:t>
            </a:r>
            <a:r>
              <a:rPr lang="en-US" sz="3200" dirty="0">
                <a:solidFill>
                  <a:schemeClr val="bg1"/>
                </a:solidFill>
              </a:rPr>
              <a:t> ………</a:t>
            </a:r>
          </a:p>
          <a:p>
            <a:pPr marL="0" indent="0">
              <a:buNone/>
            </a:pPr>
            <a:endParaRPr lang="en-US" sz="3200" dirty="0">
              <a:solidFill>
                <a:schemeClr val="bg1"/>
              </a:solidFill>
            </a:endParaRPr>
          </a:p>
          <a:p>
            <a:pPr marL="514350" indent="-514350">
              <a:buFont typeface="+mj-lt"/>
              <a:buAutoNum type="arabicPeriod"/>
            </a:pPr>
            <a:r>
              <a:rPr lang="en-US" sz="3200" dirty="0" err="1">
                <a:solidFill>
                  <a:schemeClr val="bg1"/>
                </a:solidFill>
              </a:rPr>
              <a:t>Zien</a:t>
            </a:r>
            <a:r>
              <a:rPr lang="en-US" sz="3200" dirty="0">
                <a:solidFill>
                  <a:schemeClr val="bg1"/>
                </a:solidFill>
              </a:rPr>
              <a:t> </a:t>
            </a:r>
            <a:r>
              <a:rPr lang="en-US" sz="3200" dirty="0" err="1">
                <a:solidFill>
                  <a:schemeClr val="bg1"/>
                </a:solidFill>
              </a:rPr>
              <a:t>leerlingen</a:t>
            </a:r>
            <a:r>
              <a:rPr lang="en-US" sz="3200" dirty="0">
                <a:solidFill>
                  <a:schemeClr val="bg1"/>
                </a:solidFill>
              </a:rPr>
              <a:t> wat we hen </a:t>
            </a:r>
            <a:r>
              <a:rPr lang="en-US" sz="3200" dirty="0" err="1">
                <a:solidFill>
                  <a:schemeClr val="bg1"/>
                </a:solidFill>
              </a:rPr>
              <a:t>willen</a:t>
            </a:r>
            <a:r>
              <a:rPr lang="en-US" sz="3200" dirty="0">
                <a:solidFill>
                  <a:schemeClr val="bg1"/>
                </a:solidFill>
              </a:rPr>
              <a:t> </a:t>
            </a:r>
            <a:r>
              <a:rPr lang="en-US" sz="3200" dirty="0" err="1">
                <a:solidFill>
                  <a:schemeClr val="bg1"/>
                </a:solidFill>
              </a:rPr>
              <a:t>laten</a:t>
            </a:r>
            <a:r>
              <a:rPr lang="en-US" sz="3200" dirty="0">
                <a:solidFill>
                  <a:schemeClr val="bg1"/>
                </a:solidFill>
              </a:rPr>
              <a:t> </a:t>
            </a:r>
            <a:r>
              <a:rPr lang="en-US" sz="3200" dirty="0" err="1">
                <a:solidFill>
                  <a:schemeClr val="bg1"/>
                </a:solidFill>
              </a:rPr>
              <a:t>zien</a:t>
            </a:r>
            <a:r>
              <a:rPr lang="en-US" sz="3200" dirty="0">
                <a:solidFill>
                  <a:schemeClr val="bg1"/>
                </a:solidFill>
              </a:rPr>
              <a:t>?</a:t>
            </a:r>
          </a:p>
          <a:p>
            <a:pPr marL="514350" indent="-514350">
              <a:buFont typeface="+mj-lt"/>
              <a:buAutoNum type="arabicPeriod"/>
            </a:pPr>
            <a:r>
              <a:rPr lang="en-US" sz="3200" dirty="0" err="1">
                <a:solidFill>
                  <a:schemeClr val="bg1"/>
                </a:solidFill>
              </a:rPr>
              <a:t>Begrijpen</a:t>
            </a:r>
            <a:r>
              <a:rPr lang="en-US" sz="3200" dirty="0">
                <a:solidFill>
                  <a:schemeClr val="bg1"/>
                </a:solidFill>
              </a:rPr>
              <a:t> </a:t>
            </a:r>
            <a:r>
              <a:rPr lang="en-US" sz="3200" dirty="0" err="1">
                <a:solidFill>
                  <a:schemeClr val="bg1"/>
                </a:solidFill>
              </a:rPr>
              <a:t>leerlingen</a:t>
            </a:r>
            <a:r>
              <a:rPr lang="en-US" sz="3200" dirty="0">
                <a:solidFill>
                  <a:schemeClr val="bg1"/>
                </a:solidFill>
              </a:rPr>
              <a:t> wat we hen </a:t>
            </a:r>
            <a:r>
              <a:rPr lang="en-US" sz="3200" dirty="0" err="1">
                <a:solidFill>
                  <a:schemeClr val="bg1"/>
                </a:solidFill>
              </a:rPr>
              <a:t>willen</a:t>
            </a:r>
            <a:r>
              <a:rPr lang="en-US" sz="3200" dirty="0">
                <a:solidFill>
                  <a:schemeClr val="bg1"/>
                </a:solidFill>
              </a:rPr>
              <a:t> </a:t>
            </a:r>
            <a:r>
              <a:rPr lang="en-US" sz="3200" dirty="0" err="1">
                <a:solidFill>
                  <a:schemeClr val="bg1"/>
                </a:solidFill>
              </a:rPr>
              <a:t>laten</a:t>
            </a:r>
            <a:r>
              <a:rPr lang="en-US" sz="3200" dirty="0">
                <a:solidFill>
                  <a:schemeClr val="bg1"/>
                </a:solidFill>
              </a:rPr>
              <a:t> </a:t>
            </a:r>
            <a:r>
              <a:rPr lang="en-US" sz="3200" dirty="0" err="1">
                <a:solidFill>
                  <a:schemeClr val="bg1"/>
                </a:solidFill>
              </a:rPr>
              <a:t>begrijpen</a:t>
            </a:r>
            <a:r>
              <a:rPr lang="en-US" sz="3200" dirty="0">
                <a:solidFill>
                  <a:schemeClr val="bg1"/>
                </a:solidFill>
              </a:rPr>
              <a:t>?</a:t>
            </a:r>
          </a:p>
          <a:p>
            <a:pPr marL="0" indent="0">
              <a:buNone/>
            </a:pPr>
            <a:endParaRPr lang="en-US" sz="3200" dirty="0">
              <a:solidFill>
                <a:schemeClr val="bg1"/>
              </a:solidFill>
            </a:endParaRPr>
          </a:p>
          <a:p>
            <a:pPr marL="0" indent="0">
              <a:buNone/>
            </a:pPr>
            <a:r>
              <a:rPr lang="en-US" sz="3200" dirty="0" err="1">
                <a:solidFill>
                  <a:schemeClr val="bg1"/>
                </a:solidFill>
              </a:rPr>
              <a:t>Probeer</a:t>
            </a:r>
            <a:r>
              <a:rPr lang="en-US" sz="3200" dirty="0">
                <a:solidFill>
                  <a:schemeClr val="bg1"/>
                </a:solidFill>
              </a:rPr>
              <a:t> </a:t>
            </a:r>
            <a:r>
              <a:rPr lang="en-US" sz="3200" dirty="0" err="1">
                <a:solidFill>
                  <a:schemeClr val="bg1"/>
                </a:solidFill>
              </a:rPr>
              <a:t>hier</a:t>
            </a:r>
            <a:r>
              <a:rPr lang="en-US" sz="3200" dirty="0">
                <a:solidFill>
                  <a:schemeClr val="bg1"/>
                </a:solidFill>
              </a:rPr>
              <a:t> </a:t>
            </a:r>
            <a:r>
              <a:rPr lang="en-US" sz="3200" dirty="0" err="1">
                <a:solidFill>
                  <a:schemeClr val="bg1"/>
                </a:solidFill>
              </a:rPr>
              <a:t>achter</a:t>
            </a:r>
            <a:r>
              <a:rPr lang="en-US" sz="3200" dirty="0">
                <a:solidFill>
                  <a:schemeClr val="bg1"/>
                </a:solidFill>
              </a:rPr>
              <a:t> </a:t>
            </a:r>
            <a:r>
              <a:rPr lang="en-US" sz="3200" dirty="0" err="1">
                <a:solidFill>
                  <a:schemeClr val="bg1"/>
                </a:solidFill>
              </a:rPr>
              <a:t>te</a:t>
            </a:r>
            <a:r>
              <a:rPr lang="en-US" sz="3200" dirty="0">
                <a:solidFill>
                  <a:schemeClr val="bg1"/>
                </a:solidFill>
              </a:rPr>
              <a:t> </a:t>
            </a:r>
            <a:r>
              <a:rPr lang="en-US" sz="3200" dirty="0" err="1">
                <a:solidFill>
                  <a:schemeClr val="bg1"/>
                </a:solidFill>
              </a:rPr>
              <a:t>komen</a:t>
            </a:r>
            <a:r>
              <a:rPr lang="en-US" sz="3200" dirty="0">
                <a:solidFill>
                  <a:schemeClr val="bg1"/>
                </a:solidFill>
              </a:rPr>
              <a:t> door </a:t>
            </a:r>
            <a:r>
              <a:rPr lang="en-US" sz="3200" dirty="0" err="1">
                <a:solidFill>
                  <a:schemeClr val="bg1"/>
                </a:solidFill>
              </a:rPr>
              <a:t>informele</a:t>
            </a:r>
            <a:r>
              <a:rPr lang="en-US" sz="3200" dirty="0">
                <a:solidFill>
                  <a:schemeClr val="bg1"/>
                </a:solidFill>
              </a:rPr>
              <a:t> interviews</a:t>
            </a:r>
          </a:p>
          <a:p>
            <a:pPr marL="0" indent="0">
              <a:buNone/>
            </a:pPr>
            <a:endParaRPr lang="en-US" sz="3200" dirty="0">
              <a:solidFill>
                <a:schemeClr val="bg1"/>
              </a:solidFill>
            </a:endParaRPr>
          </a:p>
          <a:p>
            <a:pPr marL="0" indent="0">
              <a:buNone/>
            </a:pPr>
            <a:r>
              <a:rPr lang="en-US" sz="3200" dirty="0" err="1">
                <a:solidFill>
                  <a:schemeClr val="bg1"/>
                </a:solidFill>
              </a:rPr>
              <a:t>Verfijn</a:t>
            </a:r>
            <a:r>
              <a:rPr lang="en-US" sz="3200" dirty="0">
                <a:solidFill>
                  <a:schemeClr val="bg1"/>
                </a:solidFill>
              </a:rPr>
              <a:t> </a:t>
            </a:r>
            <a:r>
              <a:rPr lang="en-US" sz="3200" dirty="0" err="1">
                <a:solidFill>
                  <a:schemeClr val="bg1"/>
                </a:solidFill>
              </a:rPr>
              <a:t>vervolgens</a:t>
            </a:r>
            <a:r>
              <a:rPr lang="en-US" sz="3200" dirty="0">
                <a:solidFill>
                  <a:schemeClr val="bg1"/>
                </a:solidFill>
              </a:rPr>
              <a:t> de demo </a:t>
            </a:r>
            <a:r>
              <a:rPr lang="en-US" sz="3200" dirty="0" err="1">
                <a:solidFill>
                  <a:schemeClr val="bg1"/>
                </a:solidFill>
              </a:rPr>
              <a:t>didactiek</a:t>
            </a:r>
            <a:endParaRPr lang="en-US" sz="3200" dirty="0">
              <a:solidFill>
                <a:schemeClr val="bg1"/>
              </a:solidFill>
            </a:endParaRPr>
          </a:p>
          <a:p>
            <a:endParaRPr lang="en-US" dirty="0"/>
          </a:p>
        </p:txBody>
      </p:sp>
    </p:spTree>
    <p:extLst>
      <p:ext uri="{BB962C8B-B14F-4D97-AF65-F5344CB8AC3E}">
        <p14:creationId xmlns:p14="http://schemas.microsoft.com/office/powerpoint/2010/main" val="1698894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11DA9C-AC6A-7B40-B001-A9F0CD69C06F}"/>
              </a:ext>
            </a:extLst>
          </p:cNvPr>
          <p:cNvSpPr>
            <a:spLocks noGrp="1"/>
          </p:cNvSpPr>
          <p:nvPr>
            <p:ph type="title"/>
          </p:nvPr>
        </p:nvSpPr>
        <p:spPr>
          <a:xfrm>
            <a:off x="899592" y="476672"/>
            <a:ext cx="7121525" cy="720080"/>
          </a:xfrm>
        </p:spPr>
        <p:txBody>
          <a:bodyPr/>
          <a:lstStyle/>
          <a:p>
            <a:pPr algn="ctr"/>
            <a:r>
              <a:rPr lang="nl-NL" sz="3600" dirty="0">
                <a:solidFill>
                  <a:schemeClr val="bg1"/>
                </a:solidFill>
              </a:rPr>
              <a:t>Didactisch onderzoek</a:t>
            </a:r>
          </a:p>
        </p:txBody>
      </p:sp>
      <p:sp>
        <p:nvSpPr>
          <p:cNvPr id="3" name="Tijdelijke aanduiding voor inhoud 2">
            <a:extLst>
              <a:ext uri="{FF2B5EF4-FFF2-40B4-BE49-F238E27FC236}">
                <a16:creationId xmlns:a16="http://schemas.microsoft.com/office/drawing/2014/main" id="{63B1665C-2F1F-124E-A6B1-D2399B63785C}"/>
              </a:ext>
            </a:extLst>
          </p:cNvPr>
          <p:cNvSpPr>
            <a:spLocks noGrp="1"/>
          </p:cNvSpPr>
          <p:nvPr>
            <p:ph idx="1"/>
          </p:nvPr>
        </p:nvSpPr>
        <p:spPr>
          <a:xfrm>
            <a:off x="971600" y="1412776"/>
            <a:ext cx="7908875" cy="4258270"/>
          </a:xfrm>
        </p:spPr>
        <p:txBody>
          <a:bodyPr/>
          <a:lstStyle/>
          <a:p>
            <a:pPr marL="0" indent="0">
              <a:buNone/>
            </a:pPr>
            <a:r>
              <a:rPr lang="nl-NL" sz="2800" dirty="0">
                <a:solidFill>
                  <a:schemeClr val="bg1"/>
                </a:solidFill>
              </a:rPr>
              <a:t>Golf-deeltje dubbelspleet interviews met 50 leerlingen van 5 scholen</a:t>
            </a:r>
          </a:p>
          <a:p>
            <a:pPr marL="0" indent="0">
              <a:buNone/>
            </a:pPr>
            <a:endParaRPr lang="nl-NL" sz="2800" b="1" dirty="0">
              <a:solidFill>
                <a:schemeClr val="bg1"/>
              </a:solidFill>
            </a:endParaRPr>
          </a:p>
          <a:p>
            <a:pPr marL="0" indent="0">
              <a:buNone/>
            </a:pPr>
            <a:r>
              <a:rPr lang="nl-NL" sz="2800" b="1" dirty="0">
                <a:solidFill>
                  <a:schemeClr val="bg1"/>
                </a:solidFill>
              </a:rPr>
              <a:t>Problemen met eerste versie demo</a:t>
            </a:r>
            <a:r>
              <a:rPr lang="nl-NL" sz="2800" dirty="0">
                <a:solidFill>
                  <a:schemeClr val="bg1"/>
                </a:solidFill>
              </a:rPr>
              <a:t> </a:t>
            </a:r>
          </a:p>
          <a:p>
            <a:r>
              <a:rPr lang="nl-NL" sz="2800" dirty="0">
                <a:solidFill>
                  <a:schemeClr val="bg1"/>
                </a:solidFill>
              </a:rPr>
              <a:t>Verschil tussen deeltjes en golven. </a:t>
            </a:r>
          </a:p>
          <a:p>
            <a:r>
              <a:rPr lang="nl-NL" sz="2800" dirty="0">
                <a:solidFill>
                  <a:schemeClr val="bg1"/>
                </a:solidFill>
              </a:rPr>
              <a:t>Weinig verwondering, “het zal wel”.</a:t>
            </a:r>
          </a:p>
          <a:p>
            <a:r>
              <a:rPr lang="nl-NL" sz="2800" dirty="0">
                <a:solidFill>
                  <a:schemeClr val="bg1"/>
                </a:solidFill>
              </a:rPr>
              <a:t>Leerlingen zien geen connectie met de de </a:t>
            </a:r>
            <a:r>
              <a:rPr lang="nl-NL" sz="2800" dirty="0" err="1">
                <a:solidFill>
                  <a:schemeClr val="bg1"/>
                </a:solidFill>
              </a:rPr>
              <a:t>Broglie</a:t>
            </a:r>
            <a:r>
              <a:rPr lang="nl-NL" sz="2800" dirty="0">
                <a:solidFill>
                  <a:schemeClr val="bg1"/>
                </a:solidFill>
              </a:rPr>
              <a:t> golflengte</a:t>
            </a:r>
          </a:p>
          <a:p>
            <a:pPr marL="0" indent="0">
              <a:buNone/>
            </a:pPr>
            <a:endParaRPr lang="nl-NL" sz="2800" b="1" dirty="0">
              <a:solidFill>
                <a:schemeClr val="bg1"/>
              </a:solidFill>
            </a:endParaRPr>
          </a:p>
          <a:p>
            <a:pPr marL="0" indent="0">
              <a:buNone/>
            </a:pPr>
            <a:r>
              <a:rPr lang="nl-NL" sz="2800" b="1" dirty="0">
                <a:solidFill>
                  <a:schemeClr val="bg1"/>
                </a:solidFill>
              </a:rPr>
              <a:t>Positief</a:t>
            </a:r>
            <a:r>
              <a:rPr lang="nl-NL" sz="2800" dirty="0">
                <a:solidFill>
                  <a:schemeClr val="bg1"/>
                </a:solidFill>
              </a:rPr>
              <a:t> </a:t>
            </a:r>
          </a:p>
          <a:p>
            <a:r>
              <a:rPr lang="nl-NL" sz="2800" dirty="0">
                <a:solidFill>
                  <a:schemeClr val="bg1"/>
                </a:solidFill>
              </a:rPr>
              <a:t>Vragen over de </a:t>
            </a:r>
            <a:r>
              <a:rPr lang="nl-NL" sz="2800" dirty="0" err="1">
                <a:solidFill>
                  <a:schemeClr val="bg1"/>
                </a:solidFill>
              </a:rPr>
              <a:t>PhET</a:t>
            </a:r>
            <a:r>
              <a:rPr lang="nl-NL" sz="2800" dirty="0">
                <a:solidFill>
                  <a:schemeClr val="bg1"/>
                </a:solidFill>
              </a:rPr>
              <a:t> applet worden goed beantwoord.</a:t>
            </a:r>
          </a:p>
          <a:p>
            <a:endParaRPr lang="nl-NL" sz="2800" dirty="0">
              <a:solidFill>
                <a:schemeClr val="bg1"/>
              </a:solidFill>
            </a:endParaRPr>
          </a:p>
          <a:p>
            <a:pPr marL="0" indent="0">
              <a:buNone/>
            </a:pPr>
            <a:r>
              <a:rPr lang="nl-NL" sz="2800" dirty="0">
                <a:solidFill>
                  <a:schemeClr val="bg1"/>
                </a:solidFill>
              </a:rPr>
              <a:t>Nieuwe didactische opzet…..</a:t>
            </a:r>
          </a:p>
        </p:txBody>
      </p:sp>
    </p:spTree>
    <p:extLst>
      <p:ext uri="{BB962C8B-B14F-4D97-AF65-F5344CB8AC3E}">
        <p14:creationId xmlns:p14="http://schemas.microsoft.com/office/powerpoint/2010/main" val="1267282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27F3E-DBE1-B246-BF10-EA5CA3F7F2CA}"/>
              </a:ext>
            </a:extLst>
          </p:cNvPr>
          <p:cNvSpPr>
            <a:spLocks noGrp="1"/>
          </p:cNvSpPr>
          <p:nvPr>
            <p:ph type="title"/>
          </p:nvPr>
        </p:nvSpPr>
        <p:spPr>
          <a:xfrm>
            <a:off x="251521" y="363538"/>
            <a:ext cx="8632130" cy="761206"/>
          </a:xfrm>
        </p:spPr>
        <p:txBody>
          <a:bodyPr/>
          <a:lstStyle/>
          <a:p>
            <a:r>
              <a:rPr lang="nl-NL" sz="3200" dirty="0">
                <a:solidFill>
                  <a:schemeClr val="bg1"/>
                </a:solidFill>
              </a:rPr>
              <a:t>Didactische volgorde van de dubbelspleet demo</a:t>
            </a:r>
          </a:p>
        </p:txBody>
      </p:sp>
      <p:sp>
        <p:nvSpPr>
          <p:cNvPr id="3" name="Tijdelijke aanduiding voor inhoud 2">
            <a:extLst>
              <a:ext uri="{FF2B5EF4-FFF2-40B4-BE49-F238E27FC236}">
                <a16:creationId xmlns:a16="http://schemas.microsoft.com/office/drawing/2014/main" id="{46233F6D-A43A-EE4E-AA5E-895ECD4F1FD3}"/>
              </a:ext>
            </a:extLst>
          </p:cNvPr>
          <p:cNvSpPr>
            <a:spLocks noGrp="1"/>
          </p:cNvSpPr>
          <p:nvPr>
            <p:ph idx="1"/>
          </p:nvPr>
        </p:nvSpPr>
        <p:spPr>
          <a:xfrm>
            <a:off x="251520" y="1556792"/>
            <a:ext cx="8628955" cy="4258270"/>
          </a:xfrm>
        </p:spPr>
        <p:txBody>
          <a:bodyPr/>
          <a:lstStyle/>
          <a:p>
            <a:pPr marL="514350" indent="-514350">
              <a:buFont typeface="+mj-lt"/>
              <a:buAutoNum type="arabicPeriod"/>
            </a:pPr>
            <a:r>
              <a:rPr lang="en-US" sz="2800" dirty="0" err="1">
                <a:solidFill>
                  <a:schemeClr val="bg1"/>
                </a:solidFill>
              </a:rPr>
              <a:t>Klassiek</a:t>
            </a:r>
            <a:r>
              <a:rPr lang="en-US" sz="2800" dirty="0">
                <a:solidFill>
                  <a:schemeClr val="bg1"/>
                </a:solidFill>
              </a:rPr>
              <a:t>: golf-</a:t>
            </a:r>
            <a:r>
              <a:rPr lang="en-US" sz="2800" dirty="0" err="1">
                <a:solidFill>
                  <a:schemeClr val="bg1"/>
                </a:solidFill>
              </a:rPr>
              <a:t>deeltje</a:t>
            </a:r>
            <a:r>
              <a:rPr lang="en-US" sz="2800" dirty="0">
                <a:solidFill>
                  <a:schemeClr val="bg1"/>
                </a:solidFill>
              </a:rPr>
              <a:t> </a:t>
            </a:r>
            <a:r>
              <a:rPr lang="en-US" sz="2800" dirty="0" err="1">
                <a:solidFill>
                  <a:schemeClr val="bg1"/>
                </a:solidFill>
              </a:rPr>
              <a:t>verschil</a:t>
            </a:r>
            <a:r>
              <a:rPr lang="en-US" sz="2800" dirty="0">
                <a:solidFill>
                  <a:schemeClr val="bg1"/>
                </a:solidFill>
              </a:rPr>
              <a:t> … </a:t>
            </a:r>
            <a:r>
              <a:rPr lang="en-US" sz="2800" dirty="0" err="1">
                <a:solidFill>
                  <a:schemeClr val="bg1"/>
                </a:solidFill>
              </a:rPr>
              <a:t>localisatie</a:t>
            </a:r>
            <a:endParaRPr lang="en-US" sz="2800" dirty="0">
              <a:solidFill>
                <a:schemeClr val="bg1"/>
              </a:solidFill>
            </a:endParaRPr>
          </a:p>
          <a:p>
            <a:pPr marL="514350" indent="-514350">
              <a:buFont typeface="+mj-lt"/>
              <a:buAutoNum type="arabicPeriod"/>
            </a:pPr>
            <a:r>
              <a:rPr lang="en-US" sz="2800" dirty="0" err="1">
                <a:solidFill>
                  <a:schemeClr val="bg1"/>
                </a:solidFill>
              </a:rPr>
              <a:t>Dubbelspleet</a:t>
            </a:r>
            <a:r>
              <a:rPr lang="en-US" sz="2800" dirty="0">
                <a:solidFill>
                  <a:schemeClr val="bg1"/>
                </a:solidFill>
              </a:rPr>
              <a:t> met </a:t>
            </a:r>
            <a:r>
              <a:rPr lang="en-US" sz="2800" dirty="0" err="1">
                <a:solidFill>
                  <a:schemeClr val="bg1"/>
                </a:solidFill>
              </a:rPr>
              <a:t>verfdeeltjes</a:t>
            </a:r>
            <a:r>
              <a:rPr lang="en-US" sz="2800" dirty="0">
                <a:solidFill>
                  <a:schemeClr val="bg1"/>
                </a:solidFill>
              </a:rPr>
              <a:t> (</a:t>
            </a:r>
            <a:r>
              <a:rPr lang="en-US" sz="2800" dirty="0" err="1">
                <a:solidFill>
                  <a:schemeClr val="bg1"/>
                </a:solidFill>
              </a:rPr>
              <a:t>planten</a:t>
            </a:r>
            <a:r>
              <a:rPr lang="en-US" sz="2800" dirty="0">
                <a:solidFill>
                  <a:schemeClr val="bg1"/>
                </a:solidFill>
              </a:rPr>
              <a:t> </a:t>
            </a:r>
            <a:r>
              <a:rPr lang="en-US" sz="2800" dirty="0" err="1">
                <a:solidFill>
                  <a:schemeClr val="bg1"/>
                </a:solidFill>
              </a:rPr>
              <a:t>sproeier</a:t>
            </a:r>
            <a:r>
              <a:rPr lang="en-US" sz="2800" dirty="0">
                <a:solidFill>
                  <a:schemeClr val="bg1"/>
                </a:solidFill>
              </a:rPr>
              <a:t> met </a:t>
            </a:r>
            <a:r>
              <a:rPr lang="en-US" sz="2800" dirty="0" err="1">
                <a:solidFill>
                  <a:schemeClr val="bg1"/>
                </a:solidFill>
              </a:rPr>
              <a:t>gekleurd</a:t>
            </a:r>
            <a:r>
              <a:rPr lang="en-US" sz="2800" dirty="0">
                <a:solidFill>
                  <a:schemeClr val="bg1"/>
                </a:solidFill>
              </a:rPr>
              <a:t> water).</a:t>
            </a:r>
          </a:p>
          <a:p>
            <a:pPr marL="514350" indent="-514350">
              <a:buFont typeface="+mj-lt"/>
              <a:buAutoNum type="arabicPeriod"/>
            </a:pPr>
            <a:r>
              <a:rPr lang="en-US" sz="2800" dirty="0" err="1">
                <a:solidFill>
                  <a:schemeClr val="bg1"/>
                </a:solidFill>
              </a:rPr>
              <a:t>Dubbele</a:t>
            </a:r>
            <a:r>
              <a:rPr lang="en-US" sz="2800" dirty="0">
                <a:solidFill>
                  <a:schemeClr val="bg1"/>
                </a:solidFill>
              </a:rPr>
              <a:t> </a:t>
            </a:r>
            <a:r>
              <a:rPr lang="en-US" sz="2800" dirty="0" err="1">
                <a:solidFill>
                  <a:schemeClr val="bg1"/>
                </a:solidFill>
              </a:rPr>
              <a:t>spleet</a:t>
            </a:r>
            <a:r>
              <a:rPr lang="en-US" sz="2800" dirty="0">
                <a:solidFill>
                  <a:schemeClr val="bg1"/>
                </a:solidFill>
              </a:rPr>
              <a:t> met </a:t>
            </a:r>
            <a:r>
              <a:rPr lang="en-US" sz="2800" dirty="0" err="1">
                <a:solidFill>
                  <a:schemeClr val="bg1"/>
                </a:solidFill>
              </a:rPr>
              <a:t>een</a:t>
            </a:r>
            <a:r>
              <a:rPr lang="en-US" sz="2800" dirty="0">
                <a:solidFill>
                  <a:schemeClr val="bg1"/>
                </a:solidFill>
              </a:rPr>
              <a:t> </a:t>
            </a:r>
            <a:r>
              <a:rPr lang="en-US" sz="2800" dirty="0" err="1">
                <a:solidFill>
                  <a:schemeClr val="bg1"/>
                </a:solidFill>
              </a:rPr>
              <a:t>parallelle</a:t>
            </a:r>
            <a:r>
              <a:rPr lang="en-US" sz="2800" dirty="0">
                <a:solidFill>
                  <a:schemeClr val="bg1"/>
                </a:solidFill>
              </a:rPr>
              <a:t> </a:t>
            </a:r>
            <a:r>
              <a:rPr lang="en-US" sz="2800" dirty="0" err="1">
                <a:solidFill>
                  <a:schemeClr val="bg1"/>
                </a:solidFill>
              </a:rPr>
              <a:t>bundel</a:t>
            </a:r>
            <a:r>
              <a:rPr lang="en-US" sz="2800" dirty="0">
                <a:solidFill>
                  <a:schemeClr val="bg1"/>
                </a:solidFill>
              </a:rPr>
              <a:t>.</a:t>
            </a:r>
          </a:p>
          <a:p>
            <a:pPr marL="514350" indent="-514350">
              <a:buFont typeface="+mj-lt"/>
              <a:buAutoNum type="arabicPeriod"/>
            </a:pPr>
            <a:r>
              <a:rPr lang="en-US" sz="2800" dirty="0" err="1">
                <a:solidFill>
                  <a:schemeClr val="bg1"/>
                </a:solidFill>
              </a:rPr>
              <a:t>Dubbelspleet</a:t>
            </a:r>
            <a:r>
              <a:rPr lang="en-US" sz="2800" dirty="0">
                <a:solidFill>
                  <a:schemeClr val="bg1"/>
                </a:solidFill>
              </a:rPr>
              <a:t> met laser.</a:t>
            </a:r>
          </a:p>
          <a:p>
            <a:pPr marL="514350" indent="-514350">
              <a:buFont typeface="+mj-lt"/>
              <a:buAutoNum type="arabicPeriod"/>
            </a:pPr>
            <a:r>
              <a:rPr lang="en-US" sz="2800" dirty="0" err="1">
                <a:solidFill>
                  <a:srgbClr val="FFFF00"/>
                </a:solidFill>
              </a:rPr>
              <a:t>Dubbelspleet</a:t>
            </a:r>
            <a:r>
              <a:rPr lang="en-US" sz="2800" dirty="0">
                <a:solidFill>
                  <a:srgbClr val="FFFF00"/>
                </a:solidFill>
              </a:rPr>
              <a:t> met 1 </a:t>
            </a:r>
            <a:r>
              <a:rPr lang="en-US" sz="2800" dirty="0" err="1">
                <a:solidFill>
                  <a:srgbClr val="FFFF00"/>
                </a:solidFill>
              </a:rPr>
              <a:t>voor</a:t>
            </a:r>
            <a:r>
              <a:rPr lang="en-US" sz="2800" dirty="0">
                <a:solidFill>
                  <a:srgbClr val="FFFF00"/>
                </a:solidFill>
              </a:rPr>
              <a:t> 1 </a:t>
            </a:r>
            <a:r>
              <a:rPr lang="en-US" sz="2800" dirty="0" err="1">
                <a:solidFill>
                  <a:srgbClr val="FFFF00"/>
                </a:solidFill>
              </a:rPr>
              <a:t>fotonen</a:t>
            </a:r>
            <a:endParaRPr lang="en-US" sz="2800" dirty="0">
              <a:solidFill>
                <a:srgbClr val="FFFF00"/>
              </a:solidFill>
            </a:endParaRPr>
          </a:p>
          <a:p>
            <a:pPr marL="514350" indent="-514350">
              <a:buFont typeface="+mj-lt"/>
              <a:buAutoNum type="arabicPeriod"/>
            </a:pPr>
            <a:r>
              <a:rPr lang="en-US" sz="2800" dirty="0" err="1">
                <a:solidFill>
                  <a:schemeClr val="bg1"/>
                </a:solidFill>
              </a:rPr>
              <a:t>Discussie</a:t>
            </a:r>
            <a:r>
              <a:rPr lang="en-US" sz="2800" dirty="0">
                <a:solidFill>
                  <a:schemeClr val="bg1"/>
                </a:solidFill>
              </a:rPr>
              <a:t> van detector </a:t>
            </a:r>
            <a:r>
              <a:rPr lang="en-US" sz="2800" dirty="0" err="1">
                <a:solidFill>
                  <a:schemeClr val="bg1"/>
                </a:solidFill>
              </a:rPr>
              <a:t>bij</a:t>
            </a:r>
            <a:r>
              <a:rPr lang="en-US" sz="2800" dirty="0">
                <a:solidFill>
                  <a:schemeClr val="bg1"/>
                </a:solidFill>
              </a:rPr>
              <a:t> </a:t>
            </a:r>
            <a:r>
              <a:rPr lang="en-US" sz="2800" dirty="0" err="1">
                <a:solidFill>
                  <a:schemeClr val="bg1"/>
                </a:solidFill>
              </a:rPr>
              <a:t>spleet</a:t>
            </a:r>
            <a:r>
              <a:rPr lang="en-US" sz="2800" dirty="0">
                <a:solidFill>
                  <a:schemeClr val="bg1"/>
                </a:solidFill>
              </a:rPr>
              <a:t> </a:t>
            </a:r>
          </a:p>
          <a:p>
            <a:pPr marL="514350" indent="-514350">
              <a:buFont typeface="+mj-lt"/>
              <a:buAutoNum type="arabicPeriod"/>
            </a:pPr>
            <a:r>
              <a:rPr lang="en-US" sz="2800" dirty="0">
                <a:solidFill>
                  <a:schemeClr val="bg1"/>
                </a:solidFill>
              </a:rPr>
              <a:t>PhET applet</a:t>
            </a:r>
          </a:p>
          <a:p>
            <a:pPr marL="514350" indent="-514350">
              <a:buFont typeface="+mj-lt"/>
              <a:buAutoNum type="arabicPeriod"/>
            </a:pPr>
            <a:r>
              <a:rPr lang="en-US" sz="2800" dirty="0">
                <a:solidFill>
                  <a:schemeClr val="bg1"/>
                </a:solidFill>
              </a:rPr>
              <a:t>Begin </a:t>
            </a:r>
            <a:r>
              <a:rPr lang="en-US" sz="2800" dirty="0" err="1">
                <a:solidFill>
                  <a:schemeClr val="bg1"/>
                </a:solidFill>
              </a:rPr>
              <a:t>volgende</a:t>
            </a:r>
            <a:r>
              <a:rPr lang="en-US" sz="2800" dirty="0">
                <a:solidFill>
                  <a:schemeClr val="bg1"/>
                </a:solidFill>
              </a:rPr>
              <a:t> les: </a:t>
            </a:r>
            <a:r>
              <a:rPr lang="en-US" sz="2800" dirty="0" err="1">
                <a:solidFill>
                  <a:schemeClr val="bg1"/>
                </a:solidFill>
              </a:rPr>
              <a:t>dr</a:t>
            </a:r>
            <a:r>
              <a:rPr lang="en-US" sz="2800" dirty="0">
                <a:solidFill>
                  <a:schemeClr val="bg1"/>
                </a:solidFill>
              </a:rPr>
              <a:t> Quantum </a:t>
            </a:r>
            <a:r>
              <a:rPr lang="en-US" sz="2800" dirty="0" err="1">
                <a:solidFill>
                  <a:schemeClr val="bg1"/>
                </a:solidFill>
              </a:rPr>
              <a:t>als</a:t>
            </a:r>
            <a:r>
              <a:rPr lang="en-US" sz="2800" dirty="0">
                <a:solidFill>
                  <a:schemeClr val="bg1"/>
                </a:solidFill>
              </a:rPr>
              <a:t> </a:t>
            </a:r>
            <a:r>
              <a:rPr lang="en-US" sz="2800" dirty="0" err="1">
                <a:solidFill>
                  <a:schemeClr val="bg1"/>
                </a:solidFill>
              </a:rPr>
              <a:t>samenvatting</a:t>
            </a:r>
            <a:endParaRPr lang="en-US" sz="2800" dirty="0">
              <a:solidFill>
                <a:schemeClr val="bg1"/>
              </a:solidFill>
            </a:endParaRPr>
          </a:p>
          <a:p>
            <a:pPr marL="514350" indent="-514350">
              <a:buFont typeface="+mj-lt"/>
              <a:buAutoNum type="arabicPeriod"/>
            </a:pPr>
            <a:endParaRPr lang="en-US" sz="2800" dirty="0"/>
          </a:p>
          <a:p>
            <a:pPr>
              <a:buFont typeface="Arial" panose="020B0604020202020204" pitchFamily="34" charset="0"/>
              <a:buChar char="•"/>
            </a:pPr>
            <a:r>
              <a:rPr lang="en-US" sz="2800" dirty="0" err="1">
                <a:solidFill>
                  <a:schemeClr val="bg1"/>
                </a:solidFill>
              </a:rPr>
              <a:t>Voorspelling</a:t>
            </a:r>
            <a:r>
              <a:rPr lang="en-US" sz="2800" dirty="0">
                <a:solidFill>
                  <a:schemeClr val="bg1"/>
                </a:solidFill>
              </a:rPr>
              <a:t> </a:t>
            </a:r>
            <a:r>
              <a:rPr lang="en-US" sz="2800" dirty="0" err="1">
                <a:solidFill>
                  <a:schemeClr val="bg1"/>
                </a:solidFill>
              </a:rPr>
              <a:t>bij</a:t>
            </a:r>
            <a:r>
              <a:rPr lang="en-US" sz="2800" dirty="0">
                <a:solidFill>
                  <a:schemeClr val="bg1"/>
                </a:solidFill>
              </a:rPr>
              <a:t> </a:t>
            </a:r>
            <a:r>
              <a:rPr lang="en-US" sz="2800" dirty="0" err="1">
                <a:solidFill>
                  <a:schemeClr val="bg1"/>
                </a:solidFill>
              </a:rPr>
              <a:t>elke</a:t>
            </a:r>
            <a:r>
              <a:rPr lang="en-US" sz="2800" dirty="0">
                <a:solidFill>
                  <a:schemeClr val="bg1"/>
                </a:solidFill>
              </a:rPr>
              <a:t> </a:t>
            </a:r>
            <a:r>
              <a:rPr lang="en-US" sz="2800" dirty="0" err="1">
                <a:solidFill>
                  <a:schemeClr val="bg1"/>
                </a:solidFill>
              </a:rPr>
              <a:t>stap</a:t>
            </a:r>
            <a:r>
              <a:rPr lang="en-US" sz="2800" dirty="0">
                <a:solidFill>
                  <a:schemeClr val="bg1"/>
                </a:solidFill>
              </a:rPr>
              <a:t> (POE)</a:t>
            </a:r>
          </a:p>
          <a:p>
            <a:pPr>
              <a:buFont typeface="Arial" panose="020B0604020202020204" pitchFamily="34" charset="0"/>
              <a:buChar char="•"/>
            </a:pPr>
            <a:r>
              <a:rPr lang="en-US" sz="2800" dirty="0" err="1">
                <a:solidFill>
                  <a:schemeClr val="bg1"/>
                </a:solidFill>
              </a:rPr>
              <a:t>Expliciete</a:t>
            </a:r>
            <a:r>
              <a:rPr lang="en-US" sz="2800" dirty="0">
                <a:solidFill>
                  <a:schemeClr val="bg1"/>
                </a:solidFill>
              </a:rPr>
              <a:t> </a:t>
            </a:r>
            <a:r>
              <a:rPr lang="en-US" sz="2800" dirty="0" err="1">
                <a:solidFill>
                  <a:schemeClr val="bg1"/>
                </a:solidFill>
              </a:rPr>
              <a:t>connectie</a:t>
            </a:r>
            <a:r>
              <a:rPr lang="en-US" sz="2800" dirty="0">
                <a:solidFill>
                  <a:schemeClr val="bg1"/>
                </a:solidFill>
              </a:rPr>
              <a:t> met de Broglie </a:t>
            </a:r>
            <a:r>
              <a:rPr lang="en-US" sz="2800" dirty="0" err="1">
                <a:solidFill>
                  <a:schemeClr val="bg1"/>
                </a:solidFill>
              </a:rPr>
              <a:t>golflengte</a:t>
            </a:r>
            <a:endParaRPr lang="en-US" sz="2800" dirty="0">
              <a:solidFill>
                <a:schemeClr val="bg1"/>
              </a:solidFill>
            </a:endParaRPr>
          </a:p>
          <a:p>
            <a:pPr marL="0" indent="0">
              <a:buNone/>
            </a:pPr>
            <a:endParaRPr lang="en-US" sz="2800" b="1" dirty="0"/>
          </a:p>
        </p:txBody>
      </p:sp>
    </p:spTree>
    <p:extLst>
      <p:ext uri="{BB962C8B-B14F-4D97-AF65-F5344CB8AC3E}">
        <p14:creationId xmlns:p14="http://schemas.microsoft.com/office/powerpoint/2010/main" val="1856445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48928-0500-D640-9158-F2E0663107B8}"/>
              </a:ext>
            </a:extLst>
          </p:cNvPr>
          <p:cNvSpPr>
            <a:spLocks noGrp="1"/>
          </p:cNvSpPr>
          <p:nvPr>
            <p:ph type="title"/>
          </p:nvPr>
        </p:nvSpPr>
        <p:spPr>
          <a:xfrm>
            <a:off x="1762125" y="363538"/>
            <a:ext cx="7121525" cy="545182"/>
          </a:xfrm>
        </p:spPr>
        <p:txBody>
          <a:bodyPr/>
          <a:lstStyle/>
          <a:p>
            <a:r>
              <a:rPr lang="nl-NL" sz="3200" dirty="0" err="1"/>
              <a:t>PhET</a:t>
            </a:r>
            <a:r>
              <a:rPr lang="nl-NL" sz="3200" dirty="0"/>
              <a:t> </a:t>
            </a:r>
            <a:r>
              <a:rPr lang="nl-NL" sz="3200" dirty="0" err="1"/>
              <a:t>quantum</a:t>
            </a:r>
            <a:r>
              <a:rPr lang="nl-NL" sz="3200" dirty="0"/>
              <a:t> wave </a:t>
            </a:r>
            <a:r>
              <a:rPr lang="nl-NL" sz="3200" dirty="0" err="1"/>
              <a:t>interference</a:t>
            </a:r>
            <a:endParaRPr lang="nl-NL" sz="3200" dirty="0"/>
          </a:p>
        </p:txBody>
      </p:sp>
      <p:pic>
        <p:nvPicPr>
          <p:cNvPr id="5" name="Tijdelijke aanduiding voor inhoud 4">
            <a:extLst>
              <a:ext uri="{FF2B5EF4-FFF2-40B4-BE49-F238E27FC236}">
                <a16:creationId xmlns:a16="http://schemas.microsoft.com/office/drawing/2014/main" id="{0EB63C53-BC0E-C549-B73B-A63B45579F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1640" y="1484784"/>
            <a:ext cx="6037249" cy="3560763"/>
          </a:xfrm>
        </p:spPr>
      </p:pic>
      <p:sp>
        <p:nvSpPr>
          <p:cNvPr id="3" name="Tekstvak 2">
            <a:extLst>
              <a:ext uri="{FF2B5EF4-FFF2-40B4-BE49-F238E27FC236}">
                <a16:creationId xmlns:a16="http://schemas.microsoft.com/office/drawing/2014/main" id="{3DD70A79-28CB-B346-977B-A179882D1137}"/>
              </a:ext>
            </a:extLst>
          </p:cNvPr>
          <p:cNvSpPr txBox="1"/>
          <p:nvPr/>
        </p:nvSpPr>
        <p:spPr>
          <a:xfrm>
            <a:off x="1326231" y="5045547"/>
            <a:ext cx="6264696" cy="1569660"/>
          </a:xfrm>
          <a:prstGeom prst="rect">
            <a:avLst/>
          </a:prstGeom>
          <a:noFill/>
        </p:spPr>
        <p:txBody>
          <a:bodyPr wrap="square" rtlCol="0">
            <a:spAutoFit/>
          </a:bodyPr>
          <a:lstStyle/>
          <a:p>
            <a:r>
              <a:rPr lang="en-US" sz="2400" dirty="0" err="1"/>
              <a:t>Waar</a:t>
            </a:r>
            <a:r>
              <a:rPr lang="en-US" sz="2400" dirty="0"/>
              <a:t> is het </a:t>
            </a:r>
            <a:r>
              <a:rPr lang="en-US" sz="2400" dirty="0" err="1"/>
              <a:t>foton</a:t>
            </a:r>
            <a:r>
              <a:rPr lang="en-US" sz="2400" dirty="0"/>
              <a:t>? Welk pad </a:t>
            </a:r>
            <a:r>
              <a:rPr lang="en-US" sz="2400" dirty="0" err="1"/>
              <a:t>volgt</a:t>
            </a:r>
            <a:r>
              <a:rPr lang="en-US" sz="2400" dirty="0"/>
              <a:t> het? Mag </a:t>
            </a:r>
            <a:r>
              <a:rPr lang="en-US" sz="2400" dirty="0" err="1"/>
              <a:t>je</a:t>
            </a:r>
            <a:r>
              <a:rPr lang="en-US" sz="2400" dirty="0"/>
              <a:t> </a:t>
            </a:r>
            <a:r>
              <a:rPr lang="en-US" sz="2400" dirty="0" err="1"/>
              <a:t>dat</a:t>
            </a:r>
            <a:r>
              <a:rPr lang="en-US" sz="2400" dirty="0"/>
              <a:t> </a:t>
            </a:r>
            <a:r>
              <a:rPr lang="en-US" sz="2400" dirty="0" err="1"/>
              <a:t>vragen</a:t>
            </a:r>
            <a:r>
              <a:rPr lang="en-US" sz="2400" dirty="0"/>
              <a:t>? </a:t>
            </a:r>
            <a:r>
              <a:rPr lang="en-US" sz="2400" dirty="0" err="1"/>
              <a:t>Kan</a:t>
            </a:r>
            <a:r>
              <a:rPr lang="en-US" sz="2400" dirty="0"/>
              <a:t> elk punt van het scherm </a:t>
            </a:r>
            <a:r>
              <a:rPr lang="en-US" sz="2400" dirty="0" err="1"/>
              <a:t>bereikt</a:t>
            </a:r>
            <a:r>
              <a:rPr lang="en-US" sz="2400" dirty="0"/>
              <a:t> </a:t>
            </a:r>
            <a:r>
              <a:rPr lang="en-US" sz="2400" dirty="0" err="1"/>
              <a:t>worden</a:t>
            </a:r>
            <a:r>
              <a:rPr lang="en-US" sz="2400" dirty="0"/>
              <a:t>, </a:t>
            </a:r>
            <a:r>
              <a:rPr lang="en-US" sz="2400" dirty="0" err="1"/>
              <a:t>ook</a:t>
            </a:r>
            <a:r>
              <a:rPr lang="en-US" sz="2400" dirty="0"/>
              <a:t> in de “</a:t>
            </a:r>
            <a:r>
              <a:rPr lang="en-US" sz="2400" dirty="0" err="1"/>
              <a:t>schaduw</a:t>
            </a:r>
            <a:r>
              <a:rPr lang="en-US" sz="2400" dirty="0"/>
              <a:t>” van de </a:t>
            </a:r>
            <a:r>
              <a:rPr lang="en-US" sz="2400" dirty="0" err="1"/>
              <a:t>spleten</a:t>
            </a:r>
            <a:r>
              <a:rPr lang="en-US" sz="2400" dirty="0"/>
              <a:t>?  </a:t>
            </a:r>
          </a:p>
        </p:txBody>
      </p:sp>
    </p:spTree>
    <p:extLst>
      <p:ext uri="{BB962C8B-B14F-4D97-AF65-F5344CB8AC3E}">
        <p14:creationId xmlns:p14="http://schemas.microsoft.com/office/powerpoint/2010/main" val="4159852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C29F69-77FF-044C-BED7-4A7E3FDA75A2}"/>
              </a:ext>
            </a:extLst>
          </p:cNvPr>
          <p:cNvSpPr>
            <a:spLocks noGrp="1"/>
          </p:cNvSpPr>
          <p:nvPr>
            <p:ph type="title"/>
          </p:nvPr>
        </p:nvSpPr>
        <p:spPr>
          <a:xfrm>
            <a:off x="899592" y="404664"/>
            <a:ext cx="7121525" cy="761206"/>
          </a:xfrm>
        </p:spPr>
        <p:txBody>
          <a:bodyPr/>
          <a:lstStyle/>
          <a:p>
            <a:pPr algn="ctr"/>
            <a:r>
              <a:rPr lang="en-US" sz="3600" dirty="0" err="1">
                <a:solidFill>
                  <a:schemeClr val="bg1"/>
                </a:solidFill>
              </a:rPr>
              <a:t>Tenslotte</a:t>
            </a:r>
            <a:endParaRPr lang="en-US" sz="3600" dirty="0">
              <a:solidFill>
                <a:schemeClr val="bg1"/>
              </a:solidFill>
            </a:endParaRPr>
          </a:p>
        </p:txBody>
      </p:sp>
      <p:sp>
        <p:nvSpPr>
          <p:cNvPr id="3" name="Tijdelijke aanduiding voor inhoud 2">
            <a:extLst>
              <a:ext uri="{FF2B5EF4-FFF2-40B4-BE49-F238E27FC236}">
                <a16:creationId xmlns:a16="http://schemas.microsoft.com/office/drawing/2014/main" id="{A6FD0DE3-D2FC-3F4C-8C3F-D35815BE50D2}"/>
              </a:ext>
            </a:extLst>
          </p:cNvPr>
          <p:cNvSpPr>
            <a:spLocks noGrp="1"/>
          </p:cNvSpPr>
          <p:nvPr>
            <p:ph idx="1"/>
          </p:nvPr>
        </p:nvSpPr>
        <p:spPr>
          <a:xfrm>
            <a:off x="539552" y="1700808"/>
            <a:ext cx="8198470" cy="4320480"/>
          </a:xfrm>
        </p:spPr>
        <p:txBody>
          <a:bodyPr/>
          <a:lstStyle/>
          <a:p>
            <a:pPr marL="0" indent="0">
              <a:lnSpc>
                <a:spcPts val="3000"/>
              </a:lnSpc>
              <a:buNone/>
            </a:pPr>
            <a:r>
              <a:rPr lang="en-US" sz="2800" dirty="0">
                <a:solidFill>
                  <a:schemeClr val="bg1"/>
                </a:solidFill>
              </a:rPr>
              <a:t>DUBBELSPLEET</a:t>
            </a:r>
          </a:p>
          <a:p>
            <a:pPr>
              <a:lnSpc>
                <a:spcPts val="3000"/>
              </a:lnSpc>
            </a:pPr>
            <a:r>
              <a:rPr lang="en-US" sz="2800" dirty="0" err="1">
                <a:solidFill>
                  <a:schemeClr val="bg1"/>
                </a:solidFill>
              </a:rPr>
              <a:t>Prachtige</a:t>
            </a:r>
            <a:r>
              <a:rPr lang="en-US" sz="2800" dirty="0">
                <a:solidFill>
                  <a:schemeClr val="bg1"/>
                </a:solidFill>
              </a:rPr>
              <a:t> demo die het contrast </a:t>
            </a:r>
            <a:r>
              <a:rPr lang="en-US" sz="2800" dirty="0" err="1">
                <a:solidFill>
                  <a:schemeClr val="bg1"/>
                </a:solidFill>
              </a:rPr>
              <a:t>klassiek</a:t>
            </a:r>
            <a:r>
              <a:rPr lang="en-US" sz="2800" dirty="0">
                <a:solidFill>
                  <a:schemeClr val="bg1"/>
                </a:solidFill>
              </a:rPr>
              <a:t> versus quantum </a:t>
            </a:r>
            <a:r>
              <a:rPr lang="en-US" sz="2800" dirty="0" err="1">
                <a:solidFill>
                  <a:schemeClr val="bg1"/>
                </a:solidFill>
              </a:rPr>
              <a:t>illustreert</a:t>
            </a:r>
            <a:r>
              <a:rPr lang="en-US" sz="2800" dirty="0">
                <a:solidFill>
                  <a:schemeClr val="bg1"/>
                </a:solidFill>
              </a:rPr>
              <a:t> (golf-</a:t>
            </a:r>
            <a:r>
              <a:rPr lang="en-US" sz="2800" dirty="0" err="1">
                <a:solidFill>
                  <a:schemeClr val="bg1"/>
                </a:solidFill>
              </a:rPr>
              <a:t>deeltje</a:t>
            </a:r>
            <a:r>
              <a:rPr lang="en-US" sz="2800" dirty="0">
                <a:solidFill>
                  <a:schemeClr val="bg1"/>
                </a:solidFill>
              </a:rPr>
              <a:t> </a:t>
            </a:r>
            <a:r>
              <a:rPr lang="en-US" sz="2800" dirty="0" err="1">
                <a:solidFill>
                  <a:schemeClr val="bg1"/>
                </a:solidFill>
              </a:rPr>
              <a:t>dualiteit</a:t>
            </a:r>
            <a:r>
              <a:rPr lang="en-US" sz="2800" dirty="0">
                <a:solidFill>
                  <a:schemeClr val="bg1"/>
                </a:solidFill>
              </a:rPr>
              <a:t>, </a:t>
            </a:r>
            <a:r>
              <a:rPr lang="en-US" sz="2800" dirty="0" err="1">
                <a:solidFill>
                  <a:schemeClr val="bg1"/>
                </a:solidFill>
              </a:rPr>
              <a:t>kansproces</a:t>
            </a:r>
            <a:r>
              <a:rPr lang="en-US" sz="2800" dirty="0">
                <a:solidFill>
                  <a:schemeClr val="bg1"/>
                </a:solidFill>
              </a:rPr>
              <a:t>, </a:t>
            </a:r>
            <a:r>
              <a:rPr lang="en-US" sz="2800" dirty="0" err="1">
                <a:solidFill>
                  <a:schemeClr val="bg1"/>
                </a:solidFill>
              </a:rPr>
              <a:t>superpositie</a:t>
            </a:r>
            <a:r>
              <a:rPr lang="en-US" sz="2800" dirty="0">
                <a:solidFill>
                  <a:schemeClr val="bg1"/>
                </a:solidFill>
              </a:rPr>
              <a:t>)</a:t>
            </a:r>
          </a:p>
          <a:p>
            <a:pPr>
              <a:lnSpc>
                <a:spcPts val="3000"/>
              </a:lnSpc>
            </a:pPr>
            <a:r>
              <a:rPr lang="en-US" sz="2800" dirty="0">
                <a:solidFill>
                  <a:schemeClr val="bg1"/>
                </a:solidFill>
              </a:rPr>
              <a:t>VOORKENNIS: begrip van </a:t>
            </a:r>
            <a:r>
              <a:rPr lang="en-US" sz="2800" dirty="0" err="1">
                <a:solidFill>
                  <a:schemeClr val="bg1"/>
                </a:solidFill>
              </a:rPr>
              <a:t>verschil</a:t>
            </a:r>
            <a:r>
              <a:rPr lang="en-US" sz="2800" dirty="0">
                <a:solidFill>
                  <a:schemeClr val="bg1"/>
                </a:solidFill>
              </a:rPr>
              <a:t> </a:t>
            </a:r>
            <a:r>
              <a:rPr lang="en-US" sz="2800" dirty="0" err="1">
                <a:solidFill>
                  <a:schemeClr val="bg1"/>
                </a:solidFill>
              </a:rPr>
              <a:t>tussen</a:t>
            </a:r>
            <a:r>
              <a:rPr lang="en-US" sz="2800" dirty="0">
                <a:solidFill>
                  <a:schemeClr val="bg1"/>
                </a:solidFill>
              </a:rPr>
              <a:t> </a:t>
            </a:r>
            <a:r>
              <a:rPr lang="en-US" sz="2800" dirty="0" err="1">
                <a:solidFill>
                  <a:schemeClr val="bg1"/>
                </a:solidFill>
              </a:rPr>
              <a:t>klassieke</a:t>
            </a:r>
            <a:r>
              <a:rPr lang="en-US" sz="2800" dirty="0">
                <a:solidFill>
                  <a:schemeClr val="bg1"/>
                </a:solidFill>
              </a:rPr>
              <a:t> golf </a:t>
            </a:r>
            <a:r>
              <a:rPr lang="en-US" sz="2800" dirty="0" err="1">
                <a:solidFill>
                  <a:schemeClr val="bg1"/>
                </a:solidFill>
              </a:rPr>
              <a:t>en</a:t>
            </a:r>
            <a:r>
              <a:rPr lang="en-US" sz="2800" dirty="0">
                <a:solidFill>
                  <a:schemeClr val="bg1"/>
                </a:solidFill>
              </a:rPr>
              <a:t> </a:t>
            </a:r>
            <a:r>
              <a:rPr lang="en-US" sz="2800" dirty="0" err="1">
                <a:solidFill>
                  <a:schemeClr val="bg1"/>
                </a:solidFill>
              </a:rPr>
              <a:t>klassiek</a:t>
            </a:r>
            <a:r>
              <a:rPr lang="en-US" sz="2800" dirty="0">
                <a:solidFill>
                  <a:schemeClr val="bg1"/>
                </a:solidFill>
              </a:rPr>
              <a:t> </a:t>
            </a:r>
            <a:r>
              <a:rPr lang="en-US" sz="2800" dirty="0" err="1">
                <a:solidFill>
                  <a:schemeClr val="bg1"/>
                </a:solidFill>
              </a:rPr>
              <a:t>deeltje</a:t>
            </a:r>
            <a:r>
              <a:rPr lang="en-US" sz="2800" dirty="0">
                <a:solidFill>
                  <a:schemeClr val="bg1"/>
                </a:solidFill>
              </a:rPr>
              <a:t> </a:t>
            </a:r>
          </a:p>
          <a:p>
            <a:pPr>
              <a:lnSpc>
                <a:spcPts val="3000"/>
              </a:lnSpc>
            </a:pPr>
            <a:r>
              <a:rPr lang="en-US" sz="2800" dirty="0" err="1">
                <a:solidFill>
                  <a:schemeClr val="bg1"/>
                </a:solidFill>
              </a:rPr>
              <a:t>Volg</a:t>
            </a:r>
            <a:r>
              <a:rPr lang="en-US" sz="2800" dirty="0">
                <a:solidFill>
                  <a:schemeClr val="bg1"/>
                </a:solidFill>
              </a:rPr>
              <a:t> de </a:t>
            </a:r>
            <a:r>
              <a:rPr lang="en-US" sz="2800" dirty="0" err="1">
                <a:solidFill>
                  <a:schemeClr val="bg1"/>
                </a:solidFill>
              </a:rPr>
              <a:t>voorgestelde</a:t>
            </a:r>
            <a:r>
              <a:rPr lang="en-US" sz="2800" dirty="0">
                <a:solidFill>
                  <a:schemeClr val="bg1"/>
                </a:solidFill>
              </a:rPr>
              <a:t> </a:t>
            </a:r>
            <a:r>
              <a:rPr lang="en-US" sz="2800" dirty="0" err="1">
                <a:solidFill>
                  <a:schemeClr val="bg1"/>
                </a:solidFill>
              </a:rPr>
              <a:t>serie</a:t>
            </a:r>
            <a:r>
              <a:rPr lang="en-US" sz="2800" dirty="0">
                <a:solidFill>
                  <a:schemeClr val="bg1"/>
                </a:solidFill>
              </a:rPr>
              <a:t> demo’s (</a:t>
            </a:r>
            <a:r>
              <a:rPr lang="en-US" sz="2800" dirty="0" err="1">
                <a:solidFill>
                  <a:schemeClr val="bg1"/>
                </a:solidFill>
              </a:rPr>
              <a:t>zie</a:t>
            </a:r>
            <a:r>
              <a:rPr lang="en-US" sz="2800" dirty="0">
                <a:solidFill>
                  <a:schemeClr val="bg1"/>
                </a:solidFill>
              </a:rPr>
              <a:t> NVOX)</a:t>
            </a:r>
          </a:p>
          <a:p>
            <a:pPr>
              <a:lnSpc>
                <a:spcPts val="3000"/>
              </a:lnSpc>
            </a:pPr>
            <a:r>
              <a:rPr lang="en-US" sz="2800" dirty="0" err="1">
                <a:solidFill>
                  <a:schemeClr val="bg1"/>
                </a:solidFill>
              </a:rPr>
              <a:t>PhET</a:t>
            </a:r>
            <a:r>
              <a:rPr lang="en-US" sz="2800" dirty="0">
                <a:solidFill>
                  <a:schemeClr val="bg1"/>
                </a:solidFill>
              </a:rPr>
              <a:t> applet is </a:t>
            </a:r>
            <a:r>
              <a:rPr lang="en-US" sz="2800" dirty="0" err="1">
                <a:solidFill>
                  <a:schemeClr val="bg1"/>
                </a:solidFill>
              </a:rPr>
              <a:t>belangrijk</a:t>
            </a:r>
            <a:r>
              <a:rPr lang="en-US" sz="2800" dirty="0">
                <a:solidFill>
                  <a:schemeClr val="bg1"/>
                </a:solidFill>
              </a:rPr>
              <a:t> </a:t>
            </a:r>
            <a:r>
              <a:rPr lang="en-US" sz="2800" dirty="0" err="1">
                <a:solidFill>
                  <a:schemeClr val="bg1"/>
                </a:solidFill>
              </a:rPr>
              <a:t>voor</a:t>
            </a:r>
            <a:r>
              <a:rPr lang="en-US" sz="2800" dirty="0">
                <a:solidFill>
                  <a:schemeClr val="bg1"/>
                </a:solidFill>
              </a:rPr>
              <a:t> de details</a:t>
            </a:r>
          </a:p>
          <a:p>
            <a:pPr>
              <a:lnSpc>
                <a:spcPts val="3000"/>
              </a:lnSpc>
            </a:pPr>
            <a:r>
              <a:rPr lang="en-US" sz="2800" dirty="0">
                <a:solidFill>
                  <a:schemeClr val="bg1"/>
                </a:solidFill>
              </a:rPr>
              <a:t>Pas op, de exotica van quantum is </a:t>
            </a:r>
            <a:r>
              <a:rPr lang="en-US" sz="2800" dirty="0" err="1">
                <a:solidFill>
                  <a:schemeClr val="bg1"/>
                </a:solidFill>
              </a:rPr>
              <a:t>interessant</a:t>
            </a:r>
            <a:r>
              <a:rPr lang="en-US" sz="2800" dirty="0">
                <a:solidFill>
                  <a:schemeClr val="bg1"/>
                </a:solidFill>
              </a:rPr>
              <a:t>, maar </a:t>
            </a:r>
            <a:r>
              <a:rPr lang="en-US" sz="2800" dirty="0" err="1">
                <a:solidFill>
                  <a:schemeClr val="bg1"/>
                </a:solidFill>
              </a:rPr>
              <a:t>toepassingen</a:t>
            </a:r>
            <a:r>
              <a:rPr lang="en-US" sz="2800" dirty="0">
                <a:solidFill>
                  <a:schemeClr val="bg1"/>
                </a:solidFill>
              </a:rPr>
              <a:t> </a:t>
            </a:r>
            <a:r>
              <a:rPr lang="en-US" sz="2800" dirty="0" err="1">
                <a:solidFill>
                  <a:schemeClr val="bg1"/>
                </a:solidFill>
              </a:rPr>
              <a:t>zijn</a:t>
            </a:r>
            <a:r>
              <a:rPr lang="en-US" sz="2800" dirty="0">
                <a:solidFill>
                  <a:schemeClr val="bg1"/>
                </a:solidFill>
              </a:rPr>
              <a:t> </a:t>
            </a:r>
            <a:r>
              <a:rPr lang="en-US" sz="2800" dirty="0" err="1">
                <a:solidFill>
                  <a:schemeClr val="bg1"/>
                </a:solidFill>
              </a:rPr>
              <a:t>overal</a:t>
            </a:r>
            <a:r>
              <a:rPr lang="en-US" sz="2800" dirty="0">
                <a:solidFill>
                  <a:schemeClr val="bg1"/>
                </a:solidFill>
              </a:rPr>
              <a:t> </a:t>
            </a:r>
            <a:r>
              <a:rPr lang="en-US" sz="2800" dirty="0" err="1">
                <a:solidFill>
                  <a:schemeClr val="bg1"/>
                </a:solidFill>
              </a:rPr>
              <a:t>en</a:t>
            </a:r>
            <a:r>
              <a:rPr lang="en-US" sz="2800" dirty="0">
                <a:solidFill>
                  <a:schemeClr val="bg1"/>
                </a:solidFill>
              </a:rPr>
              <a:t> </a:t>
            </a:r>
            <a:r>
              <a:rPr lang="en-US" sz="2800" dirty="0" err="1">
                <a:solidFill>
                  <a:schemeClr val="bg1"/>
                </a:solidFill>
              </a:rPr>
              <a:t>voorspellingen</a:t>
            </a:r>
            <a:r>
              <a:rPr lang="en-US" sz="2800" dirty="0">
                <a:solidFill>
                  <a:schemeClr val="bg1"/>
                </a:solidFill>
              </a:rPr>
              <a:t> </a:t>
            </a:r>
            <a:r>
              <a:rPr lang="en-US" sz="2800" dirty="0" err="1">
                <a:solidFill>
                  <a:schemeClr val="bg1"/>
                </a:solidFill>
              </a:rPr>
              <a:t>zijn</a:t>
            </a:r>
            <a:r>
              <a:rPr lang="en-US" sz="2800" dirty="0">
                <a:solidFill>
                  <a:schemeClr val="bg1"/>
                </a:solidFill>
              </a:rPr>
              <a:t> heel </a:t>
            </a:r>
            <a:r>
              <a:rPr lang="en-US" sz="2800" dirty="0" err="1">
                <a:solidFill>
                  <a:schemeClr val="bg1"/>
                </a:solidFill>
              </a:rPr>
              <a:t>precies</a:t>
            </a:r>
            <a:r>
              <a:rPr lang="en-US" sz="2800" dirty="0">
                <a:solidFill>
                  <a:schemeClr val="bg1"/>
                </a:solidFill>
              </a:rPr>
              <a:t>.</a:t>
            </a:r>
          </a:p>
          <a:p>
            <a:pPr marL="0" indent="0">
              <a:buNone/>
            </a:pPr>
            <a:endParaRPr lang="en-US" sz="2800" dirty="0"/>
          </a:p>
        </p:txBody>
      </p:sp>
    </p:spTree>
    <p:extLst>
      <p:ext uri="{BB962C8B-B14F-4D97-AF65-F5344CB8AC3E}">
        <p14:creationId xmlns:p14="http://schemas.microsoft.com/office/powerpoint/2010/main" val="1864278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G_0497.jpeg" descr="IMG_0497.jpeg"/>
          <p:cNvPicPr>
            <a:picLocks noChangeAspect="1"/>
          </p:cNvPicPr>
          <p:nvPr/>
        </p:nvPicPr>
        <p:blipFill>
          <a:blip r:embed="rId3"/>
          <a:srcRect t="15150" b="25790"/>
          <a:stretch>
            <a:fillRect/>
          </a:stretch>
        </p:blipFill>
        <p:spPr>
          <a:xfrm>
            <a:off x="3454782" y="294772"/>
            <a:ext cx="5143501" cy="4050266"/>
          </a:xfrm>
          <a:prstGeom prst="rect">
            <a:avLst/>
          </a:prstGeom>
          <a:ln w="12700">
            <a:miter lim="400000"/>
          </a:ln>
        </p:spPr>
      </p:pic>
      <p:sp>
        <p:nvSpPr>
          <p:cNvPr id="120" name="Laser"/>
          <p:cNvSpPr/>
          <p:nvPr/>
        </p:nvSpPr>
        <p:spPr>
          <a:xfrm>
            <a:off x="3951728" y="185732"/>
            <a:ext cx="892969" cy="1304852"/>
          </a:xfrm>
          <a:custGeom>
            <a:avLst/>
            <a:gdLst/>
            <a:ahLst/>
            <a:cxnLst>
              <a:cxn ang="0">
                <a:pos x="wd2" y="hd2"/>
              </a:cxn>
              <a:cxn ang="5400000">
                <a:pos x="wd2" y="hd2"/>
              </a:cxn>
              <a:cxn ang="10800000">
                <a:pos x="wd2" y="hd2"/>
              </a:cxn>
              <a:cxn ang="16200000">
                <a:pos x="wd2" y="hd2"/>
              </a:cxn>
            </a:cxnLst>
            <a:rect l="0" t="0" r="r" b="b"/>
            <a:pathLst>
              <a:path w="21600" h="21600" extrusionOk="0">
                <a:moveTo>
                  <a:pt x="1080" y="0"/>
                </a:moveTo>
                <a:cubicBezTo>
                  <a:pt x="484" y="0"/>
                  <a:pt x="0" y="331"/>
                  <a:pt x="0" y="739"/>
                </a:cubicBezTo>
                <a:lnTo>
                  <a:pt x="0" y="5127"/>
                </a:lnTo>
                <a:cubicBezTo>
                  <a:pt x="0" y="5392"/>
                  <a:pt x="215" y="5611"/>
                  <a:pt x="520" y="5742"/>
                </a:cubicBezTo>
                <a:lnTo>
                  <a:pt x="817" y="21600"/>
                </a:lnTo>
                <a:lnTo>
                  <a:pt x="1613" y="5867"/>
                </a:lnTo>
                <a:lnTo>
                  <a:pt x="20520" y="5867"/>
                </a:lnTo>
                <a:cubicBezTo>
                  <a:pt x="21116" y="5867"/>
                  <a:pt x="21600" y="5536"/>
                  <a:pt x="21600" y="5127"/>
                </a:cubicBezTo>
                <a:lnTo>
                  <a:pt x="21600" y="739"/>
                </a:lnTo>
                <a:cubicBezTo>
                  <a:pt x="21600" y="331"/>
                  <a:pt x="21116" y="0"/>
                  <a:pt x="20520" y="0"/>
                </a:cubicBezTo>
                <a:lnTo>
                  <a:pt x="1080" y="0"/>
                </a:lnTo>
                <a:close/>
              </a:path>
            </a:pathLst>
          </a:cu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t"/>
          <a:lstStyle>
            <a:lvl1pPr>
              <a:defRPr sz="2200" b="0">
                <a:solidFill>
                  <a:srgbClr val="FFFFFF"/>
                </a:solidFill>
                <a:latin typeface="+mn-lt"/>
                <a:ea typeface="+mn-ea"/>
                <a:cs typeface="+mn-cs"/>
                <a:sym typeface="Helvetica Neue Medium"/>
              </a:defRPr>
            </a:lvl1pPr>
          </a:lstStyle>
          <a:p>
            <a:r>
              <a:rPr sz="1547" dirty="0"/>
              <a:t>Laser</a:t>
            </a:r>
          </a:p>
        </p:txBody>
      </p:sp>
      <p:sp>
        <p:nvSpPr>
          <p:cNvPr id="121" name="Double prism"/>
          <p:cNvSpPr/>
          <p:nvPr/>
        </p:nvSpPr>
        <p:spPr>
          <a:xfrm>
            <a:off x="5457439" y="176105"/>
            <a:ext cx="1487073" cy="1276946"/>
          </a:xfrm>
          <a:custGeom>
            <a:avLst/>
            <a:gdLst/>
            <a:ahLst/>
            <a:cxnLst>
              <a:cxn ang="0">
                <a:pos x="wd2" y="hd2"/>
              </a:cxn>
              <a:cxn ang="5400000">
                <a:pos x="wd2" y="hd2"/>
              </a:cxn>
              <a:cxn ang="10800000">
                <a:pos x="wd2" y="hd2"/>
              </a:cxn>
              <a:cxn ang="16200000">
                <a:pos x="wd2" y="hd2"/>
              </a:cxn>
            </a:cxnLst>
            <a:rect l="0" t="0" r="r" b="b"/>
            <a:pathLst>
              <a:path w="21600" h="21600" extrusionOk="0">
                <a:moveTo>
                  <a:pt x="649" y="0"/>
                </a:moveTo>
                <a:cubicBezTo>
                  <a:pt x="290" y="0"/>
                  <a:pt x="0" y="338"/>
                  <a:pt x="0" y="755"/>
                </a:cubicBezTo>
                <a:lnTo>
                  <a:pt x="0" y="5240"/>
                </a:lnTo>
                <a:cubicBezTo>
                  <a:pt x="0" y="5657"/>
                  <a:pt x="290" y="5995"/>
                  <a:pt x="649" y="5995"/>
                </a:cubicBezTo>
                <a:lnTo>
                  <a:pt x="2225" y="5995"/>
                </a:lnTo>
                <a:lnTo>
                  <a:pt x="3522" y="21600"/>
                </a:lnTo>
                <a:lnTo>
                  <a:pt x="4823" y="5995"/>
                </a:lnTo>
                <a:lnTo>
                  <a:pt x="20951" y="5995"/>
                </a:lnTo>
                <a:cubicBezTo>
                  <a:pt x="21310" y="5995"/>
                  <a:pt x="21600" y="5657"/>
                  <a:pt x="21600" y="5240"/>
                </a:cubicBezTo>
                <a:lnTo>
                  <a:pt x="21600" y="755"/>
                </a:lnTo>
                <a:cubicBezTo>
                  <a:pt x="21600" y="338"/>
                  <a:pt x="21310" y="0"/>
                  <a:pt x="20951" y="0"/>
                </a:cubicBezTo>
                <a:lnTo>
                  <a:pt x="649" y="0"/>
                </a:lnTo>
                <a:close/>
              </a:path>
            </a:pathLst>
          </a:cu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t"/>
          <a:lstStyle>
            <a:lvl1pPr>
              <a:defRPr sz="2200" b="0">
                <a:solidFill>
                  <a:srgbClr val="FFFFFF"/>
                </a:solidFill>
                <a:latin typeface="+mn-lt"/>
                <a:ea typeface="+mn-ea"/>
                <a:cs typeface="+mn-cs"/>
                <a:sym typeface="Helvetica Neue Medium"/>
              </a:defRPr>
            </a:lvl1pPr>
          </a:lstStyle>
          <a:p>
            <a:r>
              <a:rPr sz="1547"/>
              <a:t>Double prism</a:t>
            </a:r>
          </a:p>
        </p:txBody>
      </p:sp>
      <p:sp>
        <p:nvSpPr>
          <p:cNvPr id="122" name="Photo-diode"/>
          <p:cNvSpPr/>
          <p:nvPr/>
        </p:nvSpPr>
        <p:spPr>
          <a:xfrm>
            <a:off x="7039700" y="180431"/>
            <a:ext cx="1612926" cy="1236762"/>
          </a:xfrm>
          <a:custGeom>
            <a:avLst/>
            <a:gdLst/>
            <a:ahLst/>
            <a:cxnLst>
              <a:cxn ang="0">
                <a:pos x="wd2" y="hd2"/>
              </a:cxn>
              <a:cxn ang="5400000">
                <a:pos x="wd2" y="hd2"/>
              </a:cxn>
              <a:cxn ang="10800000">
                <a:pos x="wd2" y="hd2"/>
              </a:cxn>
              <a:cxn ang="16200000">
                <a:pos x="wd2" y="hd2"/>
              </a:cxn>
            </a:cxnLst>
            <a:rect l="0" t="0" r="r" b="b"/>
            <a:pathLst>
              <a:path w="21600" h="21600" extrusionOk="0">
                <a:moveTo>
                  <a:pt x="598" y="0"/>
                </a:moveTo>
                <a:cubicBezTo>
                  <a:pt x="268" y="0"/>
                  <a:pt x="0" y="349"/>
                  <a:pt x="0" y="780"/>
                </a:cubicBezTo>
                <a:lnTo>
                  <a:pt x="0" y="5410"/>
                </a:lnTo>
                <a:cubicBezTo>
                  <a:pt x="0" y="5840"/>
                  <a:pt x="268" y="6190"/>
                  <a:pt x="598" y="6190"/>
                </a:cubicBezTo>
                <a:lnTo>
                  <a:pt x="1723" y="6190"/>
                </a:lnTo>
                <a:lnTo>
                  <a:pt x="2922" y="21600"/>
                </a:lnTo>
                <a:lnTo>
                  <a:pt x="4118" y="6190"/>
                </a:lnTo>
                <a:lnTo>
                  <a:pt x="21002" y="6190"/>
                </a:lnTo>
                <a:cubicBezTo>
                  <a:pt x="21332" y="6190"/>
                  <a:pt x="21600" y="5840"/>
                  <a:pt x="21600" y="5410"/>
                </a:cubicBezTo>
                <a:lnTo>
                  <a:pt x="21600" y="780"/>
                </a:lnTo>
                <a:cubicBezTo>
                  <a:pt x="21600" y="349"/>
                  <a:pt x="21332" y="0"/>
                  <a:pt x="21002" y="0"/>
                </a:cubicBezTo>
                <a:lnTo>
                  <a:pt x="598" y="0"/>
                </a:lnTo>
                <a:close/>
              </a:path>
            </a:pathLst>
          </a:cu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t"/>
          <a:lstStyle>
            <a:lvl1pPr>
              <a:defRPr sz="2200" b="0">
                <a:solidFill>
                  <a:srgbClr val="FFFFFF"/>
                </a:solidFill>
                <a:latin typeface="+mn-lt"/>
                <a:ea typeface="+mn-ea"/>
                <a:cs typeface="+mn-cs"/>
                <a:sym typeface="Helvetica Neue Medium"/>
              </a:defRPr>
            </a:lvl1pPr>
          </a:lstStyle>
          <a:p>
            <a:r>
              <a:rPr sz="1547"/>
              <a:t>Photo-diode</a:t>
            </a:r>
          </a:p>
        </p:txBody>
      </p:sp>
      <p:sp>
        <p:nvSpPr>
          <p:cNvPr id="123" name="Intensity"/>
          <p:cNvSpPr/>
          <p:nvPr/>
        </p:nvSpPr>
        <p:spPr>
          <a:xfrm>
            <a:off x="7502333" y="2547825"/>
            <a:ext cx="1612926" cy="4760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135" y="12167"/>
                </a:lnTo>
                <a:lnTo>
                  <a:pt x="5135" y="19574"/>
                </a:lnTo>
                <a:cubicBezTo>
                  <a:pt x="5135" y="20693"/>
                  <a:pt x="5402" y="21600"/>
                  <a:pt x="5733" y="21600"/>
                </a:cubicBezTo>
                <a:lnTo>
                  <a:pt x="21002" y="21600"/>
                </a:lnTo>
                <a:cubicBezTo>
                  <a:pt x="21332" y="21600"/>
                  <a:pt x="21600" y="20693"/>
                  <a:pt x="21600" y="19574"/>
                </a:cubicBezTo>
                <a:lnTo>
                  <a:pt x="21600" y="8230"/>
                </a:lnTo>
                <a:cubicBezTo>
                  <a:pt x="21600" y="7111"/>
                  <a:pt x="21332" y="6204"/>
                  <a:pt x="21002" y="6204"/>
                </a:cubicBezTo>
                <a:lnTo>
                  <a:pt x="9455" y="6204"/>
                </a:lnTo>
                <a:lnTo>
                  <a:pt x="0" y="0"/>
                </a:lnTo>
                <a:close/>
              </a:path>
            </a:pathLst>
          </a:cu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lstStyle>
            <a:lvl1pPr>
              <a:defRPr sz="2200" b="0">
                <a:solidFill>
                  <a:srgbClr val="FFFFFF"/>
                </a:solidFill>
                <a:latin typeface="+mn-lt"/>
                <a:ea typeface="+mn-ea"/>
                <a:cs typeface="+mn-cs"/>
                <a:sym typeface="Helvetica Neue Medium"/>
              </a:defRPr>
            </a:lvl1pPr>
          </a:lstStyle>
          <a:p>
            <a:r>
              <a:rPr sz="1547"/>
              <a:t>Intensity</a:t>
            </a:r>
          </a:p>
        </p:txBody>
      </p:sp>
      <p:sp>
        <p:nvSpPr>
          <p:cNvPr id="124" name="Angle adjuster"/>
          <p:cNvSpPr/>
          <p:nvPr/>
        </p:nvSpPr>
        <p:spPr>
          <a:xfrm>
            <a:off x="6474885" y="1781397"/>
            <a:ext cx="2497243" cy="624800"/>
          </a:xfrm>
          <a:custGeom>
            <a:avLst/>
            <a:gdLst/>
            <a:ahLst/>
            <a:cxnLst>
              <a:cxn ang="0">
                <a:pos x="wd2" y="hd2"/>
              </a:cxn>
              <a:cxn ang="5400000">
                <a:pos x="wd2" y="hd2"/>
              </a:cxn>
              <a:cxn ang="10800000">
                <a:pos x="wd2" y="hd2"/>
              </a:cxn>
              <a:cxn ang="16200000">
                <a:pos x="wd2" y="hd2"/>
              </a:cxn>
            </a:cxnLst>
            <a:rect l="0" t="0" r="r" b="b"/>
            <a:pathLst>
              <a:path w="21600" h="21600" extrusionOk="0">
                <a:moveTo>
                  <a:pt x="13034" y="0"/>
                </a:moveTo>
                <a:cubicBezTo>
                  <a:pt x="12821" y="0"/>
                  <a:pt x="12648" y="691"/>
                  <a:pt x="12648" y="1544"/>
                </a:cubicBezTo>
                <a:lnTo>
                  <a:pt x="12648" y="2479"/>
                </a:lnTo>
                <a:lnTo>
                  <a:pt x="0" y="5566"/>
                </a:lnTo>
                <a:lnTo>
                  <a:pt x="12648" y="8654"/>
                </a:lnTo>
                <a:lnTo>
                  <a:pt x="12648" y="20056"/>
                </a:lnTo>
                <a:cubicBezTo>
                  <a:pt x="12648" y="20909"/>
                  <a:pt x="12821" y="21600"/>
                  <a:pt x="13034" y="21600"/>
                </a:cubicBezTo>
                <a:lnTo>
                  <a:pt x="21214" y="21600"/>
                </a:lnTo>
                <a:cubicBezTo>
                  <a:pt x="21427" y="21600"/>
                  <a:pt x="21600" y="20909"/>
                  <a:pt x="21600" y="20056"/>
                </a:cubicBezTo>
                <a:lnTo>
                  <a:pt x="21600" y="1544"/>
                </a:lnTo>
                <a:cubicBezTo>
                  <a:pt x="21600" y="691"/>
                  <a:pt x="21427" y="0"/>
                  <a:pt x="21214" y="0"/>
                </a:cubicBezTo>
                <a:lnTo>
                  <a:pt x="13034" y="0"/>
                </a:lnTo>
                <a:close/>
              </a:path>
            </a:pathLst>
          </a:cu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t"/>
          <a:lstStyle>
            <a:lvl1pPr>
              <a:defRPr sz="2200" b="0">
                <a:solidFill>
                  <a:srgbClr val="FFFFFF"/>
                </a:solidFill>
                <a:latin typeface="+mn-lt"/>
                <a:ea typeface="+mn-ea"/>
                <a:cs typeface="+mn-cs"/>
                <a:sym typeface="Helvetica Neue Medium"/>
              </a:defRPr>
            </a:lvl1pPr>
          </a:lstStyle>
          <a:p>
            <a:pPr algn="r"/>
            <a:r>
              <a:rPr sz="1547" dirty="0"/>
              <a:t>Angle </a:t>
            </a:r>
            <a:endParaRPr lang="nl-NL" sz="1547" dirty="0"/>
          </a:p>
          <a:p>
            <a:pPr algn="r"/>
            <a:r>
              <a:rPr sz="1547" dirty="0"/>
              <a:t>adjuster</a:t>
            </a:r>
          </a:p>
        </p:txBody>
      </p:sp>
      <p:sp>
        <p:nvSpPr>
          <p:cNvPr id="125" name="Micro adjuster"/>
          <p:cNvSpPr/>
          <p:nvPr/>
        </p:nvSpPr>
        <p:spPr>
          <a:xfrm>
            <a:off x="5652218" y="3453243"/>
            <a:ext cx="1097516" cy="1318525"/>
          </a:xfrm>
          <a:custGeom>
            <a:avLst/>
            <a:gdLst/>
            <a:ahLst/>
            <a:cxnLst>
              <a:cxn ang="0">
                <a:pos x="wd2" y="hd2"/>
              </a:cxn>
              <a:cxn ang="5400000">
                <a:pos x="wd2" y="hd2"/>
              </a:cxn>
              <a:cxn ang="10800000">
                <a:pos x="wd2" y="hd2"/>
              </a:cxn>
              <a:cxn ang="16200000">
                <a:pos x="wd2" y="hd2"/>
              </a:cxn>
            </a:cxnLst>
            <a:rect l="0" t="0" r="r" b="b"/>
            <a:pathLst>
              <a:path w="21600" h="21600" extrusionOk="0">
                <a:moveTo>
                  <a:pt x="2894" y="0"/>
                </a:moveTo>
                <a:lnTo>
                  <a:pt x="1137" y="10693"/>
                </a:lnTo>
                <a:lnTo>
                  <a:pt x="879" y="10693"/>
                </a:lnTo>
                <a:cubicBezTo>
                  <a:pt x="393" y="10693"/>
                  <a:pt x="0" y="11020"/>
                  <a:pt x="0" y="11424"/>
                </a:cubicBezTo>
                <a:lnTo>
                  <a:pt x="0" y="20869"/>
                </a:lnTo>
                <a:cubicBezTo>
                  <a:pt x="0" y="21273"/>
                  <a:pt x="393" y="21600"/>
                  <a:pt x="879" y="21600"/>
                </a:cubicBezTo>
                <a:lnTo>
                  <a:pt x="20721" y="21600"/>
                </a:lnTo>
                <a:cubicBezTo>
                  <a:pt x="21207" y="21600"/>
                  <a:pt x="21600" y="21273"/>
                  <a:pt x="21600" y="20869"/>
                </a:cubicBezTo>
                <a:lnTo>
                  <a:pt x="21600" y="11424"/>
                </a:lnTo>
                <a:cubicBezTo>
                  <a:pt x="21600" y="11020"/>
                  <a:pt x="21207" y="10693"/>
                  <a:pt x="20721" y="10693"/>
                </a:cubicBezTo>
                <a:lnTo>
                  <a:pt x="4657" y="10693"/>
                </a:lnTo>
                <a:lnTo>
                  <a:pt x="2894" y="0"/>
                </a:lnTo>
                <a:close/>
              </a:path>
            </a:pathLst>
          </a:cu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lstStyle>
            <a:lvl1pPr>
              <a:defRPr sz="2200" b="0">
                <a:solidFill>
                  <a:srgbClr val="FFFFFF"/>
                </a:solidFill>
                <a:latin typeface="+mn-lt"/>
                <a:ea typeface="+mn-ea"/>
                <a:cs typeface="+mn-cs"/>
                <a:sym typeface="Helvetica Neue Medium"/>
              </a:defRPr>
            </a:lvl1pPr>
          </a:lstStyle>
          <a:p>
            <a:r>
              <a:rPr sz="1547" dirty="0"/>
              <a:t>Micro adjuster</a:t>
            </a:r>
          </a:p>
        </p:txBody>
      </p:sp>
      <p:grpSp>
        <p:nvGrpSpPr>
          <p:cNvPr id="138" name="Groepeer"/>
          <p:cNvGrpSpPr/>
          <p:nvPr/>
        </p:nvGrpSpPr>
        <p:grpSpPr>
          <a:xfrm>
            <a:off x="952042" y="789212"/>
            <a:ext cx="2165427" cy="2832460"/>
            <a:chOff x="0" y="0"/>
            <a:chExt cx="3079716" cy="4028386"/>
          </a:xfrm>
        </p:grpSpPr>
        <p:grpSp>
          <p:nvGrpSpPr>
            <p:cNvPr id="129" name="Groepeer"/>
            <p:cNvGrpSpPr/>
            <p:nvPr/>
          </p:nvGrpSpPr>
          <p:grpSpPr>
            <a:xfrm rot="5400000">
              <a:off x="883328" y="813690"/>
              <a:ext cx="1387143" cy="1386442"/>
              <a:chOff x="0" y="0"/>
              <a:chExt cx="1387142" cy="1386440"/>
            </a:xfrm>
          </p:grpSpPr>
          <p:sp>
            <p:nvSpPr>
              <p:cNvPr id="126" name="Driehoek"/>
              <p:cNvSpPr/>
              <p:nvPr/>
            </p:nvSpPr>
            <p:spPr>
              <a:xfrm rot="21540000">
                <a:off x="82657" y="105454"/>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cap="flat">
                <a:noFill/>
                <a:miter lim="400000"/>
              </a:ln>
              <a:effectLst/>
            </p:spPr>
            <p:txBody>
              <a:bodyPr wrap="square" lIns="35719" tIns="35719" rIns="35719" bIns="35719" numCol="1" anchor="ctr">
                <a:noAutofit/>
              </a:bodyPr>
              <a:lstStyle/>
              <a:p>
                <a:pPr>
                  <a:defRPr sz="2800" b="0">
                    <a:solidFill>
                      <a:srgbClr val="FFFFFF"/>
                    </a:solidFill>
                    <a:latin typeface="+mn-lt"/>
                    <a:ea typeface="+mn-ea"/>
                    <a:cs typeface="+mn-cs"/>
                    <a:sym typeface="Helvetica Neue Medium"/>
                  </a:defRPr>
                </a:pPr>
                <a:endParaRPr sz="1969"/>
              </a:p>
            </p:txBody>
          </p:sp>
          <p:sp>
            <p:nvSpPr>
              <p:cNvPr id="127" name="Driehoek"/>
              <p:cNvSpPr/>
              <p:nvPr/>
            </p:nvSpPr>
            <p:spPr>
              <a:xfrm rot="10860000">
                <a:off x="106156" y="80054"/>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solidFill>
              <a:ln w="12700" cap="flat">
                <a:noFill/>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sp>
            <p:nvSpPr>
              <p:cNvPr id="128" name="Rechthoek"/>
              <p:cNvSpPr/>
              <p:nvPr/>
            </p:nvSpPr>
            <p:spPr>
              <a:xfrm rot="13500000">
                <a:off x="-1138" y="49892"/>
                <a:ext cx="168735" cy="66676"/>
              </a:xfrm>
              <a:prstGeom prst="rect">
                <a:avLst/>
              </a:prstGeom>
              <a:solidFill>
                <a:srgbClr val="000000"/>
              </a:solidFill>
              <a:ln w="12700" cap="flat">
                <a:noFill/>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grpSp>
        <p:sp>
          <p:nvSpPr>
            <p:cNvPr id="130" name="Lijn"/>
            <p:cNvSpPr/>
            <p:nvPr/>
          </p:nvSpPr>
          <p:spPr>
            <a:xfrm>
              <a:off x="0" y="1657333"/>
              <a:ext cx="901667" cy="1"/>
            </a:xfrm>
            <a:prstGeom prst="line">
              <a:avLst/>
            </a:prstGeom>
            <a:noFill/>
            <a:ln w="25400" cap="flat">
              <a:solidFill>
                <a:schemeClr val="accent5">
                  <a:hueOff val="-82419"/>
                  <a:satOff val="-9513"/>
                  <a:lumOff val="-16343"/>
                </a:schemeClr>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sp>
          <p:nvSpPr>
            <p:cNvPr id="131" name="Lijn"/>
            <p:cNvSpPr/>
            <p:nvPr/>
          </p:nvSpPr>
          <p:spPr>
            <a:xfrm>
              <a:off x="901700" y="1657333"/>
              <a:ext cx="1350400" cy="1"/>
            </a:xfrm>
            <a:prstGeom prst="line">
              <a:avLst/>
            </a:prstGeom>
            <a:noFill/>
            <a:ln w="25400" cap="flat">
              <a:solidFill>
                <a:schemeClr val="accent5">
                  <a:hueOff val="-82419"/>
                  <a:satOff val="-9513"/>
                  <a:lumOff val="-16343"/>
                  <a:alpha val="49361"/>
                </a:schemeClr>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sp>
          <p:nvSpPr>
            <p:cNvPr id="132" name="Lijn"/>
            <p:cNvSpPr/>
            <p:nvPr/>
          </p:nvSpPr>
          <p:spPr>
            <a:xfrm>
              <a:off x="2178050" y="1657333"/>
              <a:ext cx="901667" cy="1"/>
            </a:xfrm>
            <a:prstGeom prst="line">
              <a:avLst/>
            </a:prstGeom>
            <a:noFill/>
            <a:ln w="25400" cap="flat">
              <a:solidFill>
                <a:schemeClr val="accent5">
                  <a:hueOff val="-82419"/>
                  <a:satOff val="-9513"/>
                  <a:lumOff val="-16343"/>
                </a:schemeClr>
              </a:solidFill>
              <a:prstDash val="solid"/>
              <a:miter lim="400000"/>
              <a:tailEnd type="triangle" w="med" len="med"/>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sp>
          <p:nvSpPr>
            <p:cNvPr id="133" name="Lijn"/>
            <p:cNvSpPr/>
            <p:nvPr/>
          </p:nvSpPr>
          <p:spPr>
            <a:xfrm flipV="1">
              <a:off x="1399099" y="893537"/>
              <a:ext cx="1" cy="756371"/>
            </a:xfrm>
            <a:prstGeom prst="line">
              <a:avLst/>
            </a:prstGeom>
            <a:noFill/>
            <a:ln w="25400" cap="flat">
              <a:solidFill>
                <a:schemeClr val="accent5">
                  <a:hueOff val="-82419"/>
                  <a:satOff val="-9513"/>
                  <a:lumOff val="-16343"/>
                  <a:alpha val="49361"/>
                </a:schemeClr>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sp>
          <p:nvSpPr>
            <p:cNvPr id="134" name="Lijn"/>
            <p:cNvSpPr/>
            <p:nvPr/>
          </p:nvSpPr>
          <p:spPr>
            <a:xfrm flipV="1">
              <a:off x="1399099" y="0"/>
              <a:ext cx="1" cy="901667"/>
            </a:xfrm>
            <a:prstGeom prst="line">
              <a:avLst/>
            </a:prstGeom>
            <a:noFill/>
            <a:ln w="25400" cap="flat">
              <a:solidFill>
                <a:schemeClr val="accent5">
                  <a:hueOff val="-82419"/>
                  <a:satOff val="-9513"/>
                  <a:lumOff val="-16343"/>
                </a:schemeClr>
              </a:solidFill>
              <a:prstDash val="solid"/>
              <a:miter lim="400000"/>
              <a:tailEnd type="triangle" w="med" len="med"/>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sp>
          <p:nvSpPr>
            <p:cNvPr id="135" name="Lijn"/>
            <p:cNvSpPr/>
            <p:nvPr/>
          </p:nvSpPr>
          <p:spPr>
            <a:xfrm flipV="1">
              <a:off x="1944316" y="2917283"/>
              <a:ext cx="1" cy="629801"/>
            </a:xfrm>
            <a:prstGeom prst="line">
              <a:avLst/>
            </a:prstGeom>
            <a:noFill/>
            <a:ln w="25400" cap="flat">
              <a:solidFill>
                <a:srgbClr val="000000"/>
              </a:solidFill>
              <a:prstDash val="solid"/>
              <a:miter lim="400000"/>
              <a:headEnd type="triangle" w="med" len="med"/>
              <a:tailEnd type="triangle" w="med" len="med"/>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sp>
          <p:nvSpPr>
            <p:cNvPr id="136" name="Rechthoek"/>
            <p:cNvSpPr/>
            <p:nvPr/>
          </p:nvSpPr>
          <p:spPr>
            <a:xfrm>
              <a:off x="462982" y="494676"/>
              <a:ext cx="2082956" cy="2138712"/>
            </a:xfrm>
            <a:prstGeom prst="rect">
              <a:avLst/>
            </a:prstGeom>
            <a:noFill/>
            <a:ln w="127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a:p>
          </p:txBody>
        </p:sp>
        <p:pic>
          <p:nvPicPr>
            <p:cNvPr id="137" name="Afbeelding" descr="Afbeelding"/>
            <p:cNvPicPr>
              <a:picLocks noChangeAspect="1"/>
            </p:cNvPicPr>
            <p:nvPr/>
          </p:nvPicPr>
          <p:blipFill>
            <a:blip r:embed="rId4"/>
            <a:srcRect l="34497" t="29848" r="34497" b="49307"/>
            <a:stretch>
              <a:fillRect/>
            </a:stretch>
          </p:blipFill>
          <p:spPr>
            <a:xfrm rot="5400000">
              <a:off x="810869" y="3070874"/>
              <a:ext cx="1387173" cy="527853"/>
            </a:xfrm>
            <a:prstGeom prst="rect">
              <a:avLst/>
            </a:prstGeom>
            <a:ln w="12700" cap="flat">
              <a:noFill/>
              <a:miter lim="400000"/>
            </a:ln>
            <a:effectLst/>
          </p:spPr>
        </p:pic>
      </p:grpSp>
      <p:sp>
        <p:nvSpPr>
          <p:cNvPr id="139" name="Lijn"/>
          <p:cNvSpPr/>
          <p:nvPr/>
        </p:nvSpPr>
        <p:spPr>
          <a:xfrm>
            <a:off x="4082540" y="1539027"/>
            <a:ext cx="3050326" cy="1"/>
          </a:xfrm>
          <a:prstGeom prst="line">
            <a:avLst/>
          </a:prstGeom>
          <a:ln w="25400">
            <a:solidFill>
              <a:schemeClr val="accent5">
                <a:hueOff val="-82419"/>
                <a:satOff val="-9513"/>
                <a:lumOff val="-16343"/>
              </a:schemeClr>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40" name="Lijn"/>
          <p:cNvSpPr/>
          <p:nvPr/>
        </p:nvSpPr>
        <p:spPr>
          <a:xfrm flipV="1">
            <a:off x="5836070" y="484672"/>
            <a:ext cx="1" cy="1063207"/>
          </a:xfrm>
          <a:prstGeom prst="line">
            <a:avLst/>
          </a:prstGeom>
          <a:ln w="25400">
            <a:solidFill>
              <a:schemeClr val="accent5">
                <a:hueOff val="-82419"/>
                <a:satOff val="-9513"/>
                <a:lumOff val="-16343"/>
              </a:schemeClr>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41" name="Lijn"/>
          <p:cNvSpPr/>
          <p:nvPr/>
        </p:nvSpPr>
        <p:spPr>
          <a:xfrm flipV="1">
            <a:off x="6135606" y="1317613"/>
            <a:ext cx="1" cy="442829"/>
          </a:xfrm>
          <a:prstGeom prst="line">
            <a:avLst/>
          </a:prstGeom>
          <a:ln w="25400">
            <a:solidFill>
              <a:schemeClr val="accent1"/>
            </a:solidFill>
            <a:miter lim="400000"/>
            <a:headEnd type="triangle"/>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pic>
        <p:nvPicPr>
          <p:cNvPr id="3" name="Afbeelding 2">
            <a:extLst>
              <a:ext uri="{FF2B5EF4-FFF2-40B4-BE49-F238E27FC236}">
                <a16:creationId xmlns:a16="http://schemas.microsoft.com/office/drawing/2014/main" id="{F0D39087-4DCC-1F42-8042-44BDDD2EEC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216" y="4506434"/>
            <a:ext cx="1785938" cy="1785938"/>
          </a:xfrm>
          <a:prstGeom prst="rect">
            <a:avLst/>
          </a:prstGeom>
        </p:spPr>
      </p:pic>
      <p:pic>
        <p:nvPicPr>
          <p:cNvPr id="5" name="Afbeelding 4">
            <a:extLst>
              <a:ext uri="{FF2B5EF4-FFF2-40B4-BE49-F238E27FC236}">
                <a16:creationId xmlns:a16="http://schemas.microsoft.com/office/drawing/2014/main" id="{D84578A8-D4D6-5444-94B3-CC8C92F1F8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1738" y="4506434"/>
            <a:ext cx="1785938" cy="1785938"/>
          </a:xfrm>
          <a:prstGeom prst="rect">
            <a:avLst/>
          </a:prstGeom>
        </p:spPr>
      </p:pic>
      <p:sp>
        <p:nvSpPr>
          <p:cNvPr id="2" name="Tekstvak 1">
            <a:extLst>
              <a:ext uri="{FF2B5EF4-FFF2-40B4-BE49-F238E27FC236}">
                <a16:creationId xmlns:a16="http://schemas.microsoft.com/office/drawing/2014/main" id="{440FD1E0-28F5-B543-9012-A73A9D189DED}"/>
              </a:ext>
            </a:extLst>
          </p:cNvPr>
          <p:cNvSpPr txBox="1"/>
          <p:nvPr/>
        </p:nvSpPr>
        <p:spPr>
          <a:xfrm>
            <a:off x="6026532" y="5117479"/>
            <a:ext cx="2626094" cy="923330"/>
          </a:xfrm>
          <a:prstGeom prst="rect">
            <a:avLst/>
          </a:prstGeom>
          <a:noFill/>
        </p:spPr>
        <p:txBody>
          <a:bodyPr wrap="square" rtlCol="0">
            <a:spAutoFit/>
          </a:bodyPr>
          <a:lstStyle/>
          <a:p>
            <a:r>
              <a:rPr lang="nl-NL" b="1" dirty="0"/>
              <a:t>NB In het presentatie view is een golfsimulatie te zien</a:t>
            </a:r>
          </a:p>
        </p:txBody>
      </p:sp>
    </p:spTree>
    <p:extLst>
      <p:ext uri="{BB962C8B-B14F-4D97-AF65-F5344CB8AC3E}">
        <p14:creationId xmlns:p14="http://schemas.microsoft.com/office/powerpoint/2010/main" val="393205418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9110EA-7D25-2643-86F2-DDF1AA0BB4EF}"/>
              </a:ext>
            </a:extLst>
          </p:cNvPr>
          <p:cNvSpPr>
            <a:spLocks noGrp="1"/>
          </p:cNvSpPr>
          <p:nvPr>
            <p:ph type="title"/>
          </p:nvPr>
        </p:nvSpPr>
        <p:spPr>
          <a:xfrm>
            <a:off x="210366" y="188640"/>
            <a:ext cx="8671696" cy="1080119"/>
          </a:xfrm>
        </p:spPr>
        <p:txBody>
          <a:bodyPr/>
          <a:lstStyle/>
          <a:p>
            <a:pPr algn="ctr"/>
            <a:r>
              <a:rPr lang="en-US" sz="3600" dirty="0" err="1">
                <a:solidFill>
                  <a:schemeClr val="bg1"/>
                </a:solidFill>
              </a:rPr>
              <a:t>Verdere</a:t>
            </a:r>
            <a:r>
              <a:rPr lang="en-US" sz="3600" dirty="0">
                <a:solidFill>
                  <a:schemeClr val="bg1"/>
                </a:solidFill>
              </a:rPr>
              <a:t> </a:t>
            </a:r>
            <a:r>
              <a:rPr lang="en-US" sz="3600" dirty="0" err="1">
                <a:solidFill>
                  <a:schemeClr val="bg1"/>
                </a:solidFill>
              </a:rPr>
              <a:t>informatie</a:t>
            </a:r>
            <a:r>
              <a:rPr lang="en-US" sz="3600" dirty="0">
                <a:solidFill>
                  <a:schemeClr val="bg1"/>
                </a:solidFill>
              </a:rPr>
              <a:t>:</a:t>
            </a:r>
            <a:br>
              <a:rPr lang="en-US" sz="3600" dirty="0">
                <a:solidFill>
                  <a:schemeClr val="bg1"/>
                </a:solidFill>
              </a:rPr>
            </a:br>
            <a:r>
              <a:rPr lang="en-US" sz="3200" b="0" dirty="0" err="1">
                <a:solidFill>
                  <a:schemeClr val="bg1"/>
                </a:solidFill>
              </a:rPr>
              <a:t>a.n.vanrossum@utwente.nl</a:t>
            </a:r>
            <a:r>
              <a:rPr lang="en-US" sz="3200" b="0" dirty="0">
                <a:solidFill>
                  <a:schemeClr val="bg1"/>
                </a:solidFill>
              </a:rPr>
              <a:t>; </a:t>
            </a:r>
            <a:r>
              <a:rPr lang="en-US" sz="3200" b="0" dirty="0" err="1">
                <a:solidFill>
                  <a:schemeClr val="bg1"/>
                </a:solidFill>
              </a:rPr>
              <a:t>e.vandenberg@utwente.nl</a:t>
            </a:r>
            <a:endParaRPr lang="en-US" sz="3200" b="0" dirty="0">
              <a:solidFill>
                <a:schemeClr val="bg1"/>
              </a:solidFill>
            </a:endParaRPr>
          </a:p>
        </p:txBody>
      </p:sp>
      <p:sp>
        <p:nvSpPr>
          <p:cNvPr id="3" name="Tijdelijke aanduiding voor inhoud 2">
            <a:extLst>
              <a:ext uri="{FF2B5EF4-FFF2-40B4-BE49-F238E27FC236}">
                <a16:creationId xmlns:a16="http://schemas.microsoft.com/office/drawing/2014/main" id="{219E6300-C57E-754E-AC2B-A79AAF5F8AB2}"/>
              </a:ext>
            </a:extLst>
          </p:cNvPr>
          <p:cNvSpPr>
            <a:spLocks noGrp="1"/>
          </p:cNvSpPr>
          <p:nvPr>
            <p:ph idx="1"/>
          </p:nvPr>
        </p:nvSpPr>
        <p:spPr>
          <a:xfrm>
            <a:off x="302950" y="1556792"/>
            <a:ext cx="8486527" cy="3560763"/>
          </a:xfrm>
        </p:spPr>
        <p:txBody>
          <a:bodyPr/>
          <a:lstStyle/>
          <a:p>
            <a:pPr marL="0" indent="0">
              <a:spcBef>
                <a:spcPts val="0"/>
              </a:spcBef>
              <a:buNone/>
            </a:pPr>
            <a:br>
              <a:rPr lang="nl-NL" sz="2800" dirty="0">
                <a:solidFill>
                  <a:schemeClr val="bg1"/>
                </a:solidFill>
              </a:rPr>
            </a:br>
            <a:r>
              <a:rPr lang="nl-NL" sz="2800" dirty="0">
                <a:solidFill>
                  <a:schemeClr val="bg1"/>
                </a:solidFill>
              </a:rPr>
              <a:t>HULPMATERIAAL:</a:t>
            </a:r>
            <a:endParaRPr lang="en-US" sz="3200" dirty="0">
              <a:solidFill>
                <a:schemeClr val="bg1"/>
              </a:solidFill>
            </a:endParaRPr>
          </a:p>
          <a:p>
            <a:pPr marL="342900" indent="-342900">
              <a:lnSpc>
                <a:spcPct val="150000"/>
              </a:lnSpc>
              <a:spcBef>
                <a:spcPts val="0"/>
              </a:spcBef>
              <a:buFont typeface="+mj-lt"/>
              <a:buAutoNum type="arabicPeriod"/>
            </a:pPr>
            <a:r>
              <a:rPr lang="en-US" sz="3200" dirty="0">
                <a:solidFill>
                  <a:schemeClr val="bg1"/>
                </a:solidFill>
              </a:rPr>
              <a:t> </a:t>
            </a:r>
            <a:r>
              <a:rPr lang="en-US" sz="2800" dirty="0" err="1">
                <a:solidFill>
                  <a:schemeClr val="bg1"/>
                </a:solidFill>
              </a:rPr>
              <a:t>Lesbeschrijving</a:t>
            </a:r>
            <a:r>
              <a:rPr lang="en-US" sz="2800" dirty="0">
                <a:solidFill>
                  <a:schemeClr val="bg1"/>
                </a:solidFill>
              </a:rPr>
              <a:t> </a:t>
            </a:r>
            <a:r>
              <a:rPr lang="en-US" sz="2800">
                <a:solidFill>
                  <a:schemeClr val="bg1"/>
                </a:solidFill>
              </a:rPr>
              <a:t>dualiteit</a:t>
            </a:r>
            <a:endParaRPr lang="en-US" sz="2800" dirty="0">
              <a:solidFill>
                <a:schemeClr val="bg1"/>
              </a:solidFill>
            </a:endParaRPr>
          </a:p>
          <a:p>
            <a:pPr marL="342900" indent="-342900">
              <a:lnSpc>
                <a:spcPct val="150000"/>
              </a:lnSpc>
              <a:spcBef>
                <a:spcPts val="0"/>
              </a:spcBef>
              <a:buFont typeface="+mj-lt"/>
              <a:buAutoNum type="arabicPeriod"/>
            </a:pPr>
            <a:r>
              <a:rPr lang="en-US" sz="2800" dirty="0">
                <a:solidFill>
                  <a:schemeClr val="bg1"/>
                </a:solidFill>
              </a:rPr>
              <a:t> NVOX </a:t>
            </a:r>
            <a:r>
              <a:rPr lang="en-US" sz="2800" dirty="0" err="1">
                <a:solidFill>
                  <a:schemeClr val="bg1"/>
                </a:solidFill>
              </a:rPr>
              <a:t>artikel</a:t>
            </a:r>
            <a:r>
              <a:rPr lang="en-US" sz="2800" dirty="0">
                <a:solidFill>
                  <a:schemeClr val="bg1"/>
                </a:solidFill>
              </a:rPr>
              <a:t> (</a:t>
            </a:r>
            <a:r>
              <a:rPr lang="en-US" sz="2800" dirty="0" err="1">
                <a:solidFill>
                  <a:schemeClr val="bg1"/>
                </a:solidFill>
              </a:rPr>
              <a:t>uitgedeeld</a:t>
            </a:r>
            <a:r>
              <a:rPr lang="en-US" sz="2800" dirty="0">
                <a:solidFill>
                  <a:schemeClr val="bg1"/>
                </a:solidFill>
              </a:rPr>
              <a:t>)</a:t>
            </a:r>
          </a:p>
          <a:p>
            <a:pPr marL="342900" indent="-342900">
              <a:lnSpc>
                <a:spcPct val="150000"/>
              </a:lnSpc>
              <a:spcBef>
                <a:spcPts val="0"/>
              </a:spcBef>
              <a:buFont typeface="+mj-lt"/>
              <a:buAutoNum type="arabicPeriod"/>
            </a:pPr>
            <a:r>
              <a:rPr lang="en-US" sz="2800" dirty="0">
                <a:solidFill>
                  <a:schemeClr val="bg1"/>
                </a:solidFill>
              </a:rPr>
              <a:t> </a:t>
            </a:r>
            <a:r>
              <a:rPr lang="en-US" sz="2800" dirty="0" err="1">
                <a:solidFill>
                  <a:schemeClr val="bg1"/>
                </a:solidFill>
              </a:rPr>
              <a:t>Geschiedenis</a:t>
            </a:r>
            <a:r>
              <a:rPr lang="en-US" sz="2800" dirty="0">
                <a:solidFill>
                  <a:schemeClr val="bg1"/>
                </a:solidFill>
              </a:rPr>
              <a:t> </a:t>
            </a:r>
            <a:r>
              <a:rPr lang="en-US" sz="2800" dirty="0" err="1">
                <a:solidFill>
                  <a:schemeClr val="bg1"/>
                </a:solidFill>
              </a:rPr>
              <a:t>dubbelspleet</a:t>
            </a:r>
            <a:r>
              <a:rPr lang="en-US" sz="2800" dirty="0">
                <a:solidFill>
                  <a:schemeClr val="bg1"/>
                </a:solidFill>
              </a:rPr>
              <a:t> (</a:t>
            </a:r>
            <a:r>
              <a:rPr lang="en-US" sz="2800" dirty="0" err="1">
                <a:solidFill>
                  <a:schemeClr val="bg1"/>
                </a:solidFill>
              </a:rPr>
              <a:t>uitgedeeld</a:t>
            </a:r>
            <a:r>
              <a:rPr lang="en-US" sz="2800" dirty="0">
                <a:solidFill>
                  <a:schemeClr val="bg1"/>
                </a:solidFill>
              </a:rPr>
              <a:t>)</a:t>
            </a:r>
          </a:p>
          <a:p>
            <a:pPr marL="0" indent="0">
              <a:lnSpc>
                <a:spcPct val="150000"/>
              </a:lnSpc>
              <a:spcBef>
                <a:spcPts val="0"/>
              </a:spcBef>
              <a:buNone/>
            </a:pPr>
            <a:r>
              <a:rPr lang="en-US" sz="2800" dirty="0">
                <a:solidFill>
                  <a:schemeClr val="bg1"/>
                </a:solidFill>
              </a:rPr>
              <a:t>UITLEEN: </a:t>
            </a:r>
          </a:p>
          <a:p>
            <a:pPr marL="0" indent="0">
              <a:lnSpc>
                <a:spcPct val="150000"/>
              </a:lnSpc>
              <a:spcBef>
                <a:spcPts val="0"/>
              </a:spcBef>
              <a:buNone/>
            </a:pPr>
            <a:r>
              <a:rPr lang="en-US" sz="2800" dirty="0">
                <a:solidFill>
                  <a:schemeClr val="bg1"/>
                </a:solidFill>
              </a:rPr>
              <a:t>Enno van der </a:t>
            </a:r>
            <a:r>
              <a:rPr lang="en-US" sz="2800" dirty="0" err="1">
                <a:solidFill>
                  <a:schemeClr val="bg1"/>
                </a:solidFill>
              </a:rPr>
              <a:t>Laan</a:t>
            </a:r>
            <a:r>
              <a:rPr lang="en-US" sz="2800" dirty="0">
                <a:solidFill>
                  <a:schemeClr val="bg1"/>
                </a:solidFill>
              </a:rPr>
              <a:t>: </a:t>
            </a:r>
            <a:r>
              <a:rPr lang="en-US" sz="2800" dirty="0" err="1">
                <a:solidFill>
                  <a:schemeClr val="bg1"/>
                </a:solidFill>
              </a:rPr>
              <a:t>j.e.van.der.laan@rug.nl</a:t>
            </a:r>
            <a:endParaRPr lang="en-US" sz="2800" dirty="0">
              <a:solidFill>
                <a:schemeClr val="bg1"/>
              </a:solidFill>
            </a:endParaRPr>
          </a:p>
          <a:p>
            <a:pPr marL="0" indent="0">
              <a:lnSpc>
                <a:spcPct val="150000"/>
              </a:lnSpc>
              <a:spcBef>
                <a:spcPts val="0"/>
              </a:spcBef>
              <a:buNone/>
            </a:pPr>
            <a:r>
              <a:rPr lang="en-US" sz="2800" dirty="0">
                <a:solidFill>
                  <a:schemeClr val="bg1"/>
                </a:solidFill>
              </a:rPr>
              <a:t>Wim </a:t>
            </a:r>
            <a:r>
              <a:rPr lang="en-US" sz="2800" dirty="0" err="1">
                <a:solidFill>
                  <a:schemeClr val="bg1"/>
                </a:solidFill>
              </a:rPr>
              <a:t>Sonneveld</a:t>
            </a:r>
            <a:r>
              <a:rPr lang="en-US" sz="2800" dirty="0">
                <a:solidFill>
                  <a:schemeClr val="bg1"/>
                </a:solidFill>
              </a:rPr>
              <a:t>: </a:t>
            </a:r>
            <a:r>
              <a:rPr lang="en-US" sz="2800" dirty="0" err="1">
                <a:solidFill>
                  <a:schemeClr val="bg1"/>
                </a:solidFill>
              </a:rPr>
              <a:t>w.sonneveld@tudelft.nl</a:t>
            </a:r>
            <a:endParaRPr lang="en-US" sz="2800" dirty="0">
              <a:solidFill>
                <a:schemeClr val="bg1"/>
              </a:solidFill>
            </a:endParaRPr>
          </a:p>
          <a:p>
            <a:pPr marL="0" indent="0">
              <a:lnSpc>
                <a:spcPct val="150000"/>
              </a:lnSpc>
              <a:spcBef>
                <a:spcPts val="0"/>
              </a:spcBef>
              <a:buNone/>
            </a:pPr>
            <a:r>
              <a:rPr lang="en-US" sz="2800" dirty="0">
                <a:solidFill>
                  <a:schemeClr val="bg1"/>
                </a:solidFill>
              </a:rPr>
              <a:t>John </a:t>
            </a:r>
            <a:r>
              <a:rPr lang="en-US" sz="2800" dirty="0" err="1">
                <a:solidFill>
                  <a:schemeClr val="bg1"/>
                </a:solidFill>
              </a:rPr>
              <a:t>Kooiker</a:t>
            </a:r>
            <a:r>
              <a:rPr lang="en-US" sz="2800" dirty="0">
                <a:solidFill>
                  <a:schemeClr val="bg1"/>
                </a:solidFill>
              </a:rPr>
              <a:t>: </a:t>
            </a:r>
            <a:r>
              <a:rPr lang="en-US" sz="2800" dirty="0" err="1">
                <a:solidFill>
                  <a:schemeClr val="bg1"/>
                </a:solidFill>
              </a:rPr>
              <a:t>j.h.a.kookier@Utwente.nl</a:t>
            </a:r>
            <a:endParaRPr lang="en-US" sz="2800" dirty="0">
              <a:solidFill>
                <a:schemeClr val="bg1"/>
              </a:solidFill>
            </a:endParaRPr>
          </a:p>
        </p:txBody>
      </p:sp>
    </p:spTree>
    <p:extLst>
      <p:ext uri="{BB962C8B-B14F-4D97-AF65-F5344CB8AC3E}">
        <p14:creationId xmlns:p14="http://schemas.microsoft.com/office/powerpoint/2010/main" val="2157375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D060D-8D09-C849-8CF4-CD8D96F7B21F}"/>
              </a:ext>
            </a:extLst>
          </p:cNvPr>
          <p:cNvSpPr>
            <a:spLocks noGrp="1"/>
          </p:cNvSpPr>
          <p:nvPr>
            <p:ph type="title"/>
          </p:nvPr>
        </p:nvSpPr>
        <p:spPr>
          <a:xfrm>
            <a:off x="899592" y="476672"/>
            <a:ext cx="7121525" cy="1143000"/>
          </a:xfrm>
        </p:spPr>
        <p:txBody>
          <a:bodyPr/>
          <a:lstStyle/>
          <a:p>
            <a:pPr algn="ctr"/>
            <a:r>
              <a:rPr lang="en-US" sz="3600" dirty="0" err="1">
                <a:solidFill>
                  <a:schemeClr val="bg1"/>
                </a:solidFill>
              </a:rPr>
              <a:t>Programma</a:t>
            </a:r>
            <a:endParaRPr lang="en-US" sz="3600" dirty="0">
              <a:solidFill>
                <a:schemeClr val="bg1"/>
              </a:solidFill>
            </a:endParaRPr>
          </a:p>
        </p:txBody>
      </p:sp>
      <p:sp>
        <p:nvSpPr>
          <p:cNvPr id="3" name="Tijdelijke aanduiding voor inhoud 2">
            <a:extLst>
              <a:ext uri="{FF2B5EF4-FFF2-40B4-BE49-F238E27FC236}">
                <a16:creationId xmlns:a16="http://schemas.microsoft.com/office/drawing/2014/main" id="{D7EA52FA-91F8-0C41-A802-D66FBD0B0248}"/>
              </a:ext>
            </a:extLst>
          </p:cNvPr>
          <p:cNvSpPr>
            <a:spLocks noGrp="1"/>
          </p:cNvSpPr>
          <p:nvPr>
            <p:ph idx="1"/>
          </p:nvPr>
        </p:nvSpPr>
        <p:spPr>
          <a:xfrm>
            <a:off x="827584" y="1988840"/>
            <a:ext cx="7992888" cy="4104456"/>
          </a:xfrm>
        </p:spPr>
        <p:txBody>
          <a:bodyPr/>
          <a:lstStyle/>
          <a:p>
            <a:pPr marL="514350" indent="-514350">
              <a:lnSpc>
                <a:spcPct val="150000"/>
              </a:lnSpc>
              <a:buFont typeface="+mj-lt"/>
              <a:buAutoNum type="arabicPeriod"/>
            </a:pPr>
            <a:r>
              <a:rPr lang="en-US" sz="3200" dirty="0" err="1">
                <a:solidFill>
                  <a:schemeClr val="bg1"/>
                </a:solidFill>
              </a:rPr>
              <a:t>Introductie</a:t>
            </a:r>
            <a:r>
              <a:rPr lang="en-US" sz="3200" dirty="0">
                <a:solidFill>
                  <a:schemeClr val="bg1"/>
                </a:solidFill>
              </a:rPr>
              <a:t> </a:t>
            </a:r>
            <a:r>
              <a:rPr lang="en-US" sz="3200" dirty="0" err="1">
                <a:solidFill>
                  <a:schemeClr val="bg1"/>
                </a:solidFill>
              </a:rPr>
              <a:t>dualiteit</a:t>
            </a:r>
            <a:r>
              <a:rPr lang="en-US" sz="3200" dirty="0">
                <a:solidFill>
                  <a:schemeClr val="bg1"/>
                </a:solidFill>
              </a:rPr>
              <a:t> </a:t>
            </a:r>
            <a:r>
              <a:rPr lang="en-US" sz="3200" dirty="0" err="1">
                <a:solidFill>
                  <a:schemeClr val="bg1"/>
                </a:solidFill>
              </a:rPr>
              <a:t>en</a:t>
            </a:r>
            <a:r>
              <a:rPr lang="en-US" sz="3200" dirty="0">
                <a:solidFill>
                  <a:schemeClr val="bg1"/>
                </a:solidFill>
              </a:rPr>
              <a:t> </a:t>
            </a:r>
            <a:r>
              <a:rPr lang="en-US" sz="3200" dirty="0" err="1">
                <a:solidFill>
                  <a:schemeClr val="bg1"/>
                </a:solidFill>
              </a:rPr>
              <a:t>dubbelspleet</a:t>
            </a:r>
            <a:endParaRPr lang="en-US" sz="3200" dirty="0">
              <a:solidFill>
                <a:schemeClr val="bg1"/>
              </a:solidFill>
            </a:endParaRPr>
          </a:p>
          <a:p>
            <a:pPr marL="514350" indent="-514350">
              <a:lnSpc>
                <a:spcPct val="150000"/>
              </a:lnSpc>
              <a:buFont typeface="+mj-lt"/>
              <a:buAutoNum type="arabicPeriod"/>
            </a:pPr>
            <a:r>
              <a:rPr lang="en-US" sz="3200" dirty="0" err="1">
                <a:solidFill>
                  <a:schemeClr val="bg1"/>
                </a:solidFill>
              </a:rPr>
              <a:t>Technische</a:t>
            </a:r>
            <a:r>
              <a:rPr lang="en-US" sz="3200" dirty="0">
                <a:solidFill>
                  <a:schemeClr val="bg1"/>
                </a:solidFill>
              </a:rPr>
              <a:t> </a:t>
            </a:r>
            <a:r>
              <a:rPr lang="en-US" sz="3200" dirty="0" err="1">
                <a:solidFill>
                  <a:schemeClr val="bg1"/>
                </a:solidFill>
              </a:rPr>
              <a:t>informatie</a:t>
            </a:r>
            <a:endParaRPr lang="en-US" sz="3200" dirty="0">
              <a:solidFill>
                <a:schemeClr val="bg1"/>
              </a:solidFill>
            </a:endParaRPr>
          </a:p>
          <a:p>
            <a:pPr marL="514350" indent="-514350">
              <a:lnSpc>
                <a:spcPct val="150000"/>
              </a:lnSpc>
              <a:buFont typeface="+mj-lt"/>
              <a:buAutoNum type="arabicPeriod"/>
            </a:pPr>
            <a:r>
              <a:rPr lang="en-US" sz="3200" dirty="0" err="1">
                <a:solidFill>
                  <a:schemeClr val="bg1"/>
                </a:solidFill>
              </a:rPr>
              <a:t>Uitproberen</a:t>
            </a:r>
            <a:r>
              <a:rPr lang="en-US" sz="3200" dirty="0">
                <a:solidFill>
                  <a:schemeClr val="bg1"/>
                </a:solidFill>
              </a:rPr>
              <a:t> in </a:t>
            </a:r>
            <a:r>
              <a:rPr lang="en-US" sz="3200" dirty="0" err="1">
                <a:solidFill>
                  <a:schemeClr val="bg1"/>
                </a:solidFill>
              </a:rPr>
              <a:t>groepjes</a:t>
            </a:r>
            <a:r>
              <a:rPr lang="en-US" sz="3200" dirty="0">
                <a:solidFill>
                  <a:schemeClr val="bg1"/>
                </a:solidFill>
              </a:rPr>
              <a:t> </a:t>
            </a:r>
            <a:r>
              <a:rPr lang="en-US" sz="3200" dirty="0" err="1">
                <a:solidFill>
                  <a:schemeClr val="bg1"/>
                </a:solidFill>
              </a:rPr>
              <a:t>en</a:t>
            </a:r>
            <a:r>
              <a:rPr lang="en-US" sz="3200" dirty="0">
                <a:solidFill>
                  <a:schemeClr val="bg1"/>
                </a:solidFill>
              </a:rPr>
              <a:t> </a:t>
            </a:r>
            <a:r>
              <a:rPr lang="en-US" sz="3200" dirty="0" err="1">
                <a:solidFill>
                  <a:schemeClr val="bg1"/>
                </a:solidFill>
              </a:rPr>
              <a:t>nadenken</a:t>
            </a:r>
            <a:r>
              <a:rPr lang="en-US" sz="3200" dirty="0">
                <a:solidFill>
                  <a:schemeClr val="bg1"/>
                </a:solidFill>
              </a:rPr>
              <a:t> over </a:t>
            </a:r>
            <a:r>
              <a:rPr lang="en-US" sz="3200" dirty="0" err="1">
                <a:solidFill>
                  <a:schemeClr val="bg1"/>
                </a:solidFill>
              </a:rPr>
              <a:t>didactiek</a:t>
            </a:r>
            <a:endParaRPr lang="en-US" sz="3200" dirty="0">
              <a:solidFill>
                <a:schemeClr val="bg1"/>
              </a:solidFill>
            </a:endParaRPr>
          </a:p>
          <a:p>
            <a:pPr marL="514350" indent="-514350">
              <a:lnSpc>
                <a:spcPct val="150000"/>
              </a:lnSpc>
              <a:buFont typeface="+mj-lt"/>
              <a:buAutoNum type="arabicPeriod"/>
            </a:pPr>
            <a:r>
              <a:rPr lang="en-US" sz="3200" dirty="0" err="1">
                <a:solidFill>
                  <a:schemeClr val="bg1"/>
                </a:solidFill>
              </a:rPr>
              <a:t>Resultaten</a:t>
            </a:r>
            <a:r>
              <a:rPr lang="en-US" sz="3200" dirty="0">
                <a:solidFill>
                  <a:schemeClr val="bg1"/>
                </a:solidFill>
              </a:rPr>
              <a:t> </a:t>
            </a:r>
            <a:r>
              <a:rPr lang="en-US" sz="3200" dirty="0" err="1">
                <a:solidFill>
                  <a:schemeClr val="bg1"/>
                </a:solidFill>
              </a:rPr>
              <a:t>vakdidactisch</a:t>
            </a:r>
            <a:r>
              <a:rPr lang="en-US" sz="3200" dirty="0">
                <a:solidFill>
                  <a:schemeClr val="bg1"/>
                </a:solidFill>
              </a:rPr>
              <a:t> </a:t>
            </a:r>
            <a:r>
              <a:rPr lang="en-US" sz="3200" dirty="0" err="1">
                <a:solidFill>
                  <a:schemeClr val="bg1"/>
                </a:solidFill>
              </a:rPr>
              <a:t>onderzoek</a:t>
            </a:r>
            <a:r>
              <a:rPr lang="en-US" sz="3200" dirty="0">
                <a:solidFill>
                  <a:schemeClr val="bg1"/>
                </a:solidFill>
              </a:rPr>
              <a:t> </a:t>
            </a:r>
          </a:p>
        </p:txBody>
      </p:sp>
    </p:spTree>
    <p:extLst>
      <p:ext uri="{BB962C8B-B14F-4D97-AF65-F5344CB8AC3E}">
        <p14:creationId xmlns:p14="http://schemas.microsoft.com/office/powerpoint/2010/main" val="1043136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52B2EA-6195-C44D-82D3-031A6954C4EC}"/>
              </a:ext>
            </a:extLst>
          </p:cNvPr>
          <p:cNvSpPr>
            <a:spLocks noGrp="1"/>
          </p:cNvSpPr>
          <p:nvPr>
            <p:ph type="title"/>
          </p:nvPr>
        </p:nvSpPr>
        <p:spPr>
          <a:xfrm>
            <a:off x="467544" y="548680"/>
            <a:ext cx="7121525" cy="710952"/>
          </a:xfrm>
        </p:spPr>
        <p:txBody>
          <a:bodyPr/>
          <a:lstStyle/>
          <a:p>
            <a:pPr algn="ctr"/>
            <a:r>
              <a:rPr lang="nl-NL" sz="3600" dirty="0">
                <a:solidFill>
                  <a:schemeClr val="bg1"/>
                </a:solidFill>
              </a:rPr>
              <a:t>Dubbelspleet en quantum eigenschappen</a:t>
            </a:r>
          </a:p>
        </p:txBody>
      </p:sp>
      <p:sp>
        <p:nvSpPr>
          <p:cNvPr id="3" name="Tijdelijke aanduiding voor inhoud 2">
            <a:extLst>
              <a:ext uri="{FF2B5EF4-FFF2-40B4-BE49-F238E27FC236}">
                <a16:creationId xmlns:a16="http://schemas.microsoft.com/office/drawing/2014/main" id="{415084A6-1B36-2349-B098-22479049C997}"/>
              </a:ext>
            </a:extLst>
          </p:cNvPr>
          <p:cNvSpPr>
            <a:spLocks noGrp="1"/>
          </p:cNvSpPr>
          <p:nvPr>
            <p:ph idx="1"/>
          </p:nvPr>
        </p:nvSpPr>
        <p:spPr>
          <a:xfrm>
            <a:off x="715414" y="1772816"/>
            <a:ext cx="7550422" cy="3560763"/>
          </a:xfrm>
        </p:spPr>
        <p:txBody>
          <a:bodyPr/>
          <a:lstStyle/>
          <a:p>
            <a:pPr marL="0" indent="0">
              <a:lnSpc>
                <a:spcPts val="4000"/>
              </a:lnSpc>
              <a:buNone/>
            </a:pPr>
            <a:r>
              <a:rPr lang="nl-NL" sz="3200" dirty="0">
                <a:solidFill>
                  <a:schemeClr val="bg1"/>
                </a:solidFill>
              </a:rPr>
              <a:t>De dubbelspleet illustreert </a:t>
            </a:r>
            <a:r>
              <a:rPr lang="nl-NL" sz="3200" dirty="0" err="1">
                <a:solidFill>
                  <a:schemeClr val="bg1"/>
                </a:solidFill>
              </a:rPr>
              <a:t>quantum</a:t>
            </a:r>
            <a:r>
              <a:rPr lang="nl-NL" sz="3200" dirty="0">
                <a:solidFill>
                  <a:schemeClr val="bg1"/>
                </a:solidFill>
              </a:rPr>
              <a:t> eigenschappen:</a:t>
            </a:r>
          </a:p>
          <a:p>
            <a:pPr>
              <a:lnSpc>
                <a:spcPts val="4000"/>
              </a:lnSpc>
            </a:pPr>
            <a:r>
              <a:rPr lang="nl-NL" sz="3200" dirty="0">
                <a:solidFill>
                  <a:schemeClr val="bg1"/>
                </a:solidFill>
              </a:rPr>
              <a:t>Golf eigenschappen van deeltjes (dualiteit)</a:t>
            </a:r>
          </a:p>
          <a:p>
            <a:pPr>
              <a:lnSpc>
                <a:spcPts val="4000"/>
              </a:lnSpc>
            </a:pPr>
            <a:r>
              <a:rPr lang="nl-NL" sz="3200" dirty="0">
                <a:solidFill>
                  <a:schemeClr val="bg1"/>
                </a:solidFill>
              </a:rPr>
              <a:t>Determinisme versus kans processen</a:t>
            </a:r>
          </a:p>
          <a:p>
            <a:pPr>
              <a:lnSpc>
                <a:spcPts val="4000"/>
              </a:lnSpc>
            </a:pPr>
            <a:r>
              <a:rPr lang="nl-NL" sz="3200" dirty="0">
                <a:solidFill>
                  <a:schemeClr val="bg1"/>
                </a:solidFill>
              </a:rPr>
              <a:t>Waarschijnlijkheid en waarschijnlijkheidsverdeling</a:t>
            </a:r>
          </a:p>
          <a:p>
            <a:endParaRPr lang="nl-NL" sz="3200" dirty="0"/>
          </a:p>
          <a:p>
            <a:endParaRPr lang="nl-NL" sz="3200" dirty="0"/>
          </a:p>
          <a:p>
            <a:endParaRPr lang="nl-NL" sz="3200" dirty="0"/>
          </a:p>
          <a:p>
            <a:endParaRPr lang="nl-NL" sz="3200" dirty="0"/>
          </a:p>
        </p:txBody>
      </p:sp>
    </p:spTree>
    <p:extLst>
      <p:ext uri="{BB962C8B-B14F-4D97-AF65-F5344CB8AC3E}">
        <p14:creationId xmlns:p14="http://schemas.microsoft.com/office/powerpoint/2010/main" val="2389038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31A9A2-E582-6343-A4A7-B20B466BD3E8}"/>
              </a:ext>
            </a:extLst>
          </p:cNvPr>
          <p:cNvSpPr>
            <a:spLocks noGrp="1"/>
          </p:cNvSpPr>
          <p:nvPr>
            <p:ph type="title"/>
          </p:nvPr>
        </p:nvSpPr>
        <p:spPr>
          <a:xfrm>
            <a:off x="971600" y="260648"/>
            <a:ext cx="7121525" cy="792088"/>
          </a:xfrm>
        </p:spPr>
        <p:txBody>
          <a:bodyPr/>
          <a:lstStyle/>
          <a:p>
            <a:pPr algn="ctr"/>
            <a:r>
              <a:rPr lang="nl-NL" sz="3600" dirty="0">
                <a:solidFill>
                  <a:schemeClr val="bg1"/>
                </a:solidFill>
              </a:rPr>
              <a:t>CE syllabus Quantum Wereld</a:t>
            </a:r>
          </a:p>
        </p:txBody>
      </p:sp>
      <p:pic>
        <p:nvPicPr>
          <p:cNvPr id="4" name="Tijdelijke aanduiding voor inhoud 3">
            <a:extLst>
              <a:ext uri="{FF2B5EF4-FFF2-40B4-BE49-F238E27FC236}">
                <a16:creationId xmlns:a16="http://schemas.microsoft.com/office/drawing/2014/main" id="{1EB0E40D-F891-5847-B662-A627B1BF221A}"/>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268760"/>
            <a:ext cx="9144000" cy="5589240"/>
          </a:xfrm>
          <a:prstGeom prst="rect">
            <a:avLst/>
          </a:prstGeom>
        </p:spPr>
      </p:pic>
    </p:spTree>
    <p:extLst>
      <p:ext uri="{BB962C8B-B14F-4D97-AF65-F5344CB8AC3E}">
        <p14:creationId xmlns:p14="http://schemas.microsoft.com/office/powerpoint/2010/main" val="3781263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AB862-91C9-0D44-9E96-2182E16B159B}"/>
              </a:ext>
            </a:extLst>
          </p:cNvPr>
          <p:cNvSpPr>
            <a:spLocks noGrp="1"/>
          </p:cNvSpPr>
          <p:nvPr>
            <p:ph type="title"/>
          </p:nvPr>
        </p:nvSpPr>
        <p:spPr>
          <a:xfrm>
            <a:off x="899592" y="404664"/>
            <a:ext cx="7121525" cy="648072"/>
          </a:xfrm>
        </p:spPr>
        <p:txBody>
          <a:bodyPr/>
          <a:lstStyle/>
          <a:p>
            <a:pPr algn="ctr"/>
            <a:r>
              <a:rPr lang="en-US" sz="3600" dirty="0" err="1">
                <a:solidFill>
                  <a:schemeClr val="bg1"/>
                </a:solidFill>
              </a:rPr>
              <a:t>Geschiedenis</a:t>
            </a:r>
            <a:r>
              <a:rPr lang="en-US" sz="3600" dirty="0">
                <a:solidFill>
                  <a:schemeClr val="bg1"/>
                </a:solidFill>
              </a:rPr>
              <a:t> </a:t>
            </a:r>
          </a:p>
        </p:txBody>
      </p:sp>
      <p:sp>
        <p:nvSpPr>
          <p:cNvPr id="3" name="Tijdelijke aanduiding voor inhoud 2">
            <a:extLst>
              <a:ext uri="{FF2B5EF4-FFF2-40B4-BE49-F238E27FC236}">
                <a16:creationId xmlns:a16="http://schemas.microsoft.com/office/drawing/2014/main" id="{FF1977B7-F345-BB42-8F1D-39E8F3171B4D}"/>
              </a:ext>
            </a:extLst>
          </p:cNvPr>
          <p:cNvSpPr>
            <a:spLocks noGrp="1"/>
          </p:cNvSpPr>
          <p:nvPr>
            <p:ph idx="1"/>
          </p:nvPr>
        </p:nvSpPr>
        <p:spPr>
          <a:xfrm>
            <a:off x="323528" y="1412776"/>
            <a:ext cx="8208912" cy="5112568"/>
          </a:xfrm>
        </p:spPr>
        <p:txBody>
          <a:bodyPr/>
          <a:lstStyle/>
          <a:p>
            <a:pPr>
              <a:lnSpc>
                <a:spcPts val="3000"/>
              </a:lnSpc>
            </a:pPr>
            <a:r>
              <a:rPr lang="en-US" sz="2800" dirty="0" err="1">
                <a:solidFill>
                  <a:schemeClr val="bg1"/>
                </a:solidFill>
              </a:rPr>
              <a:t>Foto-elektrisch</a:t>
            </a:r>
            <a:r>
              <a:rPr lang="en-US" sz="2800" dirty="0">
                <a:solidFill>
                  <a:schemeClr val="bg1"/>
                </a:solidFill>
              </a:rPr>
              <a:t> effect</a:t>
            </a:r>
          </a:p>
          <a:p>
            <a:pPr>
              <a:lnSpc>
                <a:spcPts val="3000"/>
              </a:lnSpc>
            </a:pPr>
            <a:r>
              <a:rPr lang="en-US" sz="2800" dirty="0">
                <a:solidFill>
                  <a:schemeClr val="bg1"/>
                </a:solidFill>
              </a:rPr>
              <a:t>Einstein’s </a:t>
            </a:r>
            <a:r>
              <a:rPr lang="en-US" sz="2800" dirty="0" err="1">
                <a:solidFill>
                  <a:schemeClr val="bg1"/>
                </a:solidFill>
              </a:rPr>
              <a:t>uitleg</a:t>
            </a:r>
            <a:r>
              <a:rPr lang="en-US" sz="2800" dirty="0">
                <a:solidFill>
                  <a:schemeClr val="bg1"/>
                </a:solidFill>
              </a:rPr>
              <a:t> …. </a:t>
            </a:r>
            <a:r>
              <a:rPr lang="en-US" sz="2800" dirty="0" err="1">
                <a:solidFill>
                  <a:schemeClr val="bg1"/>
                </a:solidFill>
              </a:rPr>
              <a:t>Fotonen</a:t>
            </a:r>
            <a:r>
              <a:rPr lang="en-US" sz="2800" dirty="0">
                <a:solidFill>
                  <a:schemeClr val="bg1"/>
                </a:solidFill>
              </a:rPr>
              <a:t> 1905, Nobel 1922</a:t>
            </a:r>
          </a:p>
          <a:p>
            <a:pPr>
              <a:lnSpc>
                <a:spcPts val="3000"/>
              </a:lnSpc>
            </a:pPr>
            <a:r>
              <a:rPr lang="en-US" sz="2800" dirty="0">
                <a:solidFill>
                  <a:schemeClr val="bg1"/>
                </a:solidFill>
              </a:rPr>
              <a:t>Bohr/</a:t>
            </a:r>
            <a:r>
              <a:rPr lang="en-US" sz="2800" dirty="0" err="1">
                <a:solidFill>
                  <a:schemeClr val="bg1"/>
                </a:solidFill>
              </a:rPr>
              <a:t>Kramers</a:t>
            </a:r>
            <a:r>
              <a:rPr lang="en-US" sz="2800" dirty="0">
                <a:solidFill>
                  <a:schemeClr val="bg1"/>
                </a:solidFill>
              </a:rPr>
              <a:t>/Slater </a:t>
            </a:r>
            <a:r>
              <a:rPr lang="en-US" sz="2800" dirty="0" err="1">
                <a:solidFill>
                  <a:schemeClr val="bg1"/>
                </a:solidFill>
              </a:rPr>
              <a:t>ontkennen</a:t>
            </a:r>
            <a:r>
              <a:rPr lang="en-US" sz="2800" dirty="0">
                <a:solidFill>
                  <a:schemeClr val="bg1"/>
                </a:solidFill>
              </a:rPr>
              <a:t> </a:t>
            </a:r>
            <a:r>
              <a:rPr lang="en-US" sz="2800" dirty="0" err="1">
                <a:solidFill>
                  <a:schemeClr val="bg1"/>
                </a:solidFill>
              </a:rPr>
              <a:t>deeltjeskarakter</a:t>
            </a:r>
            <a:r>
              <a:rPr lang="en-US" sz="2800" dirty="0">
                <a:solidFill>
                  <a:schemeClr val="bg1"/>
                </a:solidFill>
              </a:rPr>
              <a:t> van </a:t>
            </a:r>
            <a:r>
              <a:rPr lang="en-US" sz="2800" dirty="0" err="1">
                <a:solidFill>
                  <a:schemeClr val="bg1"/>
                </a:solidFill>
              </a:rPr>
              <a:t>straling</a:t>
            </a:r>
            <a:r>
              <a:rPr lang="en-US" sz="2800" dirty="0">
                <a:solidFill>
                  <a:schemeClr val="bg1"/>
                </a:solidFill>
              </a:rPr>
              <a:t> in 1923</a:t>
            </a:r>
          </a:p>
          <a:p>
            <a:pPr>
              <a:lnSpc>
                <a:spcPts val="3000"/>
              </a:lnSpc>
            </a:pPr>
            <a:r>
              <a:rPr lang="en-US" sz="2800" dirty="0">
                <a:solidFill>
                  <a:schemeClr val="bg1"/>
                </a:solidFill>
              </a:rPr>
              <a:t>Compton effect 1923</a:t>
            </a:r>
          </a:p>
          <a:p>
            <a:pPr>
              <a:lnSpc>
                <a:spcPts val="3000"/>
              </a:lnSpc>
            </a:pPr>
            <a:r>
              <a:rPr lang="en-US" sz="2800" dirty="0" err="1">
                <a:solidFill>
                  <a:schemeClr val="bg1"/>
                </a:solidFill>
              </a:rPr>
              <a:t>Elektronendiffractie</a:t>
            </a:r>
            <a:r>
              <a:rPr lang="en-US" sz="2800" dirty="0">
                <a:solidFill>
                  <a:schemeClr val="bg1"/>
                </a:solidFill>
              </a:rPr>
              <a:t> Davisson/</a:t>
            </a:r>
            <a:r>
              <a:rPr lang="en-US" sz="2800" dirty="0" err="1">
                <a:solidFill>
                  <a:schemeClr val="bg1"/>
                </a:solidFill>
              </a:rPr>
              <a:t>Germer</a:t>
            </a:r>
            <a:r>
              <a:rPr lang="en-US" sz="2800" dirty="0">
                <a:solidFill>
                  <a:schemeClr val="bg1"/>
                </a:solidFill>
              </a:rPr>
              <a:t> 1927</a:t>
            </a:r>
          </a:p>
          <a:p>
            <a:pPr>
              <a:lnSpc>
                <a:spcPts val="3000"/>
              </a:lnSpc>
            </a:pPr>
            <a:r>
              <a:rPr lang="en-US" sz="2800" dirty="0" err="1">
                <a:solidFill>
                  <a:schemeClr val="bg1"/>
                </a:solidFill>
              </a:rPr>
              <a:t>Dubbelspleet</a:t>
            </a:r>
            <a:r>
              <a:rPr lang="en-US" sz="2800" dirty="0">
                <a:solidFill>
                  <a:schemeClr val="bg1"/>
                </a:solidFill>
              </a:rPr>
              <a:t> </a:t>
            </a:r>
            <a:r>
              <a:rPr lang="en-US" sz="2800" dirty="0" err="1">
                <a:solidFill>
                  <a:schemeClr val="bg1"/>
                </a:solidFill>
              </a:rPr>
              <a:t>interferentie</a:t>
            </a:r>
            <a:r>
              <a:rPr lang="en-US" sz="2800" dirty="0">
                <a:solidFill>
                  <a:schemeClr val="bg1"/>
                </a:solidFill>
              </a:rPr>
              <a:t> </a:t>
            </a:r>
            <a:r>
              <a:rPr lang="en-US" sz="2800" dirty="0" err="1">
                <a:solidFill>
                  <a:schemeClr val="bg1"/>
                </a:solidFill>
              </a:rPr>
              <a:t>elektronen</a:t>
            </a:r>
            <a:r>
              <a:rPr lang="en-US" sz="2800" dirty="0">
                <a:solidFill>
                  <a:schemeClr val="bg1"/>
                </a:solidFill>
              </a:rPr>
              <a:t> J</a:t>
            </a:r>
            <a:r>
              <a:rPr lang="nl-NL" sz="2800" dirty="0" err="1">
                <a:solidFill>
                  <a:schemeClr val="bg1"/>
                </a:solidFill>
              </a:rPr>
              <a:t>ö</a:t>
            </a:r>
            <a:r>
              <a:rPr lang="en-US" sz="2800" dirty="0" err="1">
                <a:solidFill>
                  <a:schemeClr val="bg1"/>
                </a:solidFill>
              </a:rPr>
              <a:t>nsson</a:t>
            </a:r>
            <a:r>
              <a:rPr lang="en-US" sz="2800" dirty="0">
                <a:solidFill>
                  <a:schemeClr val="bg1"/>
                </a:solidFill>
              </a:rPr>
              <a:t>  1961</a:t>
            </a:r>
          </a:p>
          <a:p>
            <a:pPr>
              <a:lnSpc>
                <a:spcPts val="3000"/>
              </a:lnSpc>
            </a:pPr>
            <a:r>
              <a:rPr lang="en-US" sz="2800" dirty="0" err="1">
                <a:solidFill>
                  <a:schemeClr val="bg1"/>
                </a:solidFill>
              </a:rPr>
              <a:t>Interferentie</a:t>
            </a:r>
            <a:r>
              <a:rPr lang="en-US" sz="2800" dirty="0">
                <a:solidFill>
                  <a:schemeClr val="bg1"/>
                </a:solidFill>
              </a:rPr>
              <a:t> “single photons”  Aspect &amp; </a:t>
            </a:r>
            <a:r>
              <a:rPr lang="en-US" sz="2800" dirty="0" err="1">
                <a:solidFill>
                  <a:schemeClr val="bg1"/>
                </a:solidFill>
              </a:rPr>
              <a:t>Grangier</a:t>
            </a:r>
            <a:r>
              <a:rPr lang="en-US" sz="2800" dirty="0">
                <a:solidFill>
                  <a:schemeClr val="bg1"/>
                </a:solidFill>
              </a:rPr>
              <a:t> ±1985</a:t>
            </a:r>
          </a:p>
          <a:p>
            <a:pPr>
              <a:lnSpc>
                <a:spcPts val="3000"/>
              </a:lnSpc>
            </a:pPr>
            <a:r>
              <a:rPr lang="en-US" sz="2800" dirty="0" err="1">
                <a:solidFill>
                  <a:schemeClr val="bg1"/>
                </a:solidFill>
              </a:rPr>
              <a:t>Interferentie</a:t>
            </a:r>
            <a:r>
              <a:rPr lang="en-US" sz="2800" dirty="0">
                <a:solidFill>
                  <a:schemeClr val="bg1"/>
                </a:solidFill>
              </a:rPr>
              <a:t> “single electrons” Hitachi lab 1989</a:t>
            </a:r>
          </a:p>
          <a:p>
            <a:pPr>
              <a:lnSpc>
                <a:spcPts val="3000"/>
              </a:lnSpc>
            </a:pPr>
            <a:endParaRPr lang="en-US" sz="2800" dirty="0">
              <a:solidFill>
                <a:schemeClr val="bg1"/>
              </a:solidFill>
            </a:endParaRPr>
          </a:p>
        </p:txBody>
      </p:sp>
    </p:spTree>
    <p:extLst>
      <p:ext uri="{BB962C8B-B14F-4D97-AF65-F5344CB8AC3E}">
        <p14:creationId xmlns:p14="http://schemas.microsoft.com/office/powerpoint/2010/main" val="774273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B00257-FDA6-5D41-83BD-207DA2A9BAA2}"/>
              </a:ext>
            </a:extLst>
          </p:cNvPr>
          <p:cNvSpPr>
            <a:spLocks noGrp="1"/>
          </p:cNvSpPr>
          <p:nvPr>
            <p:ph type="title"/>
          </p:nvPr>
        </p:nvSpPr>
        <p:spPr>
          <a:xfrm>
            <a:off x="2915816" y="188640"/>
            <a:ext cx="4239642" cy="545182"/>
          </a:xfrm>
        </p:spPr>
        <p:txBody>
          <a:bodyPr/>
          <a:lstStyle/>
          <a:p>
            <a:r>
              <a:rPr lang="en-US" sz="3200" dirty="0" err="1">
                <a:solidFill>
                  <a:schemeClr val="bg1"/>
                </a:solidFill>
              </a:rPr>
              <a:t>Dubbelspleet</a:t>
            </a:r>
            <a:r>
              <a:rPr lang="en-US" sz="3200" dirty="0">
                <a:solidFill>
                  <a:schemeClr val="bg1"/>
                </a:solidFill>
              </a:rPr>
              <a:t> experiment</a:t>
            </a:r>
          </a:p>
        </p:txBody>
      </p:sp>
      <p:pic>
        <p:nvPicPr>
          <p:cNvPr id="6" name="Afbeelding 5">
            <a:extLst>
              <a:ext uri="{FF2B5EF4-FFF2-40B4-BE49-F238E27FC236}">
                <a16:creationId xmlns:a16="http://schemas.microsoft.com/office/drawing/2014/main" id="{1DBE5032-0DE9-F04D-93D9-C80371CAD4E3}"/>
              </a:ext>
            </a:extLst>
          </p:cNvPr>
          <p:cNvPicPr>
            <a:picLocks noChangeAspect="1"/>
          </p:cNvPicPr>
          <p:nvPr/>
        </p:nvPicPr>
        <p:blipFill rotWithShape="1">
          <a:blip r:embed="rId3">
            <a:extLst>
              <a:ext uri="{28A0092B-C50C-407E-A947-70E740481C1C}">
                <a14:useLocalDpi xmlns:a14="http://schemas.microsoft.com/office/drawing/2010/main" val="0"/>
              </a:ext>
            </a:extLst>
          </a:blip>
          <a:srcRect l="25588" t="6950" r="21651" b="10101"/>
          <a:stretch/>
        </p:blipFill>
        <p:spPr>
          <a:xfrm>
            <a:off x="211101" y="934530"/>
            <a:ext cx="4824536" cy="5688632"/>
          </a:xfrm>
          <a:prstGeom prst="rect">
            <a:avLst/>
          </a:prstGeom>
        </p:spPr>
      </p:pic>
      <p:pic>
        <p:nvPicPr>
          <p:cNvPr id="9" name="Afbeelding 8">
            <a:extLst>
              <a:ext uri="{FF2B5EF4-FFF2-40B4-BE49-F238E27FC236}">
                <a16:creationId xmlns:a16="http://schemas.microsoft.com/office/drawing/2014/main" id="{9ECD7BA0-F868-E748-A314-B3A67E8EB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88402" y="1799860"/>
            <a:ext cx="5277296" cy="3957972"/>
          </a:xfrm>
          <a:prstGeom prst="rect">
            <a:avLst/>
          </a:prstGeom>
        </p:spPr>
      </p:pic>
    </p:spTree>
    <p:extLst>
      <p:ext uri="{BB962C8B-B14F-4D97-AF65-F5344CB8AC3E}">
        <p14:creationId xmlns:p14="http://schemas.microsoft.com/office/powerpoint/2010/main" val="1141790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useBgFill="1">
        <p:nvSpPr>
          <p:cNvPr id="2" name="Titel 1">
            <a:extLst>
              <a:ext uri="{FF2B5EF4-FFF2-40B4-BE49-F238E27FC236}">
                <a16:creationId xmlns:a16="http://schemas.microsoft.com/office/drawing/2014/main" id="{9300F2DC-E62F-9A4E-8DED-9EFC6BDF3334}"/>
              </a:ext>
            </a:extLst>
          </p:cNvPr>
          <p:cNvSpPr>
            <a:spLocks noGrp="1"/>
          </p:cNvSpPr>
          <p:nvPr>
            <p:ph type="title"/>
          </p:nvPr>
        </p:nvSpPr>
        <p:spPr>
          <a:xfrm>
            <a:off x="755576" y="332656"/>
            <a:ext cx="7121525" cy="761206"/>
          </a:xfrm>
        </p:spPr>
        <p:txBody>
          <a:bodyPr/>
          <a:lstStyle/>
          <a:p>
            <a:pPr algn="ctr"/>
            <a:r>
              <a:rPr lang="en-US" sz="3600" dirty="0" err="1">
                <a:solidFill>
                  <a:schemeClr val="bg1"/>
                </a:solidFill>
              </a:rPr>
              <a:t>Berekening</a:t>
            </a:r>
            <a:r>
              <a:rPr lang="en-US" sz="3600" dirty="0">
                <a:solidFill>
                  <a:schemeClr val="bg1"/>
                </a:solidFill>
              </a:rPr>
              <a:t> </a:t>
            </a:r>
            <a:r>
              <a:rPr lang="en-US" sz="3600" dirty="0" err="1">
                <a:solidFill>
                  <a:schemeClr val="bg1"/>
                </a:solidFill>
              </a:rPr>
              <a:t>afstand</a:t>
            </a:r>
            <a:r>
              <a:rPr lang="en-US" sz="3600" dirty="0">
                <a:solidFill>
                  <a:schemeClr val="bg1"/>
                </a:solidFill>
              </a:rPr>
              <a:t> </a:t>
            </a:r>
            <a:r>
              <a:rPr lang="en-US" sz="3600" dirty="0" err="1">
                <a:solidFill>
                  <a:schemeClr val="bg1"/>
                </a:solidFill>
              </a:rPr>
              <a:t>tussen</a:t>
            </a:r>
            <a:r>
              <a:rPr lang="en-US" sz="3600" dirty="0">
                <a:solidFill>
                  <a:schemeClr val="bg1"/>
                </a:solidFill>
              </a:rPr>
              <a:t> </a:t>
            </a:r>
            <a:r>
              <a:rPr lang="en-US" sz="3600" dirty="0" err="1">
                <a:solidFill>
                  <a:schemeClr val="bg1"/>
                </a:solidFill>
              </a:rPr>
              <a:t>fotonen</a:t>
            </a:r>
            <a:endParaRPr lang="en-US" sz="3600" dirty="0">
              <a:solidFill>
                <a:schemeClr val="bg1"/>
              </a:solidFill>
            </a:endParaRPr>
          </a:p>
        </p:txBody>
      </p:sp>
      <mc:AlternateContent xmlns:mc="http://schemas.openxmlformats.org/markup-compatibility/2006">
        <mc:Choice xmlns:a14="http://schemas.microsoft.com/office/drawing/2010/main" Requires="a14">
          <p:sp>
            <p:nvSpPr>
              <p:cNvPr id="3" name="Tijdelijke aanduiding voor inhoud 2">
                <a:extLst>
                  <a:ext uri="{FF2B5EF4-FFF2-40B4-BE49-F238E27FC236}">
                    <a16:creationId xmlns:a16="http://schemas.microsoft.com/office/drawing/2014/main" id="{745A4E8A-0EDD-0E43-ABC8-AE048F7CD9B3}"/>
                  </a:ext>
                </a:extLst>
              </p:cNvPr>
              <p:cNvSpPr>
                <a:spLocks noGrp="1"/>
              </p:cNvSpPr>
              <p:nvPr>
                <p:ph idx="1"/>
              </p:nvPr>
            </p:nvSpPr>
            <p:spPr>
              <a:xfrm>
                <a:off x="755576" y="1484784"/>
                <a:ext cx="7982471" cy="4824536"/>
              </a:xfrm>
            </p:spPr>
            <p:txBody>
              <a:bodyPr/>
              <a:lstStyle/>
              <a:p>
                <a:pPr>
                  <a:lnSpc>
                    <a:spcPts val="3000"/>
                  </a:lnSpc>
                </a:pPr>
                <a:r>
                  <a:rPr lang="en-US" sz="2400" dirty="0">
                    <a:solidFill>
                      <a:schemeClr val="bg1"/>
                    </a:solidFill>
                  </a:rPr>
                  <a:t>Vermogen 5.0 </a:t>
                </a:r>
                <a:r>
                  <a:rPr lang="en-US" sz="2400" dirty="0" err="1">
                    <a:solidFill>
                      <a:schemeClr val="bg1"/>
                    </a:solidFill>
                  </a:rPr>
                  <a:t>mW</a:t>
                </a:r>
                <a:r>
                  <a:rPr lang="en-US" sz="2400" dirty="0">
                    <a:solidFill>
                      <a:schemeClr val="bg1"/>
                    </a:solidFill>
                  </a:rPr>
                  <a:t>, </a:t>
                </a:r>
                <a:r>
                  <a:rPr lang="en-US" sz="2400" dirty="0" err="1">
                    <a:solidFill>
                      <a:schemeClr val="bg1"/>
                    </a:solidFill>
                  </a:rPr>
                  <a:t>na</a:t>
                </a:r>
                <a:r>
                  <a:rPr lang="en-US" sz="2400" dirty="0">
                    <a:solidFill>
                      <a:schemeClr val="bg1"/>
                    </a:solidFill>
                  </a:rPr>
                  <a:t> filter10</a:t>
                </a:r>
                <a:r>
                  <a:rPr lang="en-US" sz="2400" baseline="30000" dirty="0">
                    <a:solidFill>
                      <a:schemeClr val="bg1"/>
                    </a:solidFill>
                  </a:rPr>
                  <a:t>-6</a:t>
                </a:r>
                <a:r>
                  <a:rPr lang="en-US" sz="2400" dirty="0">
                    <a:solidFill>
                      <a:schemeClr val="bg1"/>
                    </a:solidFill>
                  </a:rPr>
                  <a:t> is </a:t>
                </a:r>
                <a:r>
                  <a:rPr lang="en-US" sz="2400" dirty="0" err="1">
                    <a:solidFill>
                      <a:schemeClr val="bg1"/>
                    </a:solidFill>
                  </a:rPr>
                  <a:t>er</a:t>
                </a:r>
                <a:r>
                  <a:rPr lang="en-US" sz="2400" dirty="0">
                    <a:solidFill>
                      <a:schemeClr val="bg1"/>
                    </a:solidFill>
                  </a:rPr>
                  <a:t> 5.0 </a:t>
                </a:r>
                <a:r>
                  <a:rPr lang="en-US" sz="2400" dirty="0">
                    <a:solidFill>
                      <a:schemeClr val="bg1"/>
                    </a:solidFill>
                    <a:sym typeface="Symbol" pitchFamily="2" charset="2"/>
                  </a:rPr>
                  <a:t></a:t>
                </a:r>
                <a:r>
                  <a:rPr lang="en-US" sz="2400" dirty="0">
                    <a:solidFill>
                      <a:schemeClr val="bg1"/>
                    </a:solidFill>
                  </a:rPr>
                  <a:t>10</a:t>
                </a:r>
                <a:r>
                  <a:rPr lang="en-US" sz="2400" baseline="30000" dirty="0">
                    <a:solidFill>
                      <a:schemeClr val="bg1"/>
                    </a:solidFill>
                  </a:rPr>
                  <a:t>-9</a:t>
                </a:r>
                <a:r>
                  <a:rPr lang="en-US" sz="2400" dirty="0">
                    <a:solidFill>
                      <a:schemeClr val="bg1"/>
                    </a:solidFill>
                  </a:rPr>
                  <a:t> W</a:t>
                </a:r>
              </a:p>
              <a:p>
                <a:pPr>
                  <a:lnSpc>
                    <a:spcPts val="3000"/>
                  </a:lnSpc>
                </a:pPr>
                <a:r>
                  <a:rPr lang="en-US" sz="2400" dirty="0" err="1">
                    <a:solidFill>
                      <a:schemeClr val="bg1"/>
                    </a:solidFill>
                  </a:rPr>
                  <a:t>Energie</a:t>
                </a:r>
                <a:r>
                  <a:rPr lang="en-US" sz="2400" dirty="0">
                    <a:solidFill>
                      <a:schemeClr val="bg1"/>
                    </a:solidFill>
                  </a:rPr>
                  <a:t> per </a:t>
                </a:r>
                <a:r>
                  <a:rPr lang="en-US" sz="2400" dirty="0" err="1">
                    <a:solidFill>
                      <a:schemeClr val="bg1"/>
                    </a:solidFill>
                  </a:rPr>
                  <a:t>foton</a:t>
                </a:r>
                <a:r>
                  <a:rPr lang="en-US" sz="2400" dirty="0">
                    <a:solidFill>
                      <a:schemeClr val="bg1"/>
                    </a:solidFill>
                  </a:rPr>
                  <a:t> van 635 nm is:  </a:t>
                </a:r>
                <a:endParaRPr lang="nl-NL" sz="2400" dirty="0">
                  <a:solidFill>
                    <a:schemeClr val="bg1"/>
                  </a:solidFill>
                </a:endParaRPr>
              </a:p>
              <a:p>
                <a:pPr marL="0" indent="0">
                  <a:lnSpc>
                    <a:spcPts val="3000"/>
                  </a:lnSpc>
                  <a:buNone/>
                </a:pPr>
                <a:r>
                  <a:rPr lang="en-US" sz="2400" dirty="0">
                    <a:solidFill>
                      <a:schemeClr val="bg1"/>
                    </a:solidFill>
                  </a:rPr>
                  <a:t>	</a:t>
                </a:r>
                <a14:m>
                  <m:oMath xmlns:m="http://schemas.openxmlformats.org/officeDocument/2006/math">
                    <m:r>
                      <a:rPr lang="en-US" sz="2400" b="0" i="1" smtClean="0">
                        <a:solidFill>
                          <a:schemeClr val="bg1"/>
                        </a:solidFill>
                        <a:latin typeface="Cambria Math" panose="02040503050406030204" pitchFamily="18" charset="0"/>
                      </a:rPr>
                      <m:t>𝐸</m:t>
                    </m:r>
                    <m:r>
                      <a:rPr lang="en-US" sz="2400" b="0" i="1" smtClean="0">
                        <a:solidFill>
                          <a:schemeClr val="bg1"/>
                        </a:solidFill>
                        <a:latin typeface="Cambria Math" panose="02040503050406030204" pitchFamily="18" charset="0"/>
                      </a:rPr>
                      <m:t>=</m:t>
                    </m:r>
                    <m:r>
                      <a:rPr lang="en-US" sz="2400" b="0" i="1" smtClean="0">
                        <a:solidFill>
                          <a:schemeClr val="bg1"/>
                        </a:solidFill>
                        <a:latin typeface="Cambria Math" panose="02040503050406030204" pitchFamily="18" charset="0"/>
                      </a:rPr>
                      <m:t>h𝑓</m:t>
                    </m:r>
                    <m:r>
                      <a:rPr lang="en-US" sz="2400" b="0" i="1" smtClean="0">
                        <a:solidFill>
                          <a:schemeClr val="bg1"/>
                        </a:solidFill>
                        <a:latin typeface="Cambria Math" panose="02040503050406030204" pitchFamily="18" charset="0"/>
                      </a:rPr>
                      <m:t>=</m:t>
                    </m:r>
                    <m:f>
                      <m:fPr>
                        <m:ctrlPr>
                          <a:rPr lang="en-US" sz="2400" b="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h𝑐</m:t>
                        </m:r>
                      </m:num>
                      <m:den>
                        <m:r>
                          <a:rPr lang="en-US" sz="2400" b="0" i="1" smtClean="0">
                            <a:solidFill>
                              <a:schemeClr val="bg1"/>
                            </a:solidFill>
                            <a:latin typeface="Cambria Math" panose="02040503050406030204" pitchFamily="18" charset="0"/>
                            <a:ea typeface="Cambria Math" panose="02040503050406030204" pitchFamily="18" charset="0"/>
                          </a:rPr>
                          <m:t>𝜆</m:t>
                        </m:r>
                      </m:den>
                    </m:f>
                    <m:r>
                      <a:rPr lang="en-US" sz="2400" b="0" i="1" smtClean="0">
                        <a:solidFill>
                          <a:schemeClr val="bg1"/>
                        </a:solidFill>
                        <a:latin typeface="Cambria Math" panose="02040503050406030204" pitchFamily="18" charset="0"/>
                        <a:ea typeface="Cambria Math" panose="02040503050406030204" pitchFamily="18" charset="0"/>
                      </a:rPr>
                      <m:t>=6,63∙</m:t>
                    </m:r>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10</m:t>
                        </m:r>
                      </m:e>
                      <m:sup>
                        <m:r>
                          <a:rPr lang="en-US" sz="2400" b="0" i="1" smtClean="0">
                            <a:solidFill>
                              <a:schemeClr val="bg1"/>
                            </a:solidFill>
                            <a:latin typeface="Cambria Math" panose="02040503050406030204" pitchFamily="18" charset="0"/>
                            <a:ea typeface="Cambria Math" panose="02040503050406030204" pitchFamily="18" charset="0"/>
                          </a:rPr>
                          <m:t>−34</m:t>
                        </m:r>
                      </m:sup>
                    </m:sSup>
                    <m:r>
                      <a:rPr lang="en-US" sz="2400" b="0" i="1" smtClean="0">
                        <a:solidFill>
                          <a:schemeClr val="bg1"/>
                        </a:solidFill>
                        <a:latin typeface="Cambria Math" panose="02040503050406030204" pitchFamily="18" charset="0"/>
                        <a:ea typeface="Cambria Math" panose="02040503050406030204" pitchFamily="18" charset="0"/>
                      </a:rPr>
                      <m:t>∙3,00∙</m:t>
                    </m:r>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10</m:t>
                        </m:r>
                      </m:e>
                      <m:sup>
                        <m:r>
                          <a:rPr lang="en-US" sz="2400" b="0" i="1" smtClean="0">
                            <a:solidFill>
                              <a:schemeClr val="bg1"/>
                            </a:solidFill>
                            <a:latin typeface="Cambria Math" panose="02040503050406030204" pitchFamily="18" charset="0"/>
                            <a:ea typeface="Cambria Math" panose="02040503050406030204" pitchFamily="18" charset="0"/>
                          </a:rPr>
                          <m:t>8</m:t>
                        </m:r>
                      </m:sup>
                    </m:sSup>
                    <m:r>
                      <a:rPr lang="en-US" sz="2400" b="0" i="1" smtClean="0">
                        <a:solidFill>
                          <a:schemeClr val="bg1"/>
                        </a:solidFill>
                        <a:latin typeface="Cambria Math" panose="02040503050406030204" pitchFamily="18" charset="0"/>
                        <a:ea typeface="Cambria Math" panose="02040503050406030204" pitchFamily="18" charset="0"/>
                      </a:rPr>
                      <m:t>∙635∙</m:t>
                    </m:r>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10</m:t>
                        </m:r>
                      </m:e>
                      <m:sup>
                        <m:r>
                          <a:rPr lang="en-US" sz="2400" b="0" i="1" smtClean="0">
                            <a:solidFill>
                              <a:schemeClr val="bg1"/>
                            </a:solidFill>
                            <a:latin typeface="Cambria Math" panose="02040503050406030204" pitchFamily="18" charset="0"/>
                            <a:ea typeface="Cambria Math" panose="02040503050406030204" pitchFamily="18" charset="0"/>
                          </a:rPr>
                          <m:t>−9</m:t>
                        </m:r>
                      </m:sup>
                    </m:sSup>
                  </m:oMath>
                </a14:m>
                <a:r>
                  <a:rPr lang="en-US" sz="2400" dirty="0">
                    <a:solidFill>
                      <a:schemeClr val="bg1"/>
                    </a:solidFill>
                  </a:rPr>
                  <a:t> =</a:t>
                </a:r>
              </a:p>
              <a:p>
                <a:pPr marL="0" indent="0">
                  <a:lnSpc>
                    <a:spcPts val="3000"/>
                  </a:lnSpc>
                  <a:buNone/>
                </a:pPr>
                <a:r>
                  <a:rPr lang="en-US" sz="2400" dirty="0">
                    <a:solidFill>
                      <a:schemeClr val="bg1"/>
                    </a:solidFill>
                  </a:rPr>
                  <a:t>3,13</a:t>
                </a:r>
                <a14:m>
                  <m:oMath xmlns:m="http://schemas.openxmlformats.org/officeDocument/2006/math">
                    <m:r>
                      <a:rPr lang="en-US" sz="2400" i="1" smtClean="0">
                        <a:solidFill>
                          <a:schemeClr val="bg1"/>
                        </a:solidFill>
                        <a:latin typeface="Cambria Math" panose="02040503050406030204" pitchFamily="18" charset="0"/>
                        <a:ea typeface="Cambria Math" panose="02040503050406030204" pitchFamily="18" charset="0"/>
                      </a:rPr>
                      <m:t>∙</m:t>
                    </m:r>
                    <m:sSup>
                      <m:sSupPr>
                        <m:ctrlPr>
                          <a:rPr lang="en-US" sz="240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10</m:t>
                        </m:r>
                      </m:e>
                      <m:sup>
                        <m:r>
                          <a:rPr lang="en-US" sz="2400" b="0" i="1" smtClean="0">
                            <a:solidFill>
                              <a:schemeClr val="bg1"/>
                            </a:solidFill>
                            <a:latin typeface="Cambria Math" panose="02040503050406030204" pitchFamily="18" charset="0"/>
                            <a:ea typeface="Cambria Math" panose="02040503050406030204" pitchFamily="18" charset="0"/>
                          </a:rPr>
                          <m:t>−19</m:t>
                        </m:r>
                      </m:sup>
                    </m:sSup>
                  </m:oMath>
                </a14:m>
                <a:r>
                  <a:rPr lang="en-US" sz="2400" dirty="0">
                    <a:solidFill>
                      <a:schemeClr val="bg1"/>
                    </a:solidFill>
                  </a:rPr>
                  <a:t> J</a:t>
                </a:r>
              </a:p>
              <a:p>
                <a:pPr marL="0" indent="0">
                  <a:lnSpc>
                    <a:spcPts val="3000"/>
                  </a:lnSpc>
                  <a:buNone/>
                </a:pPr>
                <a:endParaRPr lang="en-US" sz="2400" dirty="0">
                  <a:solidFill>
                    <a:schemeClr val="bg1"/>
                  </a:solidFill>
                </a:endParaRPr>
              </a:p>
              <a:p>
                <a:pPr>
                  <a:lnSpc>
                    <a:spcPts val="3000"/>
                  </a:lnSpc>
                </a:pPr>
                <a:r>
                  <a:rPr lang="en-US" sz="2400" dirty="0" err="1">
                    <a:solidFill>
                      <a:schemeClr val="bg1"/>
                    </a:solidFill>
                  </a:rPr>
                  <a:t>Spleet</a:t>
                </a:r>
                <a:r>
                  <a:rPr lang="en-US" sz="2400" dirty="0">
                    <a:solidFill>
                      <a:schemeClr val="bg1"/>
                    </a:solidFill>
                  </a:rPr>
                  <a:t> </a:t>
                </a:r>
                <a:r>
                  <a:rPr lang="en-US" sz="2400" dirty="0" err="1">
                    <a:solidFill>
                      <a:schemeClr val="bg1"/>
                    </a:solidFill>
                  </a:rPr>
                  <a:t>oppervlak</a:t>
                </a:r>
                <a:r>
                  <a:rPr lang="en-US" sz="2400" dirty="0">
                    <a:solidFill>
                      <a:schemeClr val="bg1"/>
                    </a:solidFill>
                  </a:rPr>
                  <a:t> is 15% van </a:t>
                </a:r>
                <a:r>
                  <a:rPr lang="en-US" sz="2400" dirty="0" err="1">
                    <a:solidFill>
                      <a:schemeClr val="bg1"/>
                    </a:solidFill>
                  </a:rPr>
                  <a:t>bundel</a:t>
                </a:r>
                <a:r>
                  <a:rPr lang="en-US" sz="2400" dirty="0">
                    <a:solidFill>
                      <a:schemeClr val="bg1"/>
                    </a:solidFill>
                  </a:rPr>
                  <a:t> </a:t>
                </a:r>
                <a:r>
                  <a:rPr lang="en-US" sz="2400" dirty="0" err="1">
                    <a:solidFill>
                      <a:schemeClr val="bg1"/>
                    </a:solidFill>
                  </a:rPr>
                  <a:t>doorsnede</a:t>
                </a:r>
                <a:r>
                  <a:rPr lang="en-US" sz="2400" dirty="0">
                    <a:solidFill>
                      <a:schemeClr val="bg1"/>
                    </a:solidFill>
                  </a:rPr>
                  <a:t>, </a:t>
                </a:r>
                <a:r>
                  <a:rPr lang="en-US" sz="2400" dirty="0" err="1">
                    <a:solidFill>
                      <a:schemeClr val="bg1"/>
                    </a:solidFill>
                  </a:rPr>
                  <a:t>dus</a:t>
                </a:r>
                <a:r>
                  <a:rPr lang="en-US" sz="2400" dirty="0">
                    <a:solidFill>
                      <a:schemeClr val="bg1"/>
                    </a:solidFill>
                  </a:rPr>
                  <a:t> </a:t>
                </a:r>
                <a:r>
                  <a:rPr lang="en-US" sz="2400" dirty="0" err="1">
                    <a:solidFill>
                      <a:schemeClr val="bg1"/>
                    </a:solidFill>
                  </a:rPr>
                  <a:t>aantal</a:t>
                </a:r>
                <a:r>
                  <a:rPr lang="en-US" sz="2400" dirty="0">
                    <a:solidFill>
                      <a:schemeClr val="bg1"/>
                    </a:solidFill>
                  </a:rPr>
                  <a:t> </a:t>
                </a:r>
                <a:r>
                  <a:rPr lang="en-US" sz="2400" dirty="0" err="1">
                    <a:solidFill>
                      <a:schemeClr val="bg1"/>
                    </a:solidFill>
                  </a:rPr>
                  <a:t>fotonen</a:t>
                </a:r>
                <a:r>
                  <a:rPr lang="en-US" sz="2400" dirty="0">
                    <a:solidFill>
                      <a:schemeClr val="bg1"/>
                    </a:solidFill>
                  </a:rPr>
                  <a:t>/s is: </a:t>
                </a:r>
              </a:p>
              <a:p>
                <a:pPr marL="0" indent="0">
                  <a:lnSpc>
                    <a:spcPts val="3000"/>
                  </a:lnSpc>
                  <a:buNone/>
                </a:pPr>
                <a:r>
                  <a:rPr lang="en-US" sz="2400" dirty="0">
                    <a:solidFill>
                      <a:schemeClr val="bg1"/>
                    </a:solidFill>
                  </a:rPr>
                  <a:t>   </a:t>
                </a:r>
                <a14:m>
                  <m:oMath xmlns:m="http://schemas.openxmlformats.org/officeDocument/2006/math">
                    <m:r>
                      <a:rPr lang="en-US" sz="2400" b="0" i="1" smtClean="0">
                        <a:solidFill>
                          <a:schemeClr val="bg1"/>
                        </a:solidFill>
                        <a:latin typeface="Cambria Math" panose="02040503050406030204" pitchFamily="18" charset="0"/>
                      </a:rPr>
                      <m:t>0,15</m:t>
                    </m:r>
                    <m:r>
                      <a:rPr lang="en-US" sz="2400" b="0" i="1" smtClean="0">
                        <a:solidFill>
                          <a:schemeClr val="bg1"/>
                        </a:solidFill>
                        <a:latin typeface="Cambria Math" panose="02040503050406030204" pitchFamily="18" charset="0"/>
                        <a:ea typeface="Cambria Math" panose="02040503050406030204" pitchFamily="18" charset="0"/>
                      </a:rPr>
                      <m:t>∙5,0∙</m:t>
                    </m:r>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10</m:t>
                        </m:r>
                      </m:e>
                      <m:sup>
                        <m:r>
                          <a:rPr lang="en-US" sz="2400" b="0" i="1" smtClean="0">
                            <a:solidFill>
                              <a:schemeClr val="bg1"/>
                            </a:solidFill>
                            <a:latin typeface="Cambria Math" panose="02040503050406030204" pitchFamily="18" charset="0"/>
                            <a:ea typeface="Cambria Math" panose="02040503050406030204" pitchFamily="18" charset="0"/>
                          </a:rPr>
                          <m:t>−9</m:t>
                        </m:r>
                      </m:sup>
                    </m:sSup>
                    <m:r>
                      <a:rPr lang="en-US" sz="2400" b="0" i="1" smtClean="0">
                        <a:solidFill>
                          <a:schemeClr val="bg1"/>
                        </a:solidFill>
                        <a:latin typeface="Cambria Math" panose="02040503050406030204" pitchFamily="18" charset="0"/>
                        <a:ea typeface="Cambria Math" panose="02040503050406030204" pitchFamily="18" charset="0"/>
                      </a:rPr>
                      <m:t>∙3,13∙</m:t>
                    </m:r>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10</m:t>
                        </m:r>
                      </m:e>
                      <m:sup>
                        <m:r>
                          <a:rPr lang="en-US" sz="2400" b="0" i="1" smtClean="0">
                            <a:solidFill>
                              <a:schemeClr val="bg1"/>
                            </a:solidFill>
                            <a:latin typeface="Cambria Math" panose="02040503050406030204" pitchFamily="18" charset="0"/>
                            <a:ea typeface="Cambria Math" panose="02040503050406030204" pitchFamily="18" charset="0"/>
                          </a:rPr>
                          <m:t>−19</m:t>
                        </m:r>
                      </m:sup>
                    </m:sSup>
                    <m:r>
                      <a:rPr lang="en-US" sz="2400" b="0" i="1" smtClean="0">
                        <a:solidFill>
                          <a:schemeClr val="bg1"/>
                        </a:solidFill>
                        <a:latin typeface="Cambria Math" panose="02040503050406030204" pitchFamily="18" charset="0"/>
                        <a:ea typeface="Cambria Math" panose="02040503050406030204" pitchFamily="18" charset="0"/>
                      </a:rPr>
                      <m:t>=2,4∙</m:t>
                    </m:r>
                    <m:sSup>
                      <m:sSupPr>
                        <m:ctrlPr>
                          <a:rPr lang="en-US" sz="2400" b="0" i="1" smtClean="0">
                            <a:solidFill>
                              <a:schemeClr val="bg1"/>
                            </a:solidFill>
                            <a:latin typeface="Cambria Math" panose="02040503050406030204" pitchFamily="18" charset="0"/>
                            <a:ea typeface="Cambria Math" panose="02040503050406030204" pitchFamily="18" charset="0"/>
                          </a:rPr>
                        </m:ctrlPr>
                      </m:sSupPr>
                      <m:e>
                        <m:r>
                          <a:rPr lang="en-US" sz="2400" b="0" i="1" smtClean="0">
                            <a:solidFill>
                              <a:schemeClr val="bg1"/>
                            </a:solidFill>
                            <a:latin typeface="Cambria Math" panose="02040503050406030204" pitchFamily="18" charset="0"/>
                            <a:ea typeface="Cambria Math" panose="02040503050406030204" pitchFamily="18" charset="0"/>
                          </a:rPr>
                          <m:t>10</m:t>
                        </m:r>
                      </m:e>
                      <m:sup>
                        <m:r>
                          <a:rPr lang="en-US" sz="2400" b="0" i="1" smtClean="0">
                            <a:solidFill>
                              <a:schemeClr val="bg1"/>
                            </a:solidFill>
                            <a:latin typeface="Cambria Math" panose="02040503050406030204" pitchFamily="18" charset="0"/>
                            <a:ea typeface="Cambria Math" panose="02040503050406030204" pitchFamily="18" charset="0"/>
                          </a:rPr>
                          <m:t>9</m:t>
                        </m:r>
                      </m:sup>
                    </m:sSup>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𝑓𝑜𝑡𝑜𝑛𝑒𝑛</m:t>
                    </m:r>
                    <m:r>
                      <a:rPr lang="en-US" sz="2400" b="0" i="1" smtClean="0">
                        <a:solidFill>
                          <a:schemeClr val="bg1"/>
                        </a:solidFill>
                        <a:latin typeface="Cambria Math" panose="02040503050406030204" pitchFamily="18" charset="0"/>
                        <a:ea typeface="Cambria Math" panose="02040503050406030204" pitchFamily="18" charset="0"/>
                      </a:rPr>
                      <m:t>/</m:t>
                    </m:r>
                    <m:r>
                      <a:rPr lang="en-US" sz="2400" b="0" i="1" smtClean="0">
                        <a:solidFill>
                          <a:schemeClr val="bg1"/>
                        </a:solidFill>
                        <a:latin typeface="Cambria Math" panose="02040503050406030204" pitchFamily="18" charset="0"/>
                        <a:ea typeface="Cambria Math" panose="02040503050406030204" pitchFamily="18" charset="0"/>
                      </a:rPr>
                      <m:t>𝑠</m:t>
                    </m:r>
                  </m:oMath>
                </a14:m>
                <a:endParaRPr lang="nl-NL" sz="2400" dirty="0">
                  <a:solidFill>
                    <a:schemeClr val="bg1"/>
                  </a:solidFill>
                </a:endParaRPr>
              </a:p>
              <a:p>
                <a:pPr marL="0" indent="0">
                  <a:lnSpc>
                    <a:spcPts val="3000"/>
                  </a:lnSpc>
                  <a:buNone/>
                </a:pPr>
                <a:endParaRPr lang="nl-NL" sz="2400" dirty="0">
                  <a:solidFill>
                    <a:schemeClr val="bg1"/>
                  </a:solidFill>
                </a:endParaRPr>
              </a:p>
              <a:p>
                <a:pPr>
                  <a:lnSpc>
                    <a:spcPts val="3000"/>
                  </a:lnSpc>
                </a:pPr>
                <a:r>
                  <a:rPr lang="en-US" sz="2400" dirty="0" err="1">
                    <a:solidFill>
                      <a:schemeClr val="bg1"/>
                    </a:solidFill>
                  </a:rPr>
                  <a:t>Spreid</a:t>
                </a:r>
                <a:r>
                  <a:rPr lang="en-US" sz="2400" dirty="0">
                    <a:solidFill>
                      <a:schemeClr val="bg1"/>
                    </a:solidFill>
                  </a:rPr>
                  <a:t> </a:t>
                </a:r>
                <a:r>
                  <a:rPr lang="en-US" sz="2400" dirty="0" err="1">
                    <a:solidFill>
                      <a:schemeClr val="bg1"/>
                    </a:solidFill>
                  </a:rPr>
                  <a:t>deze</a:t>
                </a:r>
                <a:r>
                  <a:rPr lang="en-US" sz="2400" dirty="0">
                    <a:solidFill>
                      <a:schemeClr val="bg1"/>
                    </a:solidFill>
                  </a:rPr>
                  <a:t> </a:t>
                </a:r>
                <a:r>
                  <a:rPr lang="en-US" sz="2400" dirty="0" err="1">
                    <a:solidFill>
                      <a:schemeClr val="bg1"/>
                    </a:solidFill>
                  </a:rPr>
                  <a:t>fotonen</a:t>
                </a:r>
                <a:r>
                  <a:rPr lang="en-US" sz="2400" dirty="0">
                    <a:solidFill>
                      <a:schemeClr val="bg1"/>
                    </a:solidFill>
                  </a:rPr>
                  <a:t> over 3.0 •10</a:t>
                </a:r>
                <a:r>
                  <a:rPr lang="en-US" sz="2400" baseline="30000" dirty="0">
                    <a:solidFill>
                      <a:schemeClr val="bg1"/>
                    </a:solidFill>
                  </a:rPr>
                  <a:t>8</a:t>
                </a:r>
                <a:r>
                  <a:rPr lang="en-US" sz="2400" dirty="0">
                    <a:solidFill>
                      <a:schemeClr val="bg1"/>
                    </a:solidFill>
                  </a:rPr>
                  <a:t> m </a:t>
                </a:r>
                <a:r>
                  <a:rPr lang="en-US" sz="2400" dirty="0" err="1">
                    <a:solidFill>
                      <a:schemeClr val="bg1"/>
                    </a:solidFill>
                  </a:rPr>
                  <a:t>dan</a:t>
                </a:r>
                <a:r>
                  <a:rPr lang="en-US" sz="2400" dirty="0">
                    <a:solidFill>
                      <a:schemeClr val="bg1"/>
                    </a:solidFill>
                  </a:rPr>
                  <a:t> is de </a:t>
                </a:r>
                <a:r>
                  <a:rPr lang="en-US" sz="2400" dirty="0" err="1">
                    <a:solidFill>
                      <a:schemeClr val="bg1"/>
                    </a:solidFill>
                  </a:rPr>
                  <a:t>afstand</a:t>
                </a:r>
                <a:r>
                  <a:rPr lang="en-US" sz="2400" dirty="0">
                    <a:solidFill>
                      <a:schemeClr val="bg1"/>
                    </a:solidFill>
                  </a:rPr>
                  <a:t> </a:t>
                </a:r>
                <a:r>
                  <a:rPr lang="en-US" sz="2400" dirty="0" err="1">
                    <a:solidFill>
                      <a:schemeClr val="bg1"/>
                    </a:solidFill>
                  </a:rPr>
                  <a:t>tussen</a:t>
                </a:r>
                <a:r>
                  <a:rPr lang="en-US" sz="2400" dirty="0">
                    <a:solidFill>
                      <a:schemeClr val="bg1"/>
                    </a:solidFill>
                  </a:rPr>
                  <a:t> </a:t>
                </a:r>
                <a:r>
                  <a:rPr lang="en-US" sz="2400" dirty="0" err="1">
                    <a:solidFill>
                      <a:schemeClr val="bg1"/>
                    </a:solidFill>
                  </a:rPr>
                  <a:t>fotonen</a:t>
                </a:r>
                <a:r>
                  <a:rPr lang="en-US" sz="2400" dirty="0">
                    <a:solidFill>
                      <a:schemeClr val="bg1"/>
                    </a:solidFill>
                  </a:rPr>
                  <a:t>: 3.0 •10</a:t>
                </a:r>
                <a:r>
                  <a:rPr lang="en-US" sz="2400" baseline="30000" dirty="0">
                    <a:solidFill>
                      <a:schemeClr val="bg1"/>
                    </a:solidFill>
                  </a:rPr>
                  <a:t>8</a:t>
                </a:r>
                <a:r>
                  <a:rPr lang="en-US" sz="2400" dirty="0">
                    <a:solidFill>
                      <a:schemeClr val="bg1"/>
                    </a:solidFill>
                  </a:rPr>
                  <a:t> m/ 2.4</a:t>
                </a:r>
                <a:r>
                  <a:rPr lang="en-US" sz="2400" dirty="0">
                    <a:solidFill>
                      <a:schemeClr val="bg1"/>
                    </a:solidFill>
                    <a:sym typeface="Symbol" pitchFamily="2" charset="2"/>
                  </a:rPr>
                  <a:t></a:t>
                </a:r>
                <a:r>
                  <a:rPr lang="en-US" sz="2400" dirty="0">
                    <a:solidFill>
                      <a:schemeClr val="bg1"/>
                    </a:solidFill>
                  </a:rPr>
                  <a:t>10</a:t>
                </a:r>
                <a:r>
                  <a:rPr lang="en-US" sz="2400" baseline="30000" dirty="0">
                    <a:solidFill>
                      <a:schemeClr val="bg1"/>
                    </a:solidFill>
                  </a:rPr>
                  <a:t>9</a:t>
                </a:r>
                <a:r>
                  <a:rPr lang="en-US" sz="2400" dirty="0">
                    <a:solidFill>
                      <a:schemeClr val="bg1"/>
                    </a:solidFill>
                  </a:rPr>
                  <a:t> = 13 cm, </a:t>
                </a:r>
                <a:r>
                  <a:rPr lang="en-US" sz="2400" dirty="0" err="1">
                    <a:solidFill>
                      <a:schemeClr val="bg1"/>
                    </a:solidFill>
                  </a:rPr>
                  <a:t>dus</a:t>
                </a:r>
                <a:r>
                  <a:rPr lang="en-US" sz="2400" dirty="0">
                    <a:solidFill>
                      <a:schemeClr val="bg1"/>
                    </a:solidFill>
                  </a:rPr>
                  <a:t> </a:t>
                </a:r>
                <a:r>
                  <a:rPr lang="en-US" sz="2400" dirty="0" err="1">
                    <a:solidFill>
                      <a:schemeClr val="bg1"/>
                    </a:solidFill>
                  </a:rPr>
                  <a:t>hooguit</a:t>
                </a:r>
                <a:r>
                  <a:rPr lang="en-US" sz="2400" dirty="0">
                    <a:solidFill>
                      <a:schemeClr val="bg1"/>
                    </a:solidFill>
                  </a:rPr>
                  <a:t> 2 </a:t>
                </a:r>
                <a:r>
                  <a:rPr lang="en-US" sz="2400" dirty="0" err="1">
                    <a:solidFill>
                      <a:schemeClr val="bg1"/>
                    </a:solidFill>
                  </a:rPr>
                  <a:t>fotonen</a:t>
                </a:r>
                <a:r>
                  <a:rPr lang="en-US" sz="2400" dirty="0">
                    <a:solidFill>
                      <a:schemeClr val="bg1"/>
                    </a:solidFill>
                  </a:rPr>
                  <a:t> </a:t>
                </a:r>
                <a:r>
                  <a:rPr lang="en-US" sz="2400" dirty="0" err="1">
                    <a:solidFill>
                      <a:schemeClr val="bg1"/>
                    </a:solidFill>
                  </a:rPr>
                  <a:t>tussen</a:t>
                </a:r>
                <a:r>
                  <a:rPr lang="en-US" sz="2400" dirty="0">
                    <a:solidFill>
                      <a:schemeClr val="bg1"/>
                    </a:solidFill>
                  </a:rPr>
                  <a:t> </a:t>
                </a:r>
                <a:r>
                  <a:rPr lang="en-US" sz="2400" dirty="0" err="1">
                    <a:solidFill>
                      <a:schemeClr val="bg1"/>
                    </a:solidFill>
                  </a:rPr>
                  <a:t>dubbelspleet</a:t>
                </a:r>
                <a:r>
                  <a:rPr lang="en-US" sz="2400" dirty="0">
                    <a:solidFill>
                      <a:schemeClr val="bg1"/>
                    </a:solidFill>
                  </a:rPr>
                  <a:t> </a:t>
                </a:r>
                <a:r>
                  <a:rPr lang="en-US" sz="2400" dirty="0" err="1">
                    <a:solidFill>
                      <a:schemeClr val="bg1"/>
                    </a:solidFill>
                  </a:rPr>
                  <a:t>en</a:t>
                </a:r>
                <a:r>
                  <a:rPr lang="en-US" sz="2400" dirty="0">
                    <a:solidFill>
                      <a:schemeClr val="bg1"/>
                    </a:solidFill>
                  </a:rPr>
                  <a:t> scherm.</a:t>
                </a:r>
                <a:endParaRPr lang="nl-NL" sz="2400" dirty="0">
                  <a:solidFill>
                    <a:schemeClr val="bg1"/>
                  </a:solidFill>
                </a:endParaRPr>
              </a:p>
              <a:p>
                <a:endParaRPr lang="en-US" dirty="0">
                  <a:solidFill>
                    <a:schemeClr val="bg1"/>
                  </a:solidFill>
                </a:endParaRPr>
              </a:p>
            </p:txBody>
          </p:sp>
        </mc:Choice>
        <mc:Fallback>
          <p:sp>
            <p:nvSpPr>
              <p:cNvPr id="3" name="Tijdelijke aanduiding voor inhoud 2">
                <a:extLst>
                  <a:ext uri="{FF2B5EF4-FFF2-40B4-BE49-F238E27FC236}">
                    <a16:creationId xmlns:a16="http://schemas.microsoft.com/office/drawing/2014/main" id="{745A4E8A-0EDD-0E43-ABC8-AE048F7CD9B3}"/>
                  </a:ext>
                </a:extLst>
              </p:cNvPr>
              <p:cNvSpPr>
                <a:spLocks noGrp="1" noRot="1" noChangeAspect="1" noMove="1" noResize="1" noEditPoints="1" noAdjustHandles="1" noChangeArrowheads="1" noChangeShapeType="1" noTextEdit="1"/>
              </p:cNvSpPr>
              <p:nvPr>
                <p:ph idx="1"/>
              </p:nvPr>
            </p:nvSpPr>
            <p:spPr>
              <a:xfrm>
                <a:off x="755576" y="1484784"/>
                <a:ext cx="7982471" cy="4824536"/>
              </a:xfrm>
              <a:blipFill>
                <a:blip r:embed="rId3"/>
                <a:stretch>
                  <a:fillRect l="-1111" t="-1312" b="-11549"/>
                </a:stretch>
              </a:blipFill>
            </p:spPr>
            <p:txBody>
              <a:bodyPr/>
              <a:lstStyle/>
              <a:p>
                <a:r>
                  <a:rPr lang="nl-NL">
                    <a:noFill/>
                  </a:rPr>
                  <a:t> </a:t>
                </a:r>
              </a:p>
            </p:txBody>
          </p:sp>
        </mc:Fallback>
      </mc:AlternateContent>
    </p:spTree>
    <p:extLst>
      <p:ext uri="{BB962C8B-B14F-4D97-AF65-F5344CB8AC3E}">
        <p14:creationId xmlns:p14="http://schemas.microsoft.com/office/powerpoint/2010/main" val="3840268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D8F333E-2EEF-074A-AE4D-F081ECBA7F0D}"/>
              </a:ext>
            </a:extLst>
          </p:cNvPr>
          <p:cNvPicPr>
            <a:picLocks noChangeAspect="1"/>
          </p:cNvPicPr>
          <p:nvPr/>
        </p:nvPicPr>
        <p:blipFill rotWithShape="1">
          <a:blip r:embed="rId3">
            <a:extLst>
              <a:ext uri="{28A0092B-C50C-407E-A947-70E740481C1C}">
                <a14:useLocalDpi xmlns:a14="http://schemas.microsoft.com/office/drawing/2010/main" val="0"/>
              </a:ext>
            </a:extLst>
          </a:blip>
          <a:srcRect l="31008" b="12884"/>
          <a:stretch/>
        </p:blipFill>
        <p:spPr>
          <a:xfrm>
            <a:off x="1763688" y="692696"/>
            <a:ext cx="5760640" cy="5455407"/>
          </a:xfrm>
          <a:prstGeom prst="rect">
            <a:avLst/>
          </a:prstGeom>
        </p:spPr>
      </p:pic>
    </p:spTree>
    <p:extLst>
      <p:ext uri="{BB962C8B-B14F-4D97-AF65-F5344CB8AC3E}">
        <p14:creationId xmlns:p14="http://schemas.microsoft.com/office/powerpoint/2010/main" val="1483509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5E6756B-E87C-6E49-9FAE-40A7D7688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783"/>
            <a:ext cx="9144000" cy="6107545"/>
          </a:xfrm>
          <a:prstGeom prst="rect">
            <a:avLst/>
          </a:prstGeom>
        </p:spPr>
      </p:pic>
    </p:spTree>
    <p:extLst>
      <p:ext uri="{BB962C8B-B14F-4D97-AF65-F5344CB8AC3E}">
        <p14:creationId xmlns:p14="http://schemas.microsoft.com/office/powerpoint/2010/main" val="2518410805"/>
      </p:ext>
    </p:extLst>
  </p:cSld>
  <p:clrMapOvr>
    <a:masterClrMapping/>
  </p:clrMapOvr>
</p:sld>
</file>

<file path=ppt/theme/theme1.xml><?xml version="1.0" encoding="utf-8"?>
<a:theme xmlns:a="http://schemas.openxmlformats.org/drawingml/2006/main" name="sjabloon_wit">
  <a:themeElements>
    <a:clrScheme name="sjabloon_wit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fontScheme name="sjabloon_wi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jabloon_w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jabloon_wi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jabloon_wi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jabloon_wi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jabloon_wi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jabloon_wi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jabloon_wi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jabloon_wi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jabloon_wi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jabloon_wi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jabloon_wi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jabloon_wi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jabloon_wit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jabloon_wit">
  <a:themeElements>
    <a:clrScheme name="sjabloon_wit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fontScheme name="sjabloon_wi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jabloon_w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jabloon_wi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jabloon_wi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jabloon_wi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jabloon_wi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jabloon_wi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jabloon_wi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jabloon_wi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jabloon_wi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jabloon_wi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jabloon_wi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jabloon_wi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jabloon_wit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sjabloon_wit</Template>
  <TotalTime>2822</TotalTime>
  <Words>1540</Words>
  <Application>Microsoft Macintosh PowerPoint</Application>
  <PresentationFormat>Diavoorstelling (4:3)</PresentationFormat>
  <Paragraphs>132</Paragraphs>
  <Slides>17</Slides>
  <Notes>17</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17</vt:i4>
      </vt:variant>
    </vt:vector>
  </HeadingPairs>
  <TitlesOfParts>
    <vt:vector size="25" baseType="lpstr">
      <vt:lpstr>Arial</vt:lpstr>
      <vt:lpstr>Arial Narrow</vt:lpstr>
      <vt:lpstr>Cambria Math</vt:lpstr>
      <vt:lpstr>Helvetica Neue Medium</vt:lpstr>
      <vt:lpstr>Symbol</vt:lpstr>
      <vt:lpstr>Wingdings</vt:lpstr>
      <vt:lpstr>sjabloon_wit</vt:lpstr>
      <vt:lpstr>1_sjabloon_wit</vt:lpstr>
      <vt:lpstr>Dualiteit demonstreren: Interferentie van fotonen met zichzelf in een uitleenkoffer</vt:lpstr>
      <vt:lpstr>Programma</vt:lpstr>
      <vt:lpstr>Dubbelspleet en quantum eigenschappen</vt:lpstr>
      <vt:lpstr>CE syllabus Quantum Wereld</vt:lpstr>
      <vt:lpstr>Geschiedenis </vt:lpstr>
      <vt:lpstr>Dubbelspleet experiment</vt:lpstr>
      <vt:lpstr>Berekening afstand tussen fotonen</vt:lpstr>
      <vt:lpstr>PowerPoint-presentatie</vt:lpstr>
      <vt:lpstr>PowerPoint-presentatie</vt:lpstr>
      <vt:lpstr>In groepjes uitvoeren van het experiment  1) Uitproberen (groepjes van 6)  2) Stappenplan/lesopzet maken voor didactische uitvoering (groepjes van 3)   </vt:lpstr>
      <vt:lpstr>Vakdidactisch onderzoek </vt:lpstr>
      <vt:lpstr>Didactisch onderzoek</vt:lpstr>
      <vt:lpstr>Didactische volgorde van de dubbelspleet demo</vt:lpstr>
      <vt:lpstr>PhET quantum wave interference</vt:lpstr>
      <vt:lpstr>Tenslotte</vt:lpstr>
      <vt:lpstr>PowerPoint-presentatie</vt:lpstr>
      <vt:lpstr>Verdere informatie: a.n.vanrossum@utwente.nl; e.vandenberg@utwente.nl</vt:lpstr>
    </vt:vector>
  </TitlesOfParts>
  <Manager/>
  <Company>Universiteit Twente</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Wave-particle duality and tunneling</dc:title>
  <dc:subject/>
  <dc:creator>Ed van den Berg</dc:creator>
  <cp:keywords/>
  <dc:description/>
  <cp:lastModifiedBy>Ed van den Berg</cp:lastModifiedBy>
  <cp:revision>198</cp:revision>
  <cp:lastPrinted>2015-05-26T11:53:07Z</cp:lastPrinted>
  <dcterms:created xsi:type="dcterms:W3CDTF">2009-08-03T11:31:04Z</dcterms:created>
  <dcterms:modified xsi:type="dcterms:W3CDTF">2020-01-16T07:31:44Z</dcterms:modified>
  <cp:category/>
</cp:coreProperties>
</file>