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82" r:id="rId3"/>
    <p:sldId id="276" r:id="rId4"/>
    <p:sldId id="257" r:id="rId5"/>
    <p:sldId id="264" r:id="rId6"/>
    <p:sldId id="278" r:id="rId7"/>
    <p:sldId id="277" r:id="rId8"/>
    <p:sldId id="265" r:id="rId9"/>
    <p:sldId id="258" r:id="rId10"/>
    <p:sldId id="280" r:id="rId11"/>
    <p:sldId id="259" r:id="rId12"/>
    <p:sldId id="260" r:id="rId13"/>
    <p:sldId id="261" r:id="rId14"/>
    <p:sldId id="267" r:id="rId15"/>
    <p:sldId id="271" r:id="rId16"/>
    <p:sldId id="272" r:id="rId17"/>
    <p:sldId id="273" r:id="rId18"/>
    <p:sldId id="274" r:id="rId19"/>
    <p:sldId id="275" r:id="rId20"/>
    <p:sldId id="262" r:id="rId21"/>
    <p:sldId id="266" r:id="rId22"/>
    <p:sldId id="269" r:id="rId23"/>
    <p:sldId id="268" r:id="rId24"/>
    <p:sldId id="281" r:id="rId25"/>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ijkelhof, H.M.C. (Harrie)" initials="EH(" lastIdx="21" clrIdx="0">
    <p:extLst>
      <p:ext uri="{19B8F6BF-5375-455C-9EA6-DF929625EA0E}">
        <p15:presenceInfo xmlns:p15="http://schemas.microsoft.com/office/powerpoint/2012/main" userId="S::h.m.c.eijkelhof@uu.nl::faabe469-7fce-465e-93b8-4d568bd78b32" providerId="AD"/>
      </p:ext>
    </p:extLst>
  </p:cmAuthor>
  <p:cmAuthor id="2" name="Jacqueline Wooning" initials="JW" lastIdx="12" clrIdx="1">
    <p:extLst>
      <p:ext uri="{19B8F6BF-5375-455C-9EA6-DF929625EA0E}">
        <p15:presenceInfo xmlns:p15="http://schemas.microsoft.com/office/powerpoint/2012/main" userId="S-1-5-21-604572848-536743282-590491914-1140" providerId="AD"/>
      </p:ext>
    </p:extLst>
  </p:cmAuthor>
  <p:cmAuthor id="3" name="Ed van den Berg" initials="EvdB" lastIdx="5" clrIdx="2">
    <p:extLst>
      <p:ext uri="{19B8F6BF-5375-455C-9EA6-DF929625EA0E}">
        <p15:presenceInfo xmlns:p15="http://schemas.microsoft.com/office/powerpoint/2012/main" userId="Ed van den Ber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45" autoAdjust="0"/>
    <p:restoredTop sz="89529" autoAdjust="0"/>
  </p:normalViewPr>
  <p:slideViewPr>
    <p:cSldViewPr>
      <p:cViewPr varScale="1">
        <p:scale>
          <a:sx n="51" d="100"/>
          <a:sy n="51" d="100"/>
        </p:scale>
        <p:origin x="1224" y="19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19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2-04T11:15:47.079" idx="2">
    <p:pos x="4302" y="3370"/>
    <p:text>ik stel voor concretisering m.b.t. onderwerp uit te stellen tot na het inhoudelijk deel van de presentatie</p:text>
    <p:extLst>
      <p:ext uri="{C676402C-5697-4E1C-873F-D02D1690AC5C}">
        <p15:threadingInfo xmlns:p15="http://schemas.microsoft.com/office/powerpoint/2012/main" timeZoneBias="-60"/>
      </p:ext>
    </p:extLst>
  </p:cm>
  <p:cm authorId="2" dt="2019-12-10T09:52:06.350" idx="1">
    <p:pos x="4302" y="3506"/>
    <p:text>mee eens. Los daarvan weet ik sowieso niet of we dit moeten zeggen. Wij gaan dit niet initiëren. Mogelijk dat andere partijen (zoals SLO/Curriculum.nu) dit oppakken, het enige wat wij gaan doen is kijken wat we in de syllabi binnen de huidige examenprogramma's aan dit onderwerp kunnen doen. Ik wil vooral geen valse verwachtingen wekken.</p:text>
    <p:extLst>
      <p:ext uri="{C676402C-5697-4E1C-873F-D02D1690AC5C}">
        <p15:threadingInfo xmlns:p15="http://schemas.microsoft.com/office/powerpoint/2012/main" timeZoneBias="-60">
          <p15:parentCm authorId="1" idx="2"/>
        </p15:threadingInf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C634E0-BED6-4FED-9E2C-27F5F3DEB7C6}" type="datetimeFigureOut">
              <a:rPr lang="nl-NL" smtClean="0"/>
              <a:t>15-12-2019</a:t>
            </a:fld>
            <a:endParaRPr lang="nl-NL"/>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0F873-B151-4D24-8DC6-ABA014BE9C76}" type="slidenum">
              <a:rPr lang="nl-NL" smtClean="0"/>
              <a:t>‹nr.›</a:t>
            </a:fld>
            <a:endParaRPr lang="nl-NL"/>
          </a:p>
        </p:txBody>
      </p:sp>
    </p:spTree>
    <p:extLst>
      <p:ext uri="{BB962C8B-B14F-4D97-AF65-F5344CB8AC3E}">
        <p14:creationId xmlns:p14="http://schemas.microsoft.com/office/powerpoint/2010/main" val="1482485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a:t>Onder een deel van de slides staat extra tekst.</a:t>
            </a:r>
          </a:p>
        </p:txBody>
      </p:sp>
      <p:sp>
        <p:nvSpPr>
          <p:cNvPr id="4" name="Slide Number Placeholder 3"/>
          <p:cNvSpPr>
            <a:spLocks noGrp="1"/>
          </p:cNvSpPr>
          <p:nvPr>
            <p:ph type="sldNum" sz="quarter" idx="10"/>
          </p:nvPr>
        </p:nvSpPr>
        <p:spPr/>
        <p:txBody>
          <a:bodyPr/>
          <a:lstStyle/>
          <a:p>
            <a:fld id="{C740F873-B151-4D24-8DC6-ABA014BE9C76}" type="slidenum">
              <a:rPr lang="nl-NL" smtClean="0"/>
              <a:t>1</a:t>
            </a:fld>
            <a:endParaRPr lang="nl-NL"/>
          </a:p>
        </p:txBody>
      </p:sp>
    </p:spTree>
    <p:extLst>
      <p:ext uri="{BB962C8B-B14F-4D97-AF65-F5344CB8AC3E}">
        <p14:creationId xmlns:p14="http://schemas.microsoft.com/office/powerpoint/2010/main" val="1896406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opmerking van de werktuigkundige wordt niet algemeen gesteund. Andere docenten komen met detail kritiek zoals de opmerking over de formules. Maar het is wel een belangrijke vraag of de CE syllabus en de leerboeken voldoende aandacht geven verklaren met behulp van modellen.</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16</a:t>
            </a:fld>
            <a:endParaRPr lang="nl-NL"/>
          </a:p>
        </p:txBody>
      </p:sp>
    </p:spTree>
    <p:extLst>
      <p:ext uri="{BB962C8B-B14F-4D97-AF65-F5344CB8AC3E}">
        <p14:creationId xmlns:p14="http://schemas.microsoft.com/office/powerpoint/2010/main" val="6815526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De uitspraak: verwijder geleidbaarheid uit de syllabus en voeg 1/R = 1/R1 + 1/R2 toe kreeg 31 stemmen voor, 6 tegen en 5 neutraal. Men was op zich niet tegen het begrip geleidbaarheid maar wel tegen de verwarring met formules.</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17</a:t>
            </a:fld>
            <a:endParaRPr lang="nl-NL"/>
          </a:p>
        </p:txBody>
      </p:sp>
    </p:spTree>
    <p:extLst>
      <p:ext uri="{BB962C8B-B14F-4D97-AF65-F5344CB8AC3E}">
        <p14:creationId xmlns:p14="http://schemas.microsoft.com/office/powerpoint/2010/main" val="34588494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Impuls toevoegen (om kracht te begrijpen): 37 voor, 6 tegen, 4 neutraal. Subdomein C2 aanpassen voor energietransitie: 32 voor, 5 tegen, 9 neutraal. Kernenergie: 30 voor, 6 tegen, 10 neutraal.</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18</a:t>
            </a:fld>
            <a:endParaRPr lang="nl-NL"/>
          </a:p>
        </p:txBody>
      </p:sp>
    </p:spTree>
    <p:extLst>
      <p:ext uri="{BB962C8B-B14F-4D97-AF65-F5344CB8AC3E}">
        <p14:creationId xmlns:p14="http://schemas.microsoft.com/office/powerpoint/2010/main" val="11528023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Geleidbaarheid formules vervangen: 32 voor, 11 tegen, 4 neutraal. Hubble toevoegen: 20 voor, 19 tegen, 8 neutraal. Wet van Impuls  en E=mc2 toevoegen bij H:  36 voor, 5 tegen, 4 neutraal. </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19</a:t>
            </a:fld>
            <a:endParaRPr lang="nl-NL"/>
          </a:p>
        </p:txBody>
      </p:sp>
    </p:spTree>
    <p:extLst>
      <p:ext uri="{BB962C8B-B14F-4D97-AF65-F5344CB8AC3E}">
        <p14:creationId xmlns:p14="http://schemas.microsoft.com/office/powerpoint/2010/main" val="17045822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Op de vraag “quantum examineren in SE in plaats van CE” stemden 8 deelnemers voor, 32 tegen, en 7 neutraal. Op “Heisenberg beperken tot kwalitatief” stemden 34 voor, 9 tegen, en 5 neutraal. </a:t>
            </a:r>
            <a:r>
              <a:rPr lang="nl-NL" dirty="0" err="1"/>
              <a:t>Pauli</a:t>
            </a:r>
            <a:r>
              <a:rPr lang="nl-NL" dirty="0"/>
              <a:t> verbod toevoegen: 25 voor, 10 tegen, 12 neutraal.</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20</a:t>
            </a:fld>
            <a:endParaRPr lang="nl-NL"/>
          </a:p>
        </p:txBody>
      </p:sp>
    </p:spTree>
    <p:extLst>
      <p:ext uri="{BB962C8B-B14F-4D97-AF65-F5344CB8AC3E}">
        <p14:creationId xmlns:p14="http://schemas.microsoft.com/office/powerpoint/2010/main" val="41076319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23</a:t>
            </a:fld>
            <a:endParaRPr lang="nl-NL"/>
          </a:p>
        </p:txBody>
      </p:sp>
    </p:spTree>
    <p:extLst>
      <p:ext uri="{BB962C8B-B14F-4D97-AF65-F5344CB8AC3E}">
        <p14:creationId xmlns:p14="http://schemas.microsoft.com/office/powerpoint/2010/main" val="32322963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URL van het eindverslag. Zie voor een korte samenvatting een artikel in de NVOX van november 2019.</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2</a:t>
            </a:fld>
            <a:endParaRPr lang="nl-NL"/>
          </a:p>
        </p:txBody>
      </p:sp>
    </p:spTree>
    <p:extLst>
      <p:ext uri="{BB962C8B-B14F-4D97-AF65-F5344CB8AC3E}">
        <p14:creationId xmlns:p14="http://schemas.microsoft.com/office/powerpoint/2010/main" val="944782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4</a:t>
            </a:fld>
            <a:endParaRPr lang="nl-NL"/>
          </a:p>
        </p:txBody>
      </p:sp>
    </p:spTree>
    <p:extLst>
      <p:ext uri="{BB962C8B-B14F-4D97-AF65-F5344CB8AC3E}">
        <p14:creationId xmlns:p14="http://schemas.microsoft.com/office/powerpoint/2010/main" val="22421656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 hadden dus discussies met natuurkunde docenten op 6 locaties in het land verdeeld over 2 ronden. In de eerste ronde inventariseerden we problemen met de syllabus. In de tweede ronde besproken we de meest genoemde problemen en probeerden daarvoor oplossingen te bedenken. Tenslotte werden de meningen gepeild over de oplossingen.</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8</a:t>
            </a:fld>
            <a:endParaRPr lang="nl-NL"/>
          </a:p>
        </p:txBody>
      </p:sp>
    </p:spTree>
    <p:extLst>
      <p:ext uri="{BB962C8B-B14F-4D97-AF65-F5344CB8AC3E}">
        <p14:creationId xmlns:p14="http://schemas.microsoft.com/office/powerpoint/2010/main" val="3071753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Docenten komen met hogere doelen van natuurkunde onderwijs. Ze willen doelen bereiken zoals kritisch leren denken, systematisch leren denken en redeneren, de schoonheid van natuurkunde leren zien. De doelen van natuurkunde docenten gaan dus veel verder dan leerlingen voorbereiden op het examen. Examenvoorbereiding werd af en toe ook genoemd als doel, maar veel minder vaak dan de doelen die op de slide vermeld staan.</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9</a:t>
            </a:fld>
            <a:endParaRPr lang="nl-NL"/>
          </a:p>
        </p:txBody>
      </p:sp>
    </p:spTree>
    <p:extLst>
      <p:ext uri="{BB962C8B-B14F-4D97-AF65-F5344CB8AC3E}">
        <p14:creationId xmlns:p14="http://schemas.microsoft.com/office/powerpoint/2010/main" val="16998530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Zie ook tabel in het verslag.</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11</a:t>
            </a:fld>
            <a:endParaRPr lang="nl-NL"/>
          </a:p>
        </p:txBody>
      </p:sp>
    </p:spTree>
    <p:extLst>
      <p:ext uri="{BB962C8B-B14F-4D97-AF65-F5344CB8AC3E}">
        <p14:creationId xmlns:p14="http://schemas.microsoft.com/office/powerpoint/2010/main" val="171647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Onder docenten is er veel onzekerheid over modelleren. Wat moeten leerlingen precies leren en hoe wordt het </a:t>
            </a:r>
            <a:r>
              <a:rPr lang="nl-NL" dirty="0" err="1"/>
              <a:t>geexamineerd</a:t>
            </a:r>
            <a:r>
              <a:rPr lang="nl-NL" dirty="0"/>
              <a:t>? Welke computer modelleervaardigheden moeten ze hebben? Suggesties zijn weergegeven op de slide. Let wel, dit zijn suggesties aan de syllabus commissie die vervolgens bepaalt wat ze er mee doen, binnen de gestelde kaders. Er werd gestemd over de volgende uitspraken:</a:t>
            </a:r>
          </a:p>
          <a:p>
            <a:r>
              <a:rPr lang="nl-NL" dirty="0"/>
              <a:t>(computer)Modelleren moet</a:t>
            </a:r>
          </a:p>
          <a:p>
            <a:pPr marL="171450" indent="-171450">
              <a:buFontTx/>
              <a:buChar char="-"/>
            </a:pPr>
            <a:r>
              <a:rPr lang="nl-NL" dirty="0"/>
              <a:t>alleen in het SE worden </a:t>
            </a:r>
            <a:r>
              <a:rPr lang="nl-NL" dirty="0" err="1"/>
              <a:t>geexamineerd</a:t>
            </a:r>
            <a:r>
              <a:rPr lang="nl-NL" dirty="0"/>
              <a:t> (voor 30, tegen 9, 4N)</a:t>
            </a:r>
          </a:p>
          <a:p>
            <a:pPr marL="171450" indent="-171450">
              <a:buFontTx/>
              <a:buChar char="-"/>
            </a:pPr>
            <a:r>
              <a:rPr lang="nl-NL" dirty="0"/>
              <a:t>Voor CE beter worden beschreven (19 voor, 15 tegen, 7N)</a:t>
            </a:r>
          </a:p>
          <a:p>
            <a:pPr marL="171450" indent="-171450">
              <a:buFontTx/>
              <a:buChar char="-"/>
            </a:pPr>
            <a:r>
              <a:rPr lang="nl-NL" dirty="0"/>
              <a:t>Bij alle inhoudsdomeinen kunnen worden bevraagd (15, 25, 6)</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12</a:t>
            </a:fld>
            <a:endParaRPr lang="nl-NL"/>
          </a:p>
        </p:txBody>
      </p:sp>
    </p:spTree>
    <p:extLst>
      <p:ext uri="{BB962C8B-B14F-4D97-AF65-F5344CB8AC3E}">
        <p14:creationId xmlns:p14="http://schemas.microsoft.com/office/powerpoint/2010/main" val="10082431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13</a:t>
            </a:fld>
            <a:endParaRPr lang="nl-NL"/>
          </a:p>
        </p:txBody>
      </p:sp>
    </p:spTree>
    <p:extLst>
      <p:ext uri="{BB962C8B-B14F-4D97-AF65-F5344CB8AC3E}">
        <p14:creationId xmlns:p14="http://schemas.microsoft.com/office/powerpoint/2010/main" val="3204625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Stralenoptica is een optie in het SE havo. In een stemming was er een balans tussen degenen die meer aandacht wilden hiervoor en degenen die dat niet wilden. HBO scheikundigen willen graag meer aandacht voor optica vanwege instrumenten. Bij MRI was er een meerderheid voor elimineren van CE, alternatief is specificeren wat men nu precies van MRI moet weten. Diepgang specificeren is een algemeen probleem bij specifieke technieken en vakbegrippen.</a:t>
            </a:r>
          </a:p>
          <a:p>
            <a:r>
              <a:rPr lang="nl-NL" dirty="0"/>
              <a:t>3</a:t>
            </a:r>
            <a:r>
              <a:rPr lang="nl-NL" baseline="30000" dirty="0"/>
              <a:t>de</a:t>
            </a:r>
            <a:r>
              <a:rPr lang="nl-NL" dirty="0"/>
              <a:t> wet toevoegen: 34 voor, 3 tegen, 6 neutraal. Impuls toevoegen: 16 voor, 21 tegen, 5 neutraal. Kern energie toevoegen: 23 voor, 10 tegen, 8 neutraal.</a:t>
            </a:r>
          </a:p>
        </p:txBody>
      </p:sp>
      <p:sp>
        <p:nvSpPr>
          <p:cNvPr id="4" name="Tijdelijke aanduiding voor dianummer 3"/>
          <p:cNvSpPr>
            <a:spLocks noGrp="1"/>
          </p:cNvSpPr>
          <p:nvPr>
            <p:ph type="sldNum" sz="quarter" idx="5"/>
          </p:nvPr>
        </p:nvSpPr>
        <p:spPr/>
        <p:txBody>
          <a:bodyPr/>
          <a:lstStyle/>
          <a:p>
            <a:fld id="{C740F873-B151-4D24-8DC6-ABA014BE9C76}" type="slidenum">
              <a:rPr lang="nl-NL" smtClean="0"/>
              <a:t>15</a:t>
            </a:fld>
            <a:endParaRPr lang="nl-NL"/>
          </a:p>
        </p:txBody>
      </p:sp>
    </p:spTree>
    <p:extLst>
      <p:ext uri="{BB962C8B-B14F-4D97-AF65-F5344CB8AC3E}">
        <p14:creationId xmlns:p14="http://schemas.microsoft.com/office/powerpoint/2010/main" val="3951528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nl-N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nl-NL"/>
          </a:p>
        </p:txBody>
      </p:sp>
      <p:sp>
        <p:nvSpPr>
          <p:cNvPr id="4" name="Date Placeholder 3"/>
          <p:cNvSpPr>
            <a:spLocks noGrp="1"/>
          </p:cNvSpPr>
          <p:nvPr>
            <p:ph type="dt" sz="half" idx="10"/>
          </p:nvPr>
        </p:nvSpPr>
        <p:spPr/>
        <p:txBody>
          <a:bodyPr/>
          <a:lstStyle/>
          <a:p>
            <a:fld id="{68A77655-3F4C-4D70-8E6A-65192BCC603B}" type="datetimeFigureOut">
              <a:rPr lang="nl-NL" smtClean="0"/>
              <a:t>15-12-2019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3015979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p:cNvSpPr>
            <a:spLocks noGrp="1"/>
          </p:cNvSpPr>
          <p:nvPr>
            <p:ph type="dt" sz="half" idx="10"/>
          </p:nvPr>
        </p:nvSpPr>
        <p:spPr/>
        <p:txBody>
          <a:bodyPr/>
          <a:lstStyle/>
          <a:p>
            <a:fld id="{68A77655-3F4C-4D70-8E6A-65192BCC603B}" type="datetimeFigureOut">
              <a:rPr lang="nl-NL" smtClean="0"/>
              <a:t>15-12-2019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3466282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nl-N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p:cNvSpPr>
            <a:spLocks noGrp="1"/>
          </p:cNvSpPr>
          <p:nvPr>
            <p:ph type="dt" sz="half" idx="10"/>
          </p:nvPr>
        </p:nvSpPr>
        <p:spPr/>
        <p:txBody>
          <a:bodyPr/>
          <a:lstStyle/>
          <a:p>
            <a:fld id="{68A77655-3F4C-4D70-8E6A-65192BCC603B}" type="datetimeFigureOut">
              <a:rPr lang="nl-NL" smtClean="0"/>
              <a:t>15-12-2019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1034643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p:cNvSpPr>
            <a:spLocks noGrp="1"/>
          </p:cNvSpPr>
          <p:nvPr>
            <p:ph type="dt" sz="half" idx="10"/>
          </p:nvPr>
        </p:nvSpPr>
        <p:spPr/>
        <p:txBody>
          <a:bodyPr/>
          <a:lstStyle/>
          <a:p>
            <a:fld id="{68A77655-3F4C-4D70-8E6A-65192BCC603B}" type="datetimeFigureOut">
              <a:rPr lang="nl-NL" smtClean="0"/>
              <a:t>15-12-2019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94880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nl-N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A77655-3F4C-4D70-8E6A-65192BCC603B}" type="datetimeFigureOut">
              <a:rPr lang="nl-NL" smtClean="0"/>
              <a:t>15-12-2019</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486099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Date Placeholder 4"/>
          <p:cNvSpPr>
            <a:spLocks noGrp="1"/>
          </p:cNvSpPr>
          <p:nvPr>
            <p:ph type="dt" sz="half" idx="10"/>
          </p:nvPr>
        </p:nvSpPr>
        <p:spPr/>
        <p:txBody>
          <a:bodyPr/>
          <a:lstStyle/>
          <a:p>
            <a:fld id="{68A77655-3F4C-4D70-8E6A-65192BCC603B}" type="datetimeFigureOut">
              <a:rPr lang="nl-NL" smtClean="0"/>
              <a:t>15-12-2019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1167497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nl-N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7" name="Date Placeholder 6"/>
          <p:cNvSpPr>
            <a:spLocks noGrp="1"/>
          </p:cNvSpPr>
          <p:nvPr>
            <p:ph type="dt" sz="half" idx="10"/>
          </p:nvPr>
        </p:nvSpPr>
        <p:spPr/>
        <p:txBody>
          <a:bodyPr/>
          <a:lstStyle/>
          <a:p>
            <a:fld id="{68A77655-3F4C-4D70-8E6A-65192BCC603B}" type="datetimeFigureOut">
              <a:rPr lang="nl-NL" smtClean="0"/>
              <a:t>15-12-2019</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1460733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nl-NL"/>
          </a:p>
        </p:txBody>
      </p:sp>
      <p:sp>
        <p:nvSpPr>
          <p:cNvPr id="3" name="Date Placeholder 2"/>
          <p:cNvSpPr>
            <a:spLocks noGrp="1"/>
          </p:cNvSpPr>
          <p:nvPr>
            <p:ph type="dt" sz="half" idx="10"/>
          </p:nvPr>
        </p:nvSpPr>
        <p:spPr/>
        <p:txBody>
          <a:bodyPr/>
          <a:lstStyle/>
          <a:p>
            <a:fld id="{68A77655-3F4C-4D70-8E6A-65192BCC603B}" type="datetimeFigureOut">
              <a:rPr lang="nl-NL" smtClean="0"/>
              <a:t>15-12-2019</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4117462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A77655-3F4C-4D70-8E6A-65192BCC603B}" type="datetimeFigureOut">
              <a:rPr lang="nl-NL" smtClean="0"/>
              <a:t>15-12-2019</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757362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nl-N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A77655-3F4C-4D70-8E6A-65192BCC603B}" type="datetimeFigureOut">
              <a:rPr lang="nl-NL" smtClean="0"/>
              <a:t>15-12-2019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2433256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nl-N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8A77655-3F4C-4D70-8E6A-65192BCC603B}" type="datetimeFigureOut">
              <a:rPr lang="nl-NL" smtClean="0"/>
              <a:t>15-12-2019</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DF1F6464-AA27-4573-99F6-83F6D2BD661C}" type="slidenum">
              <a:rPr lang="nl-NL" smtClean="0"/>
              <a:t>‹nr.›</a:t>
            </a:fld>
            <a:endParaRPr lang="nl-NL"/>
          </a:p>
        </p:txBody>
      </p:sp>
    </p:spTree>
    <p:extLst>
      <p:ext uri="{BB962C8B-B14F-4D97-AF65-F5344CB8AC3E}">
        <p14:creationId xmlns:p14="http://schemas.microsoft.com/office/powerpoint/2010/main" val="1784581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77655-3F4C-4D70-8E6A-65192BCC603B}" type="datetimeFigureOut">
              <a:rPr lang="nl-NL" smtClean="0"/>
              <a:t>15-12-2019</a:t>
            </a:fld>
            <a:endParaRPr lang="nl-N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1F6464-AA27-4573-99F6-83F6D2BD661C}" type="slidenum">
              <a:rPr lang="nl-NL" smtClean="0"/>
              <a:t>‹nr.›</a:t>
            </a:fld>
            <a:endParaRPr lang="nl-NL"/>
          </a:p>
        </p:txBody>
      </p:sp>
    </p:spTree>
    <p:extLst>
      <p:ext uri="{BB962C8B-B14F-4D97-AF65-F5344CB8AC3E}">
        <p14:creationId xmlns:p14="http://schemas.microsoft.com/office/powerpoint/2010/main" val="86262999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examenblad.nl/nieuws/20190911/eindrapporten-verkenningstraject/2020?regime=hflinks&amp;horizon=&amp;start_ni=1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examenblad.nl/nieuws/20190911/eindrapporten-verkenningstraject/2020?regime=hflinks&amp;horizon=&amp;start_ni=1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620688"/>
            <a:ext cx="7484876" cy="2784195"/>
          </a:xfrm>
        </p:spPr>
        <p:txBody>
          <a:bodyPr>
            <a:normAutofit fontScale="90000"/>
          </a:bodyPr>
          <a:lstStyle/>
          <a:p>
            <a:r>
              <a:rPr lang="nl-NL" dirty="0"/>
              <a:t>Het natuurkunde-onderwijs-veld over de CE-Syllabi</a:t>
            </a:r>
            <a:br>
              <a:rPr lang="nl-NL" dirty="0"/>
            </a:br>
            <a:br>
              <a:rPr lang="nl-NL" dirty="0"/>
            </a:br>
            <a:r>
              <a:rPr lang="nl-NL" sz="3600" dirty="0"/>
              <a:t>WND 2019</a:t>
            </a:r>
            <a:br>
              <a:rPr lang="nl-NL" sz="3600" dirty="0"/>
            </a:br>
            <a:br>
              <a:rPr lang="nl-NL" sz="3600" dirty="0"/>
            </a:br>
            <a:endParaRPr lang="nl-NL" sz="3600" dirty="0"/>
          </a:p>
        </p:txBody>
      </p:sp>
      <p:sp>
        <p:nvSpPr>
          <p:cNvPr id="3" name="Subtitle 2"/>
          <p:cNvSpPr>
            <a:spLocks noGrp="1"/>
          </p:cNvSpPr>
          <p:nvPr>
            <p:ph type="subTitle" idx="1"/>
          </p:nvPr>
        </p:nvSpPr>
        <p:spPr>
          <a:xfrm>
            <a:off x="1475656" y="4365104"/>
            <a:ext cx="6400800" cy="2299856"/>
          </a:xfrm>
        </p:spPr>
        <p:txBody>
          <a:bodyPr>
            <a:normAutofit/>
          </a:bodyPr>
          <a:lstStyle/>
          <a:p>
            <a:r>
              <a:rPr lang="nl-NL" dirty="0"/>
              <a:t>Harrie </a:t>
            </a:r>
            <a:r>
              <a:rPr lang="nl-NL" dirty="0" err="1"/>
              <a:t>Eijkelhof</a:t>
            </a:r>
            <a:endParaRPr lang="nl-NL" dirty="0"/>
          </a:p>
          <a:p>
            <a:r>
              <a:rPr lang="nl-NL" dirty="0"/>
              <a:t>Ed van den Berg</a:t>
            </a:r>
          </a:p>
          <a:p>
            <a:r>
              <a:rPr lang="nl-NL" dirty="0"/>
              <a:t>Jacqueline Wooning</a:t>
            </a:r>
          </a:p>
        </p:txBody>
      </p:sp>
    </p:spTree>
    <p:extLst>
      <p:ext uri="{BB962C8B-B14F-4D97-AF65-F5344CB8AC3E}">
        <p14:creationId xmlns:p14="http://schemas.microsoft.com/office/powerpoint/2010/main" val="1577936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BA068-2474-F140-A605-4DE589DE858F}"/>
              </a:ext>
            </a:extLst>
          </p:cNvPr>
          <p:cNvSpPr>
            <a:spLocks noGrp="1"/>
          </p:cNvSpPr>
          <p:nvPr>
            <p:ph type="title"/>
          </p:nvPr>
        </p:nvSpPr>
        <p:spPr>
          <a:xfrm>
            <a:off x="755576" y="908720"/>
            <a:ext cx="7772400" cy="3096344"/>
          </a:xfrm>
        </p:spPr>
        <p:txBody>
          <a:bodyPr>
            <a:normAutofit fontScale="90000"/>
          </a:bodyPr>
          <a:lstStyle/>
          <a:p>
            <a:pPr algn="ctr"/>
            <a:r>
              <a:rPr lang="nl-NL" dirty="0"/>
              <a:t>Hoe gebruikt u de syllabus in en buiten de klas?</a:t>
            </a:r>
            <a:br>
              <a:rPr lang="nl-NL" dirty="0"/>
            </a:br>
            <a:br>
              <a:rPr lang="nl-NL" dirty="0"/>
            </a:br>
            <a:br>
              <a:rPr lang="nl-NL" dirty="0"/>
            </a:br>
            <a:r>
              <a:rPr lang="nl-NL" dirty="0"/>
              <a:t> Even uitwisselen met de buren</a:t>
            </a:r>
          </a:p>
        </p:txBody>
      </p:sp>
    </p:spTree>
    <p:extLst>
      <p:ext uri="{BB962C8B-B14F-4D97-AF65-F5344CB8AC3E}">
        <p14:creationId xmlns:p14="http://schemas.microsoft.com/office/powerpoint/2010/main" val="1992986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3D30FA-0D06-7E4B-B1EF-920B26A10BA0}"/>
              </a:ext>
            </a:extLst>
          </p:cNvPr>
          <p:cNvSpPr>
            <a:spLocks noGrp="1"/>
          </p:cNvSpPr>
          <p:nvPr>
            <p:ph type="title"/>
          </p:nvPr>
        </p:nvSpPr>
        <p:spPr/>
        <p:txBody>
          <a:bodyPr/>
          <a:lstStyle/>
          <a:p>
            <a:r>
              <a:rPr lang="nl-NL" dirty="0"/>
              <a:t>Syllabus gebruik door docenten</a:t>
            </a:r>
          </a:p>
        </p:txBody>
      </p:sp>
      <p:sp>
        <p:nvSpPr>
          <p:cNvPr id="3" name="Tijdelijke aanduiding voor inhoud 2">
            <a:extLst>
              <a:ext uri="{FF2B5EF4-FFF2-40B4-BE49-F238E27FC236}">
                <a16:creationId xmlns:a16="http://schemas.microsoft.com/office/drawing/2014/main" id="{6CF915AC-E28B-844E-B833-9CE1A30D161D}"/>
              </a:ext>
            </a:extLst>
          </p:cNvPr>
          <p:cNvSpPr>
            <a:spLocks noGrp="1"/>
          </p:cNvSpPr>
          <p:nvPr>
            <p:ph idx="1"/>
          </p:nvPr>
        </p:nvSpPr>
        <p:spPr/>
        <p:txBody>
          <a:bodyPr>
            <a:normAutofit lnSpcReduction="10000"/>
          </a:bodyPr>
          <a:lstStyle/>
          <a:p>
            <a:r>
              <a:rPr lang="nl-NL" dirty="0"/>
              <a:t>Variatie van “nooit gebruikt”, “een tijd niet naar gekeken” tot:</a:t>
            </a:r>
          </a:p>
          <a:p>
            <a:pPr lvl="1"/>
            <a:r>
              <a:rPr lang="nl-NL" dirty="0"/>
              <a:t>Jaarlijks veranderingen checken</a:t>
            </a:r>
          </a:p>
          <a:p>
            <a:pPr lvl="1"/>
            <a:r>
              <a:rPr lang="nl-NL" dirty="0"/>
              <a:t>Gebruiken bij examentraining</a:t>
            </a:r>
          </a:p>
          <a:p>
            <a:pPr lvl="1"/>
            <a:r>
              <a:rPr lang="nl-NL" dirty="0"/>
              <a:t>Koppelen aan leerdoelen van een les</a:t>
            </a:r>
          </a:p>
          <a:p>
            <a:pPr lvl="1"/>
            <a:r>
              <a:rPr lang="nl-NL" dirty="0"/>
              <a:t>Expliciet gebruiken met leerlingen bij opgaven om de verbinding te zien met de gespecificeerde vaardigheden </a:t>
            </a:r>
          </a:p>
          <a:p>
            <a:pPr lvl="1"/>
            <a:r>
              <a:rPr lang="nl-NL" dirty="0"/>
              <a:t>Gebruiken om ruimte in het programma te creëren door ballast weg te laten</a:t>
            </a:r>
          </a:p>
        </p:txBody>
      </p:sp>
    </p:spTree>
    <p:extLst>
      <p:ext uri="{BB962C8B-B14F-4D97-AF65-F5344CB8AC3E}">
        <p14:creationId xmlns:p14="http://schemas.microsoft.com/office/powerpoint/2010/main" val="707780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DD81A7-102D-1947-93BE-99FA9B870E97}"/>
              </a:ext>
            </a:extLst>
          </p:cNvPr>
          <p:cNvSpPr>
            <a:spLocks noGrp="1"/>
          </p:cNvSpPr>
          <p:nvPr>
            <p:ph type="title"/>
          </p:nvPr>
        </p:nvSpPr>
        <p:spPr/>
        <p:txBody>
          <a:bodyPr>
            <a:normAutofit fontScale="90000"/>
          </a:bodyPr>
          <a:lstStyle/>
          <a:p>
            <a:r>
              <a:rPr lang="nl-NL" dirty="0"/>
              <a:t>Suggesties Vaardigheden: Modelleren</a:t>
            </a:r>
          </a:p>
        </p:txBody>
      </p:sp>
      <p:sp>
        <p:nvSpPr>
          <p:cNvPr id="3" name="Tijdelijke aanduiding voor inhoud 2">
            <a:extLst>
              <a:ext uri="{FF2B5EF4-FFF2-40B4-BE49-F238E27FC236}">
                <a16:creationId xmlns:a16="http://schemas.microsoft.com/office/drawing/2014/main" id="{5E8E532C-7EDC-D445-89D6-1CD4F7C0FBB6}"/>
              </a:ext>
            </a:extLst>
          </p:cNvPr>
          <p:cNvSpPr>
            <a:spLocks noGrp="1"/>
          </p:cNvSpPr>
          <p:nvPr>
            <p:ph idx="1"/>
          </p:nvPr>
        </p:nvSpPr>
        <p:spPr/>
        <p:txBody>
          <a:bodyPr>
            <a:normAutofit lnSpcReduction="10000"/>
          </a:bodyPr>
          <a:lstStyle/>
          <a:p>
            <a:r>
              <a:rPr lang="nl-NL" dirty="0"/>
              <a:t>Duidelijker verschil maken tussen denkmodellen (zoals atoommodel, visualisatie van een verschijnsel, een formule) en computermodellen en dus tussen denken met modellen en modelleren met de computer</a:t>
            </a:r>
          </a:p>
          <a:p>
            <a:r>
              <a:rPr lang="nl-NL" dirty="0"/>
              <a:t>Beschrijving aanscherpen want er is nog veel onduidelijkheid in het veld</a:t>
            </a:r>
          </a:p>
          <a:p>
            <a:r>
              <a:rPr lang="nl-NL" dirty="0"/>
              <a:t>Computer modelleren examineren in SE en niet in CE</a:t>
            </a:r>
          </a:p>
          <a:p>
            <a:endParaRPr lang="nl-NL" dirty="0"/>
          </a:p>
        </p:txBody>
      </p:sp>
    </p:spTree>
    <p:extLst>
      <p:ext uri="{BB962C8B-B14F-4D97-AF65-F5344CB8AC3E}">
        <p14:creationId xmlns:p14="http://schemas.microsoft.com/office/powerpoint/2010/main" val="321253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AF4FFC-7EAE-9D41-A11D-B16381DC9029}"/>
              </a:ext>
            </a:extLst>
          </p:cNvPr>
          <p:cNvSpPr>
            <a:spLocks noGrp="1"/>
          </p:cNvSpPr>
          <p:nvPr>
            <p:ph type="title"/>
          </p:nvPr>
        </p:nvSpPr>
        <p:spPr/>
        <p:txBody>
          <a:bodyPr/>
          <a:lstStyle/>
          <a:p>
            <a:r>
              <a:rPr lang="nl-NL" dirty="0"/>
              <a:t>Wiskunde en Natuurkunde</a:t>
            </a:r>
          </a:p>
        </p:txBody>
      </p:sp>
      <p:sp>
        <p:nvSpPr>
          <p:cNvPr id="3" name="Tijdelijke aanduiding voor inhoud 2">
            <a:extLst>
              <a:ext uri="{FF2B5EF4-FFF2-40B4-BE49-F238E27FC236}">
                <a16:creationId xmlns:a16="http://schemas.microsoft.com/office/drawing/2014/main" id="{379B0FD0-4E99-D94B-85C1-839DAF89D916}"/>
              </a:ext>
            </a:extLst>
          </p:cNvPr>
          <p:cNvSpPr>
            <a:spLocks noGrp="1"/>
          </p:cNvSpPr>
          <p:nvPr>
            <p:ph idx="1"/>
          </p:nvPr>
        </p:nvSpPr>
        <p:spPr/>
        <p:txBody>
          <a:bodyPr>
            <a:normAutofit lnSpcReduction="10000"/>
          </a:bodyPr>
          <a:lstStyle/>
          <a:p>
            <a:r>
              <a:rPr lang="nl-NL" dirty="0"/>
              <a:t>HBO/WO ervaart veel problemen in werken en redeneren met formules en in toepassing van wiskunde vaardigheden</a:t>
            </a:r>
          </a:p>
          <a:p>
            <a:r>
              <a:rPr lang="nl-NL" dirty="0"/>
              <a:t>Vreemd dat  wiskunde B vereist is voor natuurkundestudies in het WO, maar niet toegepast in het vwo natuurkundeprogramma</a:t>
            </a:r>
          </a:p>
          <a:p>
            <a:r>
              <a:rPr lang="nl-NL" dirty="0"/>
              <a:t>Mogelijke oorzaak en gevolg: wiskunde A en B leerlingen in natuurkundelessen; dit leidt vaak tot beperking tot onderbouw wiskunde. </a:t>
            </a:r>
          </a:p>
          <a:p>
            <a:endParaRPr lang="nl-NL" dirty="0"/>
          </a:p>
        </p:txBody>
      </p:sp>
    </p:spTree>
    <p:extLst>
      <p:ext uri="{BB962C8B-B14F-4D97-AF65-F5344CB8AC3E}">
        <p14:creationId xmlns:p14="http://schemas.microsoft.com/office/powerpoint/2010/main" val="2028165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8F99DB-7F9B-A742-8AB9-9E9FEC451C18}"/>
              </a:ext>
            </a:extLst>
          </p:cNvPr>
          <p:cNvSpPr>
            <a:spLocks noGrp="1"/>
          </p:cNvSpPr>
          <p:nvPr>
            <p:ph type="title"/>
          </p:nvPr>
        </p:nvSpPr>
        <p:spPr>
          <a:xfrm>
            <a:off x="683568" y="2348880"/>
            <a:ext cx="7772400" cy="1362075"/>
          </a:xfrm>
        </p:spPr>
        <p:txBody>
          <a:bodyPr/>
          <a:lstStyle/>
          <a:p>
            <a:pPr algn="ctr"/>
            <a:r>
              <a:rPr lang="nl-NL" dirty="0"/>
              <a:t>vakspecifiek</a:t>
            </a:r>
          </a:p>
        </p:txBody>
      </p:sp>
    </p:spTree>
    <p:extLst>
      <p:ext uri="{BB962C8B-B14F-4D97-AF65-F5344CB8AC3E}">
        <p14:creationId xmlns:p14="http://schemas.microsoft.com/office/powerpoint/2010/main" val="2920970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0D0F92-BEE1-054C-BE7E-C3E037146A39}"/>
              </a:ext>
            </a:extLst>
          </p:cNvPr>
          <p:cNvSpPr>
            <a:spLocks noGrp="1"/>
          </p:cNvSpPr>
          <p:nvPr>
            <p:ph type="title"/>
          </p:nvPr>
        </p:nvSpPr>
        <p:spPr/>
        <p:txBody>
          <a:bodyPr/>
          <a:lstStyle/>
          <a:p>
            <a:r>
              <a:rPr lang="nl-NL" dirty="0"/>
              <a:t>Suggesties havo domeinen B-C</a:t>
            </a:r>
          </a:p>
        </p:txBody>
      </p:sp>
      <p:sp>
        <p:nvSpPr>
          <p:cNvPr id="3" name="Tijdelijke aanduiding voor inhoud 2">
            <a:extLst>
              <a:ext uri="{FF2B5EF4-FFF2-40B4-BE49-F238E27FC236}">
                <a16:creationId xmlns:a16="http://schemas.microsoft.com/office/drawing/2014/main" id="{D9911062-444F-4448-8C9B-75F0C9BBEE3E}"/>
              </a:ext>
            </a:extLst>
          </p:cNvPr>
          <p:cNvSpPr>
            <a:spLocks noGrp="1"/>
          </p:cNvSpPr>
          <p:nvPr>
            <p:ph idx="1"/>
          </p:nvPr>
        </p:nvSpPr>
        <p:spPr>
          <a:xfrm>
            <a:off x="457200" y="1600200"/>
            <a:ext cx="8229600" cy="5069160"/>
          </a:xfrm>
        </p:spPr>
        <p:txBody>
          <a:bodyPr>
            <a:normAutofit fontScale="92500" lnSpcReduction="20000"/>
          </a:bodyPr>
          <a:lstStyle/>
          <a:p>
            <a:pPr marL="0" indent="0">
              <a:buNone/>
            </a:pPr>
            <a:r>
              <a:rPr lang="nl-NL" b="1" dirty="0">
                <a:solidFill>
                  <a:srgbClr val="FFFF00"/>
                </a:solidFill>
              </a:rPr>
              <a:t>Domein B</a:t>
            </a:r>
            <a:r>
              <a:rPr lang="nl-NL" dirty="0">
                <a:solidFill>
                  <a:srgbClr val="FFFF00"/>
                </a:solidFill>
              </a:rPr>
              <a:t>: </a:t>
            </a:r>
            <a:r>
              <a:rPr lang="nl-NL" b="1" dirty="0">
                <a:solidFill>
                  <a:srgbClr val="FFFF00"/>
                </a:solidFill>
              </a:rPr>
              <a:t>Beeld- en geluidstechniek</a:t>
            </a:r>
          </a:p>
          <a:p>
            <a:r>
              <a:rPr lang="nl-NL" dirty="0"/>
              <a:t>Stralenoptica wel/niet in CE?</a:t>
            </a:r>
          </a:p>
          <a:p>
            <a:r>
              <a:rPr lang="nl-NL" dirty="0"/>
              <a:t>Elimineren van MRI? Of specificeren?</a:t>
            </a:r>
          </a:p>
          <a:p>
            <a:pPr marL="0" indent="0">
              <a:buNone/>
            </a:pPr>
            <a:r>
              <a:rPr lang="nl-NL" b="1" dirty="0">
                <a:solidFill>
                  <a:srgbClr val="FFFF00"/>
                </a:solidFill>
              </a:rPr>
              <a:t>Domein C</a:t>
            </a:r>
            <a:r>
              <a:rPr lang="nl-NL" dirty="0">
                <a:solidFill>
                  <a:srgbClr val="FFFF00"/>
                </a:solidFill>
              </a:rPr>
              <a:t>: </a:t>
            </a:r>
            <a:r>
              <a:rPr lang="nl-NL" b="1" dirty="0">
                <a:solidFill>
                  <a:srgbClr val="FFFF00"/>
                </a:solidFill>
              </a:rPr>
              <a:t>Beweging en energie, energieomzettingen</a:t>
            </a:r>
          </a:p>
          <a:p>
            <a:r>
              <a:rPr lang="nl-NL" dirty="0"/>
              <a:t>3</a:t>
            </a:r>
            <a:r>
              <a:rPr lang="nl-NL" baseline="30000" dirty="0"/>
              <a:t>de</a:t>
            </a:r>
            <a:r>
              <a:rPr lang="nl-NL" dirty="0"/>
              <a:t> wet Newton toevoegen (43 voor-3 tegen-6 n)</a:t>
            </a:r>
          </a:p>
          <a:p>
            <a:r>
              <a:rPr lang="nl-NL" dirty="0"/>
              <a:t>Impuls NIET </a:t>
            </a:r>
            <a:r>
              <a:rPr lang="nl-NL"/>
              <a:t>toevoegen </a:t>
            </a:r>
          </a:p>
          <a:p>
            <a:r>
              <a:rPr lang="nl-NL" dirty="0"/>
              <a:t>Kernenergie toevoegen (23-10-8)</a:t>
            </a:r>
          </a:p>
          <a:p>
            <a:r>
              <a:rPr lang="nl-NL" dirty="0"/>
              <a:t>Wiskunde gebruik, bv goniometrie mogen gebruiken</a:t>
            </a:r>
          </a:p>
          <a:p>
            <a:r>
              <a:rPr lang="nl-NL" dirty="0"/>
              <a:t>Meer aandacht voor ENERGIE TRANSITIE</a:t>
            </a:r>
          </a:p>
        </p:txBody>
      </p:sp>
    </p:spTree>
    <p:extLst>
      <p:ext uri="{BB962C8B-B14F-4D97-AF65-F5344CB8AC3E}">
        <p14:creationId xmlns:p14="http://schemas.microsoft.com/office/powerpoint/2010/main" val="616013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131C3E-B2C8-7442-95F5-9B4F614972E3}"/>
              </a:ext>
            </a:extLst>
          </p:cNvPr>
          <p:cNvSpPr>
            <a:spLocks noGrp="1"/>
          </p:cNvSpPr>
          <p:nvPr>
            <p:ph type="title"/>
          </p:nvPr>
        </p:nvSpPr>
        <p:spPr/>
        <p:txBody>
          <a:bodyPr/>
          <a:lstStyle/>
          <a:p>
            <a:r>
              <a:rPr lang="nl-NL" dirty="0"/>
              <a:t>Suggesties havo domeinen D-E</a:t>
            </a:r>
          </a:p>
        </p:txBody>
      </p:sp>
      <p:sp>
        <p:nvSpPr>
          <p:cNvPr id="3" name="Tijdelijke aanduiding voor inhoud 2">
            <a:extLst>
              <a:ext uri="{FF2B5EF4-FFF2-40B4-BE49-F238E27FC236}">
                <a16:creationId xmlns:a16="http://schemas.microsoft.com/office/drawing/2014/main" id="{6534B053-078B-9B4D-B647-A5E2995B358F}"/>
              </a:ext>
            </a:extLst>
          </p:cNvPr>
          <p:cNvSpPr>
            <a:spLocks noGrp="1"/>
          </p:cNvSpPr>
          <p:nvPr>
            <p:ph idx="1"/>
          </p:nvPr>
        </p:nvSpPr>
        <p:spPr/>
        <p:txBody>
          <a:bodyPr>
            <a:normAutofit fontScale="85000" lnSpcReduction="20000"/>
          </a:bodyPr>
          <a:lstStyle/>
          <a:p>
            <a:pPr marL="0" indent="0">
              <a:buNone/>
            </a:pPr>
            <a:r>
              <a:rPr lang="nl-NL" b="1" dirty="0">
                <a:solidFill>
                  <a:srgbClr val="FFFF00"/>
                </a:solidFill>
              </a:rPr>
              <a:t>Domein D Materialen </a:t>
            </a:r>
            <a:r>
              <a:rPr lang="nl-NL" dirty="0">
                <a:solidFill>
                  <a:srgbClr val="FFFF00"/>
                </a:solidFill>
              </a:rPr>
              <a:t>… “verklaren met behulp van atomaire en moleculaire modellen”</a:t>
            </a:r>
          </a:p>
          <a:p>
            <a:r>
              <a:rPr lang="nl-NL" i="1" dirty="0"/>
              <a:t>Als werktuigkundige vond ik dit onderwerp leuk, maar het wordt niet natuurkundig gedaan, er is geen aandacht voor waarom</a:t>
            </a:r>
          </a:p>
          <a:p>
            <a:r>
              <a:rPr lang="nl-NL" dirty="0"/>
              <a:t>Tekst van specificaties verwijst nergens naar  de formules.</a:t>
            </a:r>
          </a:p>
          <a:p>
            <a:pPr marL="0" indent="0">
              <a:buNone/>
            </a:pPr>
            <a:r>
              <a:rPr lang="nl-NL" b="1" dirty="0">
                <a:solidFill>
                  <a:srgbClr val="FFFF00"/>
                </a:solidFill>
              </a:rPr>
              <a:t>Domein E Aarde en heelal</a:t>
            </a:r>
          </a:p>
          <a:p>
            <a:r>
              <a:rPr lang="nl-NL" dirty="0"/>
              <a:t>Wel of niet in het programma?</a:t>
            </a:r>
          </a:p>
          <a:p>
            <a:r>
              <a:rPr lang="nl-NL" dirty="0"/>
              <a:t>Wet van Hubble (kwalitatief) NIET toevoegen</a:t>
            </a:r>
          </a:p>
          <a:p>
            <a:r>
              <a:rPr lang="nl-NL" dirty="0"/>
              <a:t>Wet van Wien WEL/NIET elimineren? (19-20-3)</a:t>
            </a:r>
          </a:p>
        </p:txBody>
      </p:sp>
    </p:spTree>
    <p:extLst>
      <p:ext uri="{BB962C8B-B14F-4D97-AF65-F5344CB8AC3E}">
        <p14:creationId xmlns:p14="http://schemas.microsoft.com/office/powerpoint/2010/main" val="3588578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9CEA80-C16C-1A49-860B-F0500B109660}"/>
              </a:ext>
            </a:extLst>
          </p:cNvPr>
          <p:cNvSpPr>
            <a:spLocks noGrp="1"/>
          </p:cNvSpPr>
          <p:nvPr>
            <p:ph type="title"/>
          </p:nvPr>
        </p:nvSpPr>
        <p:spPr/>
        <p:txBody>
          <a:bodyPr/>
          <a:lstStyle/>
          <a:p>
            <a:r>
              <a:rPr lang="nl-NL" dirty="0"/>
              <a:t>Suggesties havo domeinen G-H</a:t>
            </a:r>
          </a:p>
        </p:txBody>
      </p:sp>
      <p:sp>
        <p:nvSpPr>
          <p:cNvPr id="3" name="Tijdelijke aanduiding voor inhoud 2">
            <a:extLst>
              <a:ext uri="{FF2B5EF4-FFF2-40B4-BE49-F238E27FC236}">
                <a16:creationId xmlns:a16="http://schemas.microsoft.com/office/drawing/2014/main" id="{AD302342-64F2-A246-8107-A0C16C1CF68E}"/>
              </a:ext>
            </a:extLst>
          </p:cNvPr>
          <p:cNvSpPr>
            <a:spLocks noGrp="1"/>
          </p:cNvSpPr>
          <p:nvPr>
            <p:ph idx="1"/>
          </p:nvPr>
        </p:nvSpPr>
        <p:spPr/>
        <p:txBody>
          <a:bodyPr>
            <a:normAutofit fontScale="92500" lnSpcReduction="10000"/>
          </a:bodyPr>
          <a:lstStyle/>
          <a:p>
            <a:pPr marL="0" indent="0">
              <a:buNone/>
            </a:pPr>
            <a:r>
              <a:rPr lang="nl-NL" b="1" dirty="0">
                <a:solidFill>
                  <a:srgbClr val="FFFF00"/>
                </a:solidFill>
              </a:rPr>
              <a:t>Domein G Meten en Regelen</a:t>
            </a:r>
          </a:p>
          <a:p>
            <a:r>
              <a:rPr lang="nl-NL" dirty="0"/>
              <a:t>Geleidbaarheid formules vervangen door weerstand formules</a:t>
            </a:r>
          </a:p>
          <a:p>
            <a:r>
              <a:rPr lang="nl-NL" dirty="0"/>
              <a:t>Meer moderne componenten</a:t>
            </a:r>
          </a:p>
          <a:p>
            <a:r>
              <a:rPr lang="nl-NL" dirty="0"/>
              <a:t>Trafo eruit</a:t>
            </a:r>
          </a:p>
          <a:p>
            <a:r>
              <a:rPr lang="nl-NL" dirty="0"/>
              <a:t>Werking sensoren toevoegen (is al in SE)</a:t>
            </a:r>
          </a:p>
          <a:p>
            <a:r>
              <a:rPr lang="nl-NL" dirty="0"/>
              <a:t>Ontwerpen (A6) met </a:t>
            </a:r>
            <a:r>
              <a:rPr lang="nl-NL" dirty="0" err="1"/>
              <a:t>Arduino</a:t>
            </a:r>
            <a:r>
              <a:rPr lang="nl-NL" dirty="0"/>
              <a:t> </a:t>
            </a:r>
            <a:r>
              <a:rPr lang="nl-NL" dirty="0" err="1"/>
              <a:t>etc</a:t>
            </a:r>
            <a:r>
              <a:rPr lang="nl-NL" dirty="0"/>
              <a:t> (in SE)</a:t>
            </a:r>
          </a:p>
          <a:p>
            <a:pPr marL="0" indent="0">
              <a:buNone/>
            </a:pPr>
            <a:r>
              <a:rPr lang="nl-NL" b="1" dirty="0">
                <a:solidFill>
                  <a:srgbClr val="FFFF00"/>
                </a:solidFill>
              </a:rPr>
              <a:t>Domein H Natuurkunde en Technologie</a:t>
            </a:r>
          </a:p>
          <a:p>
            <a:r>
              <a:rPr lang="nl-NL" dirty="0"/>
              <a:t>Duurzaamheid toevoegen</a:t>
            </a:r>
          </a:p>
        </p:txBody>
      </p:sp>
    </p:spTree>
    <p:extLst>
      <p:ext uri="{BB962C8B-B14F-4D97-AF65-F5344CB8AC3E}">
        <p14:creationId xmlns:p14="http://schemas.microsoft.com/office/powerpoint/2010/main" val="132417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06B95A-BD89-BB4C-89B9-BB112EF91207}"/>
              </a:ext>
            </a:extLst>
          </p:cNvPr>
          <p:cNvSpPr>
            <a:spLocks noGrp="1"/>
          </p:cNvSpPr>
          <p:nvPr>
            <p:ph type="title"/>
          </p:nvPr>
        </p:nvSpPr>
        <p:spPr/>
        <p:txBody>
          <a:bodyPr/>
          <a:lstStyle/>
          <a:p>
            <a:r>
              <a:rPr lang="nl-NL" dirty="0"/>
              <a:t>Suggesties vwo domeinen B-C</a:t>
            </a:r>
          </a:p>
        </p:txBody>
      </p:sp>
      <p:sp>
        <p:nvSpPr>
          <p:cNvPr id="3" name="Tijdelijke aanduiding voor inhoud 2">
            <a:extLst>
              <a:ext uri="{FF2B5EF4-FFF2-40B4-BE49-F238E27FC236}">
                <a16:creationId xmlns:a16="http://schemas.microsoft.com/office/drawing/2014/main" id="{9BD21ED3-6AA4-A646-AF0B-1AD6BFC8E2BB}"/>
              </a:ext>
            </a:extLst>
          </p:cNvPr>
          <p:cNvSpPr>
            <a:spLocks noGrp="1"/>
          </p:cNvSpPr>
          <p:nvPr>
            <p:ph idx="1"/>
          </p:nvPr>
        </p:nvSpPr>
        <p:spPr/>
        <p:txBody>
          <a:bodyPr/>
          <a:lstStyle/>
          <a:p>
            <a:r>
              <a:rPr lang="en-US" dirty="0"/>
              <a:t>(</a:t>
            </a:r>
            <a:r>
              <a:rPr lang="en-US" dirty="0" err="1"/>
              <a:t>Medische</a:t>
            </a:r>
            <a:r>
              <a:rPr lang="en-US" dirty="0"/>
              <a:t>) </a:t>
            </a:r>
            <a:r>
              <a:rPr lang="en-US" dirty="0" err="1"/>
              <a:t>beeldvorming</a:t>
            </a:r>
            <a:r>
              <a:rPr lang="en-US" dirty="0"/>
              <a:t> (B2)</a:t>
            </a:r>
          </a:p>
          <a:p>
            <a:r>
              <a:rPr lang="en-US" dirty="0" err="1"/>
              <a:t>Impuls</a:t>
            </a:r>
            <a:r>
              <a:rPr lang="en-US" dirty="0"/>
              <a:t> </a:t>
            </a:r>
            <a:r>
              <a:rPr lang="en-US" dirty="0" err="1"/>
              <a:t>toevoegen</a:t>
            </a:r>
            <a:r>
              <a:rPr lang="en-US" dirty="0"/>
              <a:t> (C1)</a:t>
            </a:r>
          </a:p>
          <a:p>
            <a:pPr marL="400050" lvl="1" indent="0">
              <a:buNone/>
            </a:pPr>
            <a:r>
              <a:rPr lang="en-US" dirty="0"/>
              <a:t>NB: </a:t>
            </a:r>
            <a:r>
              <a:rPr lang="en-US" dirty="0" err="1"/>
              <a:t>verschil</a:t>
            </a:r>
            <a:r>
              <a:rPr lang="en-US" dirty="0"/>
              <a:t> </a:t>
            </a:r>
            <a:r>
              <a:rPr lang="en-US" dirty="0" err="1"/>
              <a:t>kracht</a:t>
            </a:r>
            <a:r>
              <a:rPr lang="en-US" dirty="0"/>
              <a:t> – </a:t>
            </a:r>
            <a:r>
              <a:rPr lang="en-US" dirty="0" err="1"/>
              <a:t>impuls</a:t>
            </a:r>
            <a:endParaRPr lang="en-US" dirty="0"/>
          </a:p>
          <a:p>
            <a:r>
              <a:rPr lang="en-US" dirty="0" err="1"/>
              <a:t>Energie</a:t>
            </a:r>
            <a:r>
              <a:rPr lang="en-US" dirty="0"/>
              <a:t>: </a:t>
            </a:r>
          </a:p>
          <a:p>
            <a:pPr lvl="1"/>
            <a:r>
              <a:rPr lang="en-US" dirty="0" err="1"/>
              <a:t>aanpassen</a:t>
            </a:r>
            <a:r>
              <a:rPr lang="en-US" dirty="0"/>
              <a:t> aan energietransitie (C2)</a:t>
            </a:r>
          </a:p>
          <a:p>
            <a:pPr lvl="1"/>
            <a:r>
              <a:rPr lang="en-US" dirty="0" err="1"/>
              <a:t>kernenergie</a:t>
            </a:r>
            <a:r>
              <a:rPr lang="en-US" dirty="0"/>
              <a:t> </a:t>
            </a:r>
            <a:r>
              <a:rPr lang="en-US" dirty="0" err="1"/>
              <a:t>toevoegen</a:t>
            </a:r>
            <a:r>
              <a:rPr lang="en-US" dirty="0"/>
              <a:t> (C2)</a:t>
            </a:r>
          </a:p>
          <a:p>
            <a:endParaRPr lang="nl-NL" dirty="0"/>
          </a:p>
        </p:txBody>
      </p:sp>
    </p:spTree>
    <p:extLst>
      <p:ext uri="{BB962C8B-B14F-4D97-AF65-F5344CB8AC3E}">
        <p14:creationId xmlns:p14="http://schemas.microsoft.com/office/powerpoint/2010/main" val="20274034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924FDE-6B1B-41B0-8A7E-BE9AC5D1BADD}"/>
              </a:ext>
            </a:extLst>
          </p:cNvPr>
          <p:cNvSpPr>
            <a:spLocks noGrp="1"/>
          </p:cNvSpPr>
          <p:nvPr>
            <p:ph type="title"/>
          </p:nvPr>
        </p:nvSpPr>
        <p:spPr/>
        <p:txBody>
          <a:bodyPr/>
          <a:lstStyle/>
          <a:p>
            <a:r>
              <a:rPr lang="nl-NL" dirty="0"/>
              <a:t>Suggesties vwo domeinen D -H</a:t>
            </a:r>
          </a:p>
        </p:txBody>
      </p:sp>
      <p:sp>
        <p:nvSpPr>
          <p:cNvPr id="3" name="Tijdelijke aanduiding voor inhoud 2">
            <a:extLst>
              <a:ext uri="{FF2B5EF4-FFF2-40B4-BE49-F238E27FC236}">
                <a16:creationId xmlns:a16="http://schemas.microsoft.com/office/drawing/2014/main" id="{1106CD94-643B-409C-AEBE-507859844A03}"/>
              </a:ext>
            </a:extLst>
          </p:cNvPr>
          <p:cNvSpPr>
            <a:spLocks noGrp="1"/>
          </p:cNvSpPr>
          <p:nvPr>
            <p:ph idx="1"/>
          </p:nvPr>
        </p:nvSpPr>
        <p:spPr/>
        <p:txBody>
          <a:bodyPr/>
          <a:lstStyle/>
          <a:p>
            <a:r>
              <a:rPr lang="nl-NL" dirty="0"/>
              <a:t>Geleidbaarheid formules vervangen door weerstand formules </a:t>
            </a:r>
            <a:r>
              <a:rPr lang="en-US" dirty="0"/>
              <a:t>(D1)</a:t>
            </a:r>
          </a:p>
          <a:p>
            <a:r>
              <a:rPr lang="en-US" dirty="0"/>
              <a:t>Meer of minder </a:t>
            </a:r>
            <a:r>
              <a:rPr lang="en-US" dirty="0" err="1"/>
              <a:t>sterrenkunde</a:t>
            </a:r>
            <a:r>
              <a:rPr lang="en-US" dirty="0"/>
              <a:t>? (E2)</a:t>
            </a:r>
          </a:p>
          <a:p>
            <a:r>
              <a:rPr lang="en-US" dirty="0"/>
              <a:t>Wet van </a:t>
            </a:r>
            <a:r>
              <a:rPr lang="en-US" dirty="0" err="1"/>
              <a:t>behoud</a:t>
            </a:r>
            <a:r>
              <a:rPr lang="en-US" dirty="0"/>
              <a:t> van </a:t>
            </a:r>
            <a:r>
              <a:rPr lang="en-US" dirty="0" err="1"/>
              <a:t>impuls</a:t>
            </a:r>
            <a:r>
              <a:rPr lang="en-US" dirty="0"/>
              <a:t> en E = mc</a:t>
            </a:r>
            <a:r>
              <a:rPr lang="en-US" baseline="30000" dirty="0"/>
              <a:t>2</a:t>
            </a:r>
            <a:r>
              <a:rPr lang="nl-NL" baseline="30000" dirty="0"/>
              <a:t> </a:t>
            </a:r>
            <a:r>
              <a:rPr lang="en-US" dirty="0" err="1"/>
              <a:t>toevoegen</a:t>
            </a:r>
            <a:r>
              <a:rPr lang="en-US" dirty="0"/>
              <a:t> (H)</a:t>
            </a:r>
          </a:p>
          <a:p>
            <a:r>
              <a:rPr lang="en-US" dirty="0" err="1"/>
              <a:t>Quantumwereld</a:t>
            </a:r>
            <a:r>
              <a:rPr lang="en-US" dirty="0"/>
              <a:t> </a:t>
            </a:r>
            <a:r>
              <a:rPr lang="en-US" dirty="0" err="1"/>
              <a:t>sterk</a:t>
            </a:r>
            <a:r>
              <a:rPr lang="en-US" dirty="0"/>
              <a:t> </a:t>
            </a:r>
            <a:r>
              <a:rPr lang="en-US" dirty="0" err="1"/>
              <a:t>aanpassen</a:t>
            </a:r>
            <a:r>
              <a:rPr lang="en-US" dirty="0"/>
              <a:t> (F1)</a:t>
            </a:r>
            <a:endParaRPr lang="nl-NL" dirty="0"/>
          </a:p>
        </p:txBody>
      </p:sp>
    </p:spTree>
    <p:extLst>
      <p:ext uri="{BB962C8B-B14F-4D97-AF65-F5344CB8AC3E}">
        <p14:creationId xmlns:p14="http://schemas.microsoft.com/office/powerpoint/2010/main" val="3795707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1B404-9813-9E44-9848-47F278A89C10}"/>
              </a:ext>
            </a:extLst>
          </p:cNvPr>
          <p:cNvSpPr>
            <a:spLocks noGrp="1"/>
          </p:cNvSpPr>
          <p:nvPr>
            <p:ph type="title"/>
          </p:nvPr>
        </p:nvSpPr>
        <p:spPr>
          <a:xfrm>
            <a:off x="435000" y="836712"/>
            <a:ext cx="8229600" cy="1143000"/>
          </a:xfrm>
        </p:spPr>
        <p:txBody>
          <a:bodyPr>
            <a:normAutofit fontScale="90000"/>
          </a:bodyPr>
          <a:lstStyle/>
          <a:p>
            <a:r>
              <a:rPr lang="nl-NL" dirty="0"/>
              <a:t>URL van de </a:t>
            </a:r>
            <a:r>
              <a:rPr lang="nl-NL" dirty="0" err="1"/>
              <a:t>CvTE</a:t>
            </a:r>
            <a:r>
              <a:rPr lang="nl-NL" dirty="0"/>
              <a:t> verkenning:</a:t>
            </a:r>
            <a:br>
              <a:rPr lang="nl-NL" dirty="0"/>
            </a:br>
            <a:r>
              <a:rPr lang="nl-NL" dirty="0"/>
              <a:t>Het natuurkunde-onderwijs-veld over de CE-syllabi</a:t>
            </a:r>
          </a:p>
        </p:txBody>
      </p:sp>
      <p:sp>
        <p:nvSpPr>
          <p:cNvPr id="3" name="Tijdelijke aanduiding voor inhoud 2">
            <a:extLst>
              <a:ext uri="{FF2B5EF4-FFF2-40B4-BE49-F238E27FC236}">
                <a16:creationId xmlns:a16="http://schemas.microsoft.com/office/drawing/2014/main" id="{75466E69-9B92-2349-BA4D-0D3D43976BA1}"/>
              </a:ext>
            </a:extLst>
          </p:cNvPr>
          <p:cNvSpPr>
            <a:spLocks noGrp="1"/>
          </p:cNvSpPr>
          <p:nvPr>
            <p:ph idx="1"/>
          </p:nvPr>
        </p:nvSpPr>
        <p:spPr>
          <a:xfrm>
            <a:off x="457200" y="2420888"/>
            <a:ext cx="8229600" cy="3705275"/>
          </a:xfrm>
        </p:spPr>
        <p:txBody>
          <a:bodyPr>
            <a:normAutofit/>
          </a:bodyPr>
          <a:lstStyle/>
          <a:p>
            <a:pPr marL="0" indent="0">
              <a:buNone/>
            </a:pPr>
            <a:endParaRPr lang="nl-NL" dirty="0">
              <a:hlinkClick r:id="rId3"/>
            </a:endParaRPr>
          </a:p>
          <a:p>
            <a:r>
              <a:rPr lang="nl-NL" dirty="0">
                <a:hlinkClick r:id="rId3"/>
              </a:rPr>
              <a:t>https://www.examenblad.nl/nieuws/20190911/eindrapporten-verkenningstraject/2020?regime=hflinks&amp;horizon=&amp;start_ni=12</a:t>
            </a:r>
            <a:endParaRPr lang="nl-NL" dirty="0"/>
          </a:p>
          <a:p>
            <a:endParaRPr lang="nl-NL" dirty="0"/>
          </a:p>
        </p:txBody>
      </p:sp>
    </p:spTree>
    <p:extLst>
      <p:ext uri="{BB962C8B-B14F-4D97-AF65-F5344CB8AC3E}">
        <p14:creationId xmlns:p14="http://schemas.microsoft.com/office/powerpoint/2010/main" val="7874434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B1CAE8-ACD8-BA40-8559-4497647E0CAC}"/>
              </a:ext>
            </a:extLst>
          </p:cNvPr>
          <p:cNvSpPr>
            <a:spLocks noGrp="1"/>
          </p:cNvSpPr>
          <p:nvPr>
            <p:ph type="title"/>
          </p:nvPr>
        </p:nvSpPr>
        <p:spPr/>
        <p:txBody>
          <a:bodyPr/>
          <a:lstStyle/>
          <a:p>
            <a:r>
              <a:rPr lang="nl-NL"/>
              <a:t>Quantumwereld</a:t>
            </a:r>
            <a:endParaRPr lang="nl-NL" dirty="0"/>
          </a:p>
        </p:txBody>
      </p:sp>
      <p:sp>
        <p:nvSpPr>
          <p:cNvPr id="3" name="Tijdelijke aanduiding voor inhoud 2">
            <a:extLst>
              <a:ext uri="{FF2B5EF4-FFF2-40B4-BE49-F238E27FC236}">
                <a16:creationId xmlns:a16="http://schemas.microsoft.com/office/drawing/2014/main" id="{CD4B8E1D-08A6-6045-8E49-CA804F1D9EF4}"/>
              </a:ext>
            </a:extLst>
          </p:cNvPr>
          <p:cNvSpPr>
            <a:spLocks noGrp="1"/>
          </p:cNvSpPr>
          <p:nvPr>
            <p:ph idx="1"/>
          </p:nvPr>
        </p:nvSpPr>
        <p:spPr/>
        <p:txBody>
          <a:bodyPr>
            <a:normAutofit lnSpcReduction="10000"/>
          </a:bodyPr>
          <a:lstStyle/>
          <a:p>
            <a:r>
              <a:rPr lang="nl-NL" dirty="0"/>
              <a:t>Na discussie adviseerde een grote meerderheid dat Quantumwereld in het CE geëxamineerd wordt.</a:t>
            </a:r>
          </a:p>
          <a:p>
            <a:r>
              <a:rPr lang="nl-NL" dirty="0"/>
              <a:t>WO: </a:t>
            </a:r>
          </a:p>
          <a:p>
            <a:pPr lvl="1"/>
            <a:r>
              <a:rPr lang="nl-NL" dirty="0"/>
              <a:t>kern van quantum is dat beneden </a:t>
            </a:r>
            <a:r>
              <a:rPr lang="nl-NL" dirty="0" err="1"/>
              <a:t>nano</a:t>
            </a:r>
            <a:r>
              <a:rPr lang="nl-NL" dirty="0"/>
              <a:t> niveau andere wetten gelden dan op macro niveau</a:t>
            </a:r>
          </a:p>
          <a:p>
            <a:pPr lvl="1"/>
            <a:r>
              <a:rPr lang="nl-NL" dirty="0"/>
              <a:t>meer nadruk op conceptueel redeneren en minder op opgaven.</a:t>
            </a:r>
          </a:p>
          <a:p>
            <a:r>
              <a:rPr lang="nl-NL" dirty="0"/>
              <a:t>Heisenberg beperken tot kwalitatief.</a:t>
            </a:r>
          </a:p>
          <a:p>
            <a:pPr marL="0" indent="0">
              <a:buNone/>
            </a:pPr>
            <a:endParaRPr lang="nl-NL" dirty="0"/>
          </a:p>
        </p:txBody>
      </p:sp>
    </p:spTree>
    <p:extLst>
      <p:ext uri="{BB962C8B-B14F-4D97-AF65-F5344CB8AC3E}">
        <p14:creationId xmlns:p14="http://schemas.microsoft.com/office/powerpoint/2010/main" val="3442002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362E38-D933-F648-9572-3A14D94EE21B}"/>
              </a:ext>
            </a:extLst>
          </p:cNvPr>
          <p:cNvSpPr>
            <a:spLocks noGrp="1"/>
          </p:cNvSpPr>
          <p:nvPr>
            <p:ph type="title"/>
          </p:nvPr>
        </p:nvSpPr>
        <p:spPr/>
        <p:txBody>
          <a:bodyPr/>
          <a:lstStyle/>
          <a:p>
            <a:r>
              <a:rPr lang="nl-NL" dirty="0"/>
              <a:t>Samenhang </a:t>
            </a:r>
            <a:r>
              <a:rPr lang="nl-NL" dirty="0" err="1"/>
              <a:t>BiNaSk</a:t>
            </a:r>
            <a:r>
              <a:rPr lang="nl-NL" dirty="0"/>
              <a:t> syllabi</a:t>
            </a:r>
          </a:p>
        </p:txBody>
      </p:sp>
      <p:sp>
        <p:nvSpPr>
          <p:cNvPr id="3" name="Tijdelijke aanduiding voor inhoud 2">
            <a:extLst>
              <a:ext uri="{FF2B5EF4-FFF2-40B4-BE49-F238E27FC236}">
                <a16:creationId xmlns:a16="http://schemas.microsoft.com/office/drawing/2014/main" id="{CFF6B3C5-BCA5-6240-A97E-2584A96D3566}"/>
              </a:ext>
            </a:extLst>
          </p:cNvPr>
          <p:cNvSpPr>
            <a:spLocks noGrp="1"/>
          </p:cNvSpPr>
          <p:nvPr>
            <p:ph idx="1"/>
          </p:nvPr>
        </p:nvSpPr>
        <p:spPr/>
        <p:txBody>
          <a:bodyPr>
            <a:normAutofit fontScale="92500" lnSpcReduction="10000"/>
          </a:bodyPr>
          <a:lstStyle/>
          <a:p>
            <a:r>
              <a:rPr lang="en-US" dirty="0" err="1"/>
              <a:t>Domein</a:t>
            </a:r>
            <a:r>
              <a:rPr lang="en-US" dirty="0"/>
              <a:t> A</a:t>
            </a:r>
          </a:p>
          <a:p>
            <a:r>
              <a:rPr lang="en-US" dirty="0" err="1"/>
              <a:t>Vereiste</a:t>
            </a:r>
            <a:r>
              <a:rPr lang="en-US" dirty="0"/>
              <a:t> </a:t>
            </a:r>
            <a:r>
              <a:rPr lang="en-US" dirty="0" err="1"/>
              <a:t>voorkennis</a:t>
            </a:r>
            <a:r>
              <a:rPr lang="en-US" dirty="0"/>
              <a:t> </a:t>
            </a:r>
          </a:p>
          <a:p>
            <a:r>
              <a:rPr lang="en-US" dirty="0" err="1"/>
              <a:t>Examenwerkwoorden</a:t>
            </a:r>
            <a:r>
              <a:rPr lang="en-US" dirty="0"/>
              <a:t> </a:t>
            </a:r>
          </a:p>
          <a:p>
            <a:r>
              <a:rPr lang="en-US" dirty="0" err="1"/>
              <a:t>Omvang</a:t>
            </a:r>
            <a:r>
              <a:rPr lang="en-US" dirty="0"/>
              <a:t> syllabi (</a:t>
            </a:r>
            <a:r>
              <a:rPr lang="en-US" dirty="0" err="1"/>
              <a:t>aantal</a:t>
            </a:r>
            <a:r>
              <a:rPr lang="en-US" dirty="0"/>
              <a:t> </a:t>
            </a:r>
            <a:r>
              <a:rPr lang="en-US" dirty="0" err="1"/>
              <a:t>specificaties</a:t>
            </a:r>
            <a:r>
              <a:rPr lang="en-US" dirty="0"/>
              <a:t>, </a:t>
            </a:r>
            <a:r>
              <a:rPr lang="en-US" dirty="0" err="1"/>
              <a:t>begrippen</a:t>
            </a:r>
            <a:r>
              <a:rPr lang="en-US" dirty="0"/>
              <a:t> en subdomeinen)</a:t>
            </a:r>
          </a:p>
          <a:p>
            <a:r>
              <a:rPr lang="en-US" dirty="0" err="1"/>
              <a:t>Gebruik</a:t>
            </a:r>
            <a:r>
              <a:rPr lang="en-US" dirty="0"/>
              <a:t> van </a:t>
            </a:r>
            <a:r>
              <a:rPr lang="en-US" dirty="0" err="1"/>
              <a:t>contexten</a:t>
            </a:r>
            <a:endParaRPr lang="en-US" dirty="0"/>
          </a:p>
          <a:p>
            <a:r>
              <a:rPr lang="en-US" dirty="0" err="1"/>
              <a:t>Keuzeonderwerpen</a:t>
            </a:r>
            <a:endParaRPr lang="en-US" dirty="0"/>
          </a:p>
          <a:p>
            <a:r>
              <a:rPr lang="en-US" dirty="0" err="1"/>
              <a:t>Duurzaamheid</a:t>
            </a:r>
            <a:endParaRPr lang="en-US" dirty="0"/>
          </a:p>
          <a:p>
            <a:r>
              <a:rPr lang="en-US" dirty="0" err="1"/>
              <a:t>Gebruik</a:t>
            </a:r>
            <a:r>
              <a:rPr lang="en-US" dirty="0"/>
              <a:t> van </a:t>
            </a:r>
            <a:r>
              <a:rPr lang="en-US" dirty="0" err="1"/>
              <a:t>wiskunde</a:t>
            </a:r>
            <a:endParaRPr lang="nl-NL" dirty="0"/>
          </a:p>
        </p:txBody>
      </p:sp>
    </p:spTree>
    <p:extLst>
      <p:ext uri="{BB962C8B-B14F-4D97-AF65-F5344CB8AC3E}">
        <p14:creationId xmlns:p14="http://schemas.microsoft.com/office/powerpoint/2010/main" val="9060827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51ADB4-23FD-BA42-B68E-F7527F6B5A1C}"/>
              </a:ext>
            </a:extLst>
          </p:cNvPr>
          <p:cNvSpPr>
            <a:spLocks noGrp="1"/>
          </p:cNvSpPr>
          <p:nvPr>
            <p:ph type="title"/>
          </p:nvPr>
        </p:nvSpPr>
        <p:spPr/>
        <p:txBody>
          <a:bodyPr>
            <a:normAutofit fontScale="90000"/>
          </a:bodyPr>
          <a:lstStyle/>
          <a:p>
            <a:r>
              <a:rPr lang="en-US" dirty="0" err="1"/>
              <a:t>Wiskunde</a:t>
            </a:r>
            <a:r>
              <a:rPr lang="en-US" dirty="0"/>
              <a:t> en </a:t>
            </a:r>
            <a:r>
              <a:rPr lang="en-US" dirty="0" err="1"/>
              <a:t>natuurwetenschappen</a:t>
            </a:r>
            <a:endParaRPr lang="nl-NL" dirty="0"/>
          </a:p>
        </p:txBody>
      </p:sp>
      <p:sp>
        <p:nvSpPr>
          <p:cNvPr id="3" name="Tijdelijke aanduiding voor inhoud 2">
            <a:extLst>
              <a:ext uri="{FF2B5EF4-FFF2-40B4-BE49-F238E27FC236}">
                <a16:creationId xmlns:a16="http://schemas.microsoft.com/office/drawing/2014/main" id="{7EE0CCA2-D60B-A343-A95C-5CC6A78FA741}"/>
              </a:ext>
            </a:extLst>
          </p:cNvPr>
          <p:cNvSpPr>
            <a:spLocks noGrp="1"/>
          </p:cNvSpPr>
          <p:nvPr>
            <p:ph idx="1"/>
          </p:nvPr>
        </p:nvSpPr>
        <p:spPr/>
        <p:txBody>
          <a:bodyPr>
            <a:normAutofit/>
          </a:bodyPr>
          <a:lstStyle/>
          <a:p>
            <a:r>
              <a:rPr lang="nl-NL" dirty="0"/>
              <a:t>Vrijwel alleen onderbouw wiskunde in syllabi</a:t>
            </a:r>
          </a:p>
          <a:p>
            <a:r>
              <a:rPr lang="nl-NL" dirty="0"/>
              <a:t>Geen formules gebruikt bij scheikunde en biologie</a:t>
            </a:r>
          </a:p>
          <a:p>
            <a:r>
              <a:rPr lang="nl-NL" dirty="0"/>
              <a:t>Veel problemen in aansluiting VO-HO m.b.t. wiskunde: scheikunde en levenswetenschappen hebben wiskunde B nodig naast statistiek</a:t>
            </a:r>
          </a:p>
          <a:p>
            <a:pPr marL="0" indent="0" algn="ctr">
              <a:buNone/>
            </a:pPr>
            <a:r>
              <a:rPr lang="nl-NL" dirty="0"/>
              <a:t>HOE TE VERBETEREN?</a:t>
            </a:r>
          </a:p>
          <a:p>
            <a:endParaRPr lang="nl-NL" dirty="0"/>
          </a:p>
        </p:txBody>
      </p:sp>
    </p:spTree>
    <p:extLst>
      <p:ext uri="{BB962C8B-B14F-4D97-AF65-F5344CB8AC3E}">
        <p14:creationId xmlns:p14="http://schemas.microsoft.com/office/powerpoint/2010/main" val="4264002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034407-7006-5E4C-AF30-275F3C3AD905}"/>
              </a:ext>
            </a:extLst>
          </p:cNvPr>
          <p:cNvSpPr>
            <a:spLocks noGrp="1"/>
          </p:cNvSpPr>
          <p:nvPr>
            <p:ph type="title"/>
          </p:nvPr>
        </p:nvSpPr>
        <p:spPr/>
        <p:txBody>
          <a:bodyPr/>
          <a:lstStyle/>
          <a:p>
            <a:r>
              <a:rPr lang="nl-NL" dirty="0"/>
              <a:t>Discussiegroepen</a:t>
            </a:r>
          </a:p>
        </p:txBody>
      </p:sp>
      <p:sp>
        <p:nvSpPr>
          <p:cNvPr id="3" name="Tijdelijke aanduiding voor inhoud 2">
            <a:extLst>
              <a:ext uri="{FF2B5EF4-FFF2-40B4-BE49-F238E27FC236}">
                <a16:creationId xmlns:a16="http://schemas.microsoft.com/office/drawing/2014/main" id="{782567CC-29DF-744F-A5CD-EDC58BE6094C}"/>
              </a:ext>
            </a:extLst>
          </p:cNvPr>
          <p:cNvSpPr>
            <a:spLocks noGrp="1"/>
          </p:cNvSpPr>
          <p:nvPr>
            <p:ph idx="1"/>
          </p:nvPr>
        </p:nvSpPr>
        <p:spPr/>
        <p:txBody>
          <a:bodyPr/>
          <a:lstStyle/>
          <a:p>
            <a:r>
              <a:rPr lang="nl-NL" dirty="0"/>
              <a:t>Vaardigheden (bv onderzoeken, ontwerpen, modelleren, wiskundige vaardigheden)</a:t>
            </a:r>
          </a:p>
          <a:p>
            <a:r>
              <a:rPr lang="nl-NL" dirty="0"/>
              <a:t>Gebruik van wiskunde in natuurkunde</a:t>
            </a:r>
          </a:p>
          <a:p>
            <a:r>
              <a:rPr lang="nl-NL" dirty="0"/>
              <a:t>Energietransitie en havo syllabus</a:t>
            </a:r>
          </a:p>
          <a:p>
            <a:r>
              <a:rPr lang="nl-NL" dirty="0"/>
              <a:t>Energietransitie en vwo syllabus</a:t>
            </a:r>
          </a:p>
          <a:p>
            <a:r>
              <a:rPr lang="nl-NL" dirty="0"/>
              <a:t>Samenhang </a:t>
            </a:r>
            <a:r>
              <a:rPr lang="nl-NL" dirty="0" err="1"/>
              <a:t>BiNaSk</a:t>
            </a:r>
            <a:r>
              <a:rPr lang="nl-NL" dirty="0"/>
              <a:t> syllabi</a:t>
            </a:r>
          </a:p>
          <a:p>
            <a:r>
              <a:rPr lang="nl-NL" dirty="0"/>
              <a:t>Andere onderwerpen ………..</a:t>
            </a:r>
          </a:p>
          <a:p>
            <a:endParaRPr lang="nl-NL" dirty="0"/>
          </a:p>
          <a:p>
            <a:endParaRPr lang="nl-NL" dirty="0"/>
          </a:p>
        </p:txBody>
      </p:sp>
    </p:spTree>
    <p:extLst>
      <p:ext uri="{BB962C8B-B14F-4D97-AF65-F5344CB8AC3E}">
        <p14:creationId xmlns:p14="http://schemas.microsoft.com/office/powerpoint/2010/main" val="3853965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695A59-F56A-744F-B06D-5E713BA3F99D}"/>
              </a:ext>
            </a:extLst>
          </p:cNvPr>
          <p:cNvSpPr>
            <a:spLocks noGrp="1"/>
          </p:cNvSpPr>
          <p:nvPr>
            <p:ph type="title"/>
          </p:nvPr>
        </p:nvSpPr>
        <p:spPr/>
        <p:txBody>
          <a:bodyPr/>
          <a:lstStyle/>
          <a:p>
            <a:r>
              <a:rPr lang="nl-NL" dirty="0"/>
              <a:t>Verdere Informatie</a:t>
            </a:r>
          </a:p>
        </p:txBody>
      </p:sp>
      <p:sp>
        <p:nvSpPr>
          <p:cNvPr id="3" name="Tijdelijke aanduiding voor inhoud 2">
            <a:extLst>
              <a:ext uri="{FF2B5EF4-FFF2-40B4-BE49-F238E27FC236}">
                <a16:creationId xmlns:a16="http://schemas.microsoft.com/office/drawing/2014/main" id="{B5A683E0-0858-244E-8E6B-7A90190454B6}"/>
              </a:ext>
            </a:extLst>
          </p:cNvPr>
          <p:cNvSpPr>
            <a:spLocks noGrp="1"/>
          </p:cNvSpPr>
          <p:nvPr>
            <p:ph idx="1"/>
          </p:nvPr>
        </p:nvSpPr>
        <p:spPr/>
        <p:txBody>
          <a:bodyPr/>
          <a:lstStyle/>
          <a:p>
            <a:endParaRPr lang="nl-NL" dirty="0"/>
          </a:p>
          <a:p>
            <a:r>
              <a:rPr lang="nl-NL" dirty="0">
                <a:hlinkClick r:id="rId2"/>
              </a:rPr>
              <a:t>https://www.examenblad.nl/nieuws/20190911/eindrapporten-verkenningstraject/2020?regime=hflinks&amp;horizon=&amp;start_ni=12</a:t>
            </a:r>
            <a:endParaRPr lang="nl-NL" dirty="0"/>
          </a:p>
          <a:p>
            <a:r>
              <a:rPr lang="nl-NL" dirty="0"/>
              <a:t>Artikel in NVOX </a:t>
            </a:r>
            <a:r>
              <a:rPr lang="nl-NL"/>
              <a:t>van november 2019</a:t>
            </a:r>
            <a:endParaRPr lang="nl-NL" dirty="0"/>
          </a:p>
        </p:txBody>
      </p:sp>
    </p:spTree>
    <p:extLst>
      <p:ext uri="{BB962C8B-B14F-4D97-AF65-F5344CB8AC3E}">
        <p14:creationId xmlns:p14="http://schemas.microsoft.com/office/powerpoint/2010/main" val="4095504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Aanleiding</a:t>
            </a:r>
          </a:p>
        </p:txBody>
      </p:sp>
      <p:sp>
        <p:nvSpPr>
          <p:cNvPr id="3" name="Tijdelijke aanduiding voor inhoud 2"/>
          <p:cNvSpPr>
            <a:spLocks noGrp="1"/>
          </p:cNvSpPr>
          <p:nvPr>
            <p:ph idx="1"/>
          </p:nvPr>
        </p:nvSpPr>
        <p:spPr/>
        <p:txBody>
          <a:bodyPr/>
          <a:lstStyle/>
          <a:p>
            <a:r>
              <a:rPr lang="nl-NL" dirty="0"/>
              <a:t>Vragen uit het veld over de CE-stof</a:t>
            </a:r>
          </a:p>
          <a:p>
            <a:r>
              <a:rPr lang="nl-NL" dirty="0"/>
              <a:t>Problemen met het </a:t>
            </a:r>
            <a:r>
              <a:rPr lang="nl-NL" dirty="0" err="1"/>
              <a:t>subdomein</a:t>
            </a:r>
            <a:r>
              <a:rPr lang="nl-NL" dirty="0"/>
              <a:t> Quantumwereld</a:t>
            </a:r>
          </a:p>
          <a:p>
            <a:r>
              <a:rPr lang="nl-NL" dirty="0"/>
              <a:t>Actualiteit als speerpunt van de </a:t>
            </a:r>
            <a:r>
              <a:rPr lang="nl-NL" dirty="0" err="1"/>
              <a:t>vakvernieuwing</a:t>
            </a:r>
            <a:endParaRPr lang="nl-NL" dirty="0"/>
          </a:p>
        </p:txBody>
      </p:sp>
    </p:spTree>
    <p:extLst>
      <p:ext uri="{BB962C8B-B14F-4D97-AF65-F5344CB8AC3E}">
        <p14:creationId xmlns:p14="http://schemas.microsoft.com/office/powerpoint/2010/main" val="1613674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AFF609-0A22-3F4D-A167-6F1AEF059643}"/>
              </a:ext>
            </a:extLst>
          </p:cNvPr>
          <p:cNvSpPr>
            <a:spLocks noGrp="1"/>
          </p:cNvSpPr>
          <p:nvPr>
            <p:ph type="title"/>
          </p:nvPr>
        </p:nvSpPr>
        <p:spPr/>
        <p:txBody>
          <a:bodyPr/>
          <a:lstStyle/>
          <a:p>
            <a:r>
              <a:rPr lang="nl-NL" dirty="0"/>
              <a:t>Doel en werkwijze</a:t>
            </a:r>
          </a:p>
        </p:txBody>
      </p:sp>
      <p:sp>
        <p:nvSpPr>
          <p:cNvPr id="3" name="Tijdelijke aanduiding voor inhoud 2">
            <a:extLst>
              <a:ext uri="{FF2B5EF4-FFF2-40B4-BE49-F238E27FC236}">
                <a16:creationId xmlns:a16="http://schemas.microsoft.com/office/drawing/2014/main" id="{B439C5CF-C923-F648-AFB3-7445DDB30A90}"/>
              </a:ext>
            </a:extLst>
          </p:cNvPr>
          <p:cNvSpPr>
            <a:spLocks noGrp="1"/>
          </p:cNvSpPr>
          <p:nvPr>
            <p:ph idx="1"/>
          </p:nvPr>
        </p:nvSpPr>
        <p:spPr/>
        <p:txBody>
          <a:bodyPr>
            <a:normAutofit fontScale="77500" lnSpcReduction="20000"/>
          </a:bodyPr>
          <a:lstStyle/>
          <a:p>
            <a:pPr marL="0" indent="0">
              <a:buNone/>
            </a:pPr>
            <a:r>
              <a:rPr lang="nl-NL" b="1" dirty="0"/>
              <a:t>Doel</a:t>
            </a:r>
            <a:r>
              <a:rPr lang="nl-NL" dirty="0"/>
              <a:t>: Verzamelen van suggesties voor aanpassing van de havo/vwo CE syllabi binnen de grenzen van het examenprogramma </a:t>
            </a:r>
          </a:p>
          <a:p>
            <a:pPr marL="0" indent="0">
              <a:buNone/>
            </a:pPr>
            <a:endParaRPr lang="nl-NL" dirty="0"/>
          </a:p>
          <a:p>
            <a:pPr marL="0" indent="0">
              <a:buNone/>
            </a:pPr>
            <a:r>
              <a:rPr lang="nl-NL" b="1" dirty="0"/>
              <a:t>Werkwijze</a:t>
            </a:r>
            <a:r>
              <a:rPr lang="nl-NL" dirty="0"/>
              <a:t>: Uitnodigingen naar alle scholen</a:t>
            </a:r>
          </a:p>
          <a:p>
            <a:pPr marL="0" indent="0">
              <a:buNone/>
            </a:pPr>
            <a:r>
              <a:rPr lang="nl-NL" dirty="0"/>
              <a:t>	Regionale bijeenkomsten op 6 locaties</a:t>
            </a:r>
          </a:p>
          <a:p>
            <a:pPr marL="0" indent="0">
              <a:buNone/>
            </a:pPr>
            <a:r>
              <a:rPr lang="nl-NL" dirty="0"/>
              <a:t>	1</a:t>
            </a:r>
            <a:r>
              <a:rPr lang="nl-NL" baseline="30000" dirty="0"/>
              <a:t>ste</a:t>
            </a:r>
            <a:r>
              <a:rPr lang="nl-NL" dirty="0"/>
              <a:t> ronde suggesties verzamelen  (59 deelnemers)</a:t>
            </a:r>
          </a:p>
          <a:p>
            <a:pPr marL="0" indent="0">
              <a:buNone/>
            </a:pPr>
            <a:endParaRPr lang="nl-NL" dirty="0"/>
          </a:p>
          <a:p>
            <a:pPr marL="0" indent="0">
              <a:buNone/>
            </a:pPr>
            <a:r>
              <a:rPr lang="nl-NL" dirty="0"/>
              <a:t>	Consultaties met HBO en WO</a:t>
            </a:r>
          </a:p>
          <a:p>
            <a:pPr marL="0" indent="0">
              <a:buNone/>
            </a:pPr>
            <a:endParaRPr lang="nl-NL" dirty="0"/>
          </a:p>
          <a:p>
            <a:pPr marL="889000" indent="0">
              <a:buNone/>
            </a:pPr>
            <a:r>
              <a:rPr lang="nl-NL" dirty="0"/>
              <a:t>	2</a:t>
            </a:r>
            <a:r>
              <a:rPr lang="nl-NL" baseline="30000" dirty="0"/>
              <a:t>de</a:t>
            </a:r>
            <a:r>
              <a:rPr lang="nl-NL" dirty="0"/>
              <a:t> ronde discussie en meningsvorming rond suggesties resulterend in peiling  (55 deelnemers)</a:t>
            </a:r>
          </a:p>
        </p:txBody>
      </p:sp>
    </p:spTree>
    <p:extLst>
      <p:ext uri="{BB962C8B-B14F-4D97-AF65-F5344CB8AC3E}">
        <p14:creationId xmlns:p14="http://schemas.microsoft.com/office/powerpoint/2010/main" val="2398421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E42E5E-3EF9-9245-B763-AEACF9E8C373}"/>
              </a:ext>
            </a:extLst>
          </p:cNvPr>
          <p:cNvSpPr>
            <a:spLocks noGrp="1"/>
          </p:cNvSpPr>
          <p:nvPr>
            <p:ph type="title"/>
          </p:nvPr>
        </p:nvSpPr>
        <p:spPr/>
        <p:txBody>
          <a:bodyPr/>
          <a:lstStyle/>
          <a:p>
            <a:r>
              <a:rPr lang="nl-NL" dirty="0"/>
              <a:t>Verdere traject</a:t>
            </a:r>
          </a:p>
        </p:txBody>
      </p:sp>
      <p:sp>
        <p:nvSpPr>
          <p:cNvPr id="3" name="Tijdelijke aanduiding voor inhoud 2">
            <a:extLst>
              <a:ext uri="{FF2B5EF4-FFF2-40B4-BE49-F238E27FC236}">
                <a16:creationId xmlns:a16="http://schemas.microsoft.com/office/drawing/2014/main" id="{987EC22F-6CFE-A741-B98B-33D764AA6502}"/>
              </a:ext>
            </a:extLst>
          </p:cNvPr>
          <p:cNvSpPr>
            <a:spLocks noGrp="1"/>
          </p:cNvSpPr>
          <p:nvPr>
            <p:ph idx="1"/>
          </p:nvPr>
        </p:nvSpPr>
        <p:spPr>
          <a:xfrm>
            <a:off x="455644" y="1417638"/>
            <a:ext cx="8229600" cy="4525963"/>
          </a:xfrm>
        </p:spPr>
        <p:txBody>
          <a:bodyPr>
            <a:normAutofit/>
          </a:bodyPr>
          <a:lstStyle/>
          <a:p>
            <a:r>
              <a:rPr lang="nl-NL" dirty="0"/>
              <a:t>Instellen syllabus commissies die aanpassingen zullen maken in de CE syllabi voor natuurkunde, scheikunde, en biologie binnen het huidige examenprogramma.</a:t>
            </a:r>
          </a:p>
          <a:p>
            <a:r>
              <a:rPr lang="nl-NL" dirty="0"/>
              <a:t>Instellen van een commissie met vertegenwoordigers uit de </a:t>
            </a:r>
            <a:r>
              <a:rPr lang="nl-NL" dirty="0" err="1"/>
              <a:t>BiNaSk</a:t>
            </a:r>
            <a:r>
              <a:rPr lang="nl-NL" dirty="0"/>
              <a:t> syllabus commissies om betere afstemming te verkrijgen.</a:t>
            </a:r>
          </a:p>
          <a:p>
            <a:endParaRPr lang="nl-NL" dirty="0"/>
          </a:p>
          <a:p>
            <a:endParaRPr lang="nl-NL" dirty="0"/>
          </a:p>
        </p:txBody>
      </p:sp>
    </p:spTree>
    <p:extLst>
      <p:ext uri="{BB962C8B-B14F-4D97-AF65-F5344CB8AC3E}">
        <p14:creationId xmlns:p14="http://schemas.microsoft.com/office/powerpoint/2010/main" val="3980094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Randvoorwaarden</a:t>
            </a:r>
          </a:p>
        </p:txBody>
      </p:sp>
      <p:sp>
        <p:nvSpPr>
          <p:cNvPr id="3" name="Tijdelijke aanduiding voor inhoud 2"/>
          <p:cNvSpPr>
            <a:spLocks noGrp="1"/>
          </p:cNvSpPr>
          <p:nvPr>
            <p:ph idx="1"/>
          </p:nvPr>
        </p:nvSpPr>
        <p:spPr/>
        <p:txBody>
          <a:bodyPr/>
          <a:lstStyle/>
          <a:p>
            <a:r>
              <a:rPr lang="nl-NL" dirty="0"/>
              <a:t>Wijzigingen hebben minimale invloed op onderwijsmethoden</a:t>
            </a:r>
          </a:p>
          <a:p>
            <a:r>
              <a:rPr lang="nl-NL" dirty="0"/>
              <a:t>Wijzigingen zijn in lijn (niet strijdig) met Curriculum.nu</a:t>
            </a:r>
          </a:p>
          <a:p>
            <a:r>
              <a:rPr lang="nl-NL" dirty="0"/>
              <a:t>Examenprogramma’s blijven ongewijzigd</a:t>
            </a:r>
          </a:p>
        </p:txBody>
      </p:sp>
    </p:spTree>
    <p:extLst>
      <p:ext uri="{BB962C8B-B14F-4D97-AF65-F5344CB8AC3E}">
        <p14:creationId xmlns:p14="http://schemas.microsoft.com/office/powerpoint/2010/main" val="3198349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Planning</a:t>
            </a:r>
          </a:p>
        </p:txBody>
      </p:sp>
      <p:sp>
        <p:nvSpPr>
          <p:cNvPr id="3" name="Tijdelijke aanduiding voor inhoud 2"/>
          <p:cNvSpPr>
            <a:spLocks noGrp="1"/>
          </p:cNvSpPr>
          <p:nvPr>
            <p:ph idx="1"/>
          </p:nvPr>
        </p:nvSpPr>
        <p:spPr/>
        <p:txBody>
          <a:bodyPr>
            <a:normAutofit fontScale="92500" lnSpcReduction="10000"/>
          </a:bodyPr>
          <a:lstStyle/>
          <a:p>
            <a:r>
              <a:rPr lang="nl-NL" dirty="0"/>
              <a:t>Nu: samenstelling syllabuscommissies</a:t>
            </a:r>
          </a:p>
          <a:p>
            <a:r>
              <a:rPr lang="nl-NL" dirty="0"/>
              <a:t>Maart 2020: Start syllabuscommissies</a:t>
            </a:r>
          </a:p>
          <a:p>
            <a:r>
              <a:rPr lang="nl-NL" dirty="0"/>
              <a:t>Oktober 2020: Concept 1 syllabi</a:t>
            </a:r>
          </a:p>
          <a:p>
            <a:r>
              <a:rPr lang="nl-NL" dirty="0"/>
              <a:t>November 2020: veldraadpleging</a:t>
            </a:r>
          </a:p>
          <a:p>
            <a:r>
              <a:rPr lang="nl-NL" dirty="0"/>
              <a:t>Maart 2021: concept 2 syllabi</a:t>
            </a:r>
          </a:p>
          <a:p>
            <a:r>
              <a:rPr lang="nl-NL" dirty="0"/>
              <a:t>Juni 2021: goedkeuring Regeling syllabi door minister en besluit jaar van invoering</a:t>
            </a:r>
          </a:p>
          <a:p>
            <a:r>
              <a:rPr lang="nl-NL" dirty="0"/>
              <a:t>Mei 2023/2024/?: examens volgens nieuwe syllabi</a:t>
            </a:r>
          </a:p>
        </p:txBody>
      </p:sp>
    </p:spTree>
    <p:extLst>
      <p:ext uri="{BB962C8B-B14F-4D97-AF65-F5344CB8AC3E}">
        <p14:creationId xmlns:p14="http://schemas.microsoft.com/office/powerpoint/2010/main" val="3601439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4ADC09-995F-854F-B15C-D64FCA5C7BAD}"/>
              </a:ext>
            </a:extLst>
          </p:cNvPr>
          <p:cNvSpPr>
            <a:spLocks noGrp="1"/>
          </p:cNvSpPr>
          <p:nvPr>
            <p:ph type="title"/>
          </p:nvPr>
        </p:nvSpPr>
        <p:spPr>
          <a:xfrm>
            <a:off x="611560" y="2564904"/>
            <a:ext cx="7772400" cy="1362075"/>
          </a:xfrm>
        </p:spPr>
        <p:txBody>
          <a:bodyPr/>
          <a:lstStyle/>
          <a:p>
            <a:pPr algn="ctr"/>
            <a:r>
              <a:rPr lang="nl-NL" dirty="0"/>
              <a:t>uit het evaluatie verslag</a:t>
            </a:r>
            <a:br>
              <a:rPr lang="nl-NL" dirty="0"/>
            </a:br>
            <a:r>
              <a:rPr lang="nl-NL" dirty="0"/>
              <a:t>algemeen</a:t>
            </a:r>
          </a:p>
        </p:txBody>
      </p:sp>
    </p:spTree>
    <p:extLst>
      <p:ext uri="{BB962C8B-B14F-4D97-AF65-F5344CB8AC3E}">
        <p14:creationId xmlns:p14="http://schemas.microsoft.com/office/powerpoint/2010/main" val="3481793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0BE663-4B14-DC4C-94EE-4E5C592E64FB}"/>
              </a:ext>
            </a:extLst>
          </p:cNvPr>
          <p:cNvSpPr>
            <a:spLocks noGrp="1"/>
          </p:cNvSpPr>
          <p:nvPr>
            <p:ph type="title"/>
          </p:nvPr>
        </p:nvSpPr>
        <p:spPr/>
        <p:txBody>
          <a:bodyPr>
            <a:normAutofit fontScale="90000"/>
          </a:bodyPr>
          <a:lstStyle/>
          <a:p>
            <a:r>
              <a:rPr lang="nl-NL" dirty="0"/>
              <a:t>Persoonlijke doelen van docenten voor natuurkunde onderwijs</a:t>
            </a:r>
          </a:p>
        </p:txBody>
      </p:sp>
      <p:sp>
        <p:nvSpPr>
          <p:cNvPr id="3" name="Tijdelijke aanduiding voor inhoud 2">
            <a:extLst>
              <a:ext uri="{FF2B5EF4-FFF2-40B4-BE49-F238E27FC236}">
                <a16:creationId xmlns:a16="http://schemas.microsoft.com/office/drawing/2014/main" id="{07DE45F9-AB8A-D947-8AEB-551DB20CD7FA}"/>
              </a:ext>
            </a:extLst>
          </p:cNvPr>
          <p:cNvSpPr>
            <a:spLocks noGrp="1"/>
          </p:cNvSpPr>
          <p:nvPr>
            <p:ph idx="1"/>
          </p:nvPr>
        </p:nvSpPr>
        <p:spPr>
          <a:xfrm>
            <a:off x="457200" y="1916832"/>
            <a:ext cx="8229600" cy="4525963"/>
          </a:xfrm>
        </p:spPr>
        <p:txBody>
          <a:bodyPr>
            <a:normAutofit lnSpcReduction="10000"/>
          </a:bodyPr>
          <a:lstStyle/>
          <a:p>
            <a:r>
              <a:rPr lang="nl-NL" dirty="0"/>
              <a:t>Kritisch leren denken</a:t>
            </a:r>
          </a:p>
          <a:p>
            <a:r>
              <a:rPr lang="nl-NL" dirty="0"/>
              <a:t>Leren probleem oplossen</a:t>
            </a:r>
          </a:p>
          <a:p>
            <a:r>
              <a:rPr lang="nl-NL" dirty="0"/>
              <a:t>Systematisch leren denken en redeneren</a:t>
            </a:r>
          </a:p>
          <a:p>
            <a:r>
              <a:rPr lang="nl-NL" dirty="0"/>
              <a:t>De schoonheid van natuurkunde leren zien</a:t>
            </a:r>
          </a:p>
          <a:p>
            <a:r>
              <a:rPr lang="nl-NL" dirty="0"/>
              <a:t>Verwondering oproepen</a:t>
            </a:r>
          </a:p>
          <a:p>
            <a:r>
              <a:rPr lang="nl-NL" dirty="0"/>
              <a:t>Kritisch leren denken over natuurkunde gerelateerde maatschappelijke problemen</a:t>
            </a:r>
          </a:p>
          <a:p>
            <a:r>
              <a:rPr lang="nl-NL" dirty="0"/>
              <a:t>Fake </a:t>
            </a:r>
            <a:r>
              <a:rPr lang="nl-NL" dirty="0" err="1"/>
              <a:t>news</a:t>
            </a:r>
            <a:r>
              <a:rPr lang="nl-NL" dirty="0"/>
              <a:t> leren onderscheiden</a:t>
            </a:r>
          </a:p>
        </p:txBody>
      </p:sp>
    </p:spTree>
    <p:extLst>
      <p:ext uri="{BB962C8B-B14F-4D97-AF65-F5344CB8AC3E}">
        <p14:creationId xmlns:p14="http://schemas.microsoft.com/office/powerpoint/2010/main" val="2060249545"/>
      </p:ext>
    </p:extLst>
  </p:cSld>
  <p:clrMapOvr>
    <a:masterClrMapping/>
  </p:clrMapOvr>
</p:sld>
</file>

<file path=ppt/theme/theme1.xml><?xml version="1.0" encoding="utf-8"?>
<a:theme xmlns:a="http://schemas.openxmlformats.org/drawingml/2006/main" name="Office Theme">
  <a:themeElements>
    <a:clrScheme name="Aangepast 7">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EBFF1C"/>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1583</Words>
  <Application>Microsoft Macintosh PowerPoint</Application>
  <PresentationFormat>Diavoorstelling (4:3)</PresentationFormat>
  <Paragraphs>164</Paragraphs>
  <Slides>24</Slides>
  <Notes>15</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24</vt:i4>
      </vt:variant>
    </vt:vector>
  </HeadingPairs>
  <TitlesOfParts>
    <vt:vector size="27" baseType="lpstr">
      <vt:lpstr>Arial</vt:lpstr>
      <vt:lpstr>Calibri</vt:lpstr>
      <vt:lpstr>Office Theme</vt:lpstr>
      <vt:lpstr>Het natuurkunde-onderwijs-veld over de CE-Syllabi  WND 2019  </vt:lpstr>
      <vt:lpstr>URL van de CvTE verkenning: Het natuurkunde-onderwijs-veld over de CE-syllabi</vt:lpstr>
      <vt:lpstr>Aanleiding</vt:lpstr>
      <vt:lpstr>Doel en werkwijze</vt:lpstr>
      <vt:lpstr>Verdere traject</vt:lpstr>
      <vt:lpstr>Randvoorwaarden</vt:lpstr>
      <vt:lpstr>Planning</vt:lpstr>
      <vt:lpstr>uit het evaluatie verslag algemeen</vt:lpstr>
      <vt:lpstr>Persoonlijke doelen van docenten voor natuurkunde onderwijs</vt:lpstr>
      <vt:lpstr>Hoe gebruikt u de syllabus in en buiten de klas?    Even uitwisselen met de buren</vt:lpstr>
      <vt:lpstr>Syllabus gebruik door docenten</vt:lpstr>
      <vt:lpstr>Suggesties Vaardigheden: Modelleren</vt:lpstr>
      <vt:lpstr>Wiskunde en Natuurkunde</vt:lpstr>
      <vt:lpstr>vakspecifiek</vt:lpstr>
      <vt:lpstr>Suggesties havo domeinen B-C</vt:lpstr>
      <vt:lpstr>Suggesties havo domeinen D-E</vt:lpstr>
      <vt:lpstr>Suggesties havo domeinen G-H</vt:lpstr>
      <vt:lpstr>Suggesties vwo domeinen B-C</vt:lpstr>
      <vt:lpstr>Suggesties vwo domeinen D -H</vt:lpstr>
      <vt:lpstr>Quantumwereld</vt:lpstr>
      <vt:lpstr>Samenhang BiNaSk syllabi</vt:lpstr>
      <vt:lpstr>Wiskunde en natuurwetenschappen</vt:lpstr>
      <vt:lpstr>Discussiegroepen</vt:lpstr>
      <vt:lpstr>Verdere Informatie</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Broekzak demonstraties</dc:title>
  <dc:creator>Ed van den Berg</dc:creator>
  <cp:lastModifiedBy>Ed van den Berg</cp:lastModifiedBy>
  <cp:revision>146</cp:revision>
  <dcterms:created xsi:type="dcterms:W3CDTF">2015-04-03T06:57:35Z</dcterms:created>
  <dcterms:modified xsi:type="dcterms:W3CDTF">2019-12-15T20:09:59Z</dcterms:modified>
</cp:coreProperties>
</file>