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0" r:id="rId2"/>
    <p:sldId id="379" r:id="rId3"/>
    <p:sldId id="388" r:id="rId4"/>
    <p:sldId id="395" r:id="rId5"/>
    <p:sldId id="385" r:id="rId6"/>
    <p:sldId id="380" r:id="rId7"/>
    <p:sldId id="381" r:id="rId8"/>
    <p:sldId id="382" r:id="rId9"/>
    <p:sldId id="384" r:id="rId10"/>
    <p:sldId id="387" r:id="rId11"/>
    <p:sldId id="389" r:id="rId12"/>
    <p:sldId id="390" r:id="rId13"/>
    <p:sldId id="383" r:id="rId14"/>
    <p:sldId id="391" r:id="rId15"/>
    <p:sldId id="386" r:id="rId16"/>
    <p:sldId id="397" r:id="rId17"/>
    <p:sldId id="396" r:id="rId18"/>
    <p:sldId id="286" r:id="rId19"/>
    <p:sldId id="319" r:id="rId20"/>
    <p:sldId id="393" r:id="rId21"/>
    <p:sldId id="377" r:id="rId22"/>
    <p:sldId id="398" r:id="rId23"/>
    <p:sldId id="399" r:id="rId24"/>
    <p:sldId id="263" r:id="rId25"/>
    <p:sldId id="394" r:id="rId26"/>
    <p:sldId id="343" r:id="rId27"/>
    <p:sldId id="392" r:id="rId28"/>
    <p:sldId id="346" r:id="rId29"/>
    <p:sldId id="347" r:id="rId30"/>
    <p:sldId id="349" r:id="rId31"/>
    <p:sldId id="350" r:id="rId32"/>
    <p:sldId id="400" r:id="rId33"/>
    <p:sldId id="351" r:id="rId34"/>
    <p:sldId id="356" r:id="rId35"/>
    <p:sldId id="371" r:id="rId36"/>
    <p:sldId id="372" r:id="rId37"/>
    <p:sldId id="401" r:id="rId38"/>
  </p:sldIdLst>
  <p:sldSz cx="9144000" cy="6858000" type="screen4x3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elemaker, Arjen" initials="W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5"/>
    <p:restoredTop sz="93667"/>
  </p:normalViewPr>
  <p:slideViewPr>
    <p:cSldViewPr>
      <p:cViewPr varScale="1">
        <p:scale>
          <a:sx n="92" d="100"/>
          <a:sy n="92" d="100"/>
        </p:scale>
        <p:origin x="65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63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38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61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0862" y="1307332"/>
            <a:ext cx="82296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8CA5AF3-D215-B44E-BC77-8D65A122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25D175-EE50-ED45-A776-4289324638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0350" y="6492598"/>
            <a:ext cx="2400113" cy="2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38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28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15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99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69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033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61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69C9B-67FF-4CEF-83A7-FEEFF9D0E939}" type="datetimeFigureOut">
              <a:rPr lang="nl-NL" smtClean="0"/>
              <a:t>09-12-18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08D41-476C-4F29-9934-198A61ACB4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51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9C9302A-343D-124B-8850-DF40699B00A7}"/>
              </a:ext>
            </a:extLst>
          </p:cNvPr>
          <p:cNvSpPr txBox="1"/>
          <p:nvPr/>
        </p:nvSpPr>
        <p:spPr>
          <a:xfrm>
            <a:off x="1547664" y="4410978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WND 14-12-18</a:t>
            </a:r>
          </a:p>
          <a:p>
            <a:pPr algn="ctr"/>
            <a:r>
              <a:rPr lang="nl-NL" sz="3600" dirty="0"/>
              <a:t>Peter Koopmans</a:t>
            </a:r>
          </a:p>
          <a:p>
            <a:pPr algn="ctr"/>
            <a:endParaRPr lang="nl-NL" sz="3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CCF89D-44FC-3048-ACB4-EA392F05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966" y="648072"/>
            <a:ext cx="922647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75FD516-FA0E-7049-880B-9C2428C78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33" y="1245928"/>
            <a:ext cx="7798199" cy="51354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AD8D3C5-6363-0A4E-86E0-93139D12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Aandacht voor toepasbaarheid</a:t>
            </a:r>
          </a:p>
        </p:txBody>
      </p:sp>
    </p:spTree>
    <p:extLst>
      <p:ext uri="{BB962C8B-B14F-4D97-AF65-F5344CB8AC3E}">
        <p14:creationId xmlns:p14="http://schemas.microsoft.com/office/powerpoint/2010/main" val="236683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CAFE2B-CC81-3847-B96C-44113CA78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Compact en gestructureerd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209BB8-23B5-E945-B84C-08BDC059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8" y="1172490"/>
            <a:ext cx="7924502" cy="52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661699A-9081-754C-A721-A014DC0E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455" y="1196752"/>
            <a:ext cx="7779977" cy="517544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4E28E10-784A-2445-B964-CB079788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 (RTTI)</a:t>
            </a:r>
          </a:p>
        </p:txBody>
      </p:sp>
    </p:spTree>
    <p:extLst>
      <p:ext uri="{BB962C8B-B14F-4D97-AF65-F5344CB8AC3E}">
        <p14:creationId xmlns:p14="http://schemas.microsoft.com/office/powerpoint/2010/main" val="116771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E0E240F-8717-D843-ABAE-1DE99AFB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Ontdekken (RTTI)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F82004-0028-804B-931D-CD64779A2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7806744" cy="51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78E745E-48B7-4348-BBAE-66B5AB3E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Rekenvaardigheden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D6B247-EB43-FD45-BCD1-F5B07160B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7776864" cy="51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26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8AE883-74AA-6049-A0CD-923F1DE8C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752"/>
            <a:ext cx="7776864" cy="516763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33B5CD5-71E5-C340-8240-90976FD8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Rekenparagrafen</a:t>
            </a:r>
          </a:p>
        </p:txBody>
      </p:sp>
    </p:spTree>
    <p:extLst>
      <p:ext uri="{BB962C8B-B14F-4D97-AF65-F5344CB8AC3E}">
        <p14:creationId xmlns:p14="http://schemas.microsoft.com/office/powerpoint/2010/main" val="354092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2B15879-78BA-A248-9B89-9137C206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Heelal in klas 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EBD4D8-821B-8145-951F-885FD274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49349"/>
            <a:ext cx="7862501" cy="52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56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352B8B1-DF2E-EC4B-96E8-3F5946C5F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6450" y="3571081"/>
            <a:ext cx="0" cy="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8A77B8C-0D18-FA41-A9E1-47970EB0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Toetsvoorbereiding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31C262-6535-C14C-B16F-23407BA2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F6B326-3C14-A04C-918E-4B0843147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90" y="1196752"/>
            <a:ext cx="781854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0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nl-NL" sz="3200" dirty="0"/>
              <a:t>POLARIS NASK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96855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2800" dirty="0"/>
              <a:t>Focus op de kern van het vak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Volledig </a:t>
            </a:r>
            <a:r>
              <a:rPr lang="nl-NL" sz="2800" dirty="0" err="1"/>
              <a:t>leerdoelgestuurd</a:t>
            </a:r>
            <a:endParaRPr lang="nl-NL" sz="2800" dirty="0"/>
          </a:p>
          <a:p>
            <a:pPr>
              <a:lnSpc>
                <a:spcPct val="120000"/>
              </a:lnSpc>
            </a:pPr>
            <a:r>
              <a:rPr lang="nl-NL" sz="2800" dirty="0"/>
              <a:t>Aandacht voor toepasbaarheid en schoonheid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Compact en gestructureerd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Aandacht voor taal en overzicht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Variatie in opdrachten (RTTI)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Aandacht voor (reken)vaardigheden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RTTI gecertificeerd</a:t>
            </a:r>
          </a:p>
          <a:p>
            <a:pPr>
              <a:lnSpc>
                <a:spcPct val="120000"/>
              </a:lnSpc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9474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548680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nl-NL" sz="3200" dirty="0"/>
              <a:t>POLARIS NASK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12776"/>
            <a:ext cx="7992888" cy="45365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nl-NL" sz="2800" dirty="0"/>
              <a:t>Uitgangspunt: 1 paragraaf per week (2 lessen)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6 hoofdstukken van 5 paragrafen: 30 weken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Compacte gestructureerde paragrafen van 6 </a:t>
            </a:r>
            <a:r>
              <a:rPr lang="nl-NL" sz="2800" dirty="0" err="1"/>
              <a:t>blz</a:t>
            </a:r>
            <a:r>
              <a:rPr lang="nl-NL" sz="2800" dirty="0"/>
              <a:t>, opgedeeld in theorie, oefenen en ontdekken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1 leerdoel per paragraaf met check op 4 cognitieve niveaus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Doelgerichte practica (online en in werkboek)</a:t>
            </a:r>
          </a:p>
          <a:p>
            <a:pPr>
              <a:lnSpc>
                <a:spcPct val="120000"/>
              </a:lnSpc>
            </a:pPr>
            <a:r>
              <a:rPr lang="nl-NL" sz="2800" dirty="0"/>
              <a:t>ICT met meerwaarde (aanvullend of vervangend)</a:t>
            </a:r>
          </a:p>
        </p:txBody>
      </p:sp>
    </p:spTree>
    <p:extLst>
      <p:ext uri="{BB962C8B-B14F-4D97-AF65-F5344CB8AC3E}">
        <p14:creationId xmlns:p14="http://schemas.microsoft.com/office/powerpoint/2010/main" val="215616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B75C1C-E97B-8043-9F66-3DAAF723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Echte natuurkunde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F03C2B1-6370-8C4C-B74A-A2D756987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51" y="1196752"/>
            <a:ext cx="7845989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3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51F47F7-71B4-A64E-ADC9-BEAAB1F44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62" y="1484784"/>
            <a:ext cx="8229600" cy="4741987"/>
          </a:xfrm>
        </p:spPr>
        <p:txBody>
          <a:bodyPr>
            <a:normAutofit/>
          </a:bodyPr>
          <a:lstStyle/>
          <a:p>
            <a:r>
              <a:rPr lang="nl-NL" sz="2800" dirty="0"/>
              <a:t>ICT (licentie)</a:t>
            </a:r>
          </a:p>
          <a:p>
            <a:pPr lvl="1"/>
            <a:r>
              <a:rPr lang="nl-NL" sz="2400" dirty="0"/>
              <a:t>PowerPoint per paragraaf (aanpasbaar)</a:t>
            </a:r>
          </a:p>
          <a:p>
            <a:pPr lvl="1"/>
            <a:r>
              <a:rPr lang="nl-NL" sz="2400" dirty="0"/>
              <a:t>uitlegvideo per paragraaf</a:t>
            </a:r>
          </a:p>
          <a:p>
            <a:pPr lvl="1"/>
            <a:r>
              <a:rPr lang="nl-NL" sz="2400" dirty="0"/>
              <a:t>interactieve oefeningen met feedback (inoefenen)</a:t>
            </a:r>
          </a:p>
          <a:p>
            <a:r>
              <a:rPr lang="nl-NL" sz="2800" dirty="0"/>
              <a:t>Docentenmateriaal digitaal beschikbaar (gratis)</a:t>
            </a:r>
          </a:p>
          <a:p>
            <a:pPr lvl="1"/>
            <a:r>
              <a:rPr lang="nl-NL" sz="2400" dirty="0"/>
              <a:t>werkbladen bij de opdrachten</a:t>
            </a:r>
          </a:p>
          <a:p>
            <a:pPr lvl="1"/>
            <a:r>
              <a:rPr lang="nl-NL" sz="2400" dirty="0"/>
              <a:t>werkbladen bij de practica (meestal 2 varianten)</a:t>
            </a:r>
          </a:p>
          <a:p>
            <a:pPr lvl="1"/>
            <a:r>
              <a:rPr lang="nl-NL" sz="2400" dirty="0"/>
              <a:t>Uitwerkingen per hoofdstuk</a:t>
            </a:r>
          </a:p>
          <a:p>
            <a:pPr lvl="1"/>
            <a:r>
              <a:rPr lang="nl-NL" sz="2400" dirty="0"/>
              <a:t>onderzoeks- en ontwerpopdrachten</a:t>
            </a:r>
          </a:p>
          <a:p>
            <a:pPr lvl="1"/>
            <a:r>
              <a:rPr lang="nl-NL" sz="2400" dirty="0"/>
              <a:t>toetsen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DEA39C-904B-1348-8955-0C8EED124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4000" dirty="0" err="1"/>
              <a:t>Polaris</a:t>
            </a:r>
            <a:r>
              <a:rPr lang="nl-NL" sz="4000" dirty="0"/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3008188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548680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nl-NL" sz="4000" dirty="0" err="1"/>
              <a:t>Polaris</a:t>
            </a:r>
            <a:r>
              <a:rPr lang="nl-NL" sz="4000" dirty="0"/>
              <a:t> online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8208912" cy="51125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nl-NL" dirty="0"/>
              <a:t>Per paragraaf een </a:t>
            </a:r>
            <a:r>
              <a:rPr lang="nl-NL" dirty="0" err="1"/>
              <a:t>Powerpoint</a:t>
            </a:r>
            <a:r>
              <a:rPr lang="nl-NL" dirty="0"/>
              <a:t> als ondersteuning voor de uitleg in de les en om je les te verrijken en zelf vorm te geven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uitleg kern paragraaf (leerdoel)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start met conceptuele meerkeuzevraag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geanimeerde processen om uitleg te ondersteunen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links naar animaties en/of filmpjes 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formatieve vragen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uitgewerkte opdracht uit de paragraaf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Aanpasbaar aan eigen wensen</a:t>
            </a:r>
          </a:p>
          <a:p>
            <a:pPr>
              <a:lnSpc>
                <a:spcPct val="120000"/>
              </a:lnSpc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278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8208912" cy="496855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dirty="0"/>
              <a:t>Per paragraaf een uitlegvideo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uitgangspunt is de PowerPoint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bevat kern van de leerstof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voorbereiding op de les (flipping </a:t>
            </a:r>
            <a:r>
              <a:rPr lang="nl-NL" sz="2600" dirty="0" err="1"/>
              <a:t>the</a:t>
            </a:r>
            <a:r>
              <a:rPr lang="nl-NL" sz="2600" dirty="0"/>
              <a:t> classroom)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herhaling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gemiste les</a:t>
            </a:r>
          </a:p>
          <a:p>
            <a:pPr lvl="1">
              <a:lnSpc>
                <a:spcPct val="120000"/>
              </a:lnSpc>
            </a:pPr>
            <a:r>
              <a:rPr lang="nl-NL" sz="2600" dirty="0" err="1"/>
              <a:t>toetsvoorbereiding</a:t>
            </a:r>
            <a:endParaRPr lang="nl-NL" sz="3000" dirty="0"/>
          </a:p>
          <a:p>
            <a:pPr marL="457188" lvl="1" indent="0">
              <a:lnSpc>
                <a:spcPct val="120000"/>
              </a:lnSpc>
              <a:buNone/>
            </a:pPr>
            <a:endParaRPr lang="nl-NL" sz="2600" dirty="0"/>
          </a:p>
          <a:p>
            <a:pPr>
              <a:lnSpc>
                <a:spcPct val="120000"/>
              </a:lnSpc>
            </a:pPr>
            <a:endParaRPr lang="nl-NL" sz="2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08D984F-9BD3-6C43-9115-F898B485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4000" dirty="0" err="1"/>
              <a:t>Polaris</a:t>
            </a:r>
            <a:r>
              <a:rPr lang="nl-NL" sz="4000" dirty="0"/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414646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352839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dirty="0"/>
              <a:t>Interactieve oefeningen met directe feedback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extra oefenen op R en T1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begripsvorming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vaardigheden</a:t>
            </a:r>
          </a:p>
          <a:p>
            <a:pPr lvl="1">
              <a:lnSpc>
                <a:spcPct val="120000"/>
              </a:lnSpc>
            </a:pPr>
            <a:endParaRPr lang="nl-NL" sz="2600" dirty="0"/>
          </a:p>
          <a:p>
            <a:pPr>
              <a:lnSpc>
                <a:spcPct val="120000"/>
              </a:lnSpc>
            </a:pPr>
            <a:endParaRPr lang="nl-NL" sz="2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08D984F-9BD3-6C43-9115-F898B485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err="1"/>
              <a:t>Polaris</a:t>
            </a:r>
            <a:r>
              <a:rPr lang="nl-NL" dirty="0"/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357051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64096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Arrangement </a:t>
            </a:r>
            <a:r>
              <a:rPr lang="nl-NL" sz="4000" dirty="0" err="1"/>
              <a:t>Nask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72816"/>
            <a:ext cx="7560840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/>
              <a:t>2019-2020: 1-2 havo/vwo en 1-2 vwo/gymnasium</a:t>
            </a:r>
          </a:p>
          <a:p>
            <a:pPr marL="0" indent="0">
              <a:buNone/>
            </a:pPr>
            <a:endParaRPr lang="nl-NL" sz="2600" dirty="0"/>
          </a:p>
          <a:p>
            <a:r>
              <a:rPr lang="nl-NL" sz="2600" dirty="0"/>
              <a:t>Leeropdrachtenboek (49,95)</a:t>
            </a:r>
          </a:p>
          <a:p>
            <a:r>
              <a:rPr lang="nl-NL" sz="2600" dirty="0"/>
              <a:t>Licentie aanvullend havo/vwo (6,95)</a:t>
            </a:r>
          </a:p>
          <a:p>
            <a:r>
              <a:rPr lang="nl-NL" sz="2600" dirty="0"/>
              <a:t>Licentie </a:t>
            </a:r>
            <a:r>
              <a:rPr lang="nl-NL" sz="2600" dirty="0" err="1"/>
              <a:t>boekvervangend</a:t>
            </a:r>
            <a:r>
              <a:rPr lang="nl-NL" sz="2600" dirty="0"/>
              <a:t> (19,95)</a:t>
            </a:r>
          </a:p>
          <a:p>
            <a:r>
              <a:rPr lang="nl-NL" sz="2600" dirty="0"/>
              <a:t>Digitaal docentenmateriaal (gratis)</a:t>
            </a:r>
          </a:p>
          <a:p>
            <a:pPr marL="0" indent="0">
              <a:buNone/>
            </a:pPr>
            <a:endParaRPr lang="nl-NL" sz="2600" dirty="0"/>
          </a:p>
          <a:p>
            <a:pPr marL="457189" lvl="1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59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64096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Arrangement Natuurkunde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772816"/>
            <a:ext cx="7560840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600" dirty="0"/>
              <a:t>2020-2021: 3 havo en 3 vwo/gymnasium</a:t>
            </a:r>
          </a:p>
          <a:p>
            <a:pPr marL="0" indent="0">
              <a:buNone/>
            </a:pPr>
            <a:r>
              <a:rPr lang="nl-NL" sz="2600" dirty="0"/>
              <a:t>Vanaf 2021: Tweede Fase</a:t>
            </a:r>
          </a:p>
          <a:p>
            <a:pPr marL="0" indent="0">
              <a:buNone/>
            </a:pPr>
            <a:endParaRPr lang="nl-NL" sz="2600" dirty="0"/>
          </a:p>
          <a:p>
            <a:r>
              <a:rPr lang="nl-NL" sz="2600" dirty="0"/>
              <a:t>Leeropdrachtenboek</a:t>
            </a:r>
          </a:p>
          <a:p>
            <a:r>
              <a:rPr lang="nl-NL" sz="2600" dirty="0"/>
              <a:t>Licentie aanvullend havo/vwo</a:t>
            </a:r>
          </a:p>
          <a:p>
            <a:r>
              <a:rPr lang="nl-NL" sz="2600" dirty="0"/>
              <a:t>Licentie </a:t>
            </a:r>
            <a:r>
              <a:rPr lang="nl-NL" sz="2600" dirty="0" err="1"/>
              <a:t>boekvervangend</a:t>
            </a:r>
            <a:endParaRPr lang="nl-NL" sz="2600" dirty="0"/>
          </a:p>
          <a:p>
            <a:r>
              <a:rPr lang="nl-NL" sz="2600" dirty="0"/>
              <a:t>Digitaal docentenmateriaal (gratis)</a:t>
            </a:r>
          </a:p>
          <a:p>
            <a:pPr marL="0" indent="0">
              <a:buNone/>
            </a:pPr>
            <a:endParaRPr lang="nl-NL" sz="2600" dirty="0"/>
          </a:p>
          <a:p>
            <a:pPr marL="457189" lvl="1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6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193A5-563C-204D-9CB6-DB423508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8693"/>
            <a:ext cx="4546848" cy="706091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Opbouw boek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2C1A11-FBD2-B94E-B516-1C774A78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168352"/>
          </a:xfrm>
        </p:spPr>
        <p:txBody>
          <a:bodyPr>
            <a:normAutofit/>
          </a:bodyPr>
          <a:lstStyle/>
          <a:p>
            <a:r>
              <a:rPr lang="nl-NL" dirty="0"/>
              <a:t>6 hoofdstukken</a:t>
            </a:r>
          </a:p>
          <a:p>
            <a:r>
              <a:rPr lang="nl-NL" dirty="0"/>
              <a:t>Naslag met vaardigheden</a:t>
            </a:r>
          </a:p>
          <a:p>
            <a:r>
              <a:rPr lang="nl-NL" dirty="0"/>
              <a:t>Begrippenlijst met uitleg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3665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193A5-563C-204D-9CB6-DB423508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8693"/>
            <a:ext cx="4546848" cy="706091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Opbouw hoofdstuk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2C1A11-FBD2-B94E-B516-1C774A78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168352"/>
          </a:xfrm>
        </p:spPr>
        <p:txBody>
          <a:bodyPr>
            <a:normAutofit/>
          </a:bodyPr>
          <a:lstStyle/>
          <a:p>
            <a:r>
              <a:rPr lang="nl-NL" dirty="0"/>
              <a:t>Hoofdstukopening</a:t>
            </a:r>
          </a:p>
          <a:p>
            <a:r>
              <a:rPr lang="nl-NL" dirty="0"/>
              <a:t>5 paragrafen</a:t>
            </a:r>
          </a:p>
          <a:p>
            <a:r>
              <a:rPr lang="nl-NL" dirty="0" err="1"/>
              <a:t>Toetsvoorbereiding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7223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0E904-C24A-8144-8B64-095AE1A8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4677"/>
            <a:ext cx="8229600" cy="850107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Opbouw paragraaf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457BC-FD5E-A145-8331-CC9418BB5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168352"/>
          </a:xfrm>
        </p:spPr>
        <p:txBody>
          <a:bodyPr>
            <a:normAutofit/>
          </a:bodyPr>
          <a:lstStyle/>
          <a:p>
            <a:r>
              <a:rPr lang="nl-NL" dirty="0"/>
              <a:t>Theorie met leerdoel</a:t>
            </a:r>
          </a:p>
          <a:p>
            <a:r>
              <a:rPr lang="nl-NL" dirty="0"/>
              <a:t>Oefenen</a:t>
            </a:r>
          </a:p>
          <a:p>
            <a:r>
              <a:rPr lang="nl-NL" dirty="0"/>
              <a:t>Ontdekken met aansprekende context</a:t>
            </a:r>
          </a:p>
          <a:p>
            <a:r>
              <a:rPr lang="nl-NL" dirty="0"/>
              <a:t>Leerdoelencheck (RTTI)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1441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B0E904-C24A-8144-8B64-095AE1A8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50107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Theorie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457BC-FD5E-A145-8331-CC9418BB5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6544"/>
          </a:xfrm>
        </p:spPr>
        <p:txBody>
          <a:bodyPr>
            <a:normAutofit/>
          </a:bodyPr>
          <a:lstStyle/>
          <a:p>
            <a:r>
              <a:rPr lang="nl-NL" sz="2800" dirty="0"/>
              <a:t>Titel paragraaf dekt de lading</a:t>
            </a:r>
          </a:p>
          <a:p>
            <a:r>
              <a:rPr lang="nl-NL" sz="2800" dirty="0"/>
              <a:t>Start met leerdoel</a:t>
            </a:r>
          </a:p>
          <a:p>
            <a:r>
              <a:rPr lang="nl-NL" sz="2800" dirty="0"/>
              <a:t>Leerteksten compact en doelgericht</a:t>
            </a:r>
          </a:p>
          <a:p>
            <a:r>
              <a:rPr lang="nl-NL" sz="2800" dirty="0"/>
              <a:t>Opgesplitst in overzichtelijke blokjes</a:t>
            </a:r>
          </a:p>
          <a:p>
            <a:r>
              <a:rPr lang="nl-NL" sz="2800" dirty="0"/>
              <a:t>Conceptuele opzet</a:t>
            </a:r>
          </a:p>
          <a:p>
            <a:r>
              <a:rPr lang="nl-NL" sz="2800" dirty="0"/>
              <a:t>Uitgewerkte voorbeelden volgens stappenplan</a:t>
            </a:r>
          </a:p>
          <a:p>
            <a:r>
              <a:rPr lang="nl-NL" sz="2800" dirty="0"/>
              <a:t>Afbeeldingen functioneel</a:t>
            </a:r>
          </a:p>
          <a:p>
            <a:r>
              <a:rPr lang="nl-NL" sz="2800" dirty="0"/>
              <a:t>Aandacht voor rekenvaardigheden</a:t>
            </a:r>
          </a:p>
          <a:p>
            <a:r>
              <a:rPr lang="nl-NL" sz="2800" dirty="0"/>
              <a:t>Aandacht voor taal</a:t>
            </a:r>
          </a:p>
          <a:p>
            <a:pPr marL="0" indent="0"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30413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2D621EB-32E5-1349-BA55-9733EB978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752"/>
            <a:ext cx="7828620" cy="517971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F299A87-A068-C44C-8122-93D83EA0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Focus op de kern</a:t>
            </a:r>
          </a:p>
        </p:txBody>
      </p:sp>
    </p:spTree>
    <p:extLst>
      <p:ext uri="{BB962C8B-B14F-4D97-AF65-F5344CB8AC3E}">
        <p14:creationId xmlns:p14="http://schemas.microsoft.com/office/powerpoint/2010/main" val="2831730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794A4-6953-984F-99E1-7B2E0A0B2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pPr algn="l"/>
            <a:r>
              <a:rPr lang="nl-NL" sz="4000" dirty="0"/>
              <a:t>Oefenen</a:t>
            </a:r>
            <a:r>
              <a:rPr lang="nl-NL" dirty="0"/>
              <a:t>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4B1523-B464-FA43-A3DB-DAAF053DD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96" y="1599308"/>
            <a:ext cx="8229600" cy="4493988"/>
          </a:xfrm>
        </p:spPr>
        <p:txBody>
          <a:bodyPr>
            <a:normAutofit/>
          </a:bodyPr>
          <a:lstStyle/>
          <a:p>
            <a:r>
              <a:rPr lang="nl-NL" sz="2800" dirty="0"/>
              <a:t>Opdrachten RTTI gecertificeerd</a:t>
            </a:r>
          </a:p>
          <a:p>
            <a:r>
              <a:rPr lang="nl-NL" sz="2800" dirty="0"/>
              <a:t>Gevarieerd en ten dienste van het leerdoel</a:t>
            </a:r>
          </a:p>
          <a:p>
            <a:r>
              <a:rPr lang="nl-NL" sz="2800" dirty="0"/>
              <a:t>Bij </a:t>
            </a:r>
            <a:r>
              <a:rPr lang="nl-NL" sz="2800" dirty="0" err="1"/>
              <a:t>hv</a:t>
            </a:r>
            <a:r>
              <a:rPr lang="nl-NL" sz="2800" dirty="0"/>
              <a:t> meer tussenstappen en meer R en T1 opdrachten</a:t>
            </a:r>
          </a:p>
          <a:p>
            <a:r>
              <a:rPr lang="nl-NL" sz="2800" dirty="0"/>
              <a:t>Huisproef</a:t>
            </a:r>
          </a:p>
          <a:p>
            <a:r>
              <a:rPr lang="nl-NL" sz="2800" dirty="0"/>
              <a:t>Verwijzingen naar werkbladen</a:t>
            </a:r>
          </a:p>
          <a:p>
            <a:r>
              <a:rPr lang="nl-NL" sz="2800" dirty="0"/>
              <a:t>Verwijzingen naar rekenvaardigheden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9549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331EF-FF41-2A45-9AF3-A9E19148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50107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Toepassen/ontdekken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1D611-C145-A541-8E4E-F3C3B4D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27" y="1628800"/>
            <a:ext cx="8229600" cy="3888432"/>
          </a:xfrm>
        </p:spPr>
        <p:txBody>
          <a:bodyPr>
            <a:normAutofit/>
          </a:bodyPr>
          <a:lstStyle/>
          <a:p>
            <a:r>
              <a:rPr lang="nl-NL" sz="2800" dirty="0"/>
              <a:t>Bij </a:t>
            </a:r>
            <a:r>
              <a:rPr lang="nl-NL" sz="2800" dirty="0" err="1"/>
              <a:t>hv</a:t>
            </a:r>
            <a:r>
              <a:rPr lang="nl-NL" sz="2800" dirty="0"/>
              <a:t> toepassen en bij </a:t>
            </a:r>
            <a:r>
              <a:rPr lang="nl-NL" sz="2800" dirty="0" err="1"/>
              <a:t>vg</a:t>
            </a:r>
            <a:r>
              <a:rPr lang="nl-NL" sz="2800" dirty="0"/>
              <a:t> ontdekken</a:t>
            </a:r>
          </a:p>
          <a:p>
            <a:r>
              <a:rPr lang="nl-NL" sz="2800" dirty="0"/>
              <a:t>Start met opdracht over context</a:t>
            </a:r>
          </a:p>
          <a:p>
            <a:r>
              <a:rPr lang="nl-NL" sz="2800" dirty="0"/>
              <a:t>Context heeft nauwe link met leerdoel</a:t>
            </a:r>
          </a:p>
          <a:p>
            <a:r>
              <a:rPr lang="nl-NL" sz="2800" dirty="0"/>
              <a:t>Laat de relevantie van het vak zien</a:t>
            </a:r>
          </a:p>
          <a:p>
            <a:r>
              <a:rPr lang="nl-NL" sz="2800" dirty="0"/>
              <a:t>Bij </a:t>
            </a:r>
            <a:r>
              <a:rPr lang="nl-NL" sz="2800" dirty="0" err="1"/>
              <a:t>vg</a:t>
            </a:r>
            <a:r>
              <a:rPr lang="nl-NL" sz="2800" dirty="0"/>
              <a:t> meer verdiepende opdrachten, sterke nadruk op T2 en I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2386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331EF-FF41-2A45-9AF3-A9E19148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50107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Leerdoelencheck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41D611-C145-A541-8E4E-F3C3B4D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27" y="1628800"/>
            <a:ext cx="8229600" cy="3888432"/>
          </a:xfrm>
        </p:spPr>
        <p:txBody>
          <a:bodyPr>
            <a:normAutofit/>
          </a:bodyPr>
          <a:lstStyle/>
          <a:p>
            <a:r>
              <a:rPr lang="nl-NL" sz="2800" dirty="0"/>
              <a:t>Heb je het leerdoel bereikt?</a:t>
            </a:r>
          </a:p>
          <a:p>
            <a:r>
              <a:rPr lang="nl-NL" sz="2800" dirty="0"/>
              <a:t>Aan het eind van iedere paragraaf</a:t>
            </a:r>
          </a:p>
          <a:p>
            <a:r>
              <a:rPr lang="nl-NL" sz="2800" dirty="0"/>
              <a:t>Check op vier cognitieve niveaus (RTTI)</a:t>
            </a:r>
          </a:p>
          <a:p>
            <a:r>
              <a:rPr lang="nl-NL" sz="2800" dirty="0" err="1"/>
              <a:t>Vakbegrippen</a:t>
            </a:r>
            <a:r>
              <a:rPr lang="nl-NL" sz="2800" dirty="0"/>
              <a:t> op een rij bij R</a:t>
            </a:r>
          </a:p>
          <a:p>
            <a:r>
              <a:rPr lang="nl-NL" sz="2800" dirty="0"/>
              <a:t>T1 is eenvoudige toepassing in bekende situaties</a:t>
            </a:r>
          </a:p>
          <a:p>
            <a:r>
              <a:rPr lang="nl-NL" sz="2800" dirty="0"/>
              <a:t>T2 is toepassing in nieuwe situaties</a:t>
            </a:r>
          </a:p>
          <a:p>
            <a:r>
              <a:rPr lang="nl-NL" sz="2800" dirty="0"/>
              <a:t>I is inzicht en vraagt om integratie van kennis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2844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E80C9-3E00-C748-A1DC-DD6F735D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608"/>
            <a:ext cx="8229600" cy="838160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Practica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5ABA9E-E620-624B-B2EA-4955A7F03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2168"/>
            <a:ext cx="8229600" cy="4581128"/>
          </a:xfrm>
        </p:spPr>
        <p:txBody>
          <a:bodyPr>
            <a:normAutofit/>
          </a:bodyPr>
          <a:lstStyle/>
          <a:p>
            <a:r>
              <a:rPr lang="nl-NL" dirty="0"/>
              <a:t>Altijd leerdoel ondersteunend</a:t>
            </a:r>
          </a:p>
          <a:p>
            <a:r>
              <a:rPr lang="nl-NL" dirty="0"/>
              <a:t>Per paragraaf 2</a:t>
            </a:r>
          </a:p>
          <a:p>
            <a:r>
              <a:rPr lang="nl-NL" dirty="0"/>
              <a:t>Meestal in twee varianten: deductief en inductief</a:t>
            </a:r>
          </a:p>
          <a:p>
            <a:r>
              <a:rPr lang="nl-NL" dirty="0"/>
              <a:t>Practicumwerkbladenboek</a:t>
            </a:r>
          </a:p>
          <a:p>
            <a:r>
              <a:rPr lang="nl-NL" dirty="0"/>
              <a:t>Online ook beschikbaar en aanpasbaar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2929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FCBD9-7AC3-5741-A7E7-36FDC0D7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2669"/>
            <a:ext cx="8229600" cy="706091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Inhoud </a:t>
            </a:r>
            <a:r>
              <a:rPr lang="nl-NL" dirty="0" err="1"/>
              <a:t>Polaris</a:t>
            </a:r>
            <a:r>
              <a:rPr lang="nl-NL" dirty="0"/>
              <a:t> 1-2 </a:t>
            </a:r>
            <a:r>
              <a:rPr lang="nl-NL" dirty="0" err="1"/>
              <a:t>NaSk</a:t>
            </a:r>
            <a:r>
              <a:rPr lang="nl-NL" dirty="0"/>
              <a:t> </a:t>
            </a:r>
            <a:r>
              <a:rPr lang="nl-NL" dirty="0" err="1"/>
              <a:t>hv</a:t>
            </a:r>
            <a:r>
              <a:rPr lang="nl-NL" dirty="0"/>
              <a:t> en </a:t>
            </a:r>
            <a:r>
              <a:rPr lang="nl-NL" dirty="0" err="1"/>
              <a:t>vg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C06264-B2A1-B940-9D5D-E649CB2EE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3384"/>
            <a:ext cx="8507288" cy="53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1 Licht</a:t>
            </a:r>
          </a:p>
          <a:p>
            <a:pPr marL="0" indent="0">
              <a:buNone/>
            </a:pPr>
            <a:r>
              <a:rPr lang="nl-NL" dirty="0"/>
              <a:t>2 Beweging</a:t>
            </a:r>
          </a:p>
          <a:p>
            <a:pPr marL="0" indent="0">
              <a:buNone/>
            </a:pPr>
            <a:r>
              <a:rPr lang="nl-NL" dirty="0"/>
              <a:t>3 Stoffen</a:t>
            </a:r>
          </a:p>
          <a:p>
            <a:pPr marL="0" indent="0">
              <a:buNone/>
            </a:pPr>
            <a:r>
              <a:rPr lang="nl-NL" dirty="0"/>
              <a:t>4 Elektriciteit</a:t>
            </a:r>
          </a:p>
          <a:p>
            <a:pPr marL="0" indent="0">
              <a:buNone/>
            </a:pPr>
            <a:r>
              <a:rPr lang="nl-NL" dirty="0"/>
              <a:t>5 Warmte</a:t>
            </a:r>
          </a:p>
          <a:p>
            <a:pPr marL="0" indent="0">
              <a:buNone/>
            </a:pPr>
            <a:r>
              <a:rPr lang="nl-NL" dirty="0"/>
              <a:t>6 Heelal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7128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FCBD9-7AC3-5741-A7E7-36FDC0D7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0661"/>
            <a:ext cx="8229600" cy="706091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Inhoud </a:t>
            </a:r>
            <a:r>
              <a:rPr lang="nl-NL" dirty="0" err="1"/>
              <a:t>Polaris</a:t>
            </a:r>
            <a:r>
              <a:rPr lang="nl-NL" dirty="0"/>
              <a:t> 3 havo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C06264-B2A1-B940-9D5D-E649CB2EE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3384"/>
            <a:ext cx="8507288" cy="53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7 Geluid</a:t>
            </a:r>
          </a:p>
          <a:p>
            <a:pPr marL="0" indent="0">
              <a:buNone/>
            </a:pPr>
            <a:r>
              <a:rPr lang="nl-NL" dirty="0"/>
              <a:t>8 Straling</a:t>
            </a:r>
          </a:p>
          <a:p>
            <a:pPr marL="0" indent="0">
              <a:buNone/>
            </a:pPr>
            <a:r>
              <a:rPr lang="nl-NL" dirty="0"/>
              <a:t>9 Krachten</a:t>
            </a:r>
          </a:p>
          <a:p>
            <a:pPr marL="0" indent="0">
              <a:buNone/>
            </a:pPr>
            <a:r>
              <a:rPr lang="nl-NL" dirty="0"/>
              <a:t>10 Energie</a:t>
            </a:r>
          </a:p>
          <a:p>
            <a:pPr marL="0" indent="0">
              <a:buNone/>
            </a:pPr>
            <a:r>
              <a:rPr lang="nl-NL" dirty="0"/>
              <a:t>11 Elektriciteit en systemen</a:t>
            </a:r>
          </a:p>
          <a:p>
            <a:pPr marL="0" indent="0">
              <a:buNone/>
            </a:pPr>
            <a:r>
              <a:rPr lang="nl-NL" dirty="0"/>
              <a:t>12 Materialen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6499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FCBD9-7AC3-5741-A7E7-36FDC0D7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2669"/>
            <a:ext cx="8229600" cy="706091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Inhoud </a:t>
            </a:r>
            <a:r>
              <a:rPr lang="nl-NL" dirty="0" err="1"/>
              <a:t>Polaris</a:t>
            </a:r>
            <a:r>
              <a:rPr lang="nl-NL" dirty="0"/>
              <a:t> 3 vwo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C06264-B2A1-B940-9D5D-E649CB2EE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7400"/>
            <a:ext cx="8507288" cy="53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7 Geluid</a:t>
            </a:r>
          </a:p>
          <a:p>
            <a:pPr marL="0" indent="0">
              <a:buNone/>
            </a:pPr>
            <a:r>
              <a:rPr lang="nl-NL" dirty="0"/>
              <a:t>8 Straling</a:t>
            </a:r>
          </a:p>
          <a:p>
            <a:pPr marL="0" indent="0">
              <a:buNone/>
            </a:pPr>
            <a:r>
              <a:rPr lang="nl-NL" dirty="0"/>
              <a:t>9 Krachten</a:t>
            </a:r>
          </a:p>
          <a:p>
            <a:pPr marL="0" indent="0">
              <a:buNone/>
            </a:pPr>
            <a:r>
              <a:rPr lang="nl-NL" dirty="0"/>
              <a:t>10 Energie</a:t>
            </a:r>
          </a:p>
          <a:p>
            <a:pPr marL="0" indent="0">
              <a:buNone/>
            </a:pPr>
            <a:r>
              <a:rPr lang="nl-NL" dirty="0"/>
              <a:t>11 Elektromagnetisme</a:t>
            </a:r>
          </a:p>
          <a:p>
            <a:pPr marL="0" indent="0">
              <a:buNone/>
            </a:pPr>
            <a:r>
              <a:rPr lang="nl-NL" dirty="0"/>
              <a:t>12 Materialen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7539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AEC4C98-5914-144F-BF5C-F05328A86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Informatie: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Algemeen: </a:t>
            </a:r>
            <a:r>
              <a:rPr lang="nl-NL" dirty="0" err="1"/>
              <a:t>boomvoortgezetonderwijs.nl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Pilotmateriaal: </a:t>
            </a:r>
            <a:r>
              <a:rPr lang="nl-NL" dirty="0" err="1"/>
              <a:t>polaris.boomvo.nl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Uitgever: </a:t>
            </a:r>
            <a:r>
              <a:rPr lang="nl-NL" dirty="0" err="1"/>
              <a:t>p.koopmans@boomvo.nl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E1A5C16-BED6-7B40-BE49-CA0FA39F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4000" dirty="0" err="1"/>
              <a:t>Polaris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1575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195087-9AEB-C743-870D-4C547D10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Overzichtelijk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27D0DB-930D-234E-B765-1194542B3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2"/>
            <a:ext cx="781363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13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4002C38-7D1B-0448-A88D-AD3575EF2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547" y="1196752"/>
            <a:ext cx="7854893" cy="518457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591F64A-6810-7741-87CF-13FA6C567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Functionele afbeeldingen</a:t>
            </a:r>
          </a:p>
        </p:txBody>
      </p:sp>
    </p:spTree>
    <p:extLst>
      <p:ext uri="{BB962C8B-B14F-4D97-AF65-F5344CB8AC3E}">
        <p14:creationId xmlns:p14="http://schemas.microsoft.com/office/powerpoint/2010/main" val="40349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CB507E0-4711-4E43-85F1-DEDC08E55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359" y="1196752"/>
            <a:ext cx="7819081" cy="518457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BD5FA9B-DDDA-6A4A-89DC-8D08788E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Uitgewerkte voorbeelden</a:t>
            </a:r>
          </a:p>
        </p:txBody>
      </p:sp>
    </p:spTree>
    <p:extLst>
      <p:ext uri="{BB962C8B-B14F-4D97-AF65-F5344CB8AC3E}">
        <p14:creationId xmlns:p14="http://schemas.microsoft.com/office/powerpoint/2010/main" val="301778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F08A09-F9E4-7041-BA56-5FDDB78FB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Volledig </a:t>
            </a:r>
            <a:r>
              <a:rPr lang="nl-NL" dirty="0" err="1"/>
              <a:t>leerdoelgestuurd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548DD7-42C6-904D-BA75-92477DF17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60" y="1245279"/>
            <a:ext cx="7746172" cy="51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386D306-58AE-A345-803E-BB272A088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Leerdoelencheck (RTTI)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D8643A-213B-F243-AB35-A6521BEA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96751"/>
            <a:ext cx="7776864" cy="51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7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515D5B-AC53-2745-9397-41823A28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Aandacht voor schoonheid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1BF9E3-D26F-5D4A-855C-2F287EE0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41687"/>
            <a:ext cx="7776864" cy="51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286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114354</TotalTime>
  <Words>633</Words>
  <Application>Microsoft Macintosh PowerPoint</Application>
  <PresentationFormat>Diavoorstelling (4:3)</PresentationFormat>
  <Paragraphs>163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0" baseType="lpstr">
      <vt:lpstr>Arial</vt:lpstr>
      <vt:lpstr>Calibri</vt:lpstr>
      <vt:lpstr>Kantoorthema</vt:lpstr>
      <vt:lpstr>PowerPoint-presentatie</vt:lpstr>
      <vt:lpstr>Echte natuurkunde</vt:lpstr>
      <vt:lpstr>Focus op de kern</vt:lpstr>
      <vt:lpstr>Overzichtelijk</vt:lpstr>
      <vt:lpstr>Functionele afbeeldingen</vt:lpstr>
      <vt:lpstr>Uitgewerkte voorbeelden</vt:lpstr>
      <vt:lpstr>Volledig leerdoelgestuurd</vt:lpstr>
      <vt:lpstr>Leerdoelencheck (RTTI)</vt:lpstr>
      <vt:lpstr>Aandacht voor schoonheid</vt:lpstr>
      <vt:lpstr>Aandacht voor toepasbaarheid</vt:lpstr>
      <vt:lpstr>Compact en gestructureerd</vt:lpstr>
      <vt:lpstr>Oefenen (RTTI)</vt:lpstr>
      <vt:lpstr>Ontdekken (RTTI)</vt:lpstr>
      <vt:lpstr>Rekenvaardigheden</vt:lpstr>
      <vt:lpstr>Rekenparagrafen</vt:lpstr>
      <vt:lpstr>Heelal in klas 2</vt:lpstr>
      <vt:lpstr>Toetsvoorbereiding</vt:lpstr>
      <vt:lpstr>POLARIS NASK</vt:lpstr>
      <vt:lpstr>POLARIS NASK</vt:lpstr>
      <vt:lpstr>Polaris online</vt:lpstr>
      <vt:lpstr>Polaris online</vt:lpstr>
      <vt:lpstr>Polaris online</vt:lpstr>
      <vt:lpstr>Polaris online</vt:lpstr>
      <vt:lpstr>Arrangement Nask</vt:lpstr>
      <vt:lpstr>Arrangement Natuurkunde</vt:lpstr>
      <vt:lpstr>Opbouw boek</vt:lpstr>
      <vt:lpstr>Opbouw hoofdstuk</vt:lpstr>
      <vt:lpstr>Opbouw paragraaf</vt:lpstr>
      <vt:lpstr>Theorie</vt:lpstr>
      <vt:lpstr>Oefenen </vt:lpstr>
      <vt:lpstr>Toepassen/ontdekken</vt:lpstr>
      <vt:lpstr>Leerdoelencheck</vt:lpstr>
      <vt:lpstr>Practica</vt:lpstr>
      <vt:lpstr>Inhoud Polaris 1-2 NaSk hv en vg</vt:lpstr>
      <vt:lpstr>Inhoud Polaris 3 havo</vt:lpstr>
      <vt:lpstr>Inhoud Polaris 3 vwo</vt:lpstr>
      <vt:lpstr>Polaris</vt:lpstr>
    </vt:vector>
  </TitlesOfParts>
  <Company>Infinitas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Karremans, Kees</dc:creator>
  <cp:lastModifiedBy>Microsoft Office-gebruiker</cp:lastModifiedBy>
  <cp:revision>376</cp:revision>
  <dcterms:created xsi:type="dcterms:W3CDTF">2016-01-25T14:22:00Z</dcterms:created>
  <dcterms:modified xsi:type="dcterms:W3CDTF">2018-12-13T21:04:33Z</dcterms:modified>
</cp:coreProperties>
</file>