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86" r:id="rId3"/>
    <p:sldId id="279" r:id="rId4"/>
    <p:sldId id="262" r:id="rId5"/>
    <p:sldId id="282" r:id="rId6"/>
    <p:sldId id="283" r:id="rId7"/>
    <p:sldId id="292" r:id="rId8"/>
    <p:sldId id="293" r:id="rId9"/>
    <p:sldId id="294" r:id="rId10"/>
    <p:sldId id="296" r:id="rId11"/>
    <p:sldId id="297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account" initials="M" lastIdx="1" clrIdx="0">
    <p:extLst/>
  </p:cmAuthor>
  <p:cmAuthor id="2" name="Microsoft-account" initials="M [2]" lastIdx="1" clrIdx="1">
    <p:extLst/>
  </p:cmAuthor>
  <p:cmAuthor id="3" name="W.P. Spaan" initials="WS" lastIdx="2" clrIdx="2">
    <p:extLst>
      <p:ext uri="{19B8F6BF-5375-455C-9EA6-DF929625EA0E}">
        <p15:presenceInfo xmlns:p15="http://schemas.microsoft.com/office/powerpoint/2012/main" userId="8c70f8c9-7405-457f-8ecf-939368a86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84" autoAdjust="0"/>
    <p:restoredTop sz="96187" autoAdjust="0"/>
  </p:normalViewPr>
  <p:slideViewPr>
    <p:cSldViewPr snapToGrid="0">
      <p:cViewPr varScale="1">
        <p:scale>
          <a:sx n="89" d="100"/>
          <a:sy n="89" d="100"/>
        </p:scale>
        <p:origin x="22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5D07-5F0D-4B08-AC28-61D12B8E29F4}" type="datetimeFigureOut">
              <a:rPr lang="nl-NL" smtClean="0"/>
              <a:t>12-12-19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29D4A-7C9B-4C0A-A7AA-400A13367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99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</a:t>
            </a:r>
            <a:r>
              <a:rPr lang="en-US" baseline="0" dirty="0" err="1"/>
              <a:t>dimensies</a:t>
            </a:r>
            <a:r>
              <a:rPr lang="en-US" baseline="0" dirty="0"/>
              <a:t> en Bloom. Het </a:t>
            </a:r>
            <a:r>
              <a:rPr lang="en-US" baseline="0" dirty="0" err="1"/>
              <a:t>gaat</a:t>
            </a:r>
            <a:r>
              <a:rPr lang="en-US" baseline="0" dirty="0"/>
              <a:t> </a:t>
            </a:r>
            <a:r>
              <a:rPr lang="en-US" baseline="0" dirty="0" err="1"/>
              <a:t>erom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met de </a:t>
            </a:r>
            <a:r>
              <a:rPr lang="en-US" baseline="0" dirty="0" err="1"/>
              <a:t>dimensie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de </a:t>
            </a:r>
            <a:r>
              <a:rPr lang="en-US" baseline="0" dirty="0" err="1"/>
              <a:t>hogere</a:t>
            </a:r>
            <a:r>
              <a:rPr lang="en-US" baseline="0" dirty="0"/>
              <a:t> </a:t>
            </a:r>
            <a:r>
              <a:rPr lang="en-US" baseline="0" dirty="0" err="1"/>
              <a:t>denkvaardigheden</a:t>
            </a:r>
            <a:r>
              <a:rPr lang="en-US" baseline="0" dirty="0"/>
              <a:t>, </a:t>
            </a:r>
            <a:r>
              <a:rPr lang="en-US" baseline="0" dirty="0" err="1"/>
              <a:t>zoals</a:t>
            </a:r>
            <a:r>
              <a:rPr lang="en-US" baseline="0" dirty="0"/>
              <a:t> </a:t>
            </a:r>
            <a:r>
              <a:rPr lang="en-US" baseline="0" dirty="0" err="1"/>
              <a:t>creativiteit</a:t>
            </a:r>
            <a:r>
              <a:rPr lang="en-US" baseline="0" dirty="0"/>
              <a:t> (</a:t>
            </a:r>
            <a:r>
              <a:rPr lang="en-US" baseline="0" dirty="0" err="1"/>
              <a:t>dimensie</a:t>
            </a:r>
            <a:r>
              <a:rPr lang="en-US" baseline="0" dirty="0"/>
              <a:t> 4) </a:t>
            </a:r>
            <a:r>
              <a:rPr lang="en-US" baseline="0" dirty="0" err="1"/>
              <a:t>aangesproken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 en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sluit</a:t>
            </a:r>
            <a:r>
              <a:rPr lang="en-US" baseline="0" dirty="0"/>
              <a:t> </a:t>
            </a:r>
            <a:r>
              <a:rPr lang="en-US" baseline="0" dirty="0" err="1"/>
              <a:t>weer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lezing</a:t>
            </a:r>
            <a:r>
              <a:rPr lang="en-US" baseline="0" dirty="0"/>
              <a:t> Ken Robinson.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8AD0-6F91-470C-A44E-1D45B9D9B6E6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307" y="1156060"/>
            <a:ext cx="10363200" cy="1470025"/>
          </a:xfrm>
        </p:spPr>
        <p:txBody>
          <a:bodyPr anchor="b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10770" y="3047677"/>
            <a:ext cx="8016021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B504F9D7-A09E-4066-A233-C5E57EFA6257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A44DE-8D81-45D8-B862-2D4903722BA6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7F7F7CF5-39D0-40D6-9B3E-E4FCDB681D10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97600" y="2085609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FDD54C3-5779-4F78-AE7D-EE301D31ECAD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AF2EF-543D-444B-BEE7-6726DB1EEB35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6448" y="2055235"/>
            <a:ext cx="109728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9F71A-0F57-430B-B9C7-D94F6BEA5CC2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944563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2100263"/>
            <a:ext cx="10972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1245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6667" y="6124576"/>
            <a:ext cx="836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0D91989-8A0F-41C6-BCE3-2B667D52A26F}" type="slidenum">
              <a:rPr lang="nl-NL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69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034" y="948531"/>
            <a:ext cx="10363200" cy="1470025"/>
          </a:xfrm>
        </p:spPr>
        <p:txBody>
          <a:bodyPr>
            <a:normAutofit/>
          </a:bodyPr>
          <a:lstStyle/>
          <a:p>
            <a:r>
              <a:rPr lang="nl-NL" b="1" dirty="0"/>
              <a:t>Heen-en-weer-denken bij practica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0770" y="3047676"/>
            <a:ext cx="8016021" cy="3442025"/>
          </a:xfrm>
        </p:spPr>
        <p:txBody>
          <a:bodyPr>
            <a:normAutofit/>
          </a:bodyPr>
          <a:lstStyle/>
          <a:p>
            <a:r>
              <a:rPr lang="nl-NL" sz="2400" b="1" dirty="0"/>
              <a:t>Denkwerk stimuleren tijdens practica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Wouter Spaan</a:t>
            </a:r>
          </a:p>
          <a:p>
            <a:r>
              <a:rPr lang="nl-NL" dirty="0" err="1"/>
              <a:t>w.p.spaan@hva.nl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4F9D7-A09E-4066-A233-C5E57EFA6257}" type="slidenum">
              <a:rPr lang="nl-NL" smtClean="0">
                <a:solidFill>
                  <a:prstClr val="white"/>
                </a:solidFill>
              </a:rPr>
              <a:pPr/>
              <a:t>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3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9CE43-9F23-454C-9FB8-FC974602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(Eigen) practicum: HWD-mogelijkheden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66C05-E802-EF42-A6AF-C56CA0493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402871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Doorschuif-Heen-en-Weer-Denk-A3: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Lees het onderwerp en de korte beschrijving;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Vul zoveel mogelijk in bij </a:t>
            </a:r>
            <a:r>
              <a:rPr lang="nl-NL" sz="2400" dirty="0" err="1"/>
              <a:t>minds</a:t>
            </a:r>
            <a:r>
              <a:rPr lang="nl-NL" sz="2400" dirty="0"/>
              <a:t>-on, hands-on en heen-en-weer-denken;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4 minuten;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Daarna weer doorschuiven;</a:t>
            </a:r>
          </a:p>
          <a:p>
            <a:endParaRPr lang="nl-NL" sz="2400" dirty="0"/>
          </a:p>
          <a:p>
            <a:r>
              <a:rPr lang="nl-NL" sz="2400" dirty="0"/>
              <a:t>Retour naar inbrenger: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Vul het leerdoel 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Welke HWD-mogelijkheden zijn 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ga je daarvan echt gebruiken?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Blijft dit practicum in het curriculum?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B11266-DCDA-2B4F-AAE6-1B98345D4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10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903F1-487E-1B48-B2D0-4E38818F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C2987-C93B-BC4F-B167-5CDDD62FC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086830"/>
            <a:ext cx="11233151" cy="4039333"/>
          </a:xfrm>
        </p:spPr>
        <p:txBody>
          <a:bodyPr>
            <a:normAutofit/>
          </a:bodyPr>
          <a:lstStyle/>
          <a:p>
            <a:r>
              <a:rPr lang="nl-NL" sz="2400" dirty="0" err="1"/>
              <a:t>www.socrative.com</a:t>
            </a:r>
            <a:r>
              <a:rPr lang="nl-NL" sz="2400" dirty="0"/>
              <a:t>, </a:t>
            </a:r>
            <a:r>
              <a:rPr lang="nl-NL" sz="2400" dirty="0" err="1"/>
              <a:t>klasvanwouter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Vier vragen: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neem je mee uit deze workshop voor je eigen praktijk?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ga je niet gebruiken? (Wat is daarvoor de reden?)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Hoe nuttig is het heen-en-weer-denk-concept om na te denken over je eigen practica?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Wil je deelnemen aan een onderzoek naar heen-en-weer-denken bij practica?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26F2A5-346D-1C4E-880E-2D8B6949D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4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78DBB-A5C3-064A-842D-CC90000B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EB79D6-AE87-3F46-ACFB-6963BD109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12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287CECB-68A1-E349-8ED1-FC343BB9E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595" y="2048924"/>
            <a:ext cx="6794810" cy="425821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Bij een effectief practicum is voor het hands-on-gedeelte eerst heen-en-weer-denken nodig.</a:t>
            </a:r>
          </a:p>
        </p:txBody>
      </p:sp>
    </p:spTree>
    <p:extLst>
      <p:ext uri="{BB962C8B-B14F-4D97-AF65-F5344CB8AC3E}">
        <p14:creationId xmlns:p14="http://schemas.microsoft.com/office/powerpoint/2010/main" val="197534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5B3E0-9386-AA42-ACCC-21D17214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583E6-39DB-4E4D-9524-8CE17EF29C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8B09CC-1953-1844-8568-0206DA3A8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44F0EE-3304-744D-9F9C-2B01220A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96" y="0"/>
            <a:ext cx="7876400" cy="68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EE87-7747-4859-A692-375D50BE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3390-313F-4E5E-AC7E-FB1C9B1C0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Hands-on, </a:t>
            </a:r>
            <a:r>
              <a:rPr lang="nl-NL" sz="3200" dirty="0" err="1"/>
              <a:t>Minds</a:t>
            </a:r>
            <a:r>
              <a:rPr lang="nl-NL" sz="3200" dirty="0"/>
              <a:t>-on, Heen-en-Weer-Denken bij practica;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Voorbeeld(en) analyseren;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Toepassen op (eigen) practicum;</a:t>
            </a:r>
            <a:endParaRPr lang="nl-NL" sz="3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000" dirty="0"/>
              <a:t>Afsluiting:</a:t>
            </a:r>
          </a:p>
          <a:p>
            <a:pPr marL="9715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000" dirty="0"/>
              <a:t>Wat neem je mee uit de workshop?</a:t>
            </a:r>
          </a:p>
          <a:p>
            <a:pPr marL="9715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000" dirty="0"/>
              <a:t>Hoe nuttig is het heen-en-weer-denk-concept?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3B063-CDEB-4566-944F-F670C875B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3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none" dirty="0" err="1"/>
              <a:t>Heen-en-weer-denken</a:t>
            </a:r>
            <a:endParaRPr lang="en-US" sz="3600" cap="non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39AE1-0E17-4913-B334-63F3A1A653E5}" type="slidenum">
              <a:rPr lang="nl-NL">
                <a:solidFill>
                  <a:prstClr val="white"/>
                </a:solidFill>
              </a:rPr>
              <a:pPr/>
              <a:t>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775608" y="2560069"/>
            <a:ext cx="1940312" cy="21521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Domein van objecten en waarnemingen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(hands-on)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8476080" y="2560069"/>
            <a:ext cx="1940312" cy="21521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Domein van concepten en ideeën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(minds-on)</a:t>
            </a:r>
          </a:p>
        </p:txBody>
      </p:sp>
      <p:sp>
        <p:nvSpPr>
          <p:cNvPr id="8" name="Pijl links 7"/>
          <p:cNvSpPr/>
          <p:nvPr/>
        </p:nvSpPr>
        <p:spPr>
          <a:xfrm>
            <a:off x="4629746" y="2560069"/>
            <a:ext cx="3221865" cy="11214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Verklaren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Concluderen</a:t>
            </a:r>
          </a:p>
        </p:txBody>
      </p:sp>
      <p:sp>
        <p:nvSpPr>
          <p:cNvPr id="10" name="Pijl links 9"/>
          <p:cNvSpPr/>
          <p:nvPr/>
        </p:nvSpPr>
        <p:spPr>
          <a:xfrm flipH="1">
            <a:off x="4629744" y="3681487"/>
            <a:ext cx="3221867" cy="11214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Voorspellen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Experiment ontwerpen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57" y="1975868"/>
            <a:ext cx="4574886" cy="3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2FEBC-F0F5-E341-A073-EE4B41F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4373"/>
            <a:ext cx="10972800" cy="1143000"/>
          </a:xfrm>
        </p:spPr>
        <p:txBody>
          <a:bodyPr/>
          <a:lstStyle/>
          <a:p>
            <a:r>
              <a:rPr lang="nl-NL" dirty="0"/>
              <a:t>Doelen Practica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B9AC60-2005-EB46-A3A6-8AEF682B4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BC78D-4C0F-E642-BC9A-F5ADF0618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sz="2800" dirty="0"/>
          </a:p>
          <a:p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AC8A66C-95A8-6D4A-B54B-5E76833FA331}"/>
              </a:ext>
            </a:extLst>
          </p:cNvPr>
          <p:cNvSpPr/>
          <p:nvPr/>
        </p:nvSpPr>
        <p:spPr>
          <a:xfrm>
            <a:off x="3556972" y="1093208"/>
            <a:ext cx="5661212" cy="54729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r>
              <a:rPr lang="nl-NL" sz="2400" dirty="0">
                <a:solidFill>
                  <a:schemeClr val="tx1"/>
                </a:solidFill>
              </a:rPr>
              <a:t>Motivatie en verwondering</a:t>
            </a:r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4D709AEE-8CDA-5745-B615-F3B99EE63E6E}"/>
              </a:ext>
            </a:extLst>
          </p:cNvPr>
          <p:cNvSpPr/>
          <p:nvPr/>
        </p:nvSpPr>
        <p:spPr>
          <a:xfrm>
            <a:off x="4974917" y="1184195"/>
            <a:ext cx="3000396" cy="3000396"/>
          </a:xfrm>
          <a:custGeom>
            <a:avLst/>
            <a:gdLst>
              <a:gd name="connsiteX0" fmla="*/ 0 w 3000396"/>
              <a:gd name="connsiteY0" fmla="*/ 1500198 h 3000396"/>
              <a:gd name="connsiteX1" fmla="*/ 1500198 w 3000396"/>
              <a:gd name="connsiteY1" fmla="*/ 0 h 3000396"/>
              <a:gd name="connsiteX2" fmla="*/ 3000396 w 3000396"/>
              <a:gd name="connsiteY2" fmla="*/ 1500198 h 3000396"/>
              <a:gd name="connsiteX3" fmla="*/ 1500198 w 3000396"/>
              <a:gd name="connsiteY3" fmla="*/ 3000396 h 3000396"/>
              <a:gd name="connsiteX4" fmla="*/ 0 w 3000396"/>
              <a:gd name="connsiteY4" fmla="*/ 1500198 h 30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96" h="3000396">
                <a:moveTo>
                  <a:pt x="0" y="1500198"/>
                </a:moveTo>
                <a:cubicBezTo>
                  <a:pt x="0" y="671662"/>
                  <a:pt x="671662" y="0"/>
                  <a:pt x="1500198" y="0"/>
                </a:cubicBezTo>
                <a:cubicBezTo>
                  <a:pt x="2328734" y="0"/>
                  <a:pt x="3000396" y="671662"/>
                  <a:pt x="3000396" y="1500198"/>
                </a:cubicBezTo>
                <a:cubicBezTo>
                  <a:pt x="3000396" y="2328734"/>
                  <a:pt x="2328734" y="3000396"/>
                  <a:pt x="1500198" y="3000396"/>
                </a:cubicBezTo>
                <a:cubicBezTo>
                  <a:pt x="671662" y="3000396"/>
                  <a:pt x="0" y="2328734"/>
                  <a:pt x="0" y="1500198"/>
                </a:cubicBezTo>
                <a:close/>
              </a:path>
            </a:pathLst>
          </a:custGeom>
          <a:solidFill>
            <a:srgbClr val="DBE5F1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0053" tIns="525069" rIns="400053" bIns="1125149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500" kern="1200" noProof="0" dirty="0"/>
              <a:t>Kennis en begrip</a:t>
            </a:r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0DC4939A-96DD-1E4A-98A5-161FBA82FB7B}"/>
              </a:ext>
            </a:extLst>
          </p:cNvPr>
          <p:cNvSpPr/>
          <p:nvPr/>
        </p:nvSpPr>
        <p:spPr>
          <a:xfrm>
            <a:off x="6120029" y="2803959"/>
            <a:ext cx="3000396" cy="3000396"/>
          </a:xfrm>
          <a:custGeom>
            <a:avLst/>
            <a:gdLst>
              <a:gd name="connsiteX0" fmla="*/ 0 w 3000396"/>
              <a:gd name="connsiteY0" fmla="*/ 1500198 h 3000396"/>
              <a:gd name="connsiteX1" fmla="*/ 1500198 w 3000396"/>
              <a:gd name="connsiteY1" fmla="*/ 0 h 3000396"/>
              <a:gd name="connsiteX2" fmla="*/ 3000396 w 3000396"/>
              <a:gd name="connsiteY2" fmla="*/ 1500198 h 3000396"/>
              <a:gd name="connsiteX3" fmla="*/ 1500198 w 3000396"/>
              <a:gd name="connsiteY3" fmla="*/ 3000396 h 3000396"/>
              <a:gd name="connsiteX4" fmla="*/ 0 w 3000396"/>
              <a:gd name="connsiteY4" fmla="*/ 1500198 h 30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96" h="3000396">
                <a:moveTo>
                  <a:pt x="0" y="1500198"/>
                </a:moveTo>
                <a:cubicBezTo>
                  <a:pt x="0" y="671662"/>
                  <a:pt x="671662" y="0"/>
                  <a:pt x="1500198" y="0"/>
                </a:cubicBezTo>
                <a:cubicBezTo>
                  <a:pt x="2328734" y="0"/>
                  <a:pt x="3000396" y="671662"/>
                  <a:pt x="3000396" y="1500198"/>
                </a:cubicBezTo>
                <a:cubicBezTo>
                  <a:pt x="3000396" y="2328734"/>
                  <a:pt x="2328734" y="3000396"/>
                  <a:pt x="1500198" y="3000396"/>
                </a:cubicBezTo>
                <a:cubicBezTo>
                  <a:pt x="671662" y="3000396"/>
                  <a:pt x="0" y="2328734"/>
                  <a:pt x="0" y="15001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17621" tIns="775102" rIns="282538" bIns="57507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500" kern="1200" noProof="0" dirty="0"/>
              <a:t>(Apparaat)-vaardigheden</a:t>
            </a:r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653E40BE-D1B1-7F46-A2D2-2C3438294102}"/>
              </a:ext>
            </a:extLst>
          </p:cNvPr>
          <p:cNvSpPr/>
          <p:nvPr/>
        </p:nvSpPr>
        <p:spPr>
          <a:xfrm>
            <a:off x="3633160" y="2669481"/>
            <a:ext cx="3000396" cy="3000396"/>
          </a:xfrm>
          <a:custGeom>
            <a:avLst/>
            <a:gdLst>
              <a:gd name="connsiteX0" fmla="*/ 0 w 3000396"/>
              <a:gd name="connsiteY0" fmla="*/ 1500198 h 3000396"/>
              <a:gd name="connsiteX1" fmla="*/ 1500198 w 3000396"/>
              <a:gd name="connsiteY1" fmla="*/ 0 h 3000396"/>
              <a:gd name="connsiteX2" fmla="*/ 3000396 w 3000396"/>
              <a:gd name="connsiteY2" fmla="*/ 1500198 h 3000396"/>
              <a:gd name="connsiteX3" fmla="*/ 1500198 w 3000396"/>
              <a:gd name="connsiteY3" fmla="*/ 3000396 h 3000396"/>
              <a:gd name="connsiteX4" fmla="*/ 0 w 3000396"/>
              <a:gd name="connsiteY4" fmla="*/ 1500198 h 30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96" h="3000396">
                <a:moveTo>
                  <a:pt x="0" y="1500198"/>
                </a:moveTo>
                <a:cubicBezTo>
                  <a:pt x="0" y="671662"/>
                  <a:pt x="671662" y="0"/>
                  <a:pt x="1500198" y="0"/>
                </a:cubicBezTo>
                <a:cubicBezTo>
                  <a:pt x="2328734" y="0"/>
                  <a:pt x="3000396" y="671662"/>
                  <a:pt x="3000396" y="1500198"/>
                </a:cubicBezTo>
                <a:cubicBezTo>
                  <a:pt x="3000396" y="2328734"/>
                  <a:pt x="2328734" y="3000396"/>
                  <a:pt x="1500198" y="3000396"/>
                </a:cubicBezTo>
                <a:cubicBezTo>
                  <a:pt x="671662" y="3000396"/>
                  <a:pt x="0" y="2328734"/>
                  <a:pt x="0" y="1500198"/>
                </a:cubicBezTo>
                <a:close/>
              </a:path>
            </a:pathLst>
          </a:custGeom>
          <a:solidFill>
            <a:srgbClr val="D9F8A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2538" tIns="775102" rIns="917621" bIns="57507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noProof="0" dirty="0"/>
              <a:t>Onderzoeks-vaardigheden</a:t>
            </a:r>
          </a:p>
        </p:txBody>
      </p:sp>
    </p:spTree>
    <p:extLst>
      <p:ext uri="{BB962C8B-B14F-4D97-AF65-F5344CB8AC3E}">
        <p14:creationId xmlns:p14="http://schemas.microsoft.com/office/powerpoint/2010/main" val="1669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B051D-89A7-764A-96F5-C14BCCAF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HWD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9B121-2452-3F42-836C-FA144D4D1D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3D0733-3785-9F40-915E-A4BA982F5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0A292AF-D333-CC4C-8AE0-CE47CD954672}"/>
              </a:ext>
            </a:extLst>
          </p:cNvPr>
          <p:cNvSpPr/>
          <p:nvPr/>
        </p:nvSpPr>
        <p:spPr>
          <a:xfrm>
            <a:off x="3556972" y="1093208"/>
            <a:ext cx="5661212" cy="54729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endParaRPr lang="nl-NL" sz="2000" dirty="0"/>
          </a:p>
          <a:p>
            <a:pPr algn="ctr" eaLnBrk="1" hangingPunct="1">
              <a:defRPr/>
            </a:pPr>
            <a:r>
              <a:rPr lang="nl-NL" sz="2400" dirty="0">
                <a:solidFill>
                  <a:schemeClr val="tx1"/>
                </a:solidFill>
              </a:rPr>
              <a:t>Motivatie en verwondering:</a:t>
            </a:r>
          </a:p>
          <a:p>
            <a:pPr algn="ctr" eaLnBrk="1" hangingPunct="1">
              <a:defRPr/>
            </a:pPr>
            <a:r>
              <a:rPr lang="nl-NL" sz="2400" b="1" dirty="0">
                <a:solidFill>
                  <a:schemeClr val="tx1"/>
                </a:solidFill>
              </a:rPr>
              <a:t>Wisselend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B8C175DC-77D5-324F-8A41-5A52BFE87F05}"/>
              </a:ext>
            </a:extLst>
          </p:cNvPr>
          <p:cNvSpPr/>
          <p:nvPr/>
        </p:nvSpPr>
        <p:spPr>
          <a:xfrm>
            <a:off x="4974917" y="1184195"/>
            <a:ext cx="3000396" cy="3000396"/>
          </a:xfrm>
          <a:custGeom>
            <a:avLst/>
            <a:gdLst>
              <a:gd name="connsiteX0" fmla="*/ 0 w 3000396"/>
              <a:gd name="connsiteY0" fmla="*/ 1500198 h 3000396"/>
              <a:gd name="connsiteX1" fmla="*/ 1500198 w 3000396"/>
              <a:gd name="connsiteY1" fmla="*/ 0 h 3000396"/>
              <a:gd name="connsiteX2" fmla="*/ 3000396 w 3000396"/>
              <a:gd name="connsiteY2" fmla="*/ 1500198 h 3000396"/>
              <a:gd name="connsiteX3" fmla="*/ 1500198 w 3000396"/>
              <a:gd name="connsiteY3" fmla="*/ 3000396 h 3000396"/>
              <a:gd name="connsiteX4" fmla="*/ 0 w 3000396"/>
              <a:gd name="connsiteY4" fmla="*/ 1500198 h 30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96" h="3000396">
                <a:moveTo>
                  <a:pt x="0" y="1500198"/>
                </a:moveTo>
                <a:cubicBezTo>
                  <a:pt x="0" y="671662"/>
                  <a:pt x="671662" y="0"/>
                  <a:pt x="1500198" y="0"/>
                </a:cubicBezTo>
                <a:cubicBezTo>
                  <a:pt x="2328734" y="0"/>
                  <a:pt x="3000396" y="671662"/>
                  <a:pt x="3000396" y="1500198"/>
                </a:cubicBezTo>
                <a:cubicBezTo>
                  <a:pt x="3000396" y="2328734"/>
                  <a:pt x="2328734" y="3000396"/>
                  <a:pt x="1500198" y="3000396"/>
                </a:cubicBezTo>
                <a:cubicBezTo>
                  <a:pt x="671662" y="3000396"/>
                  <a:pt x="0" y="2328734"/>
                  <a:pt x="0" y="1500198"/>
                </a:cubicBezTo>
                <a:close/>
              </a:path>
            </a:pathLst>
          </a:custGeom>
          <a:solidFill>
            <a:srgbClr val="DBE5F1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0053" tIns="525069" rIns="400053" bIns="1125149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500" kern="1200" noProof="0" dirty="0"/>
              <a:t>Begripspractica: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500" b="1" kern="1200" noProof="0" dirty="0"/>
              <a:t>Middel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2A92D17B-F46D-AF43-AA62-3158030D13FB}"/>
              </a:ext>
            </a:extLst>
          </p:cNvPr>
          <p:cNvSpPr/>
          <p:nvPr/>
        </p:nvSpPr>
        <p:spPr>
          <a:xfrm>
            <a:off x="6120029" y="2803959"/>
            <a:ext cx="3000396" cy="3000396"/>
          </a:xfrm>
          <a:custGeom>
            <a:avLst/>
            <a:gdLst>
              <a:gd name="connsiteX0" fmla="*/ 0 w 3000396"/>
              <a:gd name="connsiteY0" fmla="*/ 1500198 h 3000396"/>
              <a:gd name="connsiteX1" fmla="*/ 1500198 w 3000396"/>
              <a:gd name="connsiteY1" fmla="*/ 0 h 3000396"/>
              <a:gd name="connsiteX2" fmla="*/ 3000396 w 3000396"/>
              <a:gd name="connsiteY2" fmla="*/ 1500198 h 3000396"/>
              <a:gd name="connsiteX3" fmla="*/ 1500198 w 3000396"/>
              <a:gd name="connsiteY3" fmla="*/ 3000396 h 3000396"/>
              <a:gd name="connsiteX4" fmla="*/ 0 w 3000396"/>
              <a:gd name="connsiteY4" fmla="*/ 1500198 h 30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96" h="3000396">
                <a:moveTo>
                  <a:pt x="0" y="1500198"/>
                </a:moveTo>
                <a:cubicBezTo>
                  <a:pt x="0" y="671662"/>
                  <a:pt x="671662" y="0"/>
                  <a:pt x="1500198" y="0"/>
                </a:cubicBezTo>
                <a:cubicBezTo>
                  <a:pt x="2328734" y="0"/>
                  <a:pt x="3000396" y="671662"/>
                  <a:pt x="3000396" y="1500198"/>
                </a:cubicBezTo>
                <a:cubicBezTo>
                  <a:pt x="3000396" y="2328734"/>
                  <a:pt x="2328734" y="3000396"/>
                  <a:pt x="1500198" y="3000396"/>
                </a:cubicBezTo>
                <a:cubicBezTo>
                  <a:pt x="671662" y="3000396"/>
                  <a:pt x="0" y="2328734"/>
                  <a:pt x="0" y="15001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17621" tIns="775102" rIns="282538" bIns="575077" numCol="1" spcCol="1270" anchor="ctr" anchorCtr="0">
            <a:noAutofit/>
          </a:bodyPr>
          <a:lstStyle/>
          <a:p>
            <a:pPr lvl="0" algn="ctr" defTabSz="1111250" font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1016000" algn="l"/>
              </a:tabLst>
            </a:pPr>
            <a:r>
              <a:rPr lang="nl-NL" sz="2500" kern="1200" noProof="0" dirty="0"/>
              <a:t>Vaardighedenpractica:</a:t>
            </a:r>
          </a:p>
          <a:p>
            <a:pPr marL="20638"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500" b="1" dirty="0"/>
              <a:t>Geen</a:t>
            </a:r>
            <a:endParaRPr lang="nl-NL" sz="2500" b="1" kern="1200" noProof="0" dirty="0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2C5E0F96-B40F-884C-9F25-B6AACE8D2746}"/>
              </a:ext>
            </a:extLst>
          </p:cNvPr>
          <p:cNvSpPr/>
          <p:nvPr/>
        </p:nvSpPr>
        <p:spPr>
          <a:xfrm>
            <a:off x="3633160" y="2669481"/>
            <a:ext cx="3000396" cy="3000396"/>
          </a:xfrm>
          <a:custGeom>
            <a:avLst/>
            <a:gdLst>
              <a:gd name="connsiteX0" fmla="*/ 0 w 3000396"/>
              <a:gd name="connsiteY0" fmla="*/ 1500198 h 3000396"/>
              <a:gd name="connsiteX1" fmla="*/ 1500198 w 3000396"/>
              <a:gd name="connsiteY1" fmla="*/ 0 h 3000396"/>
              <a:gd name="connsiteX2" fmla="*/ 3000396 w 3000396"/>
              <a:gd name="connsiteY2" fmla="*/ 1500198 h 3000396"/>
              <a:gd name="connsiteX3" fmla="*/ 1500198 w 3000396"/>
              <a:gd name="connsiteY3" fmla="*/ 3000396 h 3000396"/>
              <a:gd name="connsiteX4" fmla="*/ 0 w 3000396"/>
              <a:gd name="connsiteY4" fmla="*/ 1500198 h 30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96" h="3000396">
                <a:moveTo>
                  <a:pt x="0" y="1500198"/>
                </a:moveTo>
                <a:cubicBezTo>
                  <a:pt x="0" y="671662"/>
                  <a:pt x="671662" y="0"/>
                  <a:pt x="1500198" y="0"/>
                </a:cubicBezTo>
                <a:cubicBezTo>
                  <a:pt x="2328734" y="0"/>
                  <a:pt x="3000396" y="671662"/>
                  <a:pt x="3000396" y="1500198"/>
                </a:cubicBezTo>
                <a:cubicBezTo>
                  <a:pt x="3000396" y="2328734"/>
                  <a:pt x="2328734" y="3000396"/>
                  <a:pt x="1500198" y="3000396"/>
                </a:cubicBezTo>
                <a:cubicBezTo>
                  <a:pt x="671662" y="3000396"/>
                  <a:pt x="0" y="2328734"/>
                  <a:pt x="0" y="1500198"/>
                </a:cubicBezTo>
                <a:close/>
              </a:path>
            </a:pathLst>
          </a:custGeom>
          <a:solidFill>
            <a:srgbClr val="D9F8A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2538" tIns="775102" rIns="917621" bIns="57507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noProof="0" dirty="0" err="1"/>
              <a:t>Onderzoeks-practica</a:t>
            </a:r>
            <a:r>
              <a:rPr lang="nl-NL" sz="2400" kern="1200" noProof="0" dirty="0"/>
              <a:t>: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b="1" dirty="0"/>
              <a:t>Doel</a:t>
            </a:r>
            <a:endParaRPr lang="nl-NL" sz="2400" b="1" kern="1200" noProof="0" dirty="0"/>
          </a:p>
        </p:txBody>
      </p:sp>
    </p:spTree>
    <p:extLst>
      <p:ext uri="{BB962C8B-B14F-4D97-AF65-F5344CB8AC3E}">
        <p14:creationId xmlns:p14="http://schemas.microsoft.com/office/powerpoint/2010/main" val="25543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EEF8D-85C9-5249-8EC2-B28E1858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 muizenval: HO, MO </a:t>
            </a:r>
            <a:r>
              <a:rPr lang="nl-NL" cap="none" dirty="0"/>
              <a:t>en</a:t>
            </a:r>
            <a:r>
              <a:rPr lang="nl-NL" dirty="0"/>
              <a:t> HWD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4E220E-B457-CF4C-863B-D0DBFACB9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7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2ADC7B-7219-8C47-A9BB-AD152B2CDCC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80" y="2087563"/>
            <a:ext cx="5249244" cy="21744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9250D75-C252-3740-A914-CC5764B42ADD}"/>
              </a:ext>
            </a:extLst>
          </p:cNvPr>
          <p:cNvSpPr txBox="1"/>
          <p:nvPr/>
        </p:nvSpPr>
        <p:spPr>
          <a:xfrm>
            <a:off x="735981" y="1964353"/>
            <a:ext cx="5921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Onderwerp: Arbeid, </a:t>
            </a:r>
            <a:r>
              <a:rPr lang="nl-NL" sz="2400" dirty="0" err="1"/>
              <a:t>F,s</a:t>
            </a:r>
            <a:r>
              <a:rPr lang="nl-NL" sz="2400" dirty="0"/>
              <a:t>-diagram</a:t>
            </a:r>
          </a:p>
          <a:p>
            <a:endParaRPr lang="nl-NL" sz="2400" dirty="0"/>
          </a:p>
          <a:p>
            <a:r>
              <a:rPr lang="nl-NL" sz="2400" dirty="0"/>
              <a:t>Leerdoel:</a:t>
            </a:r>
          </a:p>
          <a:p>
            <a:r>
              <a:rPr lang="nl-NL" sz="2400" dirty="0"/>
              <a:t>De leerling kan …</a:t>
            </a:r>
          </a:p>
          <a:p>
            <a:pPr marL="514350" indent="-514350">
              <a:buFont typeface="+mj-lt"/>
              <a:buAutoNum type="romanUcPeriod"/>
            </a:pPr>
            <a:r>
              <a:rPr lang="nl-NL" sz="2400" dirty="0"/>
              <a:t>… uitleggen hoe je de arbeid bepaalt uit een </a:t>
            </a:r>
            <a:r>
              <a:rPr lang="nl-NL" sz="2400" dirty="0" err="1"/>
              <a:t>F,s</a:t>
            </a:r>
            <a:r>
              <a:rPr lang="nl-NL" sz="2400" dirty="0"/>
              <a:t>-grafiek; EN/OF</a:t>
            </a:r>
          </a:p>
          <a:p>
            <a:pPr marL="514350" indent="-514350">
              <a:buFont typeface="+mj-lt"/>
              <a:buAutoNum type="romanUcPeriod"/>
            </a:pPr>
            <a:r>
              <a:rPr lang="nl-NL" sz="2400" dirty="0"/>
              <a:t>… in een praktijksituatie waarbij de kracht afhankelijk is van de plaats, de arbeid bepalen uit metingen van de kracht. EN/OF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859145-321B-9840-AE29-649D914A1F93}"/>
              </a:ext>
            </a:extLst>
          </p:cNvPr>
          <p:cNvSpPr txBox="1"/>
          <p:nvPr/>
        </p:nvSpPr>
        <p:spPr>
          <a:xfrm>
            <a:off x="735981" y="5616193"/>
            <a:ext cx="102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nl-NL" sz="2400" dirty="0"/>
              <a:t>III. 	… een experiment opzetten om in een praktijksituatie waarbij de kracht afhankelijk is van de plaats, de arbeid bepalen uit metingen van de kracht.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3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BC024-F0BA-CD42-82EF-EDAAA784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verwarmen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F5BF36-AB57-4C4E-BA47-612272F00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4876800" cy="403933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Onderwerp: </a:t>
            </a:r>
            <a:r>
              <a:rPr lang="nl-NL" dirty="0" err="1"/>
              <a:t>T,t</a:t>
            </a:r>
            <a:r>
              <a:rPr lang="nl-NL" dirty="0"/>
              <a:t>-grafiek en kookpunt</a:t>
            </a:r>
          </a:p>
          <a:p>
            <a:endParaRPr lang="nl-NL" dirty="0"/>
          </a:p>
          <a:p>
            <a:r>
              <a:rPr lang="nl-NL" dirty="0"/>
              <a:t>Ideeën om HWD stimuleren: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Begin met 100 ml water en dan 3 keer 100 ml toevoegen zodra het water kookt;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‘Let op: het water mag niet boven 110˚C komen, dan gaan de thermometers kapot.’</a:t>
            </a:r>
          </a:p>
          <a:p>
            <a:endParaRPr lang="nl-NL" dirty="0"/>
          </a:p>
          <a:p>
            <a:r>
              <a:rPr lang="nl-NL" sz="1500" dirty="0"/>
              <a:t>Bron: </a:t>
            </a:r>
            <a:r>
              <a:rPr lang="nl-NL" sz="1500" dirty="0" err="1"/>
              <a:t>Leysink</a:t>
            </a:r>
            <a:r>
              <a:rPr lang="nl-NL" sz="1500" dirty="0"/>
              <a:t>, J., E. van den Berg (2002). </a:t>
            </a:r>
            <a:r>
              <a:rPr lang="en-US" sz="1500" dirty="0"/>
              <a:t>Productive confusion in the laboratory. </a:t>
            </a:r>
            <a:r>
              <a:rPr lang="en-US" sz="1500" i="1" dirty="0"/>
              <a:t>Science Education International</a:t>
            </a:r>
            <a:r>
              <a:rPr lang="en-US" sz="1500" dirty="0"/>
              <a:t>, 13(1), 8-10.</a:t>
            </a:r>
            <a:r>
              <a:rPr lang="nl-NL" sz="1500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5CA200-0C7B-4043-87A8-38DA635C4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8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B1A025-CB9E-2148-A133-466363867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52" y="1866797"/>
            <a:ext cx="6489584" cy="44778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A7C1C16-ACD5-BA4D-AF54-861D58293C5D}"/>
              </a:ext>
            </a:extLst>
          </p:cNvPr>
          <p:cNvSpPr txBox="1"/>
          <p:nvPr/>
        </p:nvSpPr>
        <p:spPr>
          <a:xfrm>
            <a:off x="5579752" y="6489701"/>
            <a:ext cx="4467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Bron: </a:t>
            </a:r>
            <a:r>
              <a:rPr lang="nl-NL" sz="1100" dirty="0" err="1"/>
              <a:t>www.physics-chemistry-class.com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8085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9CE43-9F23-454C-9FB8-FC974602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(Eigen) practicum: HWD-mogelijkheden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66C05-E802-EF42-A6AF-C56CA04932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800" dirty="0"/>
              <a:t>Doorschuif-Heen-en-Weer-Denk-A3: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Kies een practicum waar je kritisch naar wilt kijken;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Vul het onderwerp in;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Laat het leerdoel open;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Schrijf rechtsboven een korte beschrijving van wat je nu doet (voorbeelden zie waaier, maximaal 100 woorden)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Tijd: 10 minuten;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Daarna schuif je het A3 naar je buur met de klok mee.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En nog een keer….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…. en nog een keer…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…. tot we geen zin meer hebben of de tijd opraakt.</a:t>
            </a:r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B11266-DCDA-2B4F-AAE6-1B98345D4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9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87606"/>
      </p:ext>
    </p:extLst>
  </p:cSld>
  <p:clrMapOvr>
    <a:masterClrMapping/>
  </p:clrMapOvr>
</p:sld>
</file>

<file path=ppt/theme/theme1.xml><?xml version="1.0" encoding="utf-8"?>
<a:theme xmlns:a="http://schemas.openxmlformats.org/drawingml/2006/main" name="www.hva.nl_huisstijl_bestanden_hva-algeme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vA-thema" id="{18FAEA5F-00AD-4744-97B1-62B12A041B89}" vid="{FB2C4510-C14D-0E43-8A89-AA57894245B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HvA-thema</Template>
  <TotalTime>6944</TotalTime>
  <Words>476</Words>
  <Application>Microsoft Macintosh PowerPoint</Application>
  <PresentationFormat>Breedbeeld</PresentationFormat>
  <Paragraphs>133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www.hva.nl_huisstijl_bestanden_hva-algemeen</vt:lpstr>
      <vt:lpstr>Heen-en-weer-denken bij practica </vt:lpstr>
      <vt:lpstr>PowerPoint-presentatie</vt:lpstr>
      <vt:lpstr>Overzicht</vt:lpstr>
      <vt:lpstr>Heen-en-weer-denken</vt:lpstr>
      <vt:lpstr>Doelen Practica</vt:lpstr>
      <vt:lpstr>Rol HWD</vt:lpstr>
      <vt:lpstr>Analyse muizenval: HO, MO en HWD</vt:lpstr>
      <vt:lpstr>water verwarmen</vt:lpstr>
      <vt:lpstr>(Eigen) practicum: HWD-mogelijkheden</vt:lpstr>
      <vt:lpstr>(Eigen) practicum: HWD-mogelijkheden</vt:lpstr>
      <vt:lpstr>Afsluiting</vt:lpstr>
      <vt:lpstr>Afsluiting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Heen-en-weer-denken als fundament voor natuurwetenschappelijke geletterdheid</dc:title>
  <dc:creator>Microsoft-account</dc:creator>
  <cp:lastModifiedBy>W.P. Spaan</cp:lastModifiedBy>
  <cp:revision>79</cp:revision>
  <dcterms:created xsi:type="dcterms:W3CDTF">2017-11-27T11:39:44Z</dcterms:created>
  <dcterms:modified xsi:type="dcterms:W3CDTF">2019-12-12T21:38:49Z</dcterms:modified>
</cp:coreProperties>
</file>