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98" r:id="rId3"/>
    <p:sldId id="287" r:id="rId4"/>
    <p:sldId id="296" r:id="rId5"/>
    <p:sldId id="301" r:id="rId6"/>
    <p:sldId id="271" r:id="rId7"/>
    <p:sldId id="307" r:id="rId8"/>
    <p:sldId id="308" r:id="rId9"/>
    <p:sldId id="300" r:id="rId10"/>
    <p:sldId id="266" r:id="rId11"/>
    <p:sldId id="267" r:id="rId12"/>
    <p:sldId id="284" r:id="rId13"/>
    <p:sldId id="257" r:id="rId14"/>
    <p:sldId id="299" r:id="rId15"/>
    <p:sldId id="258" r:id="rId16"/>
    <p:sldId id="297" r:id="rId17"/>
    <p:sldId id="264" r:id="rId18"/>
    <p:sldId id="265" r:id="rId19"/>
    <p:sldId id="270" r:id="rId20"/>
    <p:sldId id="286" r:id="rId21"/>
    <p:sldId id="260" r:id="rId22"/>
    <p:sldId id="290" r:id="rId23"/>
    <p:sldId id="275" r:id="rId24"/>
    <p:sldId id="276" r:id="rId25"/>
    <p:sldId id="277" r:id="rId26"/>
    <p:sldId id="278" r:id="rId27"/>
    <p:sldId id="279" r:id="rId28"/>
    <p:sldId id="280" r:id="rId29"/>
    <p:sldId id="281" r:id="rId30"/>
    <p:sldId id="302" r:id="rId31"/>
    <p:sldId id="288" r:id="rId32"/>
    <p:sldId id="303" r:id="rId33"/>
    <p:sldId id="306" r:id="rId34"/>
    <p:sldId id="305" r:id="rId35"/>
    <p:sldId id="309" r:id="rId36"/>
    <p:sldId id="261" r:id="rId37"/>
    <p:sldId id="285" r:id="rId3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93" autoAdjust="0"/>
    <p:restoredTop sz="89577" autoAdjust="0"/>
  </p:normalViewPr>
  <p:slideViewPr>
    <p:cSldViewPr>
      <p:cViewPr varScale="1">
        <p:scale>
          <a:sx n="93" d="100"/>
          <a:sy n="93" d="100"/>
        </p:scale>
        <p:origin x="824" y="2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93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C634E0-BED6-4FED-9E2C-27F5F3DEB7C6}" type="datetimeFigureOut">
              <a:rPr lang="nl-NL" smtClean="0"/>
              <a:t>17-12-17</a:t>
            </a:fld>
            <a:endParaRPr lang="nl-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40F873-B151-4D24-8DC6-ABA014BE9C76}" type="slidenum">
              <a:rPr lang="nl-NL" smtClean="0"/>
              <a:t>‹nr.›</a:t>
            </a:fld>
            <a:endParaRPr lang="nl-NL"/>
          </a:p>
        </p:txBody>
      </p:sp>
    </p:spTree>
    <p:extLst>
      <p:ext uri="{BB962C8B-B14F-4D97-AF65-F5344CB8AC3E}">
        <p14:creationId xmlns:p14="http://schemas.microsoft.com/office/powerpoint/2010/main" val="1482485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Je komt</a:t>
            </a:r>
            <a:r>
              <a:rPr lang="nl-NL" baseline="0" dirty="0" smtClean="0"/>
              <a:t> ineens in een kaal lokaal met je klas. Wat kun je dan toch doen om natuurkunde de demonstreren en visualiseren? Er zijn heel veel mogelijkheden.</a:t>
            </a:r>
            <a:endParaRPr lang="nl-NL" dirty="0" smtClean="0"/>
          </a:p>
          <a:p>
            <a:r>
              <a:rPr lang="nl-NL" dirty="0" smtClean="0"/>
              <a:t>Demonstraties </a:t>
            </a:r>
            <a:r>
              <a:rPr lang="nl-NL" dirty="0" smtClean="0"/>
              <a:t>en Visualisaties met Niks zijn als “strooigoed” gebruikt in de twee delen van </a:t>
            </a:r>
            <a:r>
              <a:rPr lang="nl-NL" dirty="0" err="1" smtClean="0"/>
              <a:t>ShowdeFysica</a:t>
            </a:r>
            <a:r>
              <a:rPr lang="nl-NL" dirty="0" smtClean="0"/>
              <a:t>.</a:t>
            </a:r>
          </a:p>
          <a:p>
            <a:r>
              <a:rPr lang="nl-NL" dirty="0" smtClean="0"/>
              <a:t>De auteur werkte in het verleden o.a. bij lerarenopleidingen in Indonesië, Filipijnen,</a:t>
            </a:r>
            <a:r>
              <a:rPr lang="nl-NL" baseline="0" dirty="0" smtClean="0"/>
              <a:t> VU, UvA, en </a:t>
            </a:r>
            <a:r>
              <a:rPr lang="nl-NL" baseline="0" dirty="0" err="1" smtClean="0"/>
              <a:t>HvA</a:t>
            </a:r>
            <a:r>
              <a:rPr lang="nl-NL" baseline="0" dirty="0" smtClean="0"/>
              <a:t> en momenteel bij de lerarenopleiding van Universiteit Twente.</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1</a:t>
            </a:fld>
            <a:endParaRPr lang="nl-NL"/>
          </a:p>
        </p:txBody>
      </p:sp>
    </p:spTree>
    <p:extLst>
      <p:ext uri="{BB962C8B-B14F-4D97-AF65-F5344CB8AC3E}">
        <p14:creationId xmlns:p14="http://schemas.microsoft.com/office/powerpoint/2010/main" val="1896406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A90EBD4-5F5B-4D84-9156-CC3762A38C0D}" type="slidenum">
              <a:rPr kumimoji="0" lang="en-US" altLang="nl-NL" sz="1200"/>
              <a:pPr/>
              <a:t>10</a:t>
            </a:fld>
            <a:endParaRPr kumimoji="0" lang="en-US" altLang="nl-NL"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ltLang="nl-NL" dirty="0" smtClean="0"/>
              <a:t>Scheider schreef dit naar</a:t>
            </a:r>
            <a:r>
              <a:rPr lang="nl-NL" altLang="nl-NL" baseline="0" dirty="0" smtClean="0"/>
              <a:t> analogie met de 10 geboden uit de bijbel. Hij schreef in bijbelse taal (Gij etc.). Dat het in natuurwetenschap om mentale beelden gaat, vond Einstein ook. Die zei van zichzelf dat hij dacht in beelden en dat de woorden pas kwamen als hij zijn ideeen naar anderen moest communiceren. Scheider’s artikel verscheen in The Physics Teacher. Mijn vertaling is te vinden in een NVOX artikel: Berg, E. van den (2000). 27 Geboden voor docenten Natuurwetenschappen volgens Walt Scheider. NVOX, 25(9), 488-490. </a:t>
            </a:r>
            <a:endParaRPr lang="nl-NL" altLang="nl-NL" dirty="0" smtClean="0"/>
          </a:p>
        </p:txBody>
      </p:sp>
    </p:spTree>
    <p:extLst>
      <p:ext uri="{BB962C8B-B14F-4D97-AF65-F5344CB8AC3E}">
        <p14:creationId xmlns:p14="http://schemas.microsoft.com/office/powerpoint/2010/main" val="1871729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7EF53E4-51C9-40B5-BF2E-D3E5E7397861}" type="slidenum">
              <a:rPr kumimoji="0" lang="en-US" altLang="nl-NL" sz="1200"/>
              <a:pPr/>
              <a:t>11</a:t>
            </a:fld>
            <a:endParaRPr kumimoji="0" lang="en-US" altLang="nl-NL"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r>
              <a:rPr lang="nl-NL" altLang="nl-NL" dirty="0" smtClean="0"/>
              <a:t>Het gaat dus om de vorming van “pictures in </a:t>
            </a:r>
            <a:r>
              <a:rPr lang="nl-NL" altLang="nl-NL" dirty="0" err="1" smtClean="0"/>
              <a:t>the</a:t>
            </a:r>
            <a:r>
              <a:rPr lang="nl-NL" altLang="nl-NL" dirty="0" smtClean="0"/>
              <a:t> mind”</a:t>
            </a:r>
          </a:p>
        </p:txBody>
      </p:sp>
    </p:spTree>
    <p:extLst>
      <p:ext uri="{BB962C8B-B14F-4D97-AF65-F5344CB8AC3E}">
        <p14:creationId xmlns:p14="http://schemas.microsoft.com/office/powerpoint/2010/main" val="1250075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smtClean="0"/>
              <a:t>Richard White (1988) Learning Science. London: Blackwell</a:t>
            </a:r>
            <a:r>
              <a:rPr lang="nl-NL" dirty="0" smtClean="0"/>
              <a:t>. White was natuurkunde docent in Australie en promoveerde op “geheugen” bij de bekende leerpsycholoog Gagne in de VS. Zij onderscheiden 7 verschillende geheugen elementen waarbij de bovenste drie belangrijk zijn in onderwijs exacte vakken. </a:t>
            </a:r>
            <a:r>
              <a:rPr lang="nl-NL" dirty="0" err="1" smtClean="0"/>
              <a:t>Propositions</a:t>
            </a:r>
            <a:r>
              <a:rPr lang="nl-NL" baseline="0" dirty="0" smtClean="0"/>
              <a:t> zijn stellingen, zeg maar zinnen uit leerboeken. Images staat voor impressies van de zintuigen, niet alleen visueel, maar geuren, voelen, en geluid. Episodes staat voor ervaringen, </a:t>
            </a:r>
            <a:r>
              <a:rPr lang="nl-NL" i="1" baseline="0" dirty="0" smtClean="0"/>
              <a:t>videoclips in </a:t>
            </a:r>
            <a:r>
              <a:rPr lang="nl-NL" i="1" baseline="0" dirty="0" err="1" smtClean="0"/>
              <a:t>the</a:t>
            </a:r>
            <a:r>
              <a:rPr lang="nl-NL" i="1" baseline="0" dirty="0" smtClean="0"/>
              <a:t> mind</a:t>
            </a:r>
            <a:r>
              <a:rPr lang="nl-NL" baseline="0" dirty="0" smtClean="0"/>
              <a:t>. In een practicum of demonstratie proberen we ervaringen te </a:t>
            </a:r>
            <a:r>
              <a:rPr lang="nl-NL" baseline="0" dirty="0" err="1" smtClean="0"/>
              <a:t>creeren</a:t>
            </a:r>
            <a:r>
              <a:rPr lang="nl-NL" baseline="0" dirty="0" smtClean="0"/>
              <a:t> die helpen bij begrip. </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12</a:t>
            </a:fld>
            <a:endParaRPr lang="nl-NL"/>
          </a:p>
        </p:txBody>
      </p:sp>
    </p:spTree>
    <p:extLst>
      <p:ext uri="{BB962C8B-B14F-4D97-AF65-F5344CB8AC3E}">
        <p14:creationId xmlns:p14="http://schemas.microsoft.com/office/powerpoint/2010/main" val="1349472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Dit zijn de belangrijkste rollen van demonstraties maar er is meer te bedenken. Bewijzen staat er niet bij. Je kunt de “waarheid” van natuurkundige wetten niet bewijzen met 1 demonstratie. Je kunt iets wel enigszins geloofwaardig maken,</a:t>
            </a:r>
            <a:r>
              <a:rPr lang="nl-NL" baseline="0" dirty="0" smtClean="0"/>
              <a:t> maar de belangrijkste rol van demonstraties is begrippen te visualiseren en illustreren om ze begrijpelijk te maken en begrippen te koppelen aan verschijnselen</a:t>
            </a:r>
            <a:r>
              <a:rPr lang="nl-NL" dirty="0" smtClean="0"/>
              <a:t>.</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13</a:t>
            </a:fld>
            <a:endParaRPr lang="nl-NL"/>
          </a:p>
        </p:txBody>
      </p:sp>
    </p:spTree>
    <p:extLst>
      <p:ext uri="{BB962C8B-B14F-4D97-AF65-F5344CB8AC3E}">
        <p14:creationId xmlns:p14="http://schemas.microsoft.com/office/powerpoint/2010/main" val="374393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w="12700" cap="sq">
            <a:miter lim="800000"/>
            <a:headEnd type="none" w="sm" len="sm"/>
            <a:tailEnd type="none" w="sm" len="sm"/>
          </a:ln>
        </p:spPr>
        <p:txBody>
          <a:bodyPr/>
          <a:lstStyle/>
          <a:p>
            <a:fld id="{DC9A27FA-3381-498F-802A-D01D24BC20C8}" type="slidenum">
              <a:rPr lang="en-US" smtClean="0"/>
              <a:pPr/>
              <a:t>14</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a:spcBef>
                <a:spcPts val="0"/>
              </a:spcBef>
              <a:spcAft>
                <a:spcPts val="0"/>
              </a:spcAft>
              <a:buSzPts val="1000"/>
              <a:tabLst>
                <a:tab pos="448925" algn="l"/>
              </a:tabLst>
            </a:pPr>
            <a:r>
              <a:rPr lang="nl-NL" dirty="0" smtClean="0"/>
              <a:t>Zie NVOX</a:t>
            </a:r>
            <a:r>
              <a:rPr lang="nl-NL" baseline="0" dirty="0" smtClean="0"/>
              <a:t> artikel: </a:t>
            </a:r>
            <a:r>
              <a:rPr lang="nl-NL" dirty="0" smtClean="0">
                <a:latin typeface="Times New Roman"/>
                <a:ea typeface="Times New Roman"/>
              </a:rPr>
              <a:t>Berg, E. van den (2012). Natuurwetenschap en techniek: heen-en-weer denken tussen begrippen en verschijnselen, redeneren met begrippen en met bewijsmateriaal. </a:t>
            </a:r>
            <a:r>
              <a:rPr lang="nl-NL" i="1" dirty="0" smtClean="0">
                <a:latin typeface="Times New Roman"/>
                <a:ea typeface="Times New Roman"/>
              </a:rPr>
              <a:t>NVOX</a:t>
            </a:r>
            <a:r>
              <a:rPr lang="nl-NL" dirty="0" smtClean="0">
                <a:latin typeface="Times New Roman"/>
                <a:ea typeface="Times New Roman"/>
              </a:rPr>
              <a:t>, 37(4), 176-177</a:t>
            </a:r>
            <a:r>
              <a:rPr lang="nl-NL" dirty="0" smtClean="0">
                <a:latin typeface="Times New Roman"/>
                <a:ea typeface="Times New Roman"/>
              </a:rPr>
              <a:t>. De essentie van de natuurkunde is het heen-en-weer denken tussen begrippen en verschijnselen. Dat is het denken dat we leerlingen willen leren.</a:t>
            </a:r>
            <a:endParaRPr lang="en-US" dirty="0" smtClean="0">
              <a:latin typeface="Times New Roman"/>
              <a:ea typeface="Times New Roman"/>
            </a:endParaRPr>
          </a:p>
          <a:p>
            <a:pPr eaLnBrk="1" hangingPunct="1"/>
            <a:endParaRPr lang="nl-NL" dirty="0" smtClean="0"/>
          </a:p>
        </p:txBody>
      </p:sp>
    </p:spTree>
    <p:extLst>
      <p:ext uri="{BB962C8B-B14F-4D97-AF65-F5344CB8AC3E}">
        <p14:creationId xmlns:p14="http://schemas.microsoft.com/office/powerpoint/2010/main" val="70467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Er is veel meer</a:t>
            </a:r>
            <a:r>
              <a:rPr lang="nl-NL" baseline="0" dirty="0" smtClean="0"/>
              <a:t> in een kaal lokaal dan je denkt.  </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15</a:t>
            </a:fld>
            <a:endParaRPr lang="nl-NL"/>
          </a:p>
        </p:txBody>
      </p:sp>
    </p:spTree>
    <p:extLst>
      <p:ext uri="{BB962C8B-B14F-4D97-AF65-F5344CB8AC3E}">
        <p14:creationId xmlns:p14="http://schemas.microsoft.com/office/powerpoint/2010/main" val="850270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Daday</a:t>
            </a:r>
            <a:r>
              <a:rPr lang="nl-NL" dirty="0" smtClean="0"/>
              <a:t> </a:t>
            </a:r>
            <a:r>
              <a:rPr lang="nl-NL" dirty="0" smtClean="0"/>
              <a:t>(ook natuurkunde docent en mijn vrouw sinds 1983) </a:t>
            </a:r>
            <a:r>
              <a:rPr lang="nl-NL" dirty="0" err="1" smtClean="0"/>
              <a:t>exhales</a:t>
            </a:r>
            <a:r>
              <a:rPr lang="nl-NL" dirty="0" smtClean="0"/>
              <a:t> </a:t>
            </a:r>
            <a:r>
              <a:rPr lang="nl-NL" dirty="0" err="1" smtClean="0"/>
              <a:t>through</a:t>
            </a:r>
            <a:r>
              <a:rPr lang="nl-NL" dirty="0" smtClean="0"/>
              <a:t> a </a:t>
            </a:r>
            <a:r>
              <a:rPr lang="nl-NL" dirty="0" err="1" smtClean="0"/>
              <a:t>wide</a:t>
            </a:r>
            <a:r>
              <a:rPr lang="nl-NL" dirty="0" smtClean="0"/>
              <a:t> open </a:t>
            </a:r>
            <a:r>
              <a:rPr lang="nl-NL" dirty="0" err="1" smtClean="0"/>
              <a:t>mouth</a:t>
            </a:r>
            <a:r>
              <a:rPr lang="nl-NL" baseline="0" dirty="0" smtClean="0"/>
              <a:t> (warm) </a:t>
            </a:r>
            <a:r>
              <a:rPr lang="nl-NL" baseline="0" dirty="0" err="1" smtClean="0"/>
              <a:t>and</a:t>
            </a:r>
            <a:r>
              <a:rPr lang="nl-NL" baseline="0" dirty="0" smtClean="0"/>
              <a:t> </a:t>
            </a:r>
            <a:r>
              <a:rPr lang="nl-NL" baseline="0" dirty="0" err="1" smtClean="0"/>
              <a:t>through</a:t>
            </a:r>
            <a:r>
              <a:rPr lang="nl-NL" baseline="0" dirty="0" smtClean="0"/>
              <a:t> a small opening (</a:t>
            </a:r>
            <a:r>
              <a:rPr lang="nl-NL" baseline="0" dirty="0" err="1" smtClean="0"/>
              <a:t>cold</a:t>
            </a:r>
            <a:r>
              <a:rPr lang="nl-NL" baseline="0" dirty="0" smtClean="0"/>
              <a:t>). A gas </a:t>
            </a:r>
            <a:r>
              <a:rPr lang="nl-NL" baseline="0" dirty="0" err="1" smtClean="0"/>
              <a:t>pushed</a:t>
            </a:r>
            <a:r>
              <a:rPr lang="nl-NL" baseline="0" dirty="0" smtClean="0"/>
              <a:t> </a:t>
            </a:r>
            <a:r>
              <a:rPr lang="nl-NL" baseline="0" dirty="0" err="1" smtClean="0"/>
              <a:t>through</a:t>
            </a:r>
            <a:r>
              <a:rPr lang="nl-NL" baseline="0" dirty="0" smtClean="0"/>
              <a:t> a </a:t>
            </a:r>
            <a:r>
              <a:rPr lang="nl-NL" baseline="0" dirty="0" err="1" smtClean="0"/>
              <a:t>nozzle</a:t>
            </a:r>
            <a:r>
              <a:rPr lang="nl-NL" baseline="0" dirty="0" smtClean="0"/>
              <a:t> cools </a:t>
            </a:r>
            <a:r>
              <a:rPr lang="nl-NL" baseline="0" dirty="0" err="1" smtClean="0"/>
              <a:t>because</a:t>
            </a:r>
            <a:r>
              <a:rPr lang="nl-NL" baseline="0" dirty="0" smtClean="0"/>
              <a:t> of </a:t>
            </a:r>
            <a:r>
              <a:rPr lang="nl-NL" baseline="0" dirty="0" err="1" smtClean="0"/>
              <a:t>adiabatic</a:t>
            </a:r>
            <a:r>
              <a:rPr lang="nl-NL" baseline="0" dirty="0" smtClean="0"/>
              <a:t> </a:t>
            </a:r>
            <a:r>
              <a:rPr lang="nl-NL" baseline="0" dirty="0" err="1" smtClean="0"/>
              <a:t>expansion</a:t>
            </a:r>
            <a:r>
              <a:rPr lang="nl-NL" baseline="0" dirty="0" smtClean="0"/>
              <a:t> (Hewitt, </a:t>
            </a:r>
            <a:r>
              <a:rPr lang="nl-NL" baseline="0" dirty="0" err="1" smtClean="0"/>
              <a:t>Conceptual</a:t>
            </a:r>
            <a:r>
              <a:rPr lang="nl-NL" baseline="0" dirty="0" smtClean="0"/>
              <a:t> </a:t>
            </a:r>
            <a:r>
              <a:rPr lang="nl-NL" baseline="0" dirty="0" err="1" smtClean="0"/>
              <a:t>Physics</a:t>
            </a:r>
            <a:r>
              <a:rPr lang="nl-NL" baseline="0" dirty="0" smtClean="0"/>
              <a:t>).</a:t>
            </a:r>
            <a:endParaRPr lang="nl-NL" dirty="0"/>
          </a:p>
        </p:txBody>
      </p:sp>
      <p:sp>
        <p:nvSpPr>
          <p:cNvPr id="4" name="Tijdelijke aanduiding voor dianummer 3"/>
          <p:cNvSpPr>
            <a:spLocks noGrp="1"/>
          </p:cNvSpPr>
          <p:nvPr>
            <p:ph type="sldNum" sz="quarter" idx="10"/>
          </p:nvPr>
        </p:nvSpPr>
        <p:spPr/>
        <p:txBody>
          <a:bodyPr/>
          <a:lstStyle/>
          <a:p>
            <a:fld id="{C740F873-B151-4D24-8DC6-ABA014BE9C76}" type="slidenum">
              <a:rPr lang="nl-NL" smtClean="0"/>
              <a:t>16</a:t>
            </a:fld>
            <a:endParaRPr lang="nl-NL"/>
          </a:p>
        </p:txBody>
      </p:sp>
    </p:spTree>
    <p:extLst>
      <p:ext uri="{BB962C8B-B14F-4D97-AF65-F5344CB8AC3E}">
        <p14:creationId xmlns:p14="http://schemas.microsoft.com/office/powerpoint/2010/main" val="283000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3735356-1778-4260-994A-F1B9C38DF1E2}" type="slidenum">
              <a:rPr kumimoji="0" lang="en-US" altLang="nl-NL" sz="1200"/>
              <a:pPr/>
              <a:t>17</a:t>
            </a:fld>
            <a:endParaRPr kumimoji="0" lang="en-US" altLang="nl-NL"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r>
              <a:rPr lang="nl-NL" altLang="nl-NL" dirty="0" smtClean="0"/>
              <a:t>Vanuit het bekende begrip </a:t>
            </a:r>
            <a:r>
              <a:rPr lang="nl-NL" altLang="nl-NL" i="1" dirty="0" smtClean="0"/>
              <a:t>lineaire traagheid </a:t>
            </a:r>
            <a:r>
              <a:rPr lang="nl-NL" altLang="nl-NL" dirty="0" smtClean="0"/>
              <a:t>wordt toegewerkt naar het onbekende begrip </a:t>
            </a:r>
            <a:r>
              <a:rPr lang="nl-NL" altLang="nl-NL" i="1" dirty="0" smtClean="0"/>
              <a:t>rotatie traagheid</a:t>
            </a:r>
            <a:r>
              <a:rPr lang="nl-NL" altLang="nl-NL" dirty="0" smtClean="0"/>
              <a:t>. Traagheid benoemen als “weerstand tegen versnelling” helpt misschien om te begrijpen wat traagheid is in de natuurkunde. Het begrip traagheid wordt dus gekoppeld aan “weerstand tegen versnelling” en aan de beelden van de demonstratie.</a:t>
            </a:r>
          </a:p>
        </p:txBody>
      </p:sp>
    </p:spTree>
    <p:extLst>
      <p:ext uri="{BB962C8B-B14F-4D97-AF65-F5344CB8AC3E}">
        <p14:creationId xmlns:p14="http://schemas.microsoft.com/office/powerpoint/2010/main" val="2789457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69AAD00-58B5-491A-8D5B-13FDBDE6A94F}" type="slidenum">
              <a:rPr kumimoji="0" lang="en-US" altLang="nl-NL" sz="1200"/>
              <a:pPr/>
              <a:t>18</a:t>
            </a:fld>
            <a:endParaRPr kumimoji="0" lang="en-US" altLang="nl-NL"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r>
              <a:rPr lang="nl-NL" altLang="nl-NL" dirty="0" smtClean="0"/>
              <a:t>In het circus worden soms</a:t>
            </a:r>
            <a:r>
              <a:rPr lang="nl-NL" altLang="nl-NL" baseline="0" dirty="0" smtClean="0"/>
              <a:t> mensen op een stok omhooggetild en dan in evenwicht gehouden. Welke stok is stabieler, die met het kind of die met de moeder?</a:t>
            </a:r>
            <a:endParaRPr lang="nl-NL" altLang="nl-NL" dirty="0" smtClean="0"/>
          </a:p>
        </p:txBody>
      </p:sp>
    </p:spTree>
    <p:extLst>
      <p:ext uri="{BB962C8B-B14F-4D97-AF65-F5344CB8AC3E}">
        <p14:creationId xmlns:p14="http://schemas.microsoft.com/office/powerpoint/2010/main" val="1808113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Er zijn veel meer opmerkingen te maken over demonstratie didactiek.</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19</a:t>
            </a:fld>
            <a:endParaRPr lang="nl-NL"/>
          </a:p>
        </p:txBody>
      </p:sp>
    </p:spTree>
    <p:extLst>
      <p:ext uri="{BB962C8B-B14F-4D97-AF65-F5344CB8AC3E}">
        <p14:creationId xmlns:p14="http://schemas.microsoft.com/office/powerpoint/2010/main" val="973030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Momenteel is er een tentoonstelling van Han Bennink in het museum </a:t>
            </a:r>
            <a:r>
              <a:rPr lang="nl-NL" dirty="0" err="1" smtClean="0"/>
              <a:t>Kranenburgh</a:t>
            </a:r>
            <a:r>
              <a:rPr lang="nl-NL" baseline="0" dirty="0" smtClean="0"/>
              <a:t> in Bergen (NH). Han Bennink is drummer maar is ook kunstenaar die vooral werkt met voorwerpen die anderen weg zouden gooien, afval dus. Op de foto is een opstelling waarbij twee drumstokjes ronddraaien en allerlei voorwerpen aantikken met heel verschillende geluiden.</a:t>
            </a:r>
            <a:endParaRPr lang="nl-NL" dirty="0"/>
          </a:p>
        </p:txBody>
      </p:sp>
      <p:sp>
        <p:nvSpPr>
          <p:cNvPr id="4" name="Tijdelijke aanduiding voor dianummer 3"/>
          <p:cNvSpPr>
            <a:spLocks noGrp="1"/>
          </p:cNvSpPr>
          <p:nvPr>
            <p:ph type="sldNum" sz="quarter" idx="10"/>
          </p:nvPr>
        </p:nvSpPr>
        <p:spPr/>
        <p:txBody>
          <a:bodyPr/>
          <a:lstStyle/>
          <a:p>
            <a:fld id="{C740F873-B151-4D24-8DC6-ABA014BE9C76}" type="slidenum">
              <a:rPr lang="nl-NL" smtClean="0"/>
              <a:t>2</a:t>
            </a:fld>
            <a:endParaRPr lang="nl-NL"/>
          </a:p>
        </p:txBody>
      </p:sp>
    </p:spTree>
    <p:extLst>
      <p:ext uri="{BB962C8B-B14F-4D97-AF65-F5344CB8AC3E}">
        <p14:creationId xmlns:p14="http://schemas.microsoft.com/office/powerpoint/2010/main" val="597918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Predict – explain – observe- explain demo. Laat leerlingen voorspellen of een grote/zware</a:t>
            </a:r>
            <a:r>
              <a:rPr lang="nl-NL" baseline="0" dirty="0" smtClean="0"/>
              <a:t> steen sneller of minder snel valt dan een kleine/lichte. Dan uitvoeren en herhalen tot iedereen het eens is over wat we zien. Dan vervolgen met demo’s waar luchtwrijving wel een rol speelt zoals met een blad A4. Als je daar vervolgens een prop van maakt den valt het weer bijna net zo snel als een steen. Als je het op een zwaar boek legt, dan vallen ze gelijk.</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20</a:t>
            </a:fld>
            <a:endParaRPr lang="nl-NL"/>
          </a:p>
        </p:txBody>
      </p:sp>
    </p:spTree>
    <p:extLst>
      <p:ext uri="{BB962C8B-B14F-4D97-AF65-F5344CB8AC3E}">
        <p14:creationId xmlns:p14="http://schemas.microsoft.com/office/powerpoint/2010/main" val="3778715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21</a:t>
            </a:fld>
            <a:endParaRPr lang="nl-NL"/>
          </a:p>
        </p:txBody>
      </p:sp>
    </p:spTree>
    <p:extLst>
      <p:ext uri="{BB962C8B-B14F-4D97-AF65-F5344CB8AC3E}">
        <p14:creationId xmlns:p14="http://schemas.microsoft.com/office/powerpoint/2010/main" val="295134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Voor zwaartepuntdemo’s zie: Berg, E. van den (2007). Zwaartepuntdemonstraties: een prettige combinatie van lach en begrip. Natuurkunde zichtbaar en voelbaar maken. NVOX, 32(2), 56-58.</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23</a:t>
            </a:fld>
            <a:endParaRPr lang="nl-NL"/>
          </a:p>
        </p:txBody>
      </p:sp>
    </p:spTree>
    <p:extLst>
      <p:ext uri="{BB962C8B-B14F-4D97-AF65-F5344CB8AC3E}">
        <p14:creationId xmlns:p14="http://schemas.microsoft.com/office/powerpoint/2010/main" val="3673722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jdelijke aanduiding voor dia-afbeelding 1"/>
          <p:cNvSpPr>
            <a:spLocks noGrp="1" noRot="1" noChangeAspect="1" noTextEdit="1"/>
          </p:cNvSpPr>
          <p:nvPr>
            <p:ph type="sldImg"/>
          </p:nvPr>
        </p:nvSpPr>
        <p:spPr>
          <a:ln/>
        </p:spPr>
      </p:sp>
      <p:sp>
        <p:nvSpPr>
          <p:cNvPr id="45059"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err="1" smtClean="0"/>
              <a:t>Linksboven</a:t>
            </a:r>
            <a:r>
              <a:rPr lang="en-US" dirty="0" smtClean="0"/>
              <a:t> </a:t>
            </a:r>
            <a:r>
              <a:rPr lang="en-US" dirty="0" err="1" smtClean="0"/>
              <a:t>een</a:t>
            </a:r>
            <a:r>
              <a:rPr lang="en-US" dirty="0" smtClean="0"/>
              <a:t> </a:t>
            </a:r>
            <a:r>
              <a:rPr lang="en-US" dirty="0" err="1" smtClean="0"/>
              <a:t>echte</a:t>
            </a:r>
            <a:r>
              <a:rPr lang="en-US" dirty="0" smtClean="0"/>
              <a:t> </a:t>
            </a:r>
            <a:r>
              <a:rPr lang="en-US" dirty="0" err="1" smtClean="0"/>
              <a:t>vogel</a:t>
            </a:r>
            <a:r>
              <a:rPr lang="en-US" dirty="0" smtClean="0"/>
              <a:t> die </a:t>
            </a:r>
            <a:r>
              <a:rPr lang="en-US" dirty="0" err="1" smtClean="0"/>
              <a:t>kon</a:t>
            </a:r>
            <a:r>
              <a:rPr lang="en-US" dirty="0" smtClean="0"/>
              <a:t> </a:t>
            </a:r>
            <a:r>
              <a:rPr lang="en-US" dirty="0" err="1" smtClean="0"/>
              <a:t>fietsen</a:t>
            </a:r>
            <a:r>
              <a:rPr lang="en-US" dirty="0" smtClean="0"/>
              <a:t> in de </a:t>
            </a:r>
            <a:r>
              <a:rPr lang="en-US" dirty="0" err="1" smtClean="0"/>
              <a:t>dierentuin</a:t>
            </a:r>
            <a:r>
              <a:rPr lang="en-US" dirty="0" smtClean="0"/>
              <a:t> van Hong Kong in 1998. </a:t>
            </a:r>
            <a:r>
              <a:rPr lang="en-US" dirty="0" err="1" smtClean="0"/>
              <a:t>Onder</a:t>
            </a:r>
            <a:r>
              <a:rPr lang="en-US" dirty="0" smtClean="0"/>
              <a:t> het </a:t>
            </a:r>
            <a:r>
              <a:rPr lang="en-US" dirty="0" err="1" smtClean="0"/>
              <a:t>fietsje</a:t>
            </a:r>
            <a:r>
              <a:rPr lang="en-US" dirty="0" smtClean="0"/>
              <a:t> </a:t>
            </a:r>
            <a:r>
              <a:rPr lang="en-US" dirty="0" err="1" smtClean="0"/>
              <a:t>hangt</a:t>
            </a:r>
            <a:r>
              <a:rPr lang="en-US" dirty="0" smtClean="0"/>
              <a:t> </a:t>
            </a:r>
            <a:r>
              <a:rPr lang="en-US" dirty="0" err="1" smtClean="0"/>
              <a:t>een</a:t>
            </a:r>
            <a:r>
              <a:rPr lang="en-US" dirty="0" smtClean="0"/>
              <a:t> </a:t>
            </a:r>
            <a:r>
              <a:rPr lang="en-US" dirty="0" err="1" smtClean="0"/>
              <a:t>gewichtje</a:t>
            </a:r>
            <a:r>
              <a:rPr lang="en-US" dirty="0" smtClean="0"/>
              <a:t> zo </a:t>
            </a:r>
            <a:r>
              <a:rPr lang="en-US" dirty="0" err="1" smtClean="0"/>
              <a:t>dat</a:t>
            </a:r>
            <a:r>
              <a:rPr lang="en-US" dirty="0" smtClean="0"/>
              <a:t> het </a:t>
            </a:r>
            <a:r>
              <a:rPr lang="en-US" dirty="0" err="1" smtClean="0"/>
              <a:t>zwaartepunt</a:t>
            </a:r>
            <a:r>
              <a:rPr lang="en-US" dirty="0" smtClean="0"/>
              <a:t> van </a:t>
            </a:r>
            <a:r>
              <a:rPr lang="en-US" dirty="0" err="1" smtClean="0"/>
              <a:t>vogel</a:t>
            </a:r>
            <a:r>
              <a:rPr lang="en-US" dirty="0" smtClean="0"/>
              <a:t>/</a:t>
            </a:r>
            <a:r>
              <a:rPr lang="en-US" dirty="0" err="1" smtClean="0"/>
              <a:t>fietsje</a:t>
            </a:r>
            <a:r>
              <a:rPr lang="en-US" dirty="0" smtClean="0"/>
              <a:t>/</a:t>
            </a:r>
            <a:r>
              <a:rPr lang="en-US" dirty="0" err="1" smtClean="0"/>
              <a:t>gewichtje</a:t>
            </a:r>
            <a:r>
              <a:rPr lang="en-US" dirty="0" smtClean="0"/>
              <a:t> </a:t>
            </a:r>
            <a:r>
              <a:rPr lang="en-US" dirty="0" err="1" smtClean="0"/>
              <a:t>onder</a:t>
            </a:r>
            <a:r>
              <a:rPr lang="en-US" dirty="0" smtClean="0"/>
              <a:t> de </a:t>
            </a:r>
            <a:r>
              <a:rPr lang="en-US" dirty="0" err="1" smtClean="0"/>
              <a:t>draad</a:t>
            </a:r>
            <a:r>
              <a:rPr lang="en-US" dirty="0" smtClean="0"/>
              <a:t> is. Links </a:t>
            </a:r>
            <a:r>
              <a:rPr lang="en-US" dirty="0" err="1" smtClean="0"/>
              <a:t>onderaan</a:t>
            </a:r>
            <a:r>
              <a:rPr lang="en-US" dirty="0" smtClean="0"/>
              <a:t> zit </a:t>
            </a:r>
            <a:r>
              <a:rPr lang="en-US" dirty="0" err="1" smtClean="0"/>
              <a:t>ik</a:t>
            </a:r>
            <a:r>
              <a:rPr lang="en-US" dirty="0" smtClean="0"/>
              <a:t> op </a:t>
            </a:r>
            <a:r>
              <a:rPr lang="en-US" dirty="0" err="1" smtClean="0"/>
              <a:t>een</a:t>
            </a:r>
            <a:r>
              <a:rPr lang="en-US" dirty="0" smtClean="0"/>
              <a:t> </a:t>
            </a:r>
            <a:r>
              <a:rPr lang="en-US" dirty="0" err="1" smtClean="0"/>
              <a:t>fiets</a:t>
            </a:r>
            <a:r>
              <a:rPr lang="en-US" dirty="0" smtClean="0"/>
              <a:t> die over </a:t>
            </a:r>
            <a:r>
              <a:rPr lang="en-US" dirty="0" err="1" smtClean="0"/>
              <a:t>een</a:t>
            </a:r>
            <a:r>
              <a:rPr lang="en-US" dirty="0" smtClean="0"/>
              <a:t> </a:t>
            </a:r>
            <a:r>
              <a:rPr lang="en-US" dirty="0" err="1" smtClean="0"/>
              <a:t>kabel</a:t>
            </a:r>
            <a:r>
              <a:rPr lang="en-US" dirty="0" smtClean="0"/>
              <a:t> </a:t>
            </a:r>
            <a:r>
              <a:rPr lang="en-US" dirty="0" err="1" smtClean="0"/>
              <a:t>rijdt</a:t>
            </a:r>
            <a:r>
              <a:rPr lang="en-US" dirty="0" smtClean="0"/>
              <a:t>. </a:t>
            </a:r>
            <a:r>
              <a:rPr lang="en-US" dirty="0" err="1" smtClean="0"/>
              <a:t>Onder</a:t>
            </a:r>
            <a:r>
              <a:rPr lang="en-US" dirty="0" smtClean="0"/>
              <a:t> de </a:t>
            </a:r>
            <a:r>
              <a:rPr lang="en-US" dirty="0" err="1" smtClean="0"/>
              <a:t>fiets</a:t>
            </a:r>
            <a:r>
              <a:rPr lang="en-US" dirty="0" smtClean="0"/>
              <a:t> </a:t>
            </a:r>
            <a:r>
              <a:rPr lang="en-US" dirty="0" err="1" smtClean="0"/>
              <a:t>hangt</a:t>
            </a:r>
            <a:r>
              <a:rPr lang="en-US" dirty="0" smtClean="0"/>
              <a:t> </a:t>
            </a:r>
            <a:r>
              <a:rPr lang="en-US" dirty="0" err="1" smtClean="0"/>
              <a:t>een</a:t>
            </a:r>
            <a:r>
              <a:rPr lang="en-US" dirty="0" smtClean="0"/>
              <a:t> </a:t>
            </a:r>
            <a:r>
              <a:rPr lang="en-US" dirty="0" err="1" smtClean="0"/>
              <a:t>gewicht</a:t>
            </a:r>
            <a:r>
              <a:rPr lang="en-US" dirty="0" smtClean="0"/>
              <a:t> van 2 ton. </a:t>
            </a:r>
            <a:r>
              <a:rPr lang="en-US" dirty="0" err="1" smtClean="0"/>
              <a:t>Rechts</a:t>
            </a:r>
            <a:r>
              <a:rPr lang="en-US" dirty="0" smtClean="0"/>
              <a:t> </a:t>
            </a:r>
            <a:r>
              <a:rPr lang="en-US" dirty="0" err="1" smtClean="0"/>
              <a:t>zouden</a:t>
            </a:r>
            <a:r>
              <a:rPr lang="en-US" baseline="0" dirty="0" smtClean="0"/>
              <a:t> de </a:t>
            </a:r>
            <a:r>
              <a:rPr lang="en-US" baseline="0" dirty="0" err="1" smtClean="0"/>
              <a:t>leerlingen</a:t>
            </a:r>
            <a:r>
              <a:rPr lang="en-US" baseline="0" dirty="0" smtClean="0"/>
              <a:t> met de </a:t>
            </a:r>
            <a:r>
              <a:rPr lang="en-US" baseline="0" dirty="0" err="1" smtClean="0"/>
              <a:t>hakken</a:t>
            </a:r>
            <a:r>
              <a:rPr lang="en-US" baseline="0" dirty="0" smtClean="0"/>
              <a:t> </a:t>
            </a:r>
            <a:r>
              <a:rPr lang="en-US" baseline="0" dirty="0" err="1" smtClean="0"/>
              <a:t>tegen</a:t>
            </a:r>
            <a:r>
              <a:rPr lang="en-US" baseline="0" dirty="0" smtClean="0"/>
              <a:t> de </a:t>
            </a:r>
            <a:r>
              <a:rPr lang="en-US" baseline="0" dirty="0" err="1" smtClean="0"/>
              <a:t>muur</a:t>
            </a:r>
            <a:r>
              <a:rPr lang="en-US" baseline="0" dirty="0" smtClean="0"/>
              <a:t> </a:t>
            </a:r>
            <a:r>
              <a:rPr lang="en-US" baseline="0" dirty="0" err="1" smtClean="0"/>
              <a:t>moeten</a:t>
            </a:r>
            <a:r>
              <a:rPr lang="en-US" baseline="0" dirty="0" smtClean="0"/>
              <a:t> </a:t>
            </a:r>
            <a:r>
              <a:rPr lang="en-US" baseline="0" dirty="0" err="1" smtClean="0"/>
              <a:t>staan</a:t>
            </a:r>
            <a:r>
              <a:rPr lang="en-US" baseline="0" dirty="0" smtClean="0"/>
              <a:t>. Dan is het </a:t>
            </a:r>
            <a:r>
              <a:rPr lang="en-US" baseline="0" dirty="0" err="1" smtClean="0"/>
              <a:t>onmogelijk</a:t>
            </a:r>
            <a:r>
              <a:rPr lang="en-US" baseline="0" dirty="0" smtClean="0"/>
              <a:t> het geld op </a:t>
            </a:r>
            <a:r>
              <a:rPr lang="en-US" baseline="0" dirty="0" err="1" smtClean="0"/>
              <a:t>te</a:t>
            </a:r>
            <a:r>
              <a:rPr lang="en-US" baseline="0" dirty="0" smtClean="0"/>
              <a:t> </a:t>
            </a:r>
            <a:r>
              <a:rPr lang="en-US" baseline="0" dirty="0" err="1" smtClean="0"/>
              <a:t>rapen</a:t>
            </a:r>
            <a:r>
              <a:rPr lang="en-US" baseline="0" dirty="0" smtClean="0"/>
              <a:t> </a:t>
            </a:r>
            <a:r>
              <a:rPr lang="en-US" baseline="0" dirty="0" err="1" smtClean="0"/>
              <a:t>zonder</a:t>
            </a:r>
            <a:r>
              <a:rPr lang="en-US" baseline="0" dirty="0" smtClean="0"/>
              <a:t> </a:t>
            </a:r>
            <a:r>
              <a:rPr lang="en-US" baseline="0" dirty="0" err="1" smtClean="0"/>
              <a:t>te</a:t>
            </a:r>
            <a:r>
              <a:rPr lang="en-US" baseline="0" dirty="0" smtClean="0"/>
              <a:t> </a:t>
            </a:r>
            <a:r>
              <a:rPr lang="en-US" baseline="0" dirty="0" err="1" smtClean="0"/>
              <a:t>vallen</a:t>
            </a:r>
            <a:r>
              <a:rPr lang="en-US" baseline="0" dirty="0" smtClean="0"/>
              <a:t>, want </a:t>
            </a:r>
            <a:r>
              <a:rPr lang="en-US" baseline="0" dirty="0" err="1" smtClean="0"/>
              <a:t>bij</a:t>
            </a:r>
            <a:r>
              <a:rPr lang="en-US" baseline="0" dirty="0" smtClean="0"/>
              <a:t> het </a:t>
            </a:r>
            <a:r>
              <a:rPr lang="en-US" baseline="0" dirty="0" err="1" smtClean="0"/>
              <a:t>ombuigen</a:t>
            </a:r>
            <a:r>
              <a:rPr lang="en-US" baseline="0" dirty="0" smtClean="0"/>
              <a:t> </a:t>
            </a:r>
            <a:r>
              <a:rPr lang="en-US" baseline="0" dirty="0" err="1" smtClean="0"/>
              <a:t>komt</a:t>
            </a:r>
            <a:r>
              <a:rPr lang="en-US" baseline="0" dirty="0" smtClean="0"/>
              <a:t> het </a:t>
            </a:r>
            <a:r>
              <a:rPr lang="en-US" baseline="0" dirty="0" err="1" smtClean="0"/>
              <a:t>zwaartepunt</a:t>
            </a:r>
            <a:r>
              <a:rPr lang="en-US" baseline="0" dirty="0" smtClean="0"/>
              <a:t> over de </a:t>
            </a:r>
            <a:r>
              <a:rPr lang="en-US" baseline="0" dirty="0" err="1" smtClean="0"/>
              <a:t>tenen</a:t>
            </a:r>
            <a:r>
              <a:rPr lang="en-US" baseline="0" dirty="0" smtClean="0"/>
              <a:t> </a:t>
            </a:r>
            <a:r>
              <a:rPr lang="en-US" baseline="0" dirty="0" err="1" smtClean="0"/>
              <a:t>heen</a:t>
            </a:r>
            <a:r>
              <a:rPr lang="en-US" baseline="0" dirty="0" smtClean="0"/>
              <a:t> …. </a:t>
            </a:r>
            <a:r>
              <a:rPr lang="en-US" baseline="0" dirty="0" err="1" smtClean="0"/>
              <a:t>Dus</a:t>
            </a:r>
            <a:r>
              <a:rPr lang="en-US" baseline="0" dirty="0" smtClean="0"/>
              <a:t> </a:t>
            </a:r>
            <a:r>
              <a:rPr lang="en-US" baseline="0" dirty="0" err="1" smtClean="0"/>
              <a:t>vallen</a:t>
            </a:r>
            <a:r>
              <a:rPr lang="en-US" baseline="0" dirty="0" smtClean="0"/>
              <a:t>.</a:t>
            </a:r>
            <a:endParaRPr lang="en-US" dirty="0" smtClean="0"/>
          </a:p>
        </p:txBody>
      </p:sp>
      <p:sp>
        <p:nvSpPr>
          <p:cNvPr id="45060"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fld id="{8A573D83-7369-420B-BF64-6A64363129B5}" type="slidenum">
              <a:rPr kumimoji="0" lang="en-US" sz="1200" smtClean="0">
                <a:ea typeface="ＭＳ Ｐゴシック" charset="-128"/>
              </a:rPr>
              <a:pPr/>
              <a:t>24</a:t>
            </a:fld>
            <a:endParaRPr kumimoji="0" lang="en-US" sz="1200" smtClean="0">
              <a:ea typeface="ＭＳ Ｐゴシック" charset="-128"/>
            </a:endParaRPr>
          </a:p>
        </p:txBody>
      </p:sp>
    </p:spTree>
    <p:extLst>
      <p:ext uri="{BB962C8B-B14F-4D97-AF65-F5344CB8AC3E}">
        <p14:creationId xmlns:p14="http://schemas.microsoft.com/office/powerpoint/2010/main" val="2861127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dia-afbeelding 1"/>
          <p:cNvSpPr>
            <a:spLocks noGrp="1" noRot="1" noChangeAspect="1" noTextEdit="1"/>
          </p:cNvSpPr>
          <p:nvPr>
            <p:ph type="sldImg"/>
          </p:nvPr>
        </p:nvSpPr>
        <p:spPr>
          <a:ln/>
        </p:spPr>
      </p:sp>
      <p:sp>
        <p:nvSpPr>
          <p:cNvPr id="4608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err="1" smtClean="0"/>
              <a:t>Mijn</a:t>
            </a:r>
            <a:r>
              <a:rPr lang="en-US" dirty="0" smtClean="0"/>
              <a:t> </a:t>
            </a:r>
            <a:r>
              <a:rPr lang="en-US" dirty="0" err="1" smtClean="0"/>
              <a:t>dochter</a:t>
            </a:r>
            <a:r>
              <a:rPr lang="en-US" dirty="0" smtClean="0"/>
              <a:t> </a:t>
            </a:r>
            <a:r>
              <a:rPr lang="en-US" dirty="0" err="1" smtClean="0"/>
              <a:t>vond</a:t>
            </a:r>
            <a:r>
              <a:rPr lang="en-US" dirty="0" smtClean="0"/>
              <a:t> </a:t>
            </a:r>
            <a:r>
              <a:rPr lang="en-US" dirty="0" err="1" smtClean="0"/>
              <a:t>dit</a:t>
            </a:r>
            <a:r>
              <a:rPr lang="en-US" dirty="0" smtClean="0"/>
              <a:t> op internet. De lading</a:t>
            </a:r>
            <a:r>
              <a:rPr lang="en-US" baseline="0" dirty="0" smtClean="0"/>
              <a:t> is </a:t>
            </a:r>
            <a:r>
              <a:rPr lang="en-US" baseline="0" dirty="0" err="1" smtClean="0"/>
              <a:t>verschoven</a:t>
            </a:r>
            <a:r>
              <a:rPr lang="en-US" baseline="0" dirty="0" smtClean="0"/>
              <a:t> </a:t>
            </a:r>
            <a:r>
              <a:rPr lang="en-US" baseline="0" dirty="0" err="1" smtClean="0"/>
              <a:t>en</a:t>
            </a:r>
            <a:r>
              <a:rPr lang="en-US" baseline="0" dirty="0" smtClean="0"/>
              <a:t> het </a:t>
            </a:r>
            <a:r>
              <a:rPr lang="en-US" baseline="0" dirty="0" err="1" smtClean="0"/>
              <a:t>zwaartepunt</a:t>
            </a:r>
            <a:r>
              <a:rPr lang="en-US" baseline="0" dirty="0" smtClean="0"/>
              <a:t> van </a:t>
            </a:r>
            <a:r>
              <a:rPr lang="en-US" baseline="0" dirty="0" err="1" smtClean="0"/>
              <a:t>ezel</a:t>
            </a:r>
            <a:r>
              <a:rPr lang="en-US" baseline="0" dirty="0" smtClean="0"/>
              <a:t> plus lading is </a:t>
            </a:r>
            <a:r>
              <a:rPr lang="en-US" baseline="0" dirty="0" err="1" smtClean="0"/>
              <a:t>achter</a:t>
            </a:r>
            <a:r>
              <a:rPr lang="en-US" baseline="0" dirty="0" smtClean="0"/>
              <a:t> de as van het </a:t>
            </a:r>
            <a:r>
              <a:rPr lang="en-US" baseline="0" dirty="0" err="1" smtClean="0"/>
              <a:t>wiel</a:t>
            </a:r>
            <a:r>
              <a:rPr lang="en-US" baseline="0" dirty="0" smtClean="0"/>
              <a:t> </a:t>
            </a:r>
            <a:r>
              <a:rPr lang="en-US" baseline="0" dirty="0" err="1" smtClean="0"/>
              <a:t>komen</a:t>
            </a:r>
            <a:r>
              <a:rPr lang="en-US" baseline="0" dirty="0" smtClean="0"/>
              <a:t> </a:t>
            </a:r>
            <a:r>
              <a:rPr lang="en-US" baseline="0" dirty="0" err="1" smtClean="0"/>
              <a:t>te</a:t>
            </a:r>
            <a:r>
              <a:rPr lang="en-US" baseline="0" dirty="0" smtClean="0"/>
              <a:t> </a:t>
            </a:r>
            <a:r>
              <a:rPr lang="en-US" baseline="0" dirty="0" err="1" smtClean="0"/>
              <a:t>liggen</a:t>
            </a:r>
            <a:r>
              <a:rPr lang="en-US" baseline="0" dirty="0" smtClean="0"/>
              <a:t>. </a:t>
            </a:r>
            <a:r>
              <a:rPr lang="en-US" baseline="0" dirty="0" err="1" smtClean="0"/>
              <a:t>Iemand</a:t>
            </a:r>
            <a:r>
              <a:rPr lang="en-US" baseline="0" dirty="0" smtClean="0"/>
              <a:t> </a:t>
            </a:r>
            <a:r>
              <a:rPr lang="en-US" baseline="0" dirty="0" err="1" smtClean="0"/>
              <a:t>merkte</a:t>
            </a:r>
            <a:r>
              <a:rPr lang="en-US" baseline="0" dirty="0" smtClean="0"/>
              <a:t> op </a:t>
            </a:r>
            <a:r>
              <a:rPr lang="en-US" baseline="0" dirty="0" err="1" smtClean="0"/>
              <a:t>dat</a:t>
            </a:r>
            <a:r>
              <a:rPr lang="en-US" baseline="0" dirty="0" smtClean="0"/>
              <a:t> de </a:t>
            </a:r>
            <a:r>
              <a:rPr lang="en-US" baseline="0" dirty="0" err="1" smtClean="0"/>
              <a:t>ezel</a:t>
            </a:r>
            <a:r>
              <a:rPr lang="en-US" baseline="0" dirty="0" smtClean="0"/>
              <a:t> </a:t>
            </a:r>
            <a:r>
              <a:rPr lang="en-US" baseline="0" dirty="0" err="1" smtClean="0"/>
              <a:t>te</a:t>
            </a:r>
            <a:r>
              <a:rPr lang="en-US" baseline="0" dirty="0" smtClean="0"/>
              <a:t> </a:t>
            </a:r>
            <a:r>
              <a:rPr lang="en-US" baseline="0" dirty="0" err="1" smtClean="0"/>
              <a:t>weinig</a:t>
            </a:r>
            <a:r>
              <a:rPr lang="en-US" baseline="0" dirty="0" smtClean="0"/>
              <a:t> </a:t>
            </a:r>
            <a:r>
              <a:rPr lang="en-US" baseline="0" dirty="0" err="1" smtClean="0"/>
              <a:t>te</a:t>
            </a:r>
            <a:r>
              <a:rPr lang="en-US" baseline="0" dirty="0" smtClean="0"/>
              <a:t> </a:t>
            </a:r>
            <a:r>
              <a:rPr lang="en-US" baseline="0" dirty="0" err="1" smtClean="0"/>
              <a:t>eten</a:t>
            </a:r>
            <a:r>
              <a:rPr lang="en-US" baseline="0" dirty="0" smtClean="0"/>
              <a:t> </a:t>
            </a:r>
            <a:r>
              <a:rPr lang="en-US" baseline="0" dirty="0" err="1" smtClean="0"/>
              <a:t>kreeg</a:t>
            </a:r>
            <a:r>
              <a:rPr lang="mr-IN" baseline="0" dirty="0" smtClean="0"/>
              <a:t>…</a:t>
            </a:r>
            <a:r>
              <a:rPr lang="en-US" baseline="0" dirty="0" smtClean="0"/>
              <a:t>..</a:t>
            </a:r>
            <a:endParaRPr lang="en-US" dirty="0" smtClean="0"/>
          </a:p>
        </p:txBody>
      </p:sp>
      <p:sp>
        <p:nvSpPr>
          <p:cNvPr id="4608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fld id="{3B8DE1E1-A888-4DC7-B14F-36B1B4C3CFA0}" type="slidenum">
              <a:rPr kumimoji="0" lang="en-US" sz="1200" smtClean="0">
                <a:ea typeface="ＭＳ Ｐゴシック" charset="-128"/>
              </a:rPr>
              <a:pPr/>
              <a:t>25</a:t>
            </a:fld>
            <a:endParaRPr kumimoji="0" lang="en-US" sz="1200" smtClean="0">
              <a:ea typeface="ＭＳ Ｐゴシック" charset="-128"/>
            </a:endParaRPr>
          </a:p>
        </p:txBody>
      </p:sp>
    </p:spTree>
    <p:extLst>
      <p:ext uri="{BB962C8B-B14F-4D97-AF65-F5344CB8AC3E}">
        <p14:creationId xmlns:p14="http://schemas.microsoft.com/office/powerpoint/2010/main" val="314874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dia-afbeelding 1"/>
          <p:cNvSpPr>
            <a:spLocks noGrp="1" noRot="1" noChangeAspect="1" noTextEdit="1"/>
          </p:cNvSpPr>
          <p:nvPr>
            <p:ph type="sldImg"/>
          </p:nvPr>
        </p:nvSpPr>
        <p:spPr>
          <a:ln/>
        </p:spPr>
      </p:sp>
      <p:sp>
        <p:nvSpPr>
          <p:cNvPr id="46083"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err="1" smtClean="0"/>
              <a:t>Dit</a:t>
            </a:r>
            <a:r>
              <a:rPr lang="en-US" dirty="0" smtClean="0"/>
              <a:t> </a:t>
            </a:r>
            <a:r>
              <a:rPr lang="en-US" dirty="0" err="1" smtClean="0"/>
              <a:t>kan</a:t>
            </a:r>
            <a:r>
              <a:rPr lang="en-US" dirty="0" smtClean="0"/>
              <a:t> </a:t>
            </a:r>
            <a:r>
              <a:rPr lang="en-US" dirty="0" err="1" smtClean="0"/>
              <a:t>een</a:t>
            </a:r>
            <a:r>
              <a:rPr lang="en-US" dirty="0" smtClean="0"/>
              <a:t> de </a:t>
            </a:r>
            <a:r>
              <a:rPr lang="en-US" dirty="0" err="1" smtClean="0"/>
              <a:t>opgave</a:t>
            </a:r>
            <a:r>
              <a:rPr lang="en-US" dirty="0" smtClean="0"/>
              <a:t> </a:t>
            </a:r>
            <a:r>
              <a:rPr lang="en-US" dirty="0" err="1" smtClean="0"/>
              <a:t>voor</a:t>
            </a:r>
            <a:r>
              <a:rPr lang="en-US" dirty="0" smtClean="0"/>
              <a:t> </a:t>
            </a:r>
            <a:r>
              <a:rPr lang="en-US" dirty="0" err="1" smtClean="0"/>
              <a:t>leerlingen</a:t>
            </a:r>
            <a:r>
              <a:rPr lang="en-US" dirty="0" smtClean="0"/>
              <a:t> </a:t>
            </a:r>
            <a:r>
              <a:rPr lang="en-US" dirty="0" err="1" smtClean="0"/>
              <a:t>worden</a:t>
            </a:r>
            <a:r>
              <a:rPr lang="en-US" dirty="0" smtClean="0"/>
              <a:t>.</a:t>
            </a:r>
          </a:p>
        </p:txBody>
      </p:sp>
      <p:sp>
        <p:nvSpPr>
          <p:cNvPr id="46084"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fld id="{3B8DE1E1-A888-4DC7-B14F-36B1B4C3CFA0}" type="slidenum">
              <a:rPr kumimoji="0" lang="en-US" sz="1200" smtClean="0">
                <a:ea typeface="ＭＳ Ｐゴシック" charset="-128"/>
              </a:rPr>
              <a:pPr/>
              <a:t>26</a:t>
            </a:fld>
            <a:endParaRPr kumimoji="0" lang="en-US" sz="1200" smtClean="0">
              <a:ea typeface="ＭＳ Ｐゴシック" charset="-128"/>
            </a:endParaRPr>
          </a:p>
        </p:txBody>
      </p:sp>
    </p:spTree>
    <p:extLst>
      <p:ext uri="{BB962C8B-B14F-4D97-AF65-F5344CB8AC3E}">
        <p14:creationId xmlns:p14="http://schemas.microsoft.com/office/powerpoint/2010/main" val="1010710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a:ln/>
        </p:spPr>
      </p:sp>
      <p:sp>
        <p:nvSpPr>
          <p:cNvPr id="4710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err="1" smtClean="0"/>
              <a:t>Dit</a:t>
            </a:r>
            <a:r>
              <a:rPr lang="en-US" dirty="0" smtClean="0"/>
              <a:t> </a:t>
            </a:r>
            <a:r>
              <a:rPr lang="en-US" dirty="0" err="1" smtClean="0"/>
              <a:t>gebeurde</a:t>
            </a:r>
            <a:r>
              <a:rPr lang="en-US" dirty="0" smtClean="0"/>
              <a:t> 1 km van </a:t>
            </a:r>
            <a:r>
              <a:rPr lang="en-US" dirty="0" err="1" smtClean="0"/>
              <a:t>ons</a:t>
            </a:r>
            <a:r>
              <a:rPr lang="en-US" dirty="0" smtClean="0"/>
              <a:t> huis in Cebu City in de </a:t>
            </a:r>
            <a:r>
              <a:rPr lang="en-US" dirty="0" err="1" smtClean="0"/>
              <a:t>Filippijnen</a:t>
            </a:r>
            <a:r>
              <a:rPr lang="en-US" dirty="0" smtClean="0"/>
              <a:t>. De chauffeur</a:t>
            </a:r>
            <a:r>
              <a:rPr lang="en-US" baseline="0" dirty="0" smtClean="0"/>
              <a:t> was </a:t>
            </a:r>
            <a:r>
              <a:rPr lang="en-US" baseline="0" dirty="0" err="1" smtClean="0"/>
              <a:t>vergeten</a:t>
            </a:r>
            <a:r>
              <a:rPr lang="en-US" baseline="0" dirty="0" smtClean="0"/>
              <a:t> de </a:t>
            </a:r>
            <a:r>
              <a:rPr lang="en-US" baseline="0" dirty="0" err="1" smtClean="0"/>
              <a:t>achterklep</a:t>
            </a:r>
            <a:r>
              <a:rPr lang="en-US" baseline="0" dirty="0" smtClean="0"/>
              <a:t> </a:t>
            </a:r>
            <a:r>
              <a:rPr lang="en-US" baseline="0" dirty="0" err="1" smtClean="0"/>
              <a:t>los</a:t>
            </a:r>
            <a:r>
              <a:rPr lang="en-US" baseline="0" dirty="0" smtClean="0"/>
              <a:t> </a:t>
            </a:r>
            <a:r>
              <a:rPr lang="en-US" baseline="0" dirty="0" err="1" smtClean="0"/>
              <a:t>te</a:t>
            </a:r>
            <a:r>
              <a:rPr lang="en-US" baseline="0" dirty="0" smtClean="0"/>
              <a:t> </a:t>
            </a:r>
            <a:r>
              <a:rPr lang="en-US" baseline="0" dirty="0" err="1" smtClean="0"/>
              <a:t>maken</a:t>
            </a:r>
            <a:r>
              <a:rPr lang="en-US" baseline="0" dirty="0" smtClean="0"/>
              <a:t>. De lading </a:t>
            </a:r>
            <a:r>
              <a:rPr lang="en-US" baseline="0" dirty="0" err="1" smtClean="0"/>
              <a:t>verschoof</a:t>
            </a:r>
            <a:r>
              <a:rPr lang="en-US" baseline="0" dirty="0" smtClean="0"/>
              <a:t> </a:t>
            </a:r>
            <a:r>
              <a:rPr lang="en-US" baseline="0" dirty="0" err="1" smtClean="0"/>
              <a:t>naar</a:t>
            </a:r>
            <a:r>
              <a:rPr lang="en-US" baseline="0" dirty="0" smtClean="0"/>
              <a:t> </a:t>
            </a:r>
            <a:r>
              <a:rPr lang="en-US" baseline="0" dirty="0" err="1" smtClean="0"/>
              <a:t>achteren</a:t>
            </a:r>
            <a:r>
              <a:rPr lang="en-US" baseline="0" dirty="0" smtClean="0"/>
              <a:t> </a:t>
            </a:r>
            <a:r>
              <a:rPr lang="en-US" baseline="0" dirty="0" err="1" smtClean="0"/>
              <a:t>en</a:t>
            </a:r>
            <a:r>
              <a:rPr lang="en-US" baseline="0" dirty="0" smtClean="0"/>
              <a:t> </a:t>
            </a:r>
            <a:r>
              <a:rPr lang="en-US" baseline="0" dirty="0" err="1" smtClean="0"/>
              <a:t>zwaartepunt</a:t>
            </a:r>
            <a:r>
              <a:rPr lang="en-US" baseline="0" dirty="0" smtClean="0"/>
              <a:t> van lading + truck </a:t>
            </a:r>
            <a:r>
              <a:rPr lang="en-US" baseline="0" dirty="0" err="1" smtClean="0"/>
              <a:t>kwam</a:t>
            </a:r>
            <a:r>
              <a:rPr lang="en-US" baseline="0" dirty="0" smtClean="0"/>
              <a:t> </a:t>
            </a:r>
            <a:r>
              <a:rPr lang="en-US" baseline="0" dirty="0" err="1" smtClean="0"/>
              <a:t>achter</a:t>
            </a:r>
            <a:r>
              <a:rPr lang="en-US" baseline="0" dirty="0" smtClean="0"/>
              <a:t> de </a:t>
            </a:r>
            <a:r>
              <a:rPr lang="en-US" baseline="0" dirty="0" err="1" smtClean="0"/>
              <a:t>achteras</a:t>
            </a:r>
            <a:r>
              <a:rPr lang="en-US" baseline="0" dirty="0" smtClean="0"/>
              <a:t> </a:t>
            </a:r>
            <a:r>
              <a:rPr lang="en-US" baseline="0" dirty="0" err="1" smtClean="0"/>
              <a:t>te</a:t>
            </a:r>
            <a:r>
              <a:rPr lang="en-US" baseline="0" dirty="0" smtClean="0"/>
              <a:t> </a:t>
            </a:r>
            <a:r>
              <a:rPr lang="en-US" baseline="0" dirty="0" err="1" smtClean="0"/>
              <a:t>liggen</a:t>
            </a:r>
            <a:r>
              <a:rPr lang="en-US" baseline="0" dirty="0" smtClean="0"/>
              <a:t>.</a:t>
            </a:r>
            <a:endParaRPr lang="en-US" dirty="0" smtClean="0"/>
          </a:p>
        </p:txBody>
      </p:sp>
      <p:sp>
        <p:nvSpPr>
          <p:cNvPr id="4710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fld id="{787D6E56-7C69-4F13-AD70-A9D06624D746}" type="slidenum">
              <a:rPr kumimoji="0" lang="en-US" sz="1200" smtClean="0">
                <a:ea typeface="ＭＳ Ｐゴシック" charset="-128"/>
              </a:rPr>
              <a:pPr/>
              <a:t>27</a:t>
            </a:fld>
            <a:endParaRPr kumimoji="0" lang="en-US" sz="1200" smtClean="0">
              <a:ea typeface="ＭＳ Ｐゴシック" charset="-128"/>
            </a:endParaRPr>
          </a:p>
        </p:txBody>
      </p:sp>
    </p:spTree>
    <p:extLst>
      <p:ext uri="{BB962C8B-B14F-4D97-AF65-F5344CB8AC3E}">
        <p14:creationId xmlns:p14="http://schemas.microsoft.com/office/powerpoint/2010/main" val="837775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Natuurkunde en een echtgenote lossen alle problemen op.</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28</a:t>
            </a:fld>
            <a:endParaRPr lang="nl-NL"/>
          </a:p>
        </p:txBody>
      </p:sp>
    </p:spTree>
    <p:extLst>
      <p:ext uri="{BB962C8B-B14F-4D97-AF65-F5344CB8AC3E}">
        <p14:creationId xmlns:p14="http://schemas.microsoft.com/office/powerpoint/2010/main" val="53032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De man rechts moet een pop zijn. De massa zal iets</a:t>
            </a:r>
            <a:r>
              <a:rPr lang="nl-NL" baseline="0" dirty="0" smtClean="0"/>
              <a:t> minder dan </a:t>
            </a:r>
            <a:r>
              <a:rPr lang="nl-NL" dirty="0" smtClean="0"/>
              <a:t>de helft van de massa van het kind bedragen.</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29</a:t>
            </a:fld>
            <a:endParaRPr lang="nl-NL"/>
          </a:p>
        </p:txBody>
      </p:sp>
    </p:spTree>
    <p:extLst>
      <p:ext uri="{BB962C8B-B14F-4D97-AF65-F5344CB8AC3E}">
        <p14:creationId xmlns:p14="http://schemas.microsoft.com/office/powerpoint/2010/main" val="3240598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Stel 9 leerlingen op voor de klas in rijtjes van drie en vraag de rest van de klas hoe ze moeten bewegen bij</a:t>
            </a:r>
            <a:r>
              <a:rPr lang="nl-NL" baseline="0" dirty="0" smtClean="0"/>
              <a:t> 0K, van 0 </a:t>
            </a:r>
            <a:r>
              <a:rPr lang="mr-IN" baseline="0" dirty="0" smtClean="0"/>
              <a:t>–</a:t>
            </a:r>
            <a:r>
              <a:rPr lang="nl-NL" baseline="0" dirty="0" smtClean="0"/>
              <a:t> 273 K, bij 273K, van 0-373K en bij de kooktemperatuur van 373 K. Let op, de verhouding van het aantal deeltjes klopt absoluut niet. Bv bij sublimatie (van vast naar gas) is het natuurlijk niet zo dat 1 op 9 deeltjes zich losmaakt, dat is hooguit 1 op een miljard  of of nog veel extremer. Bij </a:t>
            </a:r>
            <a:r>
              <a:rPr lang="nl-NL" baseline="0" dirty="0" err="1" smtClean="0"/>
              <a:t>analogieen</a:t>
            </a:r>
            <a:r>
              <a:rPr lang="nl-NL" baseline="0" dirty="0" smtClean="0"/>
              <a:t> zijn er altijd zaken die niet kloppen en dat moeten we aangeven.</a:t>
            </a:r>
            <a:endParaRPr lang="nl-NL" dirty="0"/>
          </a:p>
        </p:txBody>
      </p:sp>
      <p:sp>
        <p:nvSpPr>
          <p:cNvPr id="4" name="Tijdelijke aanduiding voor dianummer 3"/>
          <p:cNvSpPr>
            <a:spLocks noGrp="1"/>
          </p:cNvSpPr>
          <p:nvPr>
            <p:ph type="sldNum" sz="quarter" idx="10"/>
          </p:nvPr>
        </p:nvSpPr>
        <p:spPr/>
        <p:txBody>
          <a:bodyPr/>
          <a:lstStyle/>
          <a:p>
            <a:fld id="{C740F873-B151-4D24-8DC6-ABA014BE9C76}" type="slidenum">
              <a:rPr lang="nl-NL" smtClean="0"/>
              <a:t>31</a:t>
            </a:fld>
            <a:endParaRPr lang="nl-NL"/>
          </a:p>
        </p:txBody>
      </p:sp>
    </p:spTree>
    <p:extLst>
      <p:ext uri="{BB962C8B-B14F-4D97-AF65-F5344CB8AC3E}">
        <p14:creationId xmlns:p14="http://schemas.microsoft.com/office/powerpoint/2010/main" val="1653266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De waarschuwing:</a:t>
            </a:r>
            <a:r>
              <a:rPr lang="nl-NL" baseline="0" dirty="0" smtClean="0"/>
              <a:t> heel vaak bedenken we schitterende demonstraties of visualisaties. Die moeten wel tot perfect begrip leiden. Maar zo werkt het niet. Begrip moet altijd gecontroleerd worden en ook de beste demonstraties kunnen misconcepties opleveren. </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3</a:t>
            </a:fld>
            <a:endParaRPr lang="nl-NL"/>
          </a:p>
        </p:txBody>
      </p:sp>
    </p:spTree>
    <p:extLst>
      <p:ext uri="{BB962C8B-B14F-4D97-AF65-F5344CB8AC3E}">
        <p14:creationId xmlns:p14="http://schemas.microsoft.com/office/powerpoint/2010/main" val="3249269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Zie de aparte </a:t>
            </a:r>
            <a:r>
              <a:rPr lang="nl-NL" dirty="0" err="1" smtClean="0"/>
              <a:t>beschrijvind</a:t>
            </a:r>
            <a:r>
              <a:rPr lang="nl-NL" dirty="0" smtClean="0"/>
              <a:t> van het rollenspel in de pdf.</a:t>
            </a:r>
            <a:endParaRPr lang="nl-NL" dirty="0"/>
          </a:p>
        </p:txBody>
      </p:sp>
      <p:sp>
        <p:nvSpPr>
          <p:cNvPr id="4" name="Tijdelijke aanduiding voor dianummer 3"/>
          <p:cNvSpPr>
            <a:spLocks noGrp="1"/>
          </p:cNvSpPr>
          <p:nvPr>
            <p:ph type="sldNum" sz="quarter" idx="10"/>
          </p:nvPr>
        </p:nvSpPr>
        <p:spPr/>
        <p:txBody>
          <a:bodyPr/>
          <a:lstStyle/>
          <a:p>
            <a:fld id="{C740F873-B151-4D24-8DC6-ABA014BE9C76}" type="slidenum">
              <a:rPr lang="nl-NL" smtClean="0"/>
              <a:t>32</a:t>
            </a:fld>
            <a:endParaRPr lang="nl-NL"/>
          </a:p>
        </p:txBody>
      </p:sp>
    </p:spTree>
    <p:extLst>
      <p:ext uri="{BB962C8B-B14F-4D97-AF65-F5344CB8AC3E}">
        <p14:creationId xmlns:p14="http://schemas.microsoft.com/office/powerpoint/2010/main" val="1525662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Zie de beschrijving in het rollenspel.</a:t>
            </a:r>
            <a:endParaRPr lang="nl-NL" dirty="0"/>
          </a:p>
        </p:txBody>
      </p:sp>
      <p:sp>
        <p:nvSpPr>
          <p:cNvPr id="4" name="Tijdelijke aanduiding voor dianummer 3"/>
          <p:cNvSpPr>
            <a:spLocks noGrp="1"/>
          </p:cNvSpPr>
          <p:nvPr>
            <p:ph type="sldNum" sz="quarter" idx="10"/>
          </p:nvPr>
        </p:nvSpPr>
        <p:spPr/>
        <p:txBody>
          <a:bodyPr/>
          <a:lstStyle/>
          <a:p>
            <a:fld id="{C740F873-B151-4D24-8DC6-ABA014BE9C76}" type="slidenum">
              <a:rPr lang="nl-NL" smtClean="0"/>
              <a:t>33</a:t>
            </a:fld>
            <a:endParaRPr lang="nl-NL"/>
          </a:p>
        </p:txBody>
      </p:sp>
    </p:spTree>
    <p:extLst>
      <p:ext uri="{BB962C8B-B14F-4D97-AF65-F5344CB8AC3E}">
        <p14:creationId xmlns:p14="http://schemas.microsoft.com/office/powerpoint/2010/main" val="1406064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voltmeter meet de energie per deeltje. Er is een aparte loop waar slechts enkele deeltjes doorgaan terwijl de rijst door de loop met de lamp gaat.</a:t>
            </a:r>
            <a:endParaRPr lang="nl-NL" dirty="0"/>
          </a:p>
        </p:txBody>
      </p:sp>
      <p:sp>
        <p:nvSpPr>
          <p:cNvPr id="4" name="Tijdelijke aanduiding voor dianummer 3"/>
          <p:cNvSpPr>
            <a:spLocks noGrp="1"/>
          </p:cNvSpPr>
          <p:nvPr>
            <p:ph type="sldNum" sz="quarter" idx="10"/>
          </p:nvPr>
        </p:nvSpPr>
        <p:spPr/>
        <p:txBody>
          <a:bodyPr/>
          <a:lstStyle/>
          <a:p>
            <a:fld id="{C740F873-B151-4D24-8DC6-ABA014BE9C76}" type="slidenum">
              <a:rPr lang="nl-NL" smtClean="0"/>
              <a:t>34</a:t>
            </a:fld>
            <a:endParaRPr lang="nl-NL"/>
          </a:p>
        </p:txBody>
      </p:sp>
    </p:spTree>
    <p:extLst>
      <p:ext uri="{BB962C8B-B14F-4D97-AF65-F5344CB8AC3E}">
        <p14:creationId xmlns:p14="http://schemas.microsoft.com/office/powerpoint/2010/main" val="528812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 het koekjes of bonenrollenspel zit een aantal fysische fouten. </a:t>
            </a:r>
            <a:r>
              <a:rPr lang="nl-NL" dirty="0" err="1" smtClean="0"/>
              <a:t>Sefton</a:t>
            </a:r>
            <a:r>
              <a:rPr lang="nl-NL" baseline="0" dirty="0" smtClean="0"/>
              <a:t> heeft daar een zeer sterk artikel over waar je ook veel natuurkunde van kunt leren. Ik stuur het mee, of vraag me erom per e-mail.</a:t>
            </a:r>
            <a:endParaRPr lang="nl-NL" dirty="0"/>
          </a:p>
        </p:txBody>
      </p:sp>
      <p:sp>
        <p:nvSpPr>
          <p:cNvPr id="4" name="Tijdelijke aanduiding voor dianummer 3"/>
          <p:cNvSpPr>
            <a:spLocks noGrp="1"/>
          </p:cNvSpPr>
          <p:nvPr>
            <p:ph type="sldNum" sz="quarter" idx="10"/>
          </p:nvPr>
        </p:nvSpPr>
        <p:spPr/>
        <p:txBody>
          <a:bodyPr/>
          <a:lstStyle/>
          <a:p>
            <a:fld id="{C740F873-B151-4D24-8DC6-ABA014BE9C76}" type="slidenum">
              <a:rPr lang="nl-NL" smtClean="0"/>
              <a:t>35</a:t>
            </a:fld>
            <a:endParaRPr lang="nl-NL"/>
          </a:p>
        </p:txBody>
      </p:sp>
    </p:spTree>
    <p:extLst>
      <p:ext uri="{BB962C8B-B14F-4D97-AF65-F5344CB8AC3E}">
        <p14:creationId xmlns:p14="http://schemas.microsoft.com/office/powerpoint/2010/main" val="72740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Liems boek is verkrijgbaar op het internet. Google op de titel. Lukt het niet? Dan</a:t>
            </a:r>
            <a:r>
              <a:rPr lang="nl-NL" baseline="0" dirty="0" smtClean="0"/>
              <a:t> even een mail naar mij en dan stuur ik het.</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36</a:t>
            </a:fld>
            <a:endParaRPr lang="nl-NL"/>
          </a:p>
        </p:txBody>
      </p:sp>
    </p:spTree>
    <p:extLst>
      <p:ext uri="{BB962C8B-B14F-4D97-AF65-F5344CB8AC3E}">
        <p14:creationId xmlns:p14="http://schemas.microsoft.com/office/powerpoint/2010/main" val="4137079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Deze demo hebben we niet gedaan. </a:t>
            </a:r>
            <a:r>
              <a:rPr lang="nl-NL" smtClean="0"/>
              <a:t>Maar probeer maar.</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37</a:t>
            </a:fld>
            <a:endParaRPr lang="nl-NL"/>
          </a:p>
        </p:txBody>
      </p:sp>
    </p:spTree>
    <p:extLst>
      <p:ext uri="{BB962C8B-B14F-4D97-AF65-F5344CB8AC3E}">
        <p14:creationId xmlns:p14="http://schemas.microsoft.com/office/powerpoint/2010/main" val="176386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Zie ook de pdf met 30 experimenten met een glas water.</a:t>
            </a:r>
            <a:r>
              <a:rPr lang="nl-NL" baseline="0" dirty="0" smtClean="0"/>
              <a:t> Je kunt vast nog veel zelf toevoegen.</a:t>
            </a:r>
            <a:endParaRPr lang="nl-NL" dirty="0"/>
          </a:p>
        </p:txBody>
      </p:sp>
      <p:sp>
        <p:nvSpPr>
          <p:cNvPr id="4" name="Tijdelijke aanduiding voor dianummer 3"/>
          <p:cNvSpPr>
            <a:spLocks noGrp="1"/>
          </p:cNvSpPr>
          <p:nvPr>
            <p:ph type="sldNum" sz="quarter" idx="10"/>
          </p:nvPr>
        </p:nvSpPr>
        <p:spPr/>
        <p:txBody>
          <a:bodyPr/>
          <a:lstStyle/>
          <a:p>
            <a:fld id="{C740F873-B151-4D24-8DC6-ABA014BE9C76}" type="slidenum">
              <a:rPr lang="nl-NL" smtClean="0"/>
              <a:t>4</a:t>
            </a:fld>
            <a:endParaRPr lang="nl-NL"/>
          </a:p>
        </p:txBody>
      </p:sp>
    </p:spTree>
    <p:extLst>
      <p:ext uri="{BB962C8B-B14F-4D97-AF65-F5344CB8AC3E}">
        <p14:creationId xmlns:p14="http://schemas.microsoft.com/office/powerpoint/2010/main" val="120857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Je kunt een glas water uitstekend als lens gebruiken. Op de foto zie je pijlen door glas en lucht (boven) en omgekeerd door glas en water (onder).</a:t>
            </a:r>
            <a:endParaRPr lang="nl-NL" dirty="0"/>
          </a:p>
        </p:txBody>
      </p:sp>
      <p:sp>
        <p:nvSpPr>
          <p:cNvPr id="4" name="Tijdelijke aanduiding voor dianummer 3"/>
          <p:cNvSpPr>
            <a:spLocks noGrp="1"/>
          </p:cNvSpPr>
          <p:nvPr>
            <p:ph type="sldNum" sz="quarter" idx="10"/>
          </p:nvPr>
        </p:nvSpPr>
        <p:spPr/>
        <p:txBody>
          <a:bodyPr/>
          <a:lstStyle/>
          <a:p>
            <a:fld id="{C740F873-B151-4D24-8DC6-ABA014BE9C76}" type="slidenum">
              <a:rPr lang="nl-NL" smtClean="0"/>
              <a:t>5</a:t>
            </a:fld>
            <a:endParaRPr lang="nl-NL"/>
          </a:p>
        </p:txBody>
      </p:sp>
    </p:spTree>
    <p:extLst>
      <p:ext uri="{BB962C8B-B14F-4D97-AF65-F5344CB8AC3E}">
        <p14:creationId xmlns:p14="http://schemas.microsoft.com/office/powerpoint/2010/main" val="195551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Bij deze demo is een uitleg: het glas met water is een lens vaak genoeg. Maar je kunt leerlingen natuurlijk de taak geven om de gang van de lichtstralen te reconstrueren en daarmee te laten zien hoe vergroting kan optreden. </a:t>
            </a:r>
            <a:endParaRPr lang="nl-NL" dirty="0"/>
          </a:p>
        </p:txBody>
      </p:sp>
      <p:sp>
        <p:nvSpPr>
          <p:cNvPr id="4" name="Slide Number Placeholder 3"/>
          <p:cNvSpPr>
            <a:spLocks noGrp="1"/>
          </p:cNvSpPr>
          <p:nvPr>
            <p:ph type="sldNum" sz="quarter" idx="10"/>
          </p:nvPr>
        </p:nvSpPr>
        <p:spPr/>
        <p:txBody>
          <a:bodyPr/>
          <a:lstStyle/>
          <a:p>
            <a:fld id="{C740F873-B151-4D24-8DC6-ABA014BE9C76}" type="slidenum">
              <a:rPr lang="nl-NL" smtClean="0"/>
              <a:t>6</a:t>
            </a:fld>
            <a:endParaRPr lang="nl-NL"/>
          </a:p>
        </p:txBody>
      </p:sp>
    </p:spTree>
    <p:extLst>
      <p:ext uri="{BB962C8B-B14F-4D97-AF65-F5344CB8AC3E}">
        <p14:creationId xmlns:p14="http://schemas.microsoft.com/office/powerpoint/2010/main" val="2550042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a:ln/>
        </p:spPr>
      </p:sp>
      <p:sp>
        <p:nvSpPr>
          <p:cNvPr id="5222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ea typeface="MS PGothic" pitchFamily="34" charset="-128"/>
              </a:rPr>
              <a:t>Als</a:t>
            </a:r>
            <a:r>
              <a:rPr lang="en-US" dirty="0" smtClean="0">
                <a:ea typeface="MS PGothic" pitchFamily="34" charset="-128"/>
              </a:rPr>
              <a:t> je </a:t>
            </a:r>
            <a:r>
              <a:rPr lang="en-US" dirty="0" err="1" smtClean="0">
                <a:ea typeface="MS PGothic" pitchFamily="34" charset="-128"/>
              </a:rPr>
              <a:t>demonstraties</a:t>
            </a:r>
            <a:r>
              <a:rPr lang="en-US" dirty="0" smtClean="0">
                <a:ea typeface="MS PGothic" pitchFamily="34" charset="-128"/>
              </a:rPr>
              <a:t> </a:t>
            </a:r>
            <a:r>
              <a:rPr lang="en-US" dirty="0" err="1" smtClean="0">
                <a:ea typeface="MS PGothic" pitchFamily="34" charset="-128"/>
              </a:rPr>
              <a:t>doet</a:t>
            </a:r>
            <a:r>
              <a:rPr lang="en-US" dirty="0" smtClean="0">
                <a:ea typeface="MS PGothic" pitchFamily="34" charset="-128"/>
              </a:rPr>
              <a:t>, </a:t>
            </a:r>
            <a:r>
              <a:rPr lang="en-US" dirty="0" err="1" smtClean="0">
                <a:ea typeface="MS PGothic" pitchFamily="34" charset="-128"/>
              </a:rPr>
              <a:t>controleer</a:t>
            </a:r>
            <a:r>
              <a:rPr lang="en-US" dirty="0" smtClean="0">
                <a:ea typeface="MS PGothic" pitchFamily="34" charset="-128"/>
              </a:rPr>
              <a:t> </a:t>
            </a:r>
            <a:r>
              <a:rPr lang="en-US" dirty="0" err="1" smtClean="0">
                <a:ea typeface="MS PGothic" pitchFamily="34" charset="-128"/>
              </a:rPr>
              <a:t>dan</a:t>
            </a:r>
            <a:r>
              <a:rPr lang="en-US" dirty="0" smtClean="0">
                <a:ea typeface="MS PGothic" pitchFamily="34" charset="-128"/>
              </a:rPr>
              <a:t> de </a:t>
            </a:r>
            <a:r>
              <a:rPr lang="en-US" dirty="0" err="1" smtClean="0">
                <a:ea typeface="MS PGothic" pitchFamily="34" charset="-128"/>
              </a:rPr>
              <a:t>leereffecten</a:t>
            </a:r>
            <a:r>
              <a:rPr lang="en-US" dirty="0" smtClean="0">
                <a:ea typeface="MS PGothic" pitchFamily="34" charset="-128"/>
              </a:rPr>
              <a:t> met concept checks. </a:t>
            </a:r>
            <a:r>
              <a:rPr lang="en-US" dirty="0" err="1" smtClean="0">
                <a:ea typeface="MS PGothic" pitchFamily="34" charset="-128"/>
              </a:rPr>
              <a:t>Dit</a:t>
            </a:r>
            <a:r>
              <a:rPr lang="en-US" dirty="0" smtClean="0">
                <a:ea typeface="MS PGothic" pitchFamily="34" charset="-128"/>
              </a:rPr>
              <a:t> is </a:t>
            </a:r>
            <a:r>
              <a:rPr lang="en-US" dirty="0" err="1" smtClean="0">
                <a:ea typeface="MS PGothic" pitchFamily="34" charset="-128"/>
              </a:rPr>
              <a:t>een</a:t>
            </a:r>
            <a:r>
              <a:rPr lang="en-US" dirty="0" smtClean="0">
                <a:ea typeface="MS PGothic" pitchFamily="34" charset="-128"/>
              </a:rPr>
              <a:t> concept check over </a:t>
            </a:r>
            <a:r>
              <a:rPr lang="en-US" dirty="0" err="1" smtClean="0">
                <a:ea typeface="MS PGothic" pitchFamily="34" charset="-128"/>
              </a:rPr>
              <a:t>breking</a:t>
            </a:r>
            <a:r>
              <a:rPr lang="en-US" dirty="0" smtClean="0">
                <a:ea typeface="MS PGothic" pitchFamily="34" charset="-128"/>
              </a:rPr>
              <a:t>. </a:t>
            </a:r>
            <a:r>
              <a:rPr lang="en-US" dirty="0" err="1" smtClean="0">
                <a:ea typeface="MS PGothic" pitchFamily="34" charset="-128"/>
              </a:rPr>
              <a:t>Deze</a:t>
            </a:r>
            <a:r>
              <a:rPr lang="en-US" dirty="0" smtClean="0">
                <a:ea typeface="MS PGothic" pitchFamily="34" charset="-128"/>
              </a:rPr>
              <a:t> </a:t>
            </a:r>
            <a:r>
              <a:rPr lang="en-US" dirty="0" err="1" smtClean="0">
                <a:ea typeface="MS PGothic" pitchFamily="34" charset="-128"/>
              </a:rPr>
              <a:t>opdracht</a:t>
            </a:r>
            <a:r>
              <a:rPr lang="en-US" dirty="0" smtClean="0">
                <a:ea typeface="MS PGothic" pitchFamily="34" charset="-128"/>
              </a:rPr>
              <a:t> </a:t>
            </a:r>
            <a:r>
              <a:rPr lang="en-US" dirty="0" err="1" smtClean="0">
                <a:ea typeface="MS PGothic" pitchFamily="34" charset="-128"/>
              </a:rPr>
              <a:t>wordt</a:t>
            </a:r>
            <a:r>
              <a:rPr lang="en-US" dirty="0" smtClean="0">
                <a:ea typeface="MS PGothic" pitchFamily="34" charset="-128"/>
              </a:rPr>
              <a:t> door </a:t>
            </a:r>
            <a:r>
              <a:rPr lang="en-US" dirty="0" err="1" smtClean="0">
                <a:ea typeface="MS PGothic" pitchFamily="34" charset="-128"/>
              </a:rPr>
              <a:t>alle</a:t>
            </a:r>
            <a:r>
              <a:rPr lang="en-US" dirty="0" smtClean="0">
                <a:ea typeface="MS PGothic" pitchFamily="34" charset="-128"/>
              </a:rPr>
              <a:t> </a:t>
            </a:r>
            <a:r>
              <a:rPr lang="en-US" dirty="0" err="1" smtClean="0">
                <a:ea typeface="MS PGothic" pitchFamily="34" charset="-128"/>
              </a:rPr>
              <a:t>leerlingen</a:t>
            </a:r>
            <a:r>
              <a:rPr lang="en-US" dirty="0" smtClean="0">
                <a:ea typeface="MS PGothic" pitchFamily="34" charset="-128"/>
              </a:rPr>
              <a:t> op</a:t>
            </a:r>
            <a:r>
              <a:rPr lang="en-US" baseline="0" dirty="0" smtClean="0">
                <a:ea typeface="MS PGothic" pitchFamily="34" charset="-128"/>
              </a:rPr>
              <a:t> papier </a:t>
            </a:r>
            <a:r>
              <a:rPr lang="en-US" baseline="0" dirty="0" err="1" smtClean="0">
                <a:ea typeface="MS PGothic" pitchFamily="34" charset="-128"/>
              </a:rPr>
              <a:t>beantwoord</a:t>
            </a:r>
            <a:r>
              <a:rPr lang="en-US" baseline="0" dirty="0" smtClean="0">
                <a:ea typeface="MS PGothic" pitchFamily="34" charset="-128"/>
              </a:rPr>
              <a:t>. De docent </a:t>
            </a:r>
            <a:r>
              <a:rPr lang="en-US" baseline="0" dirty="0" err="1" smtClean="0">
                <a:ea typeface="MS PGothic" pitchFamily="34" charset="-128"/>
              </a:rPr>
              <a:t>loopt</a:t>
            </a:r>
            <a:r>
              <a:rPr lang="en-US" baseline="0" dirty="0" smtClean="0">
                <a:ea typeface="MS PGothic" pitchFamily="34" charset="-128"/>
              </a:rPr>
              <a:t> </a:t>
            </a:r>
            <a:r>
              <a:rPr lang="en-US" baseline="0" dirty="0" err="1" smtClean="0">
                <a:ea typeface="MS PGothic" pitchFamily="34" charset="-128"/>
              </a:rPr>
              <a:t>rond</a:t>
            </a:r>
            <a:r>
              <a:rPr lang="en-US" baseline="0" dirty="0" smtClean="0">
                <a:ea typeface="MS PGothic" pitchFamily="34" charset="-128"/>
              </a:rPr>
              <a:t> </a:t>
            </a:r>
            <a:r>
              <a:rPr lang="en-US" baseline="0" dirty="0" err="1" smtClean="0">
                <a:ea typeface="MS PGothic" pitchFamily="34" charset="-128"/>
              </a:rPr>
              <a:t>en</a:t>
            </a:r>
            <a:r>
              <a:rPr lang="en-US" baseline="0" dirty="0" smtClean="0">
                <a:ea typeface="MS PGothic" pitchFamily="34" charset="-128"/>
              </a:rPr>
              <a:t> </a:t>
            </a:r>
            <a:r>
              <a:rPr lang="en-US" baseline="0" dirty="0" err="1" smtClean="0">
                <a:ea typeface="MS PGothic" pitchFamily="34" charset="-128"/>
              </a:rPr>
              <a:t>ziet</a:t>
            </a:r>
            <a:r>
              <a:rPr lang="en-US" baseline="0" dirty="0" smtClean="0">
                <a:ea typeface="MS PGothic" pitchFamily="34" charset="-128"/>
              </a:rPr>
              <a:t> in 1 </a:t>
            </a:r>
            <a:r>
              <a:rPr lang="en-US" baseline="0" dirty="0" err="1" smtClean="0">
                <a:ea typeface="MS PGothic" pitchFamily="34" charset="-128"/>
              </a:rPr>
              <a:t>seconde</a:t>
            </a:r>
            <a:r>
              <a:rPr lang="en-US" baseline="0" dirty="0" smtClean="0">
                <a:ea typeface="MS PGothic" pitchFamily="34" charset="-128"/>
              </a:rPr>
              <a:t> of </a:t>
            </a:r>
            <a:r>
              <a:rPr lang="en-US" baseline="0" dirty="0" err="1" smtClean="0">
                <a:ea typeface="MS PGothic" pitchFamily="34" charset="-128"/>
              </a:rPr>
              <a:t>een</a:t>
            </a:r>
            <a:r>
              <a:rPr lang="en-US" baseline="0" dirty="0" smtClean="0">
                <a:ea typeface="MS PGothic" pitchFamily="34" charset="-128"/>
              </a:rPr>
              <a:t> </a:t>
            </a:r>
            <a:r>
              <a:rPr lang="en-US" baseline="0" dirty="0" err="1" smtClean="0">
                <a:ea typeface="MS PGothic" pitchFamily="34" charset="-128"/>
              </a:rPr>
              <a:t>oplossing</a:t>
            </a:r>
            <a:r>
              <a:rPr lang="en-US" baseline="0" dirty="0" smtClean="0">
                <a:ea typeface="MS PGothic" pitchFamily="34" charset="-128"/>
              </a:rPr>
              <a:t> </a:t>
            </a:r>
            <a:r>
              <a:rPr lang="en-US" baseline="0" dirty="0" err="1" smtClean="0">
                <a:ea typeface="MS PGothic" pitchFamily="34" charset="-128"/>
              </a:rPr>
              <a:t>goed</a:t>
            </a:r>
            <a:r>
              <a:rPr lang="en-US" baseline="0" dirty="0" smtClean="0">
                <a:ea typeface="MS PGothic" pitchFamily="34" charset="-128"/>
              </a:rPr>
              <a:t> of </a:t>
            </a:r>
            <a:r>
              <a:rPr lang="en-US" baseline="0" dirty="0" err="1" smtClean="0">
                <a:ea typeface="MS PGothic" pitchFamily="34" charset="-128"/>
              </a:rPr>
              <a:t>fout</a:t>
            </a:r>
            <a:r>
              <a:rPr lang="en-US" baseline="0" dirty="0" smtClean="0">
                <a:ea typeface="MS PGothic" pitchFamily="34" charset="-128"/>
              </a:rPr>
              <a:t> is </a:t>
            </a:r>
            <a:r>
              <a:rPr lang="en-US" baseline="0" dirty="0" err="1" smtClean="0">
                <a:ea typeface="MS PGothic" pitchFamily="34" charset="-128"/>
              </a:rPr>
              <a:t>en</a:t>
            </a:r>
            <a:r>
              <a:rPr lang="en-US" baseline="0" dirty="0" smtClean="0">
                <a:ea typeface="MS PGothic" pitchFamily="34" charset="-128"/>
              </a:rPr>
              <a:t> </a:t>
            </a:r>
            <a:r>
              <a:rPr lang="en-US" baseline="0" dirty="0" err="1" smtClean="0">
                <a:ea typeface="MS PGothic" pitchFamily="34" charset="-128"/>
              </a:rPr>
              <a:t>welke</a:t>
            </a:r>
            <a:r>
              <a:rPr lang="en-US" baseline="0" dirty="0" smtClean="0">
                <a:ea typeface="MS PGothic" pitchFamily="34" charset="-128"/>
              </a:rPr>
              <a:t> </a:t>
            </a:r>
            <a:r>
              <a:rPr lang="en-US" baseline="0" dirty="0" err="1" smtClean="0">
                <a:ea typeface="MS PGothic" pitchFamily="34" charset="-128"/>
              </a:rPr>
              <a:t>fouten</a:t>
            </a:r>
            <a:r>
              <a:rPr lang="en-US" baseline="0" dirty="0" smtClean="0">
                <a:ea typeface="MS PGothic" pitchFamily="34" charset="-128"/>
              </a:rPr>
              <a:t> </a:t>
            </a:r>
            <a:r>
              <a:rPr lang="en-US" baseline="0" dirty="0" err="1" smtClean="0">
                <a:ea typeface="MS PGothic" pitchFamily="34" charset="-128"/>
              </a:rPr>
              <a:t>er</a:t>
            </a:r>
            <a:r>
              <a:rPr lang="en-US" baseline="0" dirty="0" smtClean="0">
                <a:ea typeface="MS PGothic" pitchFamily="34" charset="-128"/>
              </a:rPr>
              <a:t> </a:t>
            </a:r>
            <a:r>
              <a:rPr lang="en-US" baseline="0" dirty="0" err="1" smtClean="0">
                <a:ea typeface="MS PGothic" pitchFamily="34" charset="-128"/>
              </a:rPr>
              <a:t>wordt</a:t>
            </a:r>
            <a:r>
              <a:rPr lang="en-US" baseline="0" dirty="0" smtClean="0">
                <a:ea typeface="MS PGothic" pitchFamily="34" charset="-128"/>
              </a:rPr>
              <a:t> </a:t>
            </a:r>
            <a:r>
              <a:rPr lang="en-US" baseline="0" dirty="0" err="1" smtClean="0">
                <a:ea typeface="MS PGothic" pitchFamily="34" charset="-128"/>
              </a:rPr>
              <a:t>gemaakt</a:t>
            </a:r>
            <a:r>
              <a:rPr lang="en-US" baseline="0" dirty="0" smtClean="0">
                <a:ea typeface="MS PGothic" pitchFamily="34" charset="-128"/>
              </a:rPr>
              <a:t>. </a:t>
            </a:r>
            <a:endParaRPr lang="en-US" dirty="0" smtClean="0">
              <a:ea typeface="MS PGothic" pitchFamily="34" charset="-128"/>
            </a:endParaRPr>
          </a:p>
        </p:txBody>
      </p:sp>
      <p:sp>
        <p:nvSpPr>
          <p:cNvPr id="5222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kumimoji="1" sz="2300">
                <a:solidFill>
                  <a:schemeClr val="tx1"/>
                </a:solidFill>
                <a:latin typeface="Times New Roman" pitchFamily="18" charset="0"/>
                <a:ea typeface="MS PGothic" pitchFamily="34" charset="-128"/>
              </a:defRPr>
            </a:lvl1pPr>
            <a:lvl2pPr marL="702756" indent="-270291" defTabSz="914485">
              <a:defRPr kumimoji="1" sz="2300">
                <a:solidFill>
                  <a:schemeClr val="tx1"/>
                </a:solidFill>
                <a:latin typeface="Times New Roman" pitchFamily="18" charset="0"/>
                <a:ea typeface="MS PGothic" pitchFamily="34" charset="-128"/>
              </a:defRPr>
            </a:lvl2pPr>
            <a:lvl3pPr marL="1081164" indent="-216233" defTabSz="914485">
              <a:defRPr kumimoji="1" sz="2300">
                <a:solidFill>
                  <a:schemeClr val="tx1"/>
                </a:solidFill>
                <a:latin typeface="Times New Roman" pitchFamily="18" charset="0"/>
                <a:ea typeface="MS PGothic" pitchFamily="34" charset="-128"/>
              </a:defRPr>
            </a:lvl3pPr>
            <a:lvl4pPr marL="1513629" indent="-216233" defTabSz="914485">
              <a:defRPr kumimoji="1" sz="2300">
                <a:solidFill>
                  <a:schemeClr val="tx1"/>
                </a:solidFill>
                <a:latin typeface="Times New Roman" pitchFamily="18" charset="0"/>
                <a:ea typeface="MS PGothic" pitchFamily="34" charset="-128"/>
              </a:defRPr>
            </a:lvl4pPr>
            <a:lvl5pPr marL="1946095" indent="-216233" defTabSz="914485">
              <a:defRPr kumimoji="1" sz="2300">
                <a:solidFill>
                  <a:schemeClr val="tx1"/>
                </a:solidFill>
                <a:latin typeface="Times New Roman" pitchFamily="18" charset="0"/>
                <a:ea typeface="MS PGothic" pitchFamily="34" charset="-128"/>
              </a:defRPr>
            </a:lvl5pPr>
            <a:lvl6pPr marL="2378560"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6pPr>
            <a:lvl7pPr marL="2811026"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7pPr>
            <a:lvl8pPr marL="3243491"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8pPr>
            <a:lvl9pPr marL="3675957"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9pPr>
          </a:lstStyle>
          <a:p>
            <a:fld id="{DAB031D1-EC98-466D-B5FA-DFBE794CD71B}" type="slidenum">
              <a:rPr kumimoji="0" lang="en-US" sz="1200"/>
              <a:pPr/>
              <a:t>7</a:t>
            </a:fld>
            <a:endParaRPr kumimoji="0" lang="en-US" sz="1200"/>
          </a:p>
        </p:txBody>
      </p:sp>
    </p:spTree>
    <p:extLst>
      <p:ext uri="{BB962C8B-B14F-4D97-AF65-F5344CB8AC3E}">
        <p14:creationId xmlns:p14="http://schemas.microsoft.com/office/powerpoint/2010/main" val="193572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a:ln/>
        </p:spPr>
      </p:sp>
      <p:sp>
        <p:nvSpPr>
          <p:cNvPr id="52227"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MS PGothic" pitchFamily="34" charset="-128"/>
              </a:rPr>
              <a:t>De </a:t>
            </a:r>
            <a:r>
              <a:rPr lang="en-US" dirty="0" err="1" smtClean="0">
                <a:ea typeface="MS PGothic" pitchFamily="34" charset="-128"/>
              </a:rPr>
              <a:t>lichtstralen</a:t>
            </a:r>
            <a:r>
              <a:rPr lang="en-US" baseline="0" dirty="0" smtClean="0">
                <a:ea typeface="MS PGothic" pitchFamily="34" charset="-128"/>
              </a:rPr>
              <a:t> </a:t>
            </a:r>
            <a:r>
              <a:rPr lang="en-US" baseline="0" dirty="0" err="1" smtClean="0">
                <a:ea typeface="MS PGothic" pitchFamily="34" charset="-128"/>
              </a:rPr>
              <a:t>worden</a:t>
            </a:r>
            <a:r>
              <a:rPr lang="en-US" baseline="0" dirty="0" smtClean="0">
                <a:ea typeface="MS PGothic" pitchFamily="34" charset="-128"/>
              </a:rPr>
              <a:t> </a:t>
            </a:r>
            <a:r>
              <a:rPr lang="en-US" baseline="0" dirty="0" err="1" smtClean="0">
                <a:ea typeface="MS PGothic" pitchFamily="34" charset="-128"/>
              </a:rPr>
              <a:t>uit</a:t>
            </a:r>
            <a:r>
              <a:rPr lang="en-US" baseline="0" dirty="0" smtClean="0">
                <a:ea typeface="MS PGothic" pitchFamily="34" charset="-128"/>
              </a:rPr>
              <a:t> het water van de </a:t>
            </a:r>
            <a:r>
              <a:rPr lang="en-US" baseline="0" dirty="0" err="1" smtClean="0">
                <a:ea typeface="MS PGothic" pitchFamily="34" charset="-128"/>
              </a:rPr>
              <a:t>normaal</a:t>
            </a:r>
            <a:r>
              <a:rPr lang="en-US" baseline="0" dirty="0" smtClean="0">
                <a:ea typeface="MS PGothic" pitchFamily="34" charset="-128"/>
              </a:rPr>
              <a:t> </a:t>
            </a:r>
            <a:r>
              <a:rPr lang="en-US" baseline="0" dirty="0" err="1" smtClean="0">
                <a:ea typeface="MS PGothic" pitchFamily="34" charset="-128"/>
              </a:rPr>
              <a:t>af</a:t>
            </a:r>
            <a:r>
              <a:rPr lang="en-US" baseline="0" dirty="0" smtClean="0">
                <a:ea typeface="MS PGothic" pitchFamily="34" charset="-128"/>
              </a:rPr>
              <a:t> </a:t>
            </a:r>
            <a:r>
              <a:rPr lang="en-US" baseline="0" dirty="0" err="1" smtClean="0">
                <a:ea typeface="MS PGothic" pitchFamily="34" charset="-128"/>
              </a:rPr>
              <a:t>gebogen</a:t>
            </a:r>
            <a:r>
              <a:rPr lang="en-US" baseline="0" dirty="0" smtClean="0">
                <a:ea typeface="MS PGothic" pitchFamily="34" charset="-128"/>
              </a:rPr>
              <a:t>. </a:t>
            </a:r>
            <a:r>
              <a:rPr lang="en-US" baseline="0" dirty="0" err="1" smtClean="0">
                <a:ea typeface="MS PGothic" pitchFamily="34" charset="-128"/>
              </a:rPr>
              <a:t>Voor</a:t>
            </a:r>
            <a:r>
              <a:rPr lang="en-US" baseline="0" dirty="0" smtClean="0">
                <a:ea typeface="MS PGothic" pitchFamily="34" charset="-128"/>
              </a:rPr>
              <a:t> de </a:t>
            </a:r>
            <a:r>
              <a:rPr lang="en-US" baseline="0" dirty="0" err="1" smtClean="0">
                <a:ea typeface="MS PGothic" pitchFamily="34" charset="-128"/>
              </a:rPr>
              <a:t>observator</a:t>
            </a:r>
            <a:r>
              <a:rPr lang="en-US" baseline="0" dirty="0" smtClean="0">
                <a:ea typeface="MS PGothic" pitchFamily="34" charset="-128"/>
              </a:rPr>
              <a:t> </a:t>
            </a:r>
            <a:r>
              <a:rPr lang="en-US" baseline="0" dirty="0" err="1" smtClean="0">
                <a:ea typeface="MS PGothic" pitchFamily="34" charset="-128"/>
              </a:rPr>
              <a:t>lijkt</a:t>
            </a:r>
            <a:r>
              <a:rPr lang="en-US" baseline="0" dirty="0" smtClean="0">
                <a:ea typeface="MS PGothic" pitchFamily="34" charset="-128"/>
              </a:rPr>
              <a:t> het </a:t>
            </a:r>
            <a:r>
              <a:rPr lang="en-US" baseline="0" dirty="0" err="1" smtClean="0">
                <a:ea typeface="MS PGothic" pitchFamily="34" charset="-128"/>
              </a:rPr>
              <a:t>alsof</a:t>
            </a:r>
            <a:r>
              <a:rPr lang="en-US" baseline="0" dirty="0" smtClean="0">
                <a:ea typeface="MS PGothic" pitchFamily="34" charset="-128"/>
              </a:rPr>
              <a:t> de </a:t>
            </a:r>
            <a:r>
              <a:rPr lang="en-US" baseline="0" dirty="0" err="1" smtClean="0">
                <a:ea typeface="MS PGothic" pitchFamily="34" charset="-128"/>
              </a:rPr>
              <a:t>lichtstralen</a:t>
            </a:r>
            <a:r>
              <a:rPr lang="en-US" baseline="0" dirty="0" smtClean="0">
                <a:ea typeface="MS PGothic" pitchFamily="34" charset="-128"/>
              </a:rPr>
              <a:t> </a:t>
            </a:r>
            <a:r>
              <a:rPr lang="en-US" baseline="0" dirty="0" err="1" smtClean="0">
                <a:ea typeface="MS PGothic" pitchFamily="34" charset="-128"/>
              </a:rPr>
              <a:t>meer</a:t>
            </a:r>
            <a:r>
              <a:rPr lang="en-US" baseline="0" dirty="0" smtClean="0">
                <a:ea typeface="MS PGothic" pitchFamily="34" charset="-128"/>
              </a:rPr>
              <a:t> van </a:t>
            </a:r>
            <a:r>
              <a:rPr lang="en-US" baseline="0" dirty="0" err="1" smtClean="0">
                <a:ea typeface="MS PGothic" pitchFamily="34" charset="-128"/>
              </a:rPr>
              <a:t>rechts</a:t>
            </a:r>
            <a:r>
              <a:rPr lang="en-US" baseline="0" dirty="0" smtClean="0">
                <a:ea typeface="MS PGothic" pitchFamily="34" charset="-128"/>
              </a:rPr>
              <a:t> </a:t>
            </a:r>
            <a:r>
              <a:rPr lang="en-US" baseline="0" dirty="0" err="1" smtClean="0">
                <a:ea typeface="MS PGothic" pitchFamily="34" charset="-128"/>
              </a:rPr>
              <a:t>kwamen</a:t>
            </a:r>
            <a:r>
              <a:rPr lang="en-US" baseline="0" dirty="0" smtClean="0">
                <a:ea typeface="MS PGothic" pitchFamily="34" charset="-128"/>
              </a:rPr>
              <a:t>.</a:t>
            </a:r>
            <a:endParaRPr lang="en-US" dirty="0" smtClean="0">
              <a:ea typeface="MS PGothic" pitchFamily="34" charset="-128"/>
            </a:endParaRPr>
          </a:p>
        </p:txBody>
      </p:sp>
      <p:sp>
        <p:nvSpPr>
          <p:cNvPr id="52228" name="Tijdelijke aanduiding voor dianumm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kumimoji="1" sz="2300">
                <a:solidFill>
                  <a:schemeClr val="tx1"/>
                </a:solidFill>
                <a:latin typeface="Times New Roman" pitchFamily="18" charset="0"/>
                <a:ea typeface="MS PGothic" pitchFamily="34" charset="-128"/>
              </a:defRPr>
            </a:lvl1pPr>
            <a:lvl2pPr marL="702756" indent="-270291" defTabSz="914485">
              <a:defRPr kumimoji="1" sz="2300">
                <a:solidFill>
                  <a:schemeClr val="tx1"/>
                </a:solidFill>
                <a:latin typeface="Times New Roman" pitchFamily="18" charset="0"/>
                <a:ea typeface="MS PGothic" pitchFamily="34" charset="-128"/>
              </a:defRPr>
            </a:lvl2pPr>
            <a:lvl3pPr marL="1081164" indent="-216233" defTabSz="914485">
              <a:defRPr kumimoji="1" sz="2300">
                <a:solidFill>
                  <a:schemeClr val="tx1"/>
                </a:solidFill>
                <a:latin typeface="Times New Roman" pitchFamily="18" charset="0"/>
                <a:ea typeface="MS PGothic" pitchFamily="34" charset="-128"/>
              </a:defRPr>
            </a:lvl3pPr>
            <a:lvl4pPr marL="1513629" indent="-216233" defTabSz="914485">
              <a:defRPr kumimoji="1" sz="2300">
                <a:solidFill>
                  <a:schemeClr val="tx1"/>
                </a:solidFill>
                <a:latin typeface="Times New Roman" pitchFamily="18" charset="0"/>
                <a:ea typeface="MS PGothic" pitchFamily="34" charset="-128"/>
              </a:defRPr>
            </a:lvl4pPr>
            <a:lvl5pPr marL="1946095" indent="-216233" defTabSz="914485">
              <a:defRPr kumimoji="1" sz="2300">
                <a:solidFill>
                  <a:schemeClr val="tx1"/>
                </a:solidFill>
                <a:latin typeface="Times New Roman" pitchFamily="18" charset="0"/>
                <a:ea typeface="MS PGothic" pitchFamily="34" charset="-128"/>
              </a:defRPr>
            </a:lvl5pPr>
            <a:lvl6pPr marL="2378560"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6pPr>
            <a:lvl7pPr marL="2811026"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7pPr>
            <a:lvl8pPr marL="3243491"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8pPr>
            <a:lvl9pPr marL="3675957" indent="-216233" defTabSz="914485" eaLnBrk="0" fontAlgn="base" hangingPunct="0">
              <a:spcBef>
                <a:spcPct val="0"/>
              </a:spcBef>
              <a:spcAft>
                <a:spcPct val="0"/>
              </a:spcAft>
              <a:defRPr kumimoji="1" sz="2300">
                <a:solidFill>
                  <a:schemeClr val="tx1"/>
                </a:solidFill>
                <a:latin typeface="Times New Roman" pitchFamily="18" charset="0"/>
                <a:ea typeface="MS PGothic" pitchFamily="34" charset="-128"/>
              </a:defRPr>
            </a:lvl9pPr>
          </a:lstStyle>
          <a:p>
            <a:fld id="{DAB031D1-EC98-466D-B5FA-DFBE794CD71B}" type="slidenum">
              <a:rPr kumimoji="0" lang="en-US" sz="1200"/>
              <a:pPr/>
              <a:t>8</a:t>
            </a:fld>
            <a:endParaRPr kumimoji="0" lang="en-US" sz="1200"/>
          </a:p>
        </p:txBody>
      </p:sp>
    </p:spTree>
    <p:extLst>
      <p:ext uri="{BB962C8B-B14F-4D97-AF65-F5344CB8AC3E}">
        <p14:creationId xmlns:p14="http://schemas.microsoft.com/office/powerpoint/2010/main" val="1493003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Glas</a:t>
            </a:r>
            <a:r>
              <a:rPr lang="nl-NL" baseline="0" dirty="0" smtClean="0"/>
              <a:t> met water, eerst wat water door een zakdoek gieten, eventueel de plantjes water geven. Dan zakdoek netjes om glas vouwen en glas omkeren. Er komt een klein beetje water uit maar het grootste deel van het water blijft netjes in het glas bovenop de zakdoek. De verklaring is hetzelfde als met een bierviltje </a:t>
            </a:r>
            <a:r>
              <a:rPr lang="nl-NL" baseline="0" dirty="0" err="1" smtClean="0"/>
              <a:t>ipv</a:t>
            </a:r>
            <a:r>
              <a:rPr lang="nl-NL" baseline="0" dirty="0" smtClean="0"/>
              <a:t> zakdoek, behalve dat oppervlaktespanning van water moet worden toegevoegd. </a:t>
            </a:r>
            <a:endParaRPr lang="nl-NL" dirty="0"/>
          </a:p>
        </p:txBody>
      </p:sp>
      <p:sp>
        <p:nvSpPr>
          <p:cNvPr id="4" name="Tijdelijke aanduiding voor dianummer 3"/>
          <p:cNvSpPr>
            <a:spLocks noGrp="1"/>
          </p:cNvSpPr>
          <p:nvPr>
            <p:ph type="sldNum" sz="quarter" idx="10"/>
          </p:nvPr>
        </p:nvSpPr>
        <p:spPr/>
        <p:txBody>
          <a:bodyPr/>
          <a:lstStyle/>
          <a:p>
            <a:fld id="{C740F873-B151-4D24-8DC6-ABA014BE9C76}" type="slidenum">
              <a:rPr lang="nl-NL" smtClean="0"/>
              <a:t>9</a:t>
            </a:fld>
            <a:endParaRPr lang="nl-NL"/>
          </a:p>
        </p:txBody>
      </p:sp>
    </p:spTree>
    <p:extLst>
      <p:ext uri="{BB962C8B-B14F-4D97-AF65-F5344CB8AC3E}">
        <p14:creationId xmlns:p14="http://schemas.microsoft.com/office/powerpoint/2010/main" val="1618825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p>
            <a:fld id="{68A77655-3F4C-4D70-8E6A-65192BCC603B}" type="datetimeFigureOut">
              <a:rPr lang="nl-NL" smtClean="0"/>
              <a:t>17-12-17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301597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68A77655-3F4C-4D70-8E6A-65192BCC603B}" type="datetimeFigureOut">
              <a:rPr lang="nl-NL" smtClean="0"/>
              <a:t>17-12-17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346628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68A77655-3F4C-4D70-8E6A-65192BCC603B}" type="datetimeFigureOut">
              <a:rPr lang="nl-NL" smtClean="0"/>
              <a:t>17-12-17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103464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nl-NL"/>
          </a:p>
        </p:txBody>
      </p:sp>
      <p:sp>
        <p:nvSpPr>
          <p:cNvPr id="3" name="Online Image Placeholder 2"/>
          <p:cNvSpPr>
            <a:spLocks noGrp="1"/>
          </p:cNvSpPr>
          <p:nvPr>
            <p:ph type="clipArt" sz="half" idx="1"/>
          </p:nvPr>
        </p:nvSpPr>
        <p:spPr>
          <a:xfrm>
            <a:off x="685800" y="1981200"/>
            <a:ext cx="3810000" cy="4114800"/>
          </a:xfrm>
        </p:spPr>
        <p:txBody>
          <a:bodyPr/>
          <a:lstStyle/>
          <a:p>
            <a:pPr lvl="0"/>
            <a:endParaRPr lang="nl-NL"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8"/>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9"/>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10"/>
          <p:cNvSpPr>
            <a:spLocks noGrp="1" noChangeArrowheads="1"/>
          </p:cNvSpPr>
          <p:nvPr>
            <p:ph type="sldNum" sz="quarter" idx="12"/>
          </p:nvPr>
        </p:nvSpPr>
        <p:spPr>
          <a:ln/>
        </p:spPr>
        <p:txBody>
          <a:bodyPr/>
          <a:lstStyle>
            <a:lvl1pPr>
              <a:defRPr/>
            </a:lvl1pPr>
          </a:lstStyle>
          <a:p>
            <a:pPr>
              <a:defRPr/>
            </a:pPr>
            <a:endParaRPr lang="nl-NL" altLang="nl-NL"/>
          </a:p>
        </p:txBody>
      </p:sp>
    </p:spTree>
    <p:extLst>
      <p:ext uri="{BB962C8B-B14F-4D97-AF65-F5344CB8AC3E}">
        <p14:creationId xmlns:p14="http://schemas.microsoft.com/office/powerpoint/2010/main" val="390329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68A77655-3F4C-4D70-8E6A-65192BCC603B}" type="datetimeFigureOut">
              <a:rPr lang="nl-NL" smtClean="0"/>
              <a:t>17-12-17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94880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A77655-3F4C-4D70-8E6A-65192BCC603B}" type="datetimeFigureOut">
              <a:rPr lang="nl-NL" smtClean="0"/>
              <a:t>17-12-17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486099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68A77655-3F4C-4D70-8E6A-65192BCC603B}" type="datetimeFigureOut">
              <a:rPr lang="nl-NL" smtClean="0"/>
              <a:t>17-12-17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1167497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p>
            <a:fld id="{68A77655-3F4C-4D70-8E6A-65192BCC603B}" type="datetimeFigureOut">
              <a:rPr lang="nl-NL" smtClean="0"/>
              <a:t>17-12-17</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146073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fld id="{68A77655-3F4C-4D70-8E6A-65192BCC603B}" type="datetimeFigureOut">
              <a:rPr lang="nl-NL" smtClean="0"/>
              <a:t>17-12-17</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411746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77655-3F4C-4D70-8E6A-65192BCC603B}" type="datetimeFigureOut">
              <a:rPr lang="nl-NL" smtClean="0"/>
              <a:t>17-12-17</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757362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A77655-3F4C-4D70-8E6A-65192BCC603B}" type="datetimeFigureOut">
              <a:rPr lang="nl-NL" smtClean="0"/>
              <a:t>17-12-17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243325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A77655-3F4C-4D70-8E6A-65192BCC603B}" type="datetimeFigureOut">
              <a:rPr lang="nl-NL" smtClean="0"/>
              <a:t>17-12-17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F1F6464-AA27-4573-99F6-83F6D2BD661C}" type="slidenum">
              <a:rPr lang="nl-NL" smtClean="0"/>
              <a:t>‹nr.›</a:t>
            </a:fld>
            <a:endParaRPr lang="nl-NL"/>
          </a:p>
        </p:txBody>
      </p:sp>
    </p:spTree>
    <p:extLst>
      <p:ext uri="{BB962C8B-B14F-4D97-AF65-F5344CB8AC3E}">
        <p14:creationId xmlns:p14="http://schemas.microsoft.com/office/powerpoint/2010/main" val="17845810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77655-3F4C-4D70-8E6A-65192BCC603B}" type="datetimeFigureOut">
              <a:rPr lang="nl-NL" smtClean="0"/>
              <a:t>17-12-17</a:t>
            </a:fld>
            <a:endParaRPr lang="nl-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F6464-AA27-4573-99F6-83F6D2BD661C}" type="slidenum">
              <a:rPr lang="nl-NL" smtClean="0"/>
              <a:t>‹nr.›</a:t>
            </a:fld>
            <a:endParaRPr lang="nl-NL"/>
          </a:p>
        </p:txBody>
      </p:sp>
    </p:spTree>
    <p:extLst>
      <p:ext uri="{BB962C8B-B14F-4D97-AF65-F5344CB8AC3E}">
        <p14:creationId xmlns:p14="http://schemas.microsoft.com/office/powerpoint/2010/main" val="86262999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13.wmf"/><Relationship Id="rId6" Type="http://schemas.openxmlformats.org/officeDocument/2006/relationships/oleObject" Target="../embeddings/oleObject2.bin"/><Relationship Id="rId7" Type="http://schemas.openxmlformats.org/officeDocument/2006/relationships/image" Target="../media/image14.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2.jpeg"/><Relationship Id="rId5" Type="http://schemas.openxmlformats.org/officeDocument/2006/relationships/oleObject" Target="../embeddings/oleObject3.bin"/><Relationship Id="rId6"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mailto:e.berg@vu.n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644805"/>
            <a:ext cx="3960440" cy="2190105"/>
          </a:xfrm>
        </p:spPr>
        <p:txBody>
          <a:bodyPr>
            <a:normAutofit fontScale="90000"/>
          </a:bodyPr>
          <a:lstStyle/>
          <a:p>
            <a:r>
              <a:rPr lang="nl-NL" dirty="0" smtClean="0"/>
              <a:t>Demonstreren </a:t>
            </a:r>
            <a:r>
              <a:rPr lang="nl-NL" smtClean="0"/>
              <a:t>en Visualiseren met </a:t>
            </a:r>
            <a:r>
              <a:rPr lang="nl-NL" dirty="0" smtClean="0"/>
              <a:t>Niks</a:t>
            </a:r>
            <a:br>
              <a:rPr lang="nl-NL" dirty="0" smtClean="0"/>
            </a:br>
            <a:r>
              <a:rPr lang="nl-NL" dirty="0"/>
              <a:t/>
            </a:r>
            <a:br>
              <a:rPr lang="nl-NL" dirty="0"/>
            </a:br>
            <a:r>
              <a:rPr lang="nl-NL" sz="2800" dirty="0" smtClean="0"/>
              <a:t>Woudschoten 2017</a:t>
            </a:r>
            <a:endParaRPr lang="nl-NL" dirty="0"/>
          </a:p>
        </p:txBody>
      </p:sp>
      <p:sp>
        <p:nvSpPr>
          <p:cNvPr id="3" name="Subtitle 2"/>
          <p:cNvSpPr>
            <a:spLocks noGrp="1"/>
          </p:cNvSpPr>
          <p:nvPr>
            <p:ph type="subTitle" idx="1"/>
          </p:nvPr>
        </p:nvSpPr>
        <p:spPr>
          <a:xfrm>
            <a:off x="1561206" y="3649424"/>
            <a:ext cx="6400800" cy="1270992"/>
          </a:xfrm>
        </p:spPr>
        <p:txBody>
          <a:bodyPr>
            <a:normAutofit/>
          </a:bodyPr>
          <a:lstStyle/>
          <a:p>
            <a:r>
              <a:rPr lang="nl-NL" dirty="0" smtClean="0"/>
              <a:t>Ed van den Berg</a:t>
            </a:r>
          </a:p>
          <a:p>
            <a:r>
              <a:rPr lang="nl-NL" dirty="0" smtClean="0"/>
              <a:t>Voorheen: VU/</a:t>
            </a:r>
            <a:r>
              <a:rPr lang="nl-NL" dirty="0" err="1" smtClean="0"/>
              <a:t>HvA</a:t>
            </a:r>
            <a:r>
              <a:rPr lang="nl-NL" dirty="0" smtClean="0"/>
              <a:t>, nu: </a:t>
            </a:r>
            <a:r>
              <a:rPr lang="nl-NL" dirty="0" err="1" smtClean="0"/>
              <a:t>UTwente</a:t>
            </a:r>
            <a:endParaRPr lang="nl-NL"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707" y="5734930"/>
            <a:ext cx="3057525" cy="41910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5913801"/>
            <a:ext cx="3096593" cy="85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0943"/>
            <a:ext cx="2699792" cy="3313381"/>
          </a:xfrm>
          <a:prstGeom prst="rect">
            <a:avLst/>
          </a:prstGeom>
        </p:spPr>
      </p:pic>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6375" y="6362154"/>
            <a:ext cx="3225800" cy="444500"/>
          </a:xfrm>
          <a:prstGeom prst="rect">
            <a:avLst/>
          </a:prstGeom>
        </p:spPr>
      </p:pic>
      <p:pic>
        <p:nvPicPr>
          <p:cNvPr id="8" name="Picture 2"/>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6721035" y="75393"/>
            <a:ext cx="2481943" cy="332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936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normAutofit fontScale="90000"/>
          </a:bodyPr>
          <a:lstStyle/>
          <a:p>
            <a:pPr>
              <a:defRPr/>
            </a:pPr>
            <a:r>
              <a:rPr lang="en-US" altLang="nl-NL" smtClean="0"/>
              <a:t>Uit 27 geboden voor natuurkunde docenten (Scheider, 1980)</a:t>
            </a:r>
          </a:p>
        </p:txBody>
      </p:sp>
      <p:sp>
        <p:nvSpPr>
          <p:cNvPr id="11267" name="Rectangle 3"/>
          <p:cNvSpPr>
            <a:spLocks noGrp="1" noChangeArrowheads="1"/>
          </p:cNvSpPr>
          <p:nvPr>
            <p:ph type="body" idx="1"/>
          </p:nvPr>
        </p:nvSpPr>
        <p:spPr>
          <a:xfrm>
            <a:off x="838200" y="2209800"/>
            <a:ext cx="7772400" cy="4343400"/>
          </a:xfrm>
        </p:spPr>
        <p:txBody>
          <a:bodyPr/>
          <a:lstStyle/>
          <a:p>
            <a:pPr>
              <a:buFont typeface="Wingdings" panose="05000000000000000000" pitchFamily="2" charset="2"/>
              <a:buNone/>
            </a:pPr>
            <a:r>
              <a:rPr lang="en-US" altLang="nl-NL" b="0" smtClean="0"/>
              <a:t>1. </a:t>
            </a:r>
            <a:r>
              <a:rPr lang="nl-NL" altLang="nl-NL" sz="3600" b="0" smtClean="0">
                <a:cs typeface="Times New Roman" panose="02020603050405020304" pitchFamily="18" charset="0"/>
              </a:rPr>
              <a:t>Gij zult geen woorden onderwijzen, behalve als deze helpen mentale beelden te vormen waarin kennis en begrip wonen.</a:t>
            </a:r>
            <a:endParaRPr lang="en-US" altLang="nl-NL" sz="3600" b="0" smtClean="0">
              <a:cs typeface="Times New Roman" panose="02020603050405020304" pitchFamily="18" charset="0"/>
            </a:endParaRPr>
          </a:p>
          <a:p>
            <a:pPr>
              <a:buFont typeface="Wingdings" panose="05000000000000000000" pitchFamily="2" charset="2"/>
              <a:buNone/>
            </a:pPr>
            <a:r>
              <a:rPr lang="en-US" altLang="nl-NL" sz="3600" b="0" smtClean="0">
                <a:solidFill>
                  <a:srgbClr val="FFFF66"/>
                </a:solidFill>
              </a:rPr>
              <a:t>Kennis wordt opgeslagen in beelden, niet in woorden.</a:t>
            </a:r>
            <a:r>
              <a:rPr lang="en-US" altLang="nl-NL" b="0" smtClean="0"/>
              <a:t/>
            </a:r>
            <a:br>
              <a:rPr lang="en-US" altLang="nl-NL" b="0" smtClean="0"/>
            </a:br>
            <a:endParaRPr lang="en-US" altLang="nl-NL" b="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normAutofit fontScale="90000"/>
          </a:bodyPr>
          <a:lstStyle/>
          <a:p>
            <a:pPr>
              <a:defRPr/>
            </a:pPr>
            <a:r>
              <a:rPr lang="en-US" altLang="nl-NL" smtClean="0"/>
              <a:t>Geboden (Scheider)</a:t>
            </a:r>
            <a:br>
              <a:rPr lang="en-US" altLang="nl-NL" smtClean="0"/>
            </a:br>
            <a:endParaRPr lang="en-US" altLang="nl-NL" smtClean="0"/>
          </a:p>
        </p:txBody>
      </p:sp>
      <p:sp>
        <p:nvSpPr>
          <p:cNvPr id="13315" name="Rectangle 3"/>
          <p:cNvSpPr>
            <a:spLocks noGrp="1" noChangeArrowheads="1"/>
          </p:cNvSpPr>
          <p:nvPr>
            <p:ph type="body" idx="1"/>
          </p:nvPr>
        </p:nvSpPr>
        <p:spPr/>
        <p:txBody>
          <a:bodyPr/>
          <a:lstStyle/>
          <a:p>
            <a:pPr>
              <a:lnSpc>
                <a:spcPct val="90000"/>
              </a:lnSpc>
              <a:buFont typeface="Wingdings" panose="05000000000000000000" pitchFamily="2" charset="2"/>
              <a:buNone/>
            </a:pPr>
            <a:r>
              <a:rPr lang="en-US" altLang="nl-NL" sz="2800" b="0" dirty="0" smtClean="0"/>
              <a:t>7. </a:t>
            </a:r>
            <a:r>
              <a:rPr lang="nl-NL" altLang="nl-NL" sz="3600" b="0" dirty="0" smtClean="0">
                <a:cs typeface="Times New Roman" panose="02020603050405020304" pitchFamily="18" charset="0"/>
              </a:rPr>
              <a:t>Gij zult demonstraties en practica gebruiken om te helpen in de formatie van beelden en kristallisatie van kennis, en om de praktijk van waarnemen te stimuleren, maar NIET om te pretenderen dat ontdekking gebeurt in 50 minuten.</a:t>
            </a:r>
            <a:endParaRPr lang="en-US" altLang="nl-NL" sz="3600" b="0" dirty="0" smtClean="0">
              <a:cs typeface="Times New Roman" panose="02020603050405020304" pitchFamily="18" charset="0"/>
            </a:endParaRPr>
          </a:p>
          <a:p>
            <a:pPr>
              <a:lnSpc>
                <a:spcPct val="90000"/>
              </a:lnSpc>
              <a:buFont typeface="Wingdings" panose="05000000000000000000" pitchFamily="2" charset="2"/>
              <a:buNone/>
            </a:pPr>
            <a:r>
              <a:rPr lang="en-US" altLang="nl-NL" sz="2800" dirty="0" smtClean="0"/>
              <a:t/>
            </a:r>
            <a:br>
              <a:rPr lang="en-US" altLang="nl-NL" sz="2800" dirty="0" smtClean="0"/>
            </a:br>
            <a:endParaRPr lang="en-US" altLang="nl-NL" sz="28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Geheugen elementen (White, 1989)</a:t>
            </a:r>
            <a:endParaRPr lang="nl-NL" dirty="0"/>
          </a:p>
        </p:txBody>
      </p:sp>
      <p:sp>
        <p:nvSpPr>
          <p:cNvPr id="3" name="Content Placeholder 2"/>
          <p:cNvSpPr>
            <a:spLocks noGrp="1"/>
          </p:cNvSpPr>
          <p:nvPr>
            <p:ph idx="1"/>
          </p:nvPr>
        </p:nvSpPr>
        <p:spPr/>
        <p:txBody>
          <a:bodyPr>
            <a:normAutofit/>
          </a:bodyPr>
          <a:lstStyle/>
          <a:p>
            <a:r>
              <a:rPr lang="nl-NL" dirty="0" smtClean="0"/>
              <a:t>Propositions (stellingen, uitspraken)</a:t>
            </a:r>
          </a:p>
          <a:p>
            <a:pPr marL="0" indent="0">
              <a:buNone/>
            </a:pPr>
            <a:r>
              <a:rPr lang="nl-NL" dirty="0"/>
              <a:t>	</a:t>
            </a:r>
            <a:r>
              <a:rPr lang="nl-NL" dirty="0" smtClean="0"/>
              <a:t>Voorbeeld: hoe boller de lens, hoe kleiner f</a:t>
            </a:r>
          </a:p>
          <a:p>
            <a:r>
              <a:rPr lang="nl-NL" dirty="0" smtClean="0"/>
              <a:t>Images (impressies van zintuigen, geur, geluid, beeld)</a:t>
            </a:r>
          </a:p>
          <a:p>
            <a:pPr marL="0" indent="0">
              <a:buNone/>
            </a:pPr>
            <a:r>
              <a:rPr lang="nl-NL" dirty="0"/>
              <a:t>	</a:t>
            </a:r>
            <a:r>
              <a:rPr lang="nl-NL" dirty="0" smtClean="0"/>
              <a:t>Voorbeeld: het glas met de vinger</a:t>
            </a:r>
          </a:p>
          <a:p>
            <a:r>
              <a:rPr lang="nl-NL" dirty="0" smtClean="0"/>
              <a:t>Episodes (verhalen, video clips in the mind)</a:t>
            </a:r>
          </a:p>
          <a:p>
            <a:pPr marL="0" indent="0">
              <a:buNone/>
            </a:pPr>
            <a:r>
              <a:rPr lang="nl-NL" dirty="0"/>
              <a:t>	</a:t>
            </a:r>
            <a:r>
              <a:rPr lang="nl-NL" dirty="0" smtClean="0"/>
              <a:t>Voorbeeld: straks</a:t>
            </a:r>
          </a:p>
          <a:p>
            <a:endParaRPr lang="nl-NL" dirty="0"/>
          </a:p>
          <a:p>
            <a:endParaRPr lang="nl-NL" dirty="0"/>
          </a:p>
        </p:txBody>
      </p:sp>
    </p:spTree>
    <p:extLst>
      <p:ext uri="{BB962C8B-B14F-4D97-AF65-F5344CB8AC3E}">
        <p14:creationId xmlns:p14="http://schemas.microsoft.com/office/powerpoint/2010/main" val="1302563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Rol van demonstraties</a:t>
            </a:r>
            <a:endParaRPr lang="nl-NL"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nl-NL" b="1" dirty="0">
                <a:solidFill>
                  <a:srgbClr val="FFFF00"/>
                </a:solidFill>
              </a:rPr>
              <a:t>Visualiseren</a:t>
            </a:r>
          </a:p>
          <a:p>
            <a:pPr marL="514350" indent="-514350">
              <a:buFont typeface="+mj-lt"/>
              <a:buAutoNum type="arabicPeriod"/>
            </a:pPr>
            <a:r>
              <a:rPr lang="nl-NL" b="1" dirty="0">
                <a:solidFill>
                  <a:srgbClr val="FFFF00"/>
                </a:solidFill>
              </a:rPr>
              <a:t>Illustreren</a:t>
            </a:r>
          </a:p>
          <a:p>
            <a:pPr marL="514350" indent="-514350">
              <a:buFont typeface="+mj-lt"/>
              <a:buAutoNum type="arabicPeriod"/>
            </a:pPr>
            <a:r>
              <a:rPr lang="nl-NL" b="1" dirty="0" smtClean="0">
                <a:solidFill>
                  <a:srgbClr val="FFFF00"/>
                </a:solidFill>
              </a:rPr>
              <a:t>Episodes creëren (White)</a:t>
            </a:r>
          </a:p>
          <a:p>
            <a:pPr marL="514350" indent="-514350">
              <a:buFont typeface="+mj-lt"/>
              <a:buAutoNum type="arabicPeriod"/>
            </a:pPr>
            <a:r>
              <a:rPr lang="nl-NL" dirty="0" smtClean="0"/>
              <a:t>Motiveren</a:t>
            </a:r>
          </a:p>
          <a:p>
            <a:pPr marL="514350" indent="-514350">
              <a:buFont typeface="+mj-lt"/>
              <a:buAutoNum type="arabicPeriod"/>
            </a:pPr>
            <a:r>
              <a:rPr lang="nl-NL" dirty="0" smtClean="0"/>
              <a:t>Onderzoeken</a:t>
            </a:r>
          </a:p>
          <a:p>
            <a:pPr marL="514350" indent="-514350">
              <a:buFont typeface="+mj-lt"/>
              <a:buAutoNum type="arabicPeriod"/>
            </a:pPr>
            <a:r>
              <a:rPr lang="nl-NL" dirty="0" smtClean="0"/>
              <a:t>Redeneren met bewijsmateriaal</a:t>
            </a:r>
          </a:p>
          <a:p>
            <a:pPr marL="514350" indent="-514350">
              <a:buFont typeface="+mj-lt"/>
              <a:buAutoNum type="arabicPeriod"/>
            </a:pPr>
            <a:r>
              <a:rPr lang="nl-NL" dirty="0" smtClean="0">
                <a:solidFill>
                  <a:srgbClr val="FFFF00"/>
                </a:solidFill>
              </a:rPr>
              <a:t>Oefenen in </a:t>
            </a:r>
            <a:r>
              <a:rPr lang="nl-NL" b="1" dirty="0" smtClean="0">
                <a:solidFill>
                  <a:srgbClr val="FFFF00"/>
                </a:solidFill>
              </a:rPr>
              <a:t>heen-en-weer denken </a:t>
            </a:r>
            <a:r>
              <a:rPr lang="nl-NL" dirty="0" smtClean="0">
                <a:solidFill>
                  <a:srgbClr val="FFFF00"/>
                </a:solidFill>
              </a:rPr>
              <a:t>tussen begrippen en verschijnselen, tussen beelden en ervaringen en begrippen</a:t>
            </a:r>
            <a:endParaRPr lang="nl-NL" dirty="0">
              <a:solidFill>
                <a:srgbClr val="FFFF00"/>
              </a:solidFill>
            </a:endParaRPr>
          </a:p>
        </p:txBody>
      </p:sp>
    </p:spTree>
    <p:extLst>
      <p:ext uri="{BB962C8B-B14F-4D97-AF65-F5344CB8AC3E}">
        <p14:creationId xmlns:p14="http://schemas.microsoft.com/office/powerpoint/2010/main" val="4089927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304800"/>
            <a:ext cx="3867150" cy="641350"/>
          </a:xfrm>
          <a:prstGeom prst="rect">
            <a:avLst/>
          </a:prstGeom>
          <a:noFill/>
          <a:ln w="9525">
            <a:noFill/>
            <a:miter lim="800000"/>
            <a:headEnd/>
            <a:tailEnd/>
          </a:ln>
          <a:effectLst/>
        </p:spPr>
        <p:txBody>
          <a:bodyPr wrap="none">
            <a:spAutoFit/>
          </a:bodyPr>
          <a:lstStyle/>
          <a:p>
            <a:pPr eaLnBrk="0" hangingPunct="0"/>
            <a:r>
              <a:rPr lang="en-US" sz="3600" b="1">
                <a:solidFill>
                  <a:srgbClr val="FFFF00"/>
                </a:solidFill>
                <a:latin typeface="Times New Roman" pitchFamily="18" charset="0"/>
              </a:rPr>
              <a:t>Wereld van Idee</a:t>
            </a:r>
            <a:r>
              <a:rPr lang="en-US" sz="3600" b="1">
                <a:solidFill>
                  <a:srgbClr val="FFFF00"/>
                </a:solidFill>
                <a:latin typeface="Times New Roman" pitchFamily="18" charset="0"/>
                <a:cs typeface="Times New Roman" pitchFamily="18" charset="0"/>
              </a:rPr>
              <a:t>ë</a:t>
            </a:r>
            <a:r>
              <a:rPr lang="en-US" sz="3600" b="1">
                <a:solidFill>
                  <a:srgbClr val="FFFF00"/>
                </a:solidFill>
                <a:latin typeface="Times New Roman" pitchFamily="18" charset="0"/>
              </a:rPr>
              <a:t>n</a:t>
            </a:r>
          </a:p>
        </p:txBody>
      </p:sp>
      <p:sp>
        <p:nvSpPr>
          <p:cNvPr id="4099" name="Text Box 3"/>
          <p:cNvSpPr txBox="1">
            <a:spLocks noChangeArrowheads="1"/>
          </p:cNvSpPr>
          <p:nvPr/>
        </p:nvSpPr>
        <p:spPr bwMode="auto">
          <a:xfrm>
            <a:off x="4419600" y="304800"/>
            <a:ext cx="4349750" cy="641350"/>
          </a:xfrm>
          <a:prstGeom prst="rect">
            <a:avLst/>
          </a:prstGeom>
          <a:noFill/>
          <a:ln w="9525">
            <a:noFill/>
            <a:miter lim="800000"/>
            <a:headEnd/>
            <a:tailEnd/>
          </a:ln>
          <a:effectLst/>
        </p:spPr>
        <p:txBody>
          <a:bodyPr wrap="none">
            <a:spAutoFit/>
          </a:bodyPr>
          <a:lstStyle/>
          <a:p>
            <a:pPr eaLnBrk="0" hangingPunct="0"/>
            <a:r>
              <a:rPr lang="en-US" sz="3600" b="1">
                <a:solidFill>
                  <a:srgbClr val="FFFF00"/>
                </a:solidFill>
                <a:latin typeface="Times New Roman" pitchFamily="18" charset="0"/>
              </a:rPr>
              <a:t>Wereld van Objecten</a:t>
            </a:r>
          </a:p>
        </p:txBody>
      </p:sp>
      <p:sp>
        <p:nvSpPr>
          <p:cNvPr id="4100" name="Text Box 4"/>
          <p:cNvSpPr txBox="1">
            <a:spLocks noChangeArrowheads="1"/>
          </p:cNvSpPr>
          <p:nvPr/>
        </p:nvSpPr>
        <p:spPr bwMode="auto">
          <a:xfrm>
            <a:off x="1219200" y="1600200"/>
            <a:ext cx="1624013" cy="519113"/>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Theorie</a:t>
            </a:r>
            <a:r>
              <a:rPr lang="en-US" sz="2800">
                <a:latin typeface="Times New Roman" pitchFamily="18" charset="0"/>
                <a:cs typeface="Times New Roman" pitchFamily="18" charset="0"/>
              </a:rPr>
              <a:t>ë</a:t>
            </a:r>
            <a:r>
              <a:rPr lang="en-US" sz="2800">
                <a:latin typeface="Times New Roman" pitchFamily="18" charset="0"/>
              </a:rPr>
              <a:t>n</a:t>
            </a:r>
            <a:endParaRPr lang="en-US" sz="2400">
              <a:latin typeface="Times New Roman" pitchFamily="18" charset="0"/>
            </a:endParaRPr>
          </a:p>
        </p:txBody>
      </p:sp>
      <p:sp>
        <p:nvSpPr>
          <p:cNvPr id="4101" name="Text Box 5"/>
          <p:cNvSpPr txBox="1">
            <a:spLocks noChangeArrowheads="1"/>
          </p:cNvSpPr>
          <p:nvPr/>
        </p:nvSpPr>
        <p:spPr bwMode="auto">
          <a:xfrm>
            <a:off x="1219200" y="2514600"/>
            <a:ext cx="1663700" cy="519113"/>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Begrippen</a:t>
            </a:r>
            <a:endParaRPr lang="en-US" sz="2400">
              <a:latin typeface="Times New Roman" pitchFamily="18" charset="0"/>
            </a:endParaRPr>
          </a:p>
        </p:txBody>
      </p:sp>
      <p:sp>
        <p:nvSpPr>
          <p:cNvPr id="4102" name="Text Box 6"/>
          <p:cNvSpPr txBox="1">
            <a:spLocks noChangeArrowheads="1"/>
          </p:cNvSpPr>
          <p:nvPr/>
        </p:nvSpPr>
        <p:spPr bwMode="auto">
          <a:xfrm>
            <a:off x="1219200" y="3429000"/>
            <a:ext cx="1325563" cy="519113"/>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Relaties</a:t>
            </a:r>
            <a:endParaRPr lang="en-US" sz="2400">
              <a:latin typeface="Times New Roman" pitchFamily="18" charset="0"/>
            </a:endParaRPr>
          </a:p>
        </p:txBody>
      </p:sp>
      <p:sp>
        <p:nvSpPr>
          <p:cNvPr id="4103" name="Text Box 7"/>
          <p:cNvSpPr txBox="1">
            <a:spLocks noChangeArrowheads="1"/>
          </p:cNvSpPr>
          <p:nvPr/>
        </p:nvSpPr>
        <p:spPr bwMode="auto">
          <a:xfrm>
            <a:off x="5181600" y="1828800"/>
            <a:ext cx="2293938" cy="519113"/>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Verschijnselen</a:t>
            </a:r>
            <a:endParaRPr lang="en-US" sz="2400">
              <a:latin typeface="Times New Roman" pitchFamily="18" charset="0"/>
            </a:endParaRPr>
          </a:p>
        </p:txBody>
      </p:sp>
      <p:sp>
        <p:nvSpPr>
          <p:cNvPr id="4104" name="Text Box 8"/>
          <p:cNvSpPr txBox="1">
            <a:spLocks noChangeArrowheads="1"/>
          </p:cNvSpPr>
          <p:nvPr/>
        </p:nvSpPr>
        <p:spPr bwMode="auto">
          <a:xfrm>
            <a:off x="5257800" y="2438400"/>
            <a:ext cx="1860550" cy="519113"/>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Observaties</a:t>
            </a:r>
            <a:endParaRPr lang="en-US" sz="2400">
              <a:latin typeface="Times New Roman" pitchFamily="18" charset="0"/>
            </a:endParaRPr>
          </a:p>
        </p:txBody>
      </p:sp>
      <p:sp>
        <p:nvSpPr>
          <p:cNvPr id="4105" name="Text Box 9"/>
          <p:cNvSpPr txBox="1">
            <a:spLocks noChangeArrowheads="1"/>
          </p:cNvSpPr>
          <p:nvPr/>
        </p:nvSpPr>
        <p:spPr bwMode="auto">
          <a:xfrm>
            <a:off x="6477000" y="3886200"/>
            <a:ext cx="1544638" cy="519113"/>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Metingen</a:t>
            </a:r>
            <a:endParaRPr lang="en-US" sz="2400">
              <a:latin typeface="Times New Roman" pitchFamily="18" charset="0"/>
            </a:endParaRPr>
          </a:p>
        </p:txBody>
      </p:sp>
      <p:sp>
        <p:nvSpPr>
          <p:cNvPr id="4106" name="Text Box 10"/>
          <p:cNvSpPr txBox="1">
            <a:spLocks noChangeArrowheads="1"/>
          </p:cNvSpPr>
          <p:nvPr/>
        </p:nvSpPr>
        <p:spPr bwMode="auto">
          <a:xfrm>
            <a:off x="6477000" y="3200400"/>
            <a:ext cx="2286000" cy="519113"/>
          </a:xfrm>
          <a:prstGeom prst="rect">
            <a:avLst/>
          </a:prstGeom>
          <a:noFill/>
          <a:ln w="9525">
            <a:noFill/>
            <a:miter lim="800000"/>
            <a:headEnd/>
            <a:tailEnd/>
          </a:ln>
          <a:effectLst/>
        </p:spPr>
        <p:txBody>
          <a:bodyPr>
            <a:spAutoFit/>
          </a:bodyPr>
          <a:lstStyle/>
          <a:p>
            <a:pPr eaLnBrk="0" hangingPunct="0">
              <a:spcBef>
                <a:spcPct val="50000"/>
              </a:spcBef>
            </a:pPr>
            <a:r>
              <a:rPr lang="en-US" sz="2800">
                <a:latin typeface="Times New Roman" pitchFamily="18" charset="0"/>
              </a:rPr>
              <a:t>Experimenten</a:t>
            </a:r>
          </a:p>
        </p:txBody>
      </p:sp>
      <p:grpSp>
        <p:nvGrpSpPr>
          <p:cNvPr id="4107" name="Group 30"/>
          <p:cNvGrpSpPr>
            <a:grpSpLocks/>
          </p:cNvGrpSpPr>
          <p:nvPr/>
        </p:nvGrpSpPr>
        <p:grpSpPr bwMode="auto">
          <a:xfrm>
            <a:off x="3581400" y="1752600"/>
            <a:ext cx="914400" cy="2819400"/>
            <a:chOff x="2256" y="1248"/>
            <a:chExt cx="576" cy="1776"/>
          </a:xfrm>
        </p:grpSpPr>
        <p:sp>
          <p:nvSpPr>
            <p:cNvPr id="4115" name="Rectangle 11"/>
            <p:cNvSpPr>
              <a:spLocks noChangeArrowheads="1"/>
            </p:cNvSpPr>
            <p:nvPr/>
          </p:nvSpPr>
          <p:spPr bwMode="auto">
            <a:xfrm>
              <a:off x="2256" y="1248"/>
              <a:ext cx="336" cy="144"/>
            </a:xfrm>
            <a:prstGeom prst="rect">
              <a:avLst/>
            </a:prstGeom>
            <a:solidFill>
              <a:srgbClr val="CC0000"/>
            </a:solidFill>
            <a:ln w="9525">
              <a:solidFill>
                <a:schemeClr val="tx1"/>
              </a:solidFill>
              <a:miter lim="800000"/>
              <a:headEnd/>
              <a:tailEnd/>
            </a:ln>
            <a:effectLst/>
          </p:spPr>
          <p:txBody>
            <a:bodyPr wrap="none" anchor="ctr"/>
            <a:lstStyle/>
            <a:p>
              <a:endParaRPr lang="nl-NL"/>
            </a:p>
          </p:txBody>
        </p:sp>
        <p:sp>
          <p:nvSpPr>
            <p:cNvPr id="4116" name="Rectangle 12"/>
            <p:cNvSpPr>
              <a:spLocks noChangeArrowheads="1"/>
            </p:cNvSpPr>
            <p:nvPr/>
          </p:nvSpPr>
          <p:spPr bwMode="auto">
            <a:xfrm>
              <a:off x="2400" y="1392"/>
              <a:ext cx="336" cy="144"/>
            </a:xfrm>
            <a:prstGeom prst="rect">
              <a:avLst/>
            </a:prstGeom>
            <a:solidFill>
              <a:srgbClr val="CC0000"/>
            </a:solidFill>
            <a:ln w="9525">
              <a:solidFill>
                <a:schemeClr val="tx1"/>
              </a:solidFill>
              <a:miter lim="800000"/>
              <a:headEnd/>
              <a:tailEnd/>
            </a:ln>
            <a:effectLst/>
          </p:spPr>
          <p:txBody>
            <a:bodyPr wrap="none" anchor="ctr"/>
            <a:lstStyle/>
            <a:p>
              <a:endParaRPr lang="nl-NL"/>
            </a:p>
          </p:txBody>
        </p:sp>
        <p:sp>
          <p:nvSpPr>
            <p:cNvPr id="4117" name="Rectangle 13"/>
            <p:cNvSpPr>
              <a:spLocks noChangeArrowheads="1"/>
            </p:cNvSpPr>
            <p:nvPr/>
          </p:nvSpPr>
          <p:spPr bwMode="auto">
            <a:xfrm>
              <a:off x="2304" y="1536"/>
              <a:ext cx="288" cy="144"/>
            </a:xfrm>
            <a:prstGeom prst="rect">
              <a:avLst/>
            </a:prstGeom>
            <a:solidFill>
              <a:srgbClr val="CC0000"/>
            </a:solidFill>
            <a:ln w="9525">
              <a:solidFill>
                <a:schemeClr val="tx1"/>
              </a:solidFill>
              <a:miter lim="800000"/>
              <a:headEnd/>
              <a:tailEnd/>
            </a:ln>
            <a:effectLst/>
          </p:spPr>
          <p:txBody>
            <a:bodyPr wrap="none" anchor="ctr"/>
            <a:lstStyle/>
            <a:p>
              <a:endParaRPr lang="nl-NL"/>
            </a:p>
          </p:txBody>
        </p:sp>
        <p:sp>
          <p:nvSpPr>
            <p:cNvPr id="4118" name="Rectangle 14"/>
            <p:cNvSpPr>
              <a:spLocks noChangeArrowheads="1"/>
            </p:cNvSpPr>
            <p:nvPr/>
          </p:nvSpPr>
          <p:spPr bwMode="auto">
            <a:xfrm>
              <a:off x="2448" y="1680"/>
              <a:ext cx="288" cy="144"/>
            </a:xfrm>
            <a:prstGeom prst="rect">
              <a:avLst/>
            </a:prstGeom>
            <a:solidFill>
              <a:srgbClr val="CC0000"/>
            </a:solidFill>
            <a:ln w="9525">
              <a:solidFill>
                <a:schemeClr val="tx1"/>
              </a:solidFill>
              <a:miter lim="800000"/>
              <a:headEnd/>
              <a:tailEnd/>
            </a:ln>
            <a:effectLst/>
          </p:spPr>
          <p:txBody>
            <a:bodyPr wrap="none" anchor="ctr"/>
            <a:lstStyle/>
            <a:p>
              <a:endParaRPr lang="nl-NL"/>
            </a:p>
          </p:txBody>
        </p:sp>
        <p:sp>
          <p:nvSpPr>
            <p:cNvPr id="4119" name="Rectangle 15"/>
            <p:cNvSpPr>
              <a:spLocks noChangeArrowheads="1"/>
            </p:cNvSpPr>
            <p:nvPr/>
          </p:nvSpPr>
          <p:spPr bwMode="auto">
            <a:xfrm>
              <a:off x="2352" y="1824"/>
              <a:ext cx="288" cy="144"/>
            </a:xfrm>
            <a:prstGeom prst="rect">
              <a:avLst/>
            </a:prstGeom>
            <a:solidFill>
              <a:srgbClr val="CC0000"/>
            </a:solidFill>
            <a:ln w="9525">
              <a:solidFill>
                <a:schemeClr val="tx1"/>
              </a:solidFill>
              <a:miter lim="800000"/>
              <a:headEnd/>
              <a:tailEnd/>
            </a:ln>
            <a:effectLst/>
          </p:spPr>
          <p:txBody>
            <a:bodyPr wrap="none" anchor="ctr"/>
            <a:lstStyle/>
            <a:p>
              <a:endParaRPr lang="nl-NL"/>
            </a:p>
          </p:txBody>
        </p:sp>
        <p:sp>
          <p:nvSpPr>
            <p:cNvPr id="4120" name="Rectangle 16"/>
            <p:cNvSpPr>
              <a:spLocks noChangeArrowheads="1"/>
            </p:cNvSpPr>
            <p:nvPr/>
          </p:nvSpPr>
          <p:spPr bwMode="auto">
            <a:xfrm>
              <a:off x="2544" y="1968"/>
              <a:ext cx="288" cy="144"/>
            </a:xfrm>
            <a:prstGeom prst="rect">
              <a:avLst/>
            </a:prstGeom>
            <a:solidFill>
              <a:srgbClr val="CC0000"/>
            </a:solidFill>
            <a:ln w="9525">
              <a:solidFill>
                <a:schemeClr val="tx1"/>
              </a:solidFill>
              <a:miter lim="800000"/>
              <a:headEnd/>
              <a:tailEnd/>
            </a:ln>
            <a:effectLst/>
          </p:spPr>
          <p:txBody>
            <a:bodyPr wrap="none" anchor="ctr"/>
            <a:lstStyle/>
            <a:p>
              <a:endParaRPr lang="nl-NL"/>
            </a:p>
          </p:txBody>
        </p:sp>
        <p:sp>
          <p:nvSpPr>
            <p:cNvPr id="4121" name="Rectangle 17"/>
            <p:cNvSpPr>
              <a:spLocks noChangeArrowheads="1"/>
            </p:cNvSpPr>
            <p:nvPr/>
          </p:nvSpPr>
          <p:spPr bwMode="auto">
            <a:xfrm>
              <a:off x="2400" y="2112"/>
              <a:ext cx="288" cy="144"/>
            </a:xfrm>
            <a:prstGeom prst="rect">
              <a:avLst/>
            </a:prstGeom>
            <a:solidFill>
              <a:srgbClr val="CC0000"/>
            </a:solidFill>
            <a:ln w="9525">
              <a:solidFill>
                <a:schemeClr val="tx1"/>
              </a:solidFill>
              <a:miter lim="800000"/>
              <a:headEnd/>
              <a:tailEnd/>
            </a:ln>
            <a:effectLst/>
          </p:spPr>
          <p:txBody>
            <a:bodyPr wrap="none" anchor="ctr"/>
            <a:lstStyle/>
            <a:p>
              <a:endParaRPr lang="nl-NL"/>
            </a:p>
          </p:txBody>
        </p:sp>
        <p:sp>
          <p:nvSpPr>
            <p:cNvPr id="4122" name="Rectangle 18"/>
            <p:cNvSpPr>
              <a:spLocks noChangeArrowheads="1"/>
            </p:cNvSpPr>
            <p:nvPr/>
          </p:nvSpPr>
          <p:spPr bwMode="auto">
            <a:xfrm>
              <a:off x="2592" y="2256"/>
              <a:ext cx="240" cy="144"/>
            </a:xfrm>
            <a:prstGeom prst="rect">
              <a:avLst/>
            </a:prstGeom>
            <a:solidFill>
              <a:srgbClr val="CC0000"/>
            </a:solidFill>
            <a:ln w="9525">
              <a:solidFill>
                <a:schemeClr val="tx1"/>
              </a:solidFill>
              <a:miter lim="800000"/>
              <a:headEnd/>
              <a:tailEnd/>
            </a:ln>
            <a:effectLst/>
          </p:spPr>
          <p:txBody>
            <a:bodyPr wrap="none" anchor="ctr"/>
            <a:lstStyle/>
            <a:p>
              <a:endParaRPr lang="nl-NL"/>
            </a:p>
          </p:txBody>
        </p:sp>
        <p:sp>
          <p:nvSpPr>
            <p:cNvPr id="4123" name="Rectangle 19"/>
            <p:cNvSpPr>
              <a:spLocks noChangeArrowheads="1"/>
            </p:cNvSpPr>
            <p:nvPr/>
          </p:nvSpPr>
          <p:spPr bwMode="auto">
            <a:xfrm>
              <a:off x="2448" y="2400"/>
              <a:ext cx="240" cy="144"/>
            </a:xfrm>
            <a:prstGeom prst="rect">
              <a:avLst/>
            </a:prstGeom>
            <a:solidFill>
              <a:srgbClr val="CC0000"/>
            </a:solidFill>
            <a:ln w="9525">
              <a:solidFill>
                <a:schemeClr val="tx1"/>
              </a:solidFill>
              <a:miter lim="800000"/>
              <a:headEnd/>
              <a:tailEnd/>
            </a:ln>
            <a:effectLst/>
          </p:spPr>
          <p:txBody>
            <a:bodyPr wrap="none" anchor="ctr"/>
            <a:lstStyle/>
            <a:p>
              <a:endParaRPr lang="nl-NL"/>
            </a:p>
          </p:txBody>
        </p:sp>
        <p:sp>
          <p:nvSpPr>
            <p:cNvPr id="4124" name="Rectangle 20"/>
            <p:cNvSpPr>
              <a:spLocks noChangeArrowheads="1"/>
            </p:cNvSpPr>
            <p:nvPr/>
          </p:nvSpPr>
          <p:spPr bwMode="auto">
            <a:xfrm>
              <a:off x="2592" y="2544"/>
              <a:ext cx="240" cy="144"/>
            </a:xfrm>
            <a:prstGeom prst="rect">
              <a:avLst/>
            </a:prstGeom>
            <a:solidFill>
              <a:srgbClr val="CC0000"/>
            </a:solidFill>
            <a:ln w="9525">
              <a:solidFill>
                <a:schemeClr val="tx1"/>
              </a:solidFill>
              <a:miter lim="800000"/>
              <a:headEnd/>
              <a:tailEnd/>
            </a:ln>
            <a:effectLst/>
          </p:spPr>
          <p:txBody>
            <a:bodyPr wrap="none" anchor="ctr"/>
            <a:lstStyle/>
            <a:p>
              <a:endParaRPr lang="nl-NL"/>
            </a:p>
          </p:txBody>
        </p:sp>
        <p:sp>
          <p:nvSpPr>
            <p:cNvPr id="4125" name="Rectangle 21"/>
            <p:cNvSpPr>
              <a:spLocks noChangeArrowheads="1"/>
            </p:cNvSpPr>
            <p:nvPr/>
          </p:nvSpPr>
          <p:spPr bwMode="auto">
            <a:xfrm>
              <a:off x="2496" y="2688"/>
              <a:ext cx="240" cy="144"/>
            </a:xfrm>
            <a:prstGeom prst="rect">
              <a:avLst/>
            </a:prstGeom>
            <a:solidFill>
              <a:srgbClr val="CC0000"/>
            </a:solidFill>
            <a:ln w="9525">
              <a:solidFill>
                <a:schemeClr val="tx1"/>
              </a:solidFill>
              <a:miter lim="800000"/>
              <a:headEnd/>
              <a:tailEnd/>
            </a:ln>
            <a:effectLst/>
          </p:spPr>
          <p:txBody>
            <a:bodyPr wrap="none" anchor="ctr"/>
            <a:lstStyle/>
            <a:p>
              <a:endParaRPr lang="nl-NL"/>
            </a:p>
          </p:txBody>
        </p:sp>
        <p:sp>
          <p:nvSpPr>
            <p:cNvPr id="4126" name="Rectangle 22"/>
            <p:cNvSpPr>
              <a:spLocks noChangeArrowheads="1"/>
            </p:cNvSpPr>
            <p:nvPr/>
          </p:nvSpPr>
          <p:spPr bwMode="auto">
            <a:xfrm>
              <a:off x="2400" y="2832"/>
              <a:ext cx="288" cy="192"/>
            </a:xfrm>
            <a:prstGeom prst="rect">
              <a:avLst/>
            </a:prstGeom>
            <a:solidFill>
              <a:srgbClr val="CC0000"/>
            </a:solidFill>
            <a:ln w="9525">
              <a:solidFill>
                <a:schemeClr val="tx1"/>
              </a:solidFill>
              <a:miter lim="800000"/>
              <a:headEnd/>
              <a:tailEnd/>
            </a:ln>
            <a:effectLst/>
          </p:spPr>
          <p:txBody>
            <a:bodyPr wrap="none" anchor="ctr"/>
            <a:lstStyle/>
            <a:p>
              <a:endParaRPr lang="nl-NL"/>
            </a:p>
          </p:txBody>
        </p:sp>
      </p:grpSp>
      <p:graphicFrame>
        <p:nvGraphicFramePr>
          <p:cNvPr id="4108" name="Object 23"/>
          <p:cNvGraphicFramePr>
            <a:graphicFrameLocks noChangeAspect="1"/>
          </p:cNvGraphicFramePr>
          <p:nvPr/>
        </p:nvGraphicFramePr>
        <p:xfrm>
          <a:off x="5105400" y="3048000"/>
          <a:ext cx="1295400" cy="2109788"/>
        </p:xfrm>
        <a:graphic>
          <a:graphicData uri="http://schemas.openxmlformats.org/presentationml/2006/ole">
            <mc:AlternateContent xmlns:mc="http://schemas.openxmlformats.org/markup-compatibility/2006">
              <mc:Choice xmlns:v="urn:schemas-microsoft-com:vml" Requires="v">
                <p:oleObj spid="_x0000_s2075" name="Clip" r:id="rId4" imgW="3025775" imgH="3252788" progId="">
                  <p:embed/>
                </p:oleObj>
              </mc:Choice>
              <mc:Fallback>
                <p:oleObj name="Clip" r:id="rId4" imgW="3025775" imgH="325278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048000"/>
                        <a:ext cx="1295400" cy="2109788"/>
                      </a:xfrm>
                      <a:prstGeom prst="rect">
                        <a:avLst/>
                      </a:prstGeom>
                      <a:solidFill>
                        <a:srgbClr val="FFFF66"/>
                      </a:solidFill>
                    </p:spPr>
                  </p:pic>
                </p:oleObj>
              </mc:Fallback>
            </mc:AlternateContent>
          </a:graphicData>
        </a:graphic>
      </p:graphicFrame>
      <p:graphicFrame>
        <p:nvGraphicFramePr>
          <p:cNvPr id="4109" name="Object 24"/>
          <p:cNvGraphicFramePr>
            <a:graphicFrameLocks noChangeAspect="1"/>
          </p:cNvGraphicFramePr>
          <p:nvPr/>
        </p:nvGraphicFramePr>
        <p:xfrm>
          <a:off x="0" y="4038600"/>
          <a:ext cx="2819400" cy="2133600"/>
        </p:xfrm>
        <a:graphic>
          <a:graphicData uri="http://schemas.openxmlformats.org/presentationml/2006/ole">
            <mc:AlternateContent xmlns:mc="http://schemas.openxmlformats.org/markup-compatibility/2006">
              <mc:Choice xmlns:v="urn:schemas-microsoft-com:vml" Requires="v">
                <p:oleObj spid="_x0000_s2076" name="Clip" r:id="rId6" imgW="4046538" imgH="3352800" progId="">
                  <p:embed/>
                </p:oleObj>
              </mc:Choice>
              <mc:Fallback>
                <p:oleObj name="Clip" r:id="rId6" imgW="4046538" imgH="3352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38600"/>
                        <a:ext cx="2819400" cy="213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0" name="Line 25"/>
          <p:cNvSpPr>
            <a:spLocks noChangeShapeType="1"/>
          </p:cNvSpPr>
          <p:nvPr/>
        </p:nvSpPr>
        <p:spPr bwMode="auto">
          <a:xfrm flipH="1">
            <a:off x="3048000" y="5257800"/>
            <a:ext cx="1524000" cy="0"/>
          </a:xfrm>
          <a:prstGeom prst="line">
            <a:avLst/>
          </a:prstGeom>
          <a:noFill/>
          <a:ln w="57150">
            <a:solidFill>
              <a:schemeClr val="tx1"/>
            </a:solidFill>
            <a:round/>
            <a:headEnd/>
            <a:tailEnd type="triangle" w="med" len="med"/>
          </a:ln>
          <a:effectLst/>
        </p:spPr>
        <p:txBody>
          <a:bodyPr wrap="none" anchor="ctr"/>
          <a:lstStyle/>
          <a:p>
            <a:endParaRPr lang="nl-NL"/>
          </a:p>
        </p:txBody>
      </p:sp>
      <p:sp>
        <p:nvSpPr>
          <p:cNvPr id="4111" name="Line 26"/>
          <p:cNvSpPr>
            <a:spLocks noChangeShapeType="1"/>
          </p:cNvSpPr>
          <p:nvPr/>
        </p:nvSpPr>
        <p:spPr bwMode="auto">
          <a:xfrm>
            <a:off x="3124200" y="1143000"/>
            <a:ext cx="1371600" cy="0"/>
          </a:xfrm>
          <a:prstGeom prst="line">
            <a:avLst/>
          </a:prstGeom>
          <a:noFill/>
          <a:ln w="57150">
            <a:solidFill>
              <a:schemeClr val="tx1"/>
            </a:solidFill>
            <a:round/>
            <a:headEnd/>
            <a:tailEnd type="triangle" w="med" len="med"/>
          </a:ln>
          <a:effectLst/>
        </p:spPr>
        <p:txBody>
          <a:bodyPr wrap="none" anchor="ctr"/>
          <a:lstStyle/>
          <a:p>
            <a:endParaRPr lang="nl-NL"/>
          </a:p>
        </p:txBody>
      </p:sp>
      <p:sp>
        <p:nvSpPr>
          <p:cNvPr id="4112" name="Line 27"/>
          <p:cNvSpPr>
            <a:spLocks noChangeShapeType="1"/>
          </p:cNvSpPr>
          <p:nvPr/>
        </p:nvSpPr>
        <p:spPr bwMode="auto">
          <a:xfrm flipH="1">
            <a:off x="3048000" y="1524000"/>
            <a:ext cx="1371600" cy="0"/>
          </a:xfrm>
          <a:prstGeom prst="line">
            <a:avLst/>
          </a:prstGeom>
          <a:noFill/>
          <a:ln w="57150">
            <a:solidFill>
              <a:schemeClr val="tx1"/>
            </a:solidFill>
            <a:round/>
            <a:headEnd/>
            <a:tailEnd type="triangle" w="med" len="med"/>
          </a:ln>
          <a:effectLst/>
        </p:spPr>
        <p:txBody>
          <a:bodyPr wrap="none" anchor="ctr"/>
          <a:lstStyle/>
          <a:p>
            <a:endParaRPr lang="nl-NL"/>
          </a:p>
        </p:txBody>
      </p:sp>
      <p:sp>
        <p:nvSpPr>
          <p:cNvPr id="4113" name="Line 28"/>
          <p:cNvSpPr>
            <a:spLocks noChangeShapeType="1"/>
          </p:cNvSpPr>
          <p:nvPr/>
        </p:nvSpPr>
        <p:spPr bwMode="auto">
          <a:xfrm>
            <a:off x="3124200" y="4953000"/>
            <a:ext cx="1524000" cy="0"/>
          </a:xfrm>
          <a:prstGeom prst="line">
            <a:avLst/>
          </a:prstGeom>
          <a:noFill/>
          <a:ln w="57150">
            <a:solidFill>
              <a:schemeClr val="tx1"/>
            </a:solidFill>
            <a:round/>
            <a:headEnd/>
            <a:tailEnd type="triangle" w="med" len="med"/>
          </a:ln>
          <a:effectLst/>
        </p:spPr>
        <p:txBody>
          <a:bodyPr wrap="none" anchor="ctr"/>
          <a:lstStyle/>
          <a:p>
            <a:endParaRPr lang="nl-NL"/>
          </a:p>
        </p:txBody>
      </p:sp>
      <p:sp>
        <p:nvSpPr>
          <p:cNvPr id="4114" name="Text Box 29"/>
          <p:cNvSpPr txBox="1">
            <a:spLocks noChangeArrowheads="1"/>
          </p:cNvSpPr>
          <p:nvPr/>
        </p:nvSpPr>
        <p:spPr bwMode="auto">
          <a:xfrm>
            <a:off x="3200400" y="5240338"/>
            <a:ext cx="5943600" cy="1617662"/>
          </a:xfrm>
          <a:prstGeom prst="rect">
            <a:avLst/>
          </a:prstGeom>
          <a:noFill/>
          <a:ln w="12700" cap="sq">
            <a:noFill/>
            <a:miter lim="800000"/>
            <a:headEnd type="none" w="sm" len="sm"/>
            <a:tailEnd type="none" w="sm" len="sm"/>
          </a:ln>
          <a:effectLst/>
        </p:spPr>
        <p:txBody>
          <a:bodyPr>
            <a:spAutoFit/>
          </a:bodyPr>
          <a:lstStyle/>
          <a:p>
            <a:pPr eaLnBrk="0" hangingPunct="0"/>
            <a:r>
              <a:rPr lang="nl-NL" sz="3600" b="1">
                <a:solidFill>
                  <a:srgbClr val="FFFF00"/>
                </a:solidFill>
                <a:latin typeface="Times New Roman" pitchFamily="18" charset="0"/>
              </a:rPr>
              <a:t>Wereld van Wetenschappers</a:t>
            </a:r>
          </a:p>
          <a:p>
            <a:pPr eaLnBrk="0" hangingPunct="0"/>
            <a:r>
              <a:rPr lang="nl-NL" sz="2800">
                <a:latin typeface="Times New Roman" pitchFamily="18" charset="0"/>
              </a:rPr>
              <a:t>Rondspelen van theorieën, resultaten, interpretaties</a:t>
            </a:r>
            <a:r>
              <a:rPr lang="nl-NL" sz="3600" b="1">
                <a:solidFill>
                  <a:schemeClr val="tx2"/>
                </a:solidFill>
                <a:latin typeface="Times New Roman" pitchFamily="18" charset="0"/>
              </a:rPr>
              <a:t>, </a:t>
            </a:r>
            <a:r>
              <a:rPr lang="nl-NL" sz="2800">
                <a:latin typeface="Times New Roman" pitchFamily="18" charset="0"/>
              </a:rPr>
              <a:t>consensus?</a:t>
            </a:r>
          </a:p>
        </p:txBody>
      </p:sp>
    </p:spTree>
    <p:extLst>
      <p:ext uri="{BB962C8B-B14F-4D97-AF65-F5344CB8AC3E}">
        <p14:creationId xmlns:p14="http://schemas.microsoft.com/office/powerpoint/2010/main" val="1683070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Demonstraties met Niks</a:t>
            </a:r>
            <a:endParaRPr lang="nl-NL" dirty="0"/>
          </a:p>
        </p:txBody>
      </p:sp>
      <p:sp>
        <p:nvSpPr>
          <p:cNvPr id="3" name="Content Placeholder 2"/>
          <p:cNvSpPr>
            <a:spLocks noGrp="1"/>
          </p:cNvSpPr>
          <p:nvPr>
            <p:ph idx="1"/>
          </p:nvPr>
        </p:nvSpPr>
        <p:spPr/>
        <p:txBody>
          <a:bodyPr>
            <a:normAutofit/>
          </a:bodyPr>
          <a:lstStyle/>
          <a:p>
            <a:pPr marL="0" indent="0">
              <a:buNone/>
            </a:pPr>
            <a:r>
              <a:rPr lang="nl-NL" dirty="0" smtClean="0"/>
              <a:t>Demonstreren met wat in een kaal lokaal beschikbaar is:</a:t>
            </a:r>
          </a:p>
          <a:p>
            <a:r>
              <a:rPr lang="nl-NL" dirty="0" smtClean="0"/>
              <a:t>Stoelen, tafels, bord, ramen, gordijnen, etc.</a:t>
            </a:r>
          </a:p>
          <a:p>
            <a:r>
              <a:rPr lang="nl-NL" dirty="0" smtClean="0"/>
              <a:t>Leerlingen</a:t>
            </a:r>
          </a:p>
          <a:p>
            <a:r>
              <a:rPr lang="nl-NL" dirty="0" smtClean="0"/>
              <a:t>Inhoud van de broekzak</a:t>
            </a:r>
          </a:p>
          <a:p>
            <a:r>
              <a:rPr lang="nl-NL" dirty="0" smtClean="0"/>
              <a:t>Inhoud van tassen </a:t>
            </a:r>
          </a:p>
          <a:p>
            <a:pPr marL="0" indent="0">
              <a:buNone/>
            </a:pPr>
            <a:r>
              <a:rPr lang="nl-NL" dirty="0" smtClean="0"/>
              <a:t>Dus eigenlijk van alles en nog wat.</a:t>
            </a:r>
          </a:p>
        </p:txBody>
      </p:sp>
    </p:spTree>
    <p:extLst>
      <p:ext uri="{BB962C8B-B14F-4D97-AF65-F5344CB8AC3E}">
        <p14:creationId xmlns:p14="http://schemas.microsoft.com/office/powerpoint/2010/main" val="11755411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Demo van Paul Hewitt door </a:t>
            </a:r>
            <a:r>
              <a:rPr lang="nl-NL" dirty="0" err="1" smtClean="0"/>
              <a:t>Daday</a:t>
            </a:r>
            <a:endParaRPr lang="nl-NL" dirty="0"/>
          </a:p>
        </p:txBody>
      </p:sp>
      <p:pic>
        <p:nvPicPr>
          <p:cNvPr id="5" name="Tijdelijke aanduiding voor inhoud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Tijdelijke aanduiding voor inhoud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2348706"/>
            <a:ext cx="4038600" cy="3028950"/>
          </a:xfrm>
        </p:spPr>
      </p:pic>
      <p:sp>
        <p:nvSpPr>
          <p:cNvPr id="7" name="Tekstvak 6"/>
          <p:cNvSpPr txBox="1"/>
          <p:nvPr/>
        </p:nvSpPr>
        <p:spPr>
          <a:xfrm>
            <a:off x="451129" y="5589240"/>
            <a:ext cx="4044672" cy="954107"/>
          </a:xfrm>
          <a:prstGeom prst="rect">
            <a:avLst/>
          </a:prstGeom>
          <a:noFill/>
        </p:spPr>
        <p:txBody>
          <a:bodyPr wrap="square" rtlCol="0">
            <a:spAutoFit/>
          </a:bodyPr>
          <a:lstStyle/>
          <a:p>
            <a:r>
              <a:rPr lang="nl-NL" sz="2800" dirty="0" smtClean="0"/>
              <a:t>Adem uit door wijd open mond	</a:t>
            </a:r>
            <a:endParaRPr lang="nl-NL" sz="2800" dirty="0"/>
          </a:p>
        </p:txBody>
      </p:sp>
      <p:sp>
        <p:nvSpPr>
          <p:cNvPr id="8" name="Tekstvak 7"/>
          <p:cNvSpPr txBox="1"/>
          <p:nvPr/>
        </p:nvSpPr>
        <p:spPr>
          <a:xfrm>
            <a:off x="4932041" y="5661248"/>
            <a:ext cx="3888432" cy="1077218"/>
          </a:xfrm>
          <a:prstGeom prst="rect">
            <a:avLst/>
          </a:prstGeom>
          <a:noFill/>
        </p:spPr>
        <p:txBody>
          <a:bodyPr wrap="square" rtlCol="0">
            <a:spAutoFit/>
          </a:bodyPr>
          <a:lstStyle/>
          <a:p>
            <a:r>
              <a:rPr lang="nl-NL" sz="3200" dirty="0" smtClean="0"/>
              <a:t>Blaas door kleine opening</a:t>
            </a:r>
            <a:endParaRPr lang="nl-NL" sz="3200" dirty="0"/>
          </a:p>
        </p:txBody>
      </p:sp>
    </p:spTree>
    <p:extLst>
      <p:ext uri="{BB962C8B-B14F-4D97-AF65-F5344CB8AC3E}">
        <p14:creationId xmlns:p14="http://schemas.microsoft.com/office/powerpoint/2010/main" val="1403732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35496" y="228600"/>
            <a:ext cx="9108504" cy="1143000"/>
          </a:xfrm>
        </p:spPr>
        <p:txBody>
          <a:bodyPr>
            <a:normAutofit/>
          </a:bodyPr>
          <a:lstStyle/>
          <a:p>
            <a:pPr>
              <a:defRPr/>
            </a:pPr>
            <a:r>
              <a:rPr lang="en-US" altLang="nl-NL" dirty="0" err="1" smtClean="0"/>
              <a:t>Traagheid</a:t>
            </a:r>
            <a:r>
              <a:rPr lang="en-US" altLang="nl-NL" dirty="0" smtClean="0"/>
              <a:t>: </a:t>
            </a:r>
            <a:r>
              <a:rPr lang="en-US" altLang="nl-NL" dirty="0" err="1" smtClean="0"/>
              <a:t>translatie</a:t>
            </a:r>
            <a:r>
              <a:rPr lang="en-US" altLang="nl-NL" dirty="0" smtClean="0"/>
              <a:t> </a:t>
            </a:r>
            <a:r>
              <a:rPr lang="en-US" altLang="nl-NL" dirty="0" err="1" smtClean="0"/>
              <a:t>en</a:t>
            </a:r>
            <a:r>
              <a:rPr lang="en-US" altLang="nl-NL" dirty="0" smtClean="0"/>
              <a:t> </a:t>
            </a:r>
            <a:r>
              <a:rPr lang="en-US" altLang="nl-NL" dirty="0" err="1" smtClean="0"/>
              <a:t>rotatie</a:t>
            </a:r>
            <a:endParaRPr lang="en-US" altLang="nl-NL" dirty="0" smtClean="0"/>
          </a:p>
        </p:txBody>
      </p:sp>
      <p:pic>
        <p:nvPicPr>
          <p:cNvPr id="7171" name="Picture 5" descr="Copy of Reehorst 004"/>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533400" y="1447800"/>
            <a:ext cx="3810000" cy="2857500"/>
          </a:xfrm>
        </p:spPr>
      </p:pic>
      <p:graphicFrame>
        <p:nvGraphicFramePr>
          <p:cNvPr id="7172" name="Object 7"/>
          <p:cNvGraphicFramePr>
            <a:graphicFrameLocks noChangeAspect="1"/>
          </p:cNvGraphicFramePr>
          <p:nvPr>
            <p:extLst>
              <p:ext uri="{D42A27DB-BD31-4B8C-83A1-F6EECF244321}">
                <p14:modId xmlns:p14="http://schemas.microsoft.com/office/powerpoint/2010/main" val="458147833"/>
              </p:ext>
            </p:extLst>
          </p:nvPr>
        </p:nvGraphicFramePr>
        <p:xfrm>
          <a:off x="5546632" y="1484784"/>
          <a:ext cx="2759168" cy="3265016"/>
        </p:xfrm>
        <a:graphic>
          <a:graphicData uri="http://schemas.openxmlformats.org/presentationml/2006/ole">
            <mc:AlternateContent xmlns:mc="http://schemas.openxmlformats.org/markup-compatibility/2006">
              <mc:Choice xmlns:v="urn:schemas-microsoft-com:vml" Requires="v">
                <p:oleObj spid="_x0000_s1101" name="Clip" r:id="rId5" imgW="14628571" imgH="19504762" progId="MS_ClipArt_Gallery.5">
                  <p:embed/>
                </p:oleObj>
              </mc:Choice>
              <mc:Fallback>
                <p:oleObj name="Clip" r:id="rId5" imgW="14628571" imgH="19504762"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6632" y="1484784"/>
                        <a:ext cx="2759168" cy="3265016"/>
                      </a:xfrm>
                      <a:prstGeom prst="rect">
                        <a:avLst/>
                      </a:prstGeom>
                      <a:noFill/>
                      <a:ln>
                        <a:noFill/>
                      </a:ln>
                      <a:effectLst/>
                      <a:extLst/>
                    </p:spPr>
                  </p:pic>
                </p:oleObj>
              </mc:Fallback>
            </mc:AlternateContent>
          </a:graphicData>
        </a:graphic>
      </p:graphicFrame>
      <p:sp>
        <p:nvSpPr>
          <p:cNvPr id="7173" name="Text Box 8"/>
          <p:cNvSpPr txBox="1">
            <a:spLocks noChangeArrowheads="1"/>
          </p:cNvSpPr>
          <p:nvPr/>
        </p:nvSpPr>
        <p:spPr bwMode="auto">
          <a:xfrm>
            <a:off x="381000" y="4495800"/>
            <a:ext cx="396875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altLang="nl-NL" sz="3600">
                <a:solidFill>
                  <a:srgbClr val="FFFF00"/>
                </a:solidFill>
              </a:rPr>
              <a:t>Lineaire traagheid</a:t>
            </a:r>
            <a:r>
              <a:rPr kumimoji="0" lang="en-US" altLang="nl-NL" sz="3600"/>
              <a:t>: </a:t>
            </a:r>
          </a:p>
          <a:p>
            <a:r>
              <a:rPr kumimoji="0" lang="en-US" altLang="nl-NL" sz="3600"/>
              <a:t>“Weerstand” tegen </a:t>
            </a:r>
          </a:p>
          <a:p>
            <a:r>
              <a:rPr kumimoji="0" lang="en-US" altLang="nl-NL" sz="3600"/>
              <a:t>Lineaire versnelling </a:t>
            </a:r>
          </a:p>
          <a:p>
            <a:endParaRPr lang="en-US" altLang="nl-NL" sz="3600"/>
          </a:p>
        </p:txBody>
      </p:sp>
      <p:sp>
        <p:nvSpPr>
          <p:cNvPr id="7174" name="Text Box 9"/>
          <p:cNvSpPr txBox="1">
            <a:spLocks noChangeArrowheads="1"/>
          </p:cNvSpPr>
          <p:nvPr/>
        </p:nvSpPr>
        <p:spPr bwMode="auto">
          <a:xfrm>
            <a:off x="5394325" y="4921250"/>
            <a:ext cx="36512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nl-NL" sz="3600" dirty="0" err="1">
                <a:solidFill>
                  <a:srgbClr val="FFFF00"/>
                </a:solidFill>
              </a:rPr>
              <a:t>Rotatie</a:t>
            </a:r>
            <a:r>
              <a:rPr lang="en-US" altLang="nl-NL" sz="3600" dirty="0">
                <a:solidFill>
                  <a:srgbClr val="FFFF00"/>
                </a:solidFill>
              </a:rPr>
              <a:t> </a:t>
            </a:r>
            <a:r>
              <a:rPr lang="en-US" altLang="nl-NL" sz="3600" dirty="0" err="1">
                <a:solidFill>
                  <a:srgbClr val="FFFF00"/>
                </a:solidFill>
              </a:rPr>
              <a:t>traagheid</a:t>
            </a:r>
            <a:r>
              <a:rPr lang="en-US" altLang="nl-NL" sz="3600" dirty="0"/>
              <a:t>: </a:t>
            </a:r>
          </a:p>
          <a:p>
            <a:r>
              <a:rPr lang="en-US" altLang="nl-NL" sz="3600" dirty="0"/>
              <a:t>“</a:t>
            </a:r>
            <a:r>
              <a:rPr lang="en-US" altLang="nl-NL" sz="3600" dirty="0" err="1"/>
              <a:t>weerstand</a:t>
            </a:r>
            <a:r>
              <a:rPr lang="en-US" altLang="nl-NL" sz="3600" dirty="0"/>
              <a:t>” </a:t>
            </a:r>
            <a:r>
              <a:rPr lang="en-US" altLang="nl-NL" sz="3600" dirty="0" err="1"/>
              <a:t>tegen</a:t>
            </a:r>
            <a:endParaRPr lang="en-US" altLang="nl-NL" sz="3600" dirty="0"/>
          </a:p>
          <a:p>
            <a:r>
              <a:rPr lang="en-US" altLang="nl-NL" sz="3600" dirty="0" err="1"/>
              <a:t>Rotatie</a:t>
            </a:r>
            <a:r>
              <a:rPr lang="en-US" altLang="nl-NL" sz="3600" dirty="0"/>
              <a:t> </a:t>
            </a:r>
            <a:r>
              <a:rPr lang="en-US" altLang="nl-NL" sz="3600" dirty="0" err="1"/>
              <a:t>versnelling</a:t>
            </a:r>
            <a:endParaRPr lang="en-US" altLang="nl-NL" sz="3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71488" y="571500"/>
            <a:ext cx="8229600" cy="1143000"/>
          </a:xfrm>
        </p:spPr>
        <p:txBody>
          <a:bodyPr>
            <a:normAutofit fontScale="90000"/>
          </a:bodyPr>
          <a:lstStyle/>
          <a:p>
            <a:pPr>
              <a:defRPr/>
            </a:pPr>
            <a:r>
              <a:rPr lang="en-US" altLang="nl-NL" dirty="0" smtClean="0"/>
              <a:t>TOETS: </a:t>
            </a:r>
            <a:r>
              <a:rPr lang="en-US" altLang="nl-NL" dirty="0" err="1" smtClean="0"/>
              <a:t>Wie</a:t>
            </a:r>
            <a:r>
              <a:rPr lang="en-US" altLang="nl-NL" dirty="0" smtClean="0"/>
              <a:t> is </a:t>
            </a:r>
            <a:r>
              <a:rPr lang="en-US" altLang="nl-NL" dirty="0" err="1" smtClean="0"/>
              <a:t>gemakkelijker</a:t>
            </a:r>
            <a:r>
              <a:rPr lang="en-US" altLang="nl-NL" dirty="0" smtClean="0"/>
              <a:t> in </a:t>
            </a:r>
            <a:r>
              <a:rPr lang="en-US" altLang="nl-NL" dirty="0" err="1" smtClean="0"/>
              <a:t>evenwicht</a:t>
            </a:r>
            <a:r>
              <a:rPr lang="en-US" altLang="nl-NL" dirty="0" smtClean="0"/>
              <a:t> </a:t>
            </a:r>
            <a:r>
              <a:rPr lang="en-US" altLang="nl-NL" dirty="0" err="1" smtClean="0"/>
              <a:t>te</a:t>
            </a:r>
            <a:r>
              <a:rPr lang="en-US" altLang="nl-NL" dirty="0" smtClean="0"/>
              <a:t> </a:t>
            </a:r>
            <a:r>
              <a:rPr lang="en-US" altLang="nl-NL" dirty="0" err="1" smtClean="0"/>
              <a:t>houden</a:t>
            </a:r>
            <a:r>
              <a:rPr lang="en-US" altLang="nl-NL" dirty="0" smtClean="0"/>
              <a:t>, </a:t>
            </a:r>
            <a:r>
              <a:rPr lang="en-US" altLang="nl-NL" dirty="0" err="1" smtClean="0"/>
              <a:t>moeder</a:t>
            </a:r>
            <a:r>
              <a:rPr lang="en-US" altLang="nl-NL" dirty="0" smtClean="0"/>
              <a:t> of </a:t>
            </a:r>
            <a:r>
              <a:rPr lang="en-US" altLang="nl-NL" dirty="0" err="1" smtClean="0"/>
              <a:t>dochter</a:t>
            </a:r>
            <a:r>
              <a:rPr lang="en-US" altLang="nl-NL" dirty="0" smtClean="0"/>
              <a:t>?</a:t>
            </a:r>
          </a:p>
        </p:txBody>
      </p:sp>
      <p:sp>
        <p:nvSpPr>
          <p:cNvPr id="9219" name="Rectangle 3"/>
          <p:cNvSpPr>
            <a:spLocks noChangeArrowheads="1"/>
          </p:cNvSpPr>
          <p:nvPr/>
        </p:nvSpPr>
        <p:spPr bwMode="auto">
          <a:xfrm>
            <a:off x="1676400" y="3657600"/>
            <a:ext cx="76200" cy="2209800"/>
          </a:xfrm>
          <a:prstGeom prst="rect">
            <a:avLst/>
          </a:prstGeom>
          <a:solidFill>
            <a:schemeClr val="tx2">
              <a:lumMod val="50000"/>
            </a:schemeClr>
          </a:solidFill>
          <a:ln w="9525">
            <a:solidFill>
              <a:schemeClr val="tx1"/>
            </a:solidFill>
            <a:miter lim="800000"/>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0" name="Oval 4"/>
          <p:cNvSpPr>
            <a:spLocks noChangeArrowheads="1"/>
          </p:cNvSpPr>
          <p:nvPr/>
        </p:nvSpPr>
        <p:spPr bwMode="auto">
          <a:xfrm>
            <a:off x="1600200" y="2819400"/>
            <a:ext cx="304800" cy="762000"/>
          </a:xfrm>
          <a:prstGeom prst="ellipse">
            <a:avLst/>
          </a:prstGeom>
          <a:solidFill>
            <a:srgbClr val="00B0F0"/>
          </a:solidFill>
          <a:ln w="9525">
            <a:solidFill>
              <a:schemeClr val="tx1"/>
            </a:solidFill>
            <a:round/>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1" name="Line 5"/>
          <p:cNvSpPr>
            <a:spLocks noChangeShapeType="1"/>
          </p:cNvSpPr>
          <p:nvPr/>
        </p:nvSpPr>
        <p:spPr bwMode="auto">
          <a:xfrm flipH="1">
            <a:off x="1447800" y="3505200"/>
            <a:ext cx="304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2" name="Line 6"/>
          <p:cNvSpPr>
            <a:spLocks noChangeShapeType="1"/>
          </p:cNvSpPr>
          <p:nvPr/>
        </p:nvSpPr>
        <p:spPr bwMode="auto">
          <a:xfrm>
            <a:off x="1447800" y="36576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3" name="Oval 7"/>
          <p:cNvSpPr>
            <a:spLocks noChangeArrowheads="1"/>
          </p:cNvSpPr>
          <p:nvPr/>
        </p:nvSpPr>
        <p:spPr bwMode="auto">
          <a:xfrm>
            <a:off x="1600200" y="2514600"/>
            <a:ext cx="152400" cy="304800"/>
          </a:xfrm>
          <a:prstGeom prst="ellipse">
            <a:avLst/>
          </a:prstGeom>
          <a:solidFill>
            <a:srgbClr val="00B0F0"/>
          </a:solidFill>
          <a:ln w="9525">
            <a:solidFill>
              <a:schemeClr val="tx1"/>
            </a:solidFill>
            <a:round/>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4" name="Rectangle 8"/>
          <p:cNvSpPr>
            <a:spLocks noChangeArrowheads="1"/>
          </p:cNvSpPr>
          <p:nvPr/>
        </p:nvSpPr>
        <p:spPr bwMode="auto">
          <a:xfrm>
            <a:off x="6400800" y="3733800"/>
            <a:ext cx="76200" cy="2209800"/>
          </a:xfrm>
          <a:prstGeom prst="rect">
            <a:avLst/>
          </a:prstGeom>
          <a:solidFill>
            <a:schemeClr val="tx2">
              <a:lumMod val="50000"/>
            </a:schemeClr>
          </a:solidFill>
          <a:ln w="9525">
            <a:solidFill>
              <a:schemeClr val="tx1"/>
            </a:solidFill>
            <a:miter lim="800000"/>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5" name="Oval 9"/>
          <p:cNvSpPr>
            <a:spLocks noChangeArrowheads="1"/>
          </p:cNvSpPr>
          <p:nvPr/>
        </p:nvSpPr>
        <p:spPr bwMode="auto">
          <a:xfrm>
            <a:off x="6172200" y="2514600"/>
            <a:ext cx="457200" cy="1143000"/>
          </a:xfrm>
          <a:prstGeom prst="ellipse">
            <a:avLst/>
          </a:prstGeom>
          <a:solidFill>
            <a:srgbClr val="00B0F0"/>
          </a:solidFill>
          <a:ln w="9525">
            <a:solidFill>
              <a:schemeClr val="tx1"/>
            </a:solidFill>
            <a:round/>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6" name="Oval 10"/>
          <p:cNvSpPr>
            <a:spLocks noChangeArrowheads="1"/>
          </p:cNvSpPr>
          <p:nvPr/>
        </p:nvSpPr>
        <p:spPr bwMode="auto">
          <a:xfrm>
            <a:off x="6248400" y="2057400"/>
            <a:ext cx="304800" cy="457200"/>
          </a:xfrm>
          <a:prstGeom prst="ellipse">
            <a:avLst/>
          </a:prstGeom>
          <a:solidFill>
            <a:srgbClr val="00B0F0"/>
          </a:solidFill>
          <a:ln w="9525">
            <a:solidFill>
              <a:schemeClr val="tx1"/>
            </a:solidFill>
            <a:round/>
            <a:headEnd/>
            <a:tailEnd/>
          </a:ln>
          <a:effectLst/>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nl-NL" altLang="nl-NL"/>
          </a:p>
        </p:txBody>
      </p:sp>
      <p:sp>
        <p:nvSpPr>
          <p:cNvPr id="9227" name="Line 11"/>
          <p:cNvSpPr>
            <a:spLocks noChangeShapeType="1"/>
          </p:cNvSpPr>
          <p:nvPr/>
        </p:nvSpPr>
        <p:spPr bwMode="auto">
          <a:xfrm flipH="1">
            <a:off x="6019800" y="3581400"/>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8" name="Line 12"/>
          <p:cNvSpPr>
            <a:spLocks noChangeShapeType="1"/>
          </p:cNvSpPr>
          <p:nvPr/>
        </p:nvSpPr>
        <p:spPr bwMode="auto">
          <a:xfrm>
            <a:off x="6019800" y="3886200"/>
            <a:ext cx="3048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9" name="Line 13"/>
          <p:cNvSpPr>
            <a:spLocks noChangeShapeType="1"/>
          </p:cNvSpPr>
          <p:nvPr/>
        </p:nvSpPr>
        <p:spPr bwMode="auto">
          <a:xfrm flipH="1">
            <a:off x="1447800" y="41148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30" name="Line 14"/>
          <p:cNvSpPr>
            <a:spLocks noChangeShapeType="1"/>
          </p:cNvSpPr>
          <p:nvPr/>
        </p:nvSpPr>
        <p:spPr bwMode="auto">
          <a:xfrm flipH="1">
            <a:off x="6172200" y="4343400"/>
            <a:ext cx="76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31" name="Text Box 15"/>
          <p:cNvSpPr txBox="1">
            <a:spLocks noChangeArrowheads="1"/>
          </p:cNvSpPr>
          <p:nvPr/>
        </p:nvSpPr>
        <p:spPr bwMode="auto">
          <a:xfrm>
            <a:off x="2133600" y="2819400"/>
            <a:ext cx="1905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spcBef>
                <a:spcPct val="50000"/>
              </a:spcBef>
            </a:pPr>
            <a:r>
              <a:rPr kumimoji="0" lang="en-US" altLang="nl-NL" sz="4400"/>
              <a:t>dochter</a:t>
            </a:r>
          </a:p>
        </p:txBody>
      </p:sp>
      <p:sp>
        <p:nvSpPr>
          <p:cNvPr id="9232" name="Text Box 16"/>
          <p:cNvSpPr txBox="1">
            <a:spLocks noChangeArrowheads="1"/>
          </p:cNvSpPr>
          <p:nvPr/>
        </p:nvSpPr>
        <p:spPr bwMode="auto">
          <a:xfrm>
            <a:off x="6842125" y="2690813"/>
            <a:ext cx="18589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kumimoji="0" lang="en-US" altLang="nl-NL" sz="4400"/>
              <a:t>moeder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Traagheid: vakdidactiek</a:t>
            </a:r>
            <a:endParaRPr lang="nl-NL" dirty="0"/>
          </a:p>
        </p:txBody>
      </p:sp>
      <p:sp>
        <p:nvSpPr>
          <p:cNvPr id="3" name="Content Placeholder 2"/>
          <p:cNvSpPr>
            <a:spLocks noGrp="1"/>
          </p:cNvSpPr>
          <p:nvPr>
            <p:ph idx="1"/>
          </p:nvPr>
        </p:nvSpPr>
        <p:spPr/>
        <p:txBody>
          <a:bodyPr/>
          <a:lstStyle/>
          <a:p>
            <a:r>
              <a:rPr lang="nl-NL" dirty="0" smtClean="0"/>
              <a:t>Starten bij bekende situatie: translatie</a:t>
            </a:r>
          </a:p>
          <a:p>
            <a:r>
              <a:rPr lang="nl-NL" dirty="0" smtClean="0"/>
              <a:t>Traagheid definieren als “weerstand tegen versnelling”</a:t>
            </a:r>
          </a:p>
          <a:p>
            <a:r>
              <a:rPr lang="nl-NL" dirty="0" smtClean="0"/>
              <a:t>Rotatietraagheid als “weerstand tegen hoekversnelling”</a:t>
            </a:r>
          </a:p>
          <a:p>
            <a:r>
              <a:rPr lang="nl-NL" dirty="0" smtClean="0"/>
              <a:t>Rol van lengte en massa verdeling apart onderzoeken</a:t>
            </a:r>
          </a:p>
          <a:p>
            <a:r>
              <a:rPr lang="nl-NL" dirty="0" smtClean="0"/>
              <a:t>Circus toepassing (beetje te triviaal)</a:t>
            </a:r>
          </a:p>
          <a:p>
            <a:endParaRPr lang="nl-NL" dirty="0"/>
          </a:p>
        </p:txBody>
      </p:sp>
    </p:spTree>
    <p:extLst>
      <p:ext uri="{BB962C8B-B14F-4D97-AF65-F5344CB8AC3E}">
        <p14:creationId xmlns:p14="http://schemas.microsoft.com/office/powerpoint/2010/main" val="3184813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Han Bennink, </a:t>
            </a:r>
            <a:r>
              <a:rPr lang="nl-NL" dirty="0" err="1" smtClean="0"/>
              <a:t>Kranenburgh</a:t>
            </a:r>
            <a:r>
              <a:rPr lang="nl-NL" dirty="0" smtClean="0"/>
              <a:t> Museum, Bergen (NH)</a:t>
            </a:r>
            <a:endParaRPr lang="nl-NL"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664" y="1772816"/>
            <a:ext cx="6048672" cy="4532617"/>
          </a:xfrm>
        </p:spPr>
      </p:pic>
    </p:spTree>
    <p:extLst>
      <p:ext uri="{BB962C8B-B14F-4D97-AF65-F5344CB8AC3E}">
        <p14:creationId xmlns:p14="http://schemas.microsoft.com/office/powerpoint/2010/main" val="7863923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Vallen</a:t>
            </a:r>
            <a:endParaRPr lang="nl-NL" dirty="0"/>
          </a:p>
        </p:txBody>
      </p:sp>
      <p:sp>
        <p:nvSpPr>
          <p:cNvPr id="3" name="Content Placeholder 2"/>
          <p:cNvSpPr>
            <a:spLocks noGrp="1"/>
          </p:cNvSpPr>
          <p:nvPr>
            <p:ph idx="1"/>
          </p:nvPr>
        </p:nvSpPr>
        <p:spPr>
          <a:xfrm>
            <a:off x="457200" y="1340769"/>
            <a:ext cx="8229600" cy="3816424"/>
          </a:xfrm>
        </p:spPr>
        <p:txBody>
          <a:bodyPr/>
          <a:lstStyle/>
          <a:p>
            <a:pPr marL="514350" indent="-514350">
              <a:buFont typeface="+mj-lt"/>
              <a:buAutoNum type="arabicPeriod"/>
            </a:pPr>
            <a:r>
              <a:rPr lang="nl-NL" dirty="0" smtClean="0"/>
              <a:t>Grote en kleine steen …</a:t>
            </a:r>
            <a:r>
              <a:rPr lang="nl-NL" smtClean="0"/>
              <a:t>predict-explain</a:t>
            </a:r>
            <a:endParaRPr lang="nl-NL" dirty="0" smtClean="0"/>
          </a:p>
          <a:p>
            <a:pPr marL="514350" indent="-514350">
              <a:buFont typeface="+mj-lt"/>
              <a:buAutoNum type="arabicPeriod"/>
            </a:pPr>
            <a:r>
              <a:rPr lang="nl-NL" dirty="0" err="1" smtClean="0"/>
              <a:t>Observe</a:t>
            </a:r>
            <a:endParaRPr lang="nl-NL" dirty="0" smtClean="0"/>
          </a:p>
          <a:p>
            <a:pPr marL="514350" indent="-514350">
              <a:buFont typeface="+mj-lt"/>
              <a:buAutoNum type="arabicPeriod"/>
            </a:pPr>
            <a:r>
              <a:rPr lang="nl-NL" dirty="0" err="1" smtClean="0"/>
              <a:t>Explain</a:t>
            </a:r>
            <a:endParaRPr lang="nl-NL" dirty="0" smtClean="0"/>
          </a:p>
          <a:p>
            <a:pPr marL="514350" indent="-514350">
              <a:buFont typeface="+mj-lt"/>
              <a:buAutoNum type="arabicPeriod"/>
            </a:pPr>
            <a:r>
              <a:rPr lang="nl-NL" dirty="0" smtClean="0"/>
              <a:t>Rol van luchtwrijving: A4</a:t>
            </a:r>
          </a:p>
          <a:p>
            <a:pPr marL="514350" indent="-514350">
              <a:buFont typeface="+mj-lt"/>
              <a:buAutoNum type="arabicPeriod"/>
            </a:pPr>
            <a:r>
              <a:rPr lang="nl-NL" dirty="0" smtClean="0"/>
              <a:t>Prop</a:t>
            </a:r>
          </a:p>
          <a:p>
            <a:pPr marL="514350" indent="-514350">
              <a:buFont typeface="+mj-lt"/>
              <a:buAutoNum type="arabicPeriod"/>
            </a:pPr>
            <a:r>
              <a:rPr lang="nl-NL" dirty="0" smtClean="0"/>
              <a:t>Gevouwen op boek</a:t>
            </a:r>
            <a:endParaRPr lang="nl-NL" dirty="0"/>
          </a:p>
        </p:txBody>
      </p:sp>
      <p:pic>
        <p:nvPicPr>
          <p:cNvPr id="4" name="Picture 3"/>
          <p:cNvPicPr>
            <a:picLocks noChangeAspect="1"/>
          </p:cNvPicPr>
          <p:nvPr/>
        </p:nvPicPr>
        <p:blipFill>
          <a:blip r:embed="rId3"/>
          <a:stretch>
            <a:fillRect/>
          </a:stretch>
        </p:blipFill>
        <p:spPr>
          <a:xfrm>
            <a:off x="6084168" y="2187202"/>
            <a:ext cx="1952381" cy="971429"/>
          </a:xfrm>
          <a:prstGeom prst="rect">
            <a:avLst/>
          </a:prstGeom>
        </p:spPr>
      </p:pic>
      <p:pic>
        <p:nvPicPr>
          <p:cNvPr id="5" name="Picture 4"/>
          <p:cNvPicPr>
            <a:picLocks noChangeAspect="1"/>
          </p:cNvPicPr>
          <p:nvPr/>
        </p:nvPicPr>
        <p:blipFill>
          <a:blip r:embed="rId4"/>
          <a:stretch>
            <a:fillRect/>
          </a:stretch>
        </p:blipFill>
        <p:spPr>
          <a:xfrm>
            <a:off x="6156176" y="4005064"/>
            <a:ext cx="2750969" cy="2630709"/>
          </a:xfrm>
          <a:prstGeom prst="rect">
            <a:avLst/>
          </a:prstGeom>
        </p:spPr>
      </p:pic>
    </p:spTree>
    <p:extLst>
      <p:ext uri="{BB962C8B-B14F-4D97-AF65-F5344CB8AC3E}">
        <p14:creationId xmlns:p14="http://schemas.microsoft.com/office/powerpoint/2010/main" val="3725722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Opdracht 2</a:t>
            </a:r>
            <a:endParaRPr lang="nl-NL" dirty="0"/>
          </a:p>
        </p:txBody>
      </p:sp>
      <p:sp>
        <p:nvSpPr>
          <p:cNvPr id="3" name="Content Placeholder 2"/>
          <p:cNvSpPr>
            <a:spLocks noGrp="1"/>
          </p:cNvSpPr>
          <p:nvPr>
            <p:ph idx="1"/>
          </p:nvPr>
        </p:nvSpPr>
        <p:spPr/>
        <p:txBody>
          <a:bodyPr/>
          <a:lstStyle/>
          <a:p>
            <a:pPr marL="514350" indent="-514350">
              <a:buFont typeface="+mj-lt"/>
              <a:buAutoNum type="arabicPeriod"/>
            </a:pPr>
            <a:r>
              <a:rPr lang="nl-NL" dirty="0" smtClean="0"/>
              <a:t>Haal wat voorwerpen uit je zak of uit je tas of uit de omgeving van het lokaal en verzin in een paar minuten zoveel mogelijk demonstraties en visualisaties.</a:t>
            </a:r>
          </a:p>
          <a:p>
            <a:pPr marL="514350" indent="-514350">
              <a:buFont typeface="+mj-lt"/>
              <a:buAutoNum type="arabicPeriod"/>
            </a:pPr>
            <a:r>
              <a:rPr lang="nl-NL" dirty="0" smtClean="0"/>
              <a:t>Kies dan één van die demonstraties of visualisaties en maak een didactisch stappenplan voor de demo.</a:t>
            </a:r>
          </a:p>
        </p:txBody>
      </p:sp>
    </p:spTree>
    <p:extLst>
      <p:ext uri="{BB962C8B-B14F-4D97-AF65-F5344CB8AC3E}">
        <p14:creationId xmlns:p14="http://schemas.microsoft.com/office/powerpoint/2010/main" val="1925366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Eisen voor een demo</a:t>
            </a:r>
            <a:endParaRPr lang="nl-NL" dirty="0"/>
          </a:p>
        </p:txBody>
      </p:sp>
      <p:sp>
        <p:nvSpPr>
          <p:cNvPr id="3" name="Tijdelijke aanduiding voor inhoud 2"/>
          <p:cNvSpPr>
            <a:spLocks noGrp="1"/>
          </p:cNvSpPr>
          <p:nvPr>
            <p:ph idx="1"/>
          </p:nvPr>
        </p:nvSpPr>
        <p:spPr/>
        <p:txBody>
          <a:bodyPr>
            <a:normAutofit fontScale="77500" lnSpcReduction="20000"/>
          </a:bodyPr>
          <a:lstStyle/>
          <a:p>
            <a:pPr lvl="0"/>
            <a:r>
              <a:rPr lang="nl-NL" dirty="0"/>
              <a:t>Zichtbaarheid (of hoorbaarheid of andere zintuigen).</a:t>
            </a:r>
          </a:p>
          <a:p>
            <a:pPr lvl="0"/>
            <a:r>
              <a:rPr lang="nl-NL" dirty="0"/>
              <a:t>Een duidelijk leerdoel.</a:t>
            </a:r>
          </a:p>
          <a:p>
            <a:pPr lvl="0"/>
            <a:r>
              <a:rPr lang="nl-NL" dirty="0"/>
              <a:t>Rekening houden met typische leerling denkbeelden (misconcepties) en die productief gebruiken in het onderwijsleergesprek.</a:t>
            </a:r>
          </a:p>
          <a:p>
            <a:pPr lvl="0"/>
            <a:r>
              <a:rPr lang="nl-NL" dirty="0"/>
              <a:t>Betrokkenheid, dus activerende didactiek zoals individueel voorspellen wat er gebeurt, of in tweetallen een verklaring zoeken, of een demo kiezen die ze zelf op de eigen tafel na kunnen doen.</a:t>
            </a:r>
          </a:p>
          <a:p>
            <a:pPr lvl="0"/>
            <a:r>
              <a:rPr lang="nl-NL" dirty="0"/>
              <a:t>Details en hoofdzaken scheiden, of details simpel weglaten en pas na de hoofdboodschap bespreken voor de liefhebbers</a:t>
            </a:r>
            <a:r>
              <a:rPr lang="nl-NL" dirty="0" smtClean="0"/>
              <a:t>.</a:t>
            </a:r>
          </a:p>
          <a:p>
            <a:pPr lvl="0"/>
            <a:r>
              <a:rPr lang="nl-NL" dirty="0" smtClean="0"/>
              <a:t>Heen-en-weer denken tussen verschijnsel en begrippen</a:t>
            </a:r>
            <a:endParaRPr lang="nl-NL" dirty="0"/>
          </a:p>
          <a:p>
            <a:endParaRPr lang="nl-NL" dirty="0"/>
          </a:p>
        </p:txBody>
      </p:sp>
    </p:spTree>
    <p:extLst>
      <p:ext uri="{BB962C8B-B14F-4D97-AF65-F5344CB8AC3E}">
        <p14:creationId xmlns:p14="http://schemas.microsoft.com/office/powerpoint/2010/main" val="930015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Wat is er nog meer in het lokaal? Leerlingen!</a:t>
            </a:r>
            <a:endParaRPr lang="nl-NL" dirty="0"/>
          </a:p>
        </p:txBody>
      </p:sp>
      <p:sp>
        <p:nvSpPr>
          <p:cNvPr id="3" name="Content Placeholder 2"/>
          <p:cNvSpPr>
            <a:spLocks noGrp="1"/>
          </p:cNvSpPr>
          <p:nvPr>
            <p:ph idx="1"/>
          </p:nvPr>
        </p:nvSpPr>
        <p:spPr>
          <a:xfrm>
            <a:off x="457200" y="2420888"/>
            <a:ext cx="8229600" cy="3705275"/>
          </a:xfrm>
        </p:spPr>
        <p:txBody>
          <a:bodyPr>
            <a:normAutofit fontScale="92500" lnSpcReduction="10000"/>
          </a:bodyPr>
          <a:lstStyle/>
          <a:p>
            <a:r>
              <a:rPr lang="nl-NL" dirty="0" smtClean="0"/>
              <a:t>Natuurkunde van het lichaam, zelf voelen</a:t>
            </a:r>
          </a:p>
          <a:p>
            <a:pPr lvl="1"/>
            <a:r>
              <a:rPr lang="nl-NL" dirty="0" smtClean="0"/>
              <a:t>bijvoorbeeld zwaartepunt demonstraties.</a:t>
            </a:r>
          </a:p>
          <a:p>
            <a:r>
              <a:rPr lang="nl-NL" dirty="0" smtClean="0"/>
              <a:t>Visualisaties met leerlingen: Rollenspelen, dat is heen-en-weer denken tussen representaties, </a:t>
            </a:r>
          </a:p>
          <a:p>
            <a:pPr lvl="1"/>
            <a:r>
              <a:rPr lang="nl-NL" dirty="0" smtClean="0"/>
              <a:t>kinematica grafieken lopen, </a:t>
            </a:r>
          </a:p>
          <a:p>
            <a:pPr lvl="1"/>
            <a:r>
              <a:rPr lang="nl-NL" dirty="0" smtClean="0"/>
              <a:t>bonen of koekjes schakelingen, </a:t>
            </a:r>
          </a:p>
          <a:p>
            <a:pPr lvl="1"/>
            <a:r>
              <a:rPr lang="nl-NL" dirty="0" smtClean="0"/>
              <a:t>bewegingen in zonnestelsel</a:t>
            </a:r>
          </a:p>
          <a:p>
            <a:pPr lvl="1"/>
            <a:r>
              <a:rPr lang="nl-NL" dirty="0" smtClean="0"/>
              <a:t>Deeltjesmodel vast-vloeibaar-gas</a:t>
            </a:r>
            <a:endParaRPr lang="nl-NL" dirty="0"/>
          </a:p>
        </p:txBody>
      </p:sp>
    </p:spTree>
    <p:extLst>
      <p:ext uri="{BB962C8B-B14F-4D97-AF65-F5344CB8AC3E}">
        <p14:creationId xmlns:p14="http://schemas.microsoft.com/office/powerpoint/2010/main" val="22161845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152400"/>
            <a:ext cx="4311650" cy="1143000"/>
          </a:xfrm>
        </p:spPr>
        <p:txBody>
          <a:bodyPr>
            <a:normAutofit fontScale="90000"/>
          </a:bodyPr>
          <a:lstStyle/>
          <a:p>
            <a:pPr>
              <a:defRPr/>
            </a:pPr>
            <a:r>
              <a:rPr lang="en-US" dirty="0" err="1" smtClean="0"/>
              <a:t>Nog</a:t>
            </a:r>
            <a:r>
              <a:rPr lang="en-US" dirty="0" smtClean="0"/>
              <a:t> </a:t>
            </a:r>
            <a:r>
              <a:rPr lang="en-US" dirty="0" err="1" smtClean="0"/>
              <a:t>meer</a:t>
            </a:r>
            <a:r>
              <a:rPr lang="en-US" dirty="0" smtClean="0"/>
              <a:t> </a:t>
            </a:r>
            <a:r>
              <a:rPr lang="en-US" dirty="0" err="1" smtClean="0"/>
              <a:t>zwaartepunten</a:t>
            </a:r>
            <a:endParaRPr lang="en-US" dirty="0"/>
          </a:p>
        </p:txBody>
      </p:sp>
      <p:pic>
        <p:nvPicPr>
          <p:cNvPr id="112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936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descr="G:\photosnew\cmmoney.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33525"/>
            <a:ext cx="402590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G:\photosnew\Elementary Science\5deMontessori\P1030496e.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14713"/>
            <a:ext cx="4595813"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342900"/>
            <a:ext cx="2882280" cy="1143000"/>
          </a:xfrm>
        </p:spPr>
        <p:txBody>
          <a:bodyPr>
            <a:normAutofit fontScale="90000"/>
          </a:bodyPr>
          <a:lstStyle/>
          <a:p>
            <a:pPr>
              <a:defRPr/>
            </a:pPr>
            <a:r>
              <a:rPr lang="en-US" dirty="0" smtClean="0"/>
              <a:t>En </a:t>
            </a:r>
            <a:r>
              <a:rPr lang="en-US" dirty="0" err="1" smtClean="0"/>
              <a:t>nog</a:t>
            </a:r>
            <a:r>
              <a:rPr lang="en-US" dirty="0" smtClean="0"/>
              <a:t> </a:t>
            </a:r>
            <a:r>
              <a:rPr lang="en-US" dirty="0" err="1" smtClean="0"/>
              <a:t>meer</a:t>
            </a:r>
            <a:endParaRPr lang="en-US" dirty="0"/>
          </a:p>
        </p:txBody>
      </p:sp>
      <p:pic>
        <p:nvPicPr>
          <p:cNvPr id="12291"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8" y="1490663"/>
            <a:ext cx="6742112"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9270" y="404664"/>
            <a:ext cx="6064937" cy="2448272"/>
          </a:xfrm>
        </p:spPr>
        <p:txBody>
          <a:bodyPr>
            <a:normAutofit/>
          </a:bodyPr>
          <a:lstStyle/>
          <a:p>
            <a:pPr>
              <a:defRPr/>
            </a:pPr>
            <a:r>
              <a:rPr lang="en-US" dirty="0" err="1" smtClean="0">
                <a:solidFill>
                  <a:srgbClr val="FFFF00"/>
                </a:solidFill>
              </a:rPr>
              <a:t>Opdracht</a:t>
            </a:r>
            <a:r>
              <a:rPr lang="en-US" dirty="0" smtClean="0">
                <a:solidFill>
                  <a:srgbClr val="FFFF00"/>
                </a:solidFill>
              </a:rPr>
              <a:t> </a:t>
            </a:r>
            <a:r>
              <a:rPr lang="en-US" dirty="0" smtClean="0"/>
              <a:t>: Leg </a:t>
            </a:r>
            <a:r>
              <a:rPr lang="en-US" dirty="0" err="1" smtClean="0"/>
              <a:t>uit</a:t>
            </a:r>
            <a:r>
              <a:rPr lang="en-US" dirty="0" smtClean="0"/>
              <a:t> wat </a:t>
            </a:r>
            <a:r>
              <a:rPr lang="en-US" dirty="0" err="1" smtClean="0"/>
              <a:t>er</a:t>
            </a:r>
            <a:r>
              <a:rPr lang="en-US" dirty="0" smtClean="0"/>
              <a:t> </a:t>
            </a:r>
            <a:r>
              <a:rPr lang="en-US" dirty="0" err="1" smtClean="0"/>
              <a:t>gebeurd</a:t>
            </a:r>
            <a:r>
              <a:rPr lang="en-US" dirty="0" smtClean="0"/>
              <a:t> is … </a:t>
            </a:r>
            <a:r>
              <a:rPr lang="en-US" u="sng" dirty="0" err="1" smtClean="0"/>
              <a:t>schrijf</a:t>
            </a:r>
            <a:r>
              <a:rPr lang="en-US" dirty="0" smtClean="0"/>
              <a:t> </a:t>
            </a:r>
            <a:r>
              <a:rPr lang="en-US" dirty="0" err="1" smtClean="0"/>
              <a:t>een</a:t>
            </a:r>
            <a:r>
              <a:rPr lang="en-US" dirty="0" smtClean="0"/>
              <a:t> </a:t>
            </a:r>
            <a:r>
              <a:rPr lang="en-US" dirty="0" err="1" smtClean="0"/>
              <a:t>verklaring</a:t>
            </a:r>
            <a:endParaRPr lang="en-US" dirty="0"/>
          </a:p>
        </p:txBody>
      </p:sp>
      <p:pic>
        <p:nvPicPr>
          <p:cNvPr id="12291"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0231" y="0"/>
            <a:ext cx="2498147" cy="19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p:cNvSpPr txBox="1"/>
          <p:nvPr/>
        </p:nvSpPr>
        <p:spPr>
          <a:xfrm>
            <a:off x="395536" y="3212976"/>
            <a:ext cx="4416594" cy="2862322"/>
          </a:xfrm>
          <a:prstGeom prst="rect">
            <a:avLst/>
          </a:prstGeom>
          <a:noFill/>
        </p:spPr>
        <p:txBody>
          <a:bodyPr wrap="none" rtlCol="0">
            <a:spAutoFit/>
          </a:bodyPr>
          <a:lstStyle/>
          <a:p>
            <a:r>
              <a:rPr lang="en-US" sz="3600" dirty="0" err="1" smtClean="0"/>
              <a:t>Gebruik</a:t>
            </a:r>
            <a:r>
              <a:rPr lang="en-US" sz="3600" dirty="0" smtClean="0"/>
              <a:t> </a:t>
            </a:r>
            <a:r>
              <a:rPr lang="en-US" sz="3600" dirty="0" err="1" smtClean="0"/>
              <a:t>begrippen</a:t>
            </a:r>
            <a:r>
              <a:rPr lang="en-US" sz="3600" dirty="0" smtClean="0"/>
              <a:t> </a:t>
            </a:r>
            <a:r>
              <a:rPr lang="en-US" sz="3600" dirty="0" err="1" smtClean="0"/>
              <a:t>als</a:t>
            </a:r>
            <a:r>
              <a:rPr lang="en-US" sz="3600" dirty="0"/>
              <a:t>:</a:t>
            </a:r>
            <a:endParaRPr lang="en-US" sz="3600" dirty="0" smtClean="0"/>
          </a:p>
          <a:p>
            <a:r>
              <a:rPr lang="en-US" sz="3600" dirty="0" err="1" smtClean="0"/>
              <a:t>Zwaartepunt</a:t>
            </a:r>
            <a:endParaRPr lang="en-US" sz="3600" dirty="0" smtClean="0"/>
          </a:p>
          <a:p>
            <a:r>
              <a:rPr lang="en-US" sz="3600" dirty="0" smtClean="0"/>
              <a:t>Massa/</a:t>
            </a:r>
            <a:r>
              <a:rPr lang="en-US" sz="3600" dirty="0" err="1" smtClean="0"/>
              <a:t>gewicht</a:t>
            </a:r>
            <a:endParaRPr lang="en-US" sz="3600" dirty="0" smtClean="0"/>
          </a:p>
          <a:p>
            <a:r>
              <a:rPr lang="en-US" sz="3600" dirty="0" err="1" smtClean="0"/>
              <a:t>Verdeling</a:t>
            </a:r>
            <a:r>
              <a:rPr lang="en-US" sz="3600" dirty="0" smtClean="0"/>
              <a:t> van </a:t>
            </a:r>
            <a:r>
              <a:rPr lang="en-US" sz="3600" dirty="0" err="1" smtClean="0"/>
              <a:t>massa</a:t>
            </a:r>
            <a:endParaRPr lang="en-US" sz="3600" dirty="0" smtClean="0"/>
          </a:p>
          <a:p>
            <a:r>
              <a:rPr lang="en-US" sz="3600" dirty="0" smtClean="0"/>
              <a:t>(Moment)</a:t>
            </a:r>
            <a:endParaRPr lang="en-US" sz="3600" dirty="0"/>
          </a:p>
        </p:txBody>
      </p:sp>
      <p:sp>
        <p:nvSpPr>
          <p:cNvPr id="4" name="Tekstvak 3"/>
          <p:cNvSpPr txBox="1"/>
          <p:nvPr/>
        </p:nvSpPr>
        <p:spPr>
          <a:xfrm>
            <a:off x="4391373" y="6093296"/>
            <a:ext cx="4691925" cy="584775"/>
          </a:xfrm>
          <a:prstGeom prst="rect">
            <a:avLst/>
          </a:prstGeom>
          <a:noFill/>
        </p:spPr>
        <p:txBody>
          <a:bodyPr wrap="none" rtlCol="0">
            <a:spAutoFit/>
          </a:bodyPr>
          <a:lstStyle/>
          <a:p>
            <a:r>
              <a:rPr lang="en-US" sz="3200" dirty="0" err="1" smtClean="0"/>
              <a:t>Redeneren</a:t>
            </a:r>
            <a:r>
              <a:rPr lang="en-US" sz="3200" dirty="0" smtClean="0"/>
              <a:t> met </a:t>
            </a:r>
            <a:r>
              <a:rPr lang="en-US" sz="3200" dirty="0" err="1" smtClean="0"/>
              <a:t>begrippen</a:t>
            </a:r>
            <a:r>
              <a:rPr lang="en-US" sz="3200" dirty="0" smtClean="0"/>
              <a:t>!</a:t>
            </a:r>
            <a:endParaRPr lang="en-US" sz="3200" dirty="0"/>
          </a:p>
        </p:txBody>
      </p:sp>
    </p:spTree>
    <p:extLst>
      <p:ext uri="{BB962C8B-B14F-4D97-AF65-F5344CB8AC3E}">
        <p14:creationId xmlns:p14="http://schemas.microsoft.com/office/powerpoint/2010/main" val="3852562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063" y="112713"/>
            <a:ext cx="7772400" cy="1143000"/>
          </a:xfrm>
        </p:spPr>
        <p:txBody>
          <a:bodyPr/>
          <a:lstStyle/>
          <a:p>
            <a:pPr>
              <a:defRPr/>
            </a:pPr>
            <a:r>
              <a:rPr lang="en-US" dirty="0" smtClean="0"/>
              <a:t>Het </a:t>
            </a:r>
            <a:r>
              <a:rPr lang="en-US" dirty="0" err="1" smtClean="0"/>
              <a:t>overkomt</a:t>
            </a:r>
            <a:r>
              <a:rPr lang="en-US" dirty="0" smtClean="0"/>
              <a:t> </a:t>
            </a:r>
            <a:r>
              <a:rPr lang="en-US" dirty="0" err="1" smtClean="0"/>
              <a:t>niet</a:t>
            </a:r>
            <a:r>
              <a:rPr lang="en-US" dirty="0" smtClean="0"/>
              <a:t> </a:t>
            </a:r>
            <a:r>
              <a:rPr lang="en-US" dirty="0" err="1" smtClean="0"/>
              <a:t>alleen</a:t>
            </a:r>
            <a:r>
              <a:rPr lang="en-US" dirty="0" smtClean="0"/>
              <a:t> </a:t>
            </a:r>
            <a:r>
              <a:rPr lang="en-US" dirty="0" err="1" smtClean="0"/>
              <a:t>ezels</a:t>
            </a:r>
            <a:r>
              <a:rPr lang="en-US" dirty="0" smtClean="0"/>
              <a:t>….</a:t>
            </a:r>
            <a:endParaRPr lang="en-US" dirty="0"/>
          </a:p>
        </p:txBody>
      </p:sp>
      <p:pic>
        <p:nvPicPr>
          <p:cNvPr id="13315"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55713"/>
            <a:ext cx="82153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Soms</a:t>
            </a:r>
            <a:r>
              <a:rPr lang="en-US" dirty="0" smtClean="0"/>
              <a:t> </a:t>
            </a:r>
            <a:r>
              <a:rPr lang="en-US" dirty="0" err="1" smtClean="0"/>
              <a:t>gaat</a:t>
            </a:r>
            <a:r>
              <a:rPr lang="en-US" dirty="0" smtClean="0"/>
              <a:t> het </a:t>
            </a:r>
            <a:r>
              <a:rPr lang="en-US" dirty="0" err="1" smtClean="0"/>
              <a:t>juist</a:t>
            </a:r>
            <a:r>
              <a:rPr lang="en-US" dirty="0" smtClean="0"/>
              <a:t> </a:t>
            </a:r>
            <a:r>
              <a:rPr lang="en-US" dirty="0" err="1" smtClean="0"/>
              <a:t>goed</a:t>
            </a:r>
            <a:r>
              <a:rPr lang="en-US" dirty="0" smtClean="0"/>
              <a:t>!</a:t>
            </a:r>
            <a:endParaRPr lang="en-US"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91" y="1412776"/>
            <a:ext cx="8253309" cy="5399040"/>
          </a:xfrm>
          <a:prstGeom prst="rect">
            <a:avLst/>
          </a:prstGeom>
        </p:spPr>
      </p:pic>
    </p:spTree>
    <p:extLst>
      <p:ext uri="{BB962C8B-B14F-4D97-AF65-F5344CB8AC3E}">
        <p14:creationId xmlns:p14="http://schemas.microsoft.com/office/powerpoint/2010/main" val="3152371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2" y="404664"/>
            <a:ext cx="3826768" cy="1143000"/>
          </a:xfrm>
        </p:spPr>
        <p:txBody>
          <a:bodyPr>
            <a:normAutofit fontScale="90000"/>
          </a:bodyPr>
          <a:lstStyle/>
          <a:p>
            <a:r>
              <a:rPr lang="en-US" dirty="0" err="1" smtClean="0"/>
              <a:t>Wip</a:t>
            </a:r>
            <a:r>
              <a:rPr lang="en-US" dirty="0" smtClean="0"/>
              <a:t> en </a:t>
            </a:r>
            <a:r>
              <a:rPr lang="en-US" dirty="0" err="1" smtClean="0"/>
              <a:t>zwaartepunt</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3788179"/>
            <a:ext cx="4615408" cy="303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877" y="0"/>
            <a:ext cx="5095123"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4796341" y="5589240"/>
            <a:ext cx="4500976" cy="1077218"/>
          </a:xfrm>
          <a:prstGeom prst="rect">
            <a:avLst/>
          </a:prstGeom>
          <a:noFill/>
        </p:spPr>
        <p:txBody>
          <a:bodyPr wrap="none" rtlCol="0">
            <a:spAutoFit/>
          </a:bodyPr>
          <a:lstStyle/>
          <a:p>
            <a:r>
              <a:rPr lang="en-US" sz="3200" dirty="0" err="1" smtClean="0"/>
              <a:t>Kan</a:t>
            </a:r>
            <a:r>
              <a:rPr lang="en-US" sz="3200" dirty="0" smtClean="0"/>
              <a:t> </a:t>
            </a:r>
            <a:r>
              <a:rPr lang="en-US" sz="3200" dirty="0" err="1" smtClean="0"/>
              <a:t>dat</a:t>
            </a:r>
            <a:r>
              <a:rPr lang="en-US" sz="3200" dirty="0" smtClean="0"/>
              <a:t>?</a:t>
            </a:r>
          </a:p>
          <a:p>
            <a:r>
              <a:rPr lang="en-US" sz="3200" dirty="0" err="1" smtClean="0"/>
              <a:t>Misschien</a:t>
            </a:r>
            <a:r>
              <a:rPr lang="en-US" sz="3200" dirty="0" smtClean="0"/>
              <a:t> is het </a:t>
            </a:r>
            <a:r>
              <a:rPr lang="en-US" sz="3200" dirty="0" err="1" smtClean="0"/>
              <a:t>een</a:t>
            </a:r>
            <a:r>
              <a:rPr lang="en-US" sz="3200" dirty="0" smtClean="0"/>
              <a:t> pop?</a:t>
            </a:r>
            <a:endParaRPr lang="en-US" sz="3200" dirty="0"/>
          </a:p>
        </p:txBody>
      </p:sp>
    </p:spTree>
    <p:extLst>
      <p:ext uri="{BB962C8B-B14F-4D97-AF65-F5344CB8AC3E}">
        <p14:creationId xmlns:p14="http://schemas.microsoft.com/office/powerpoint/2010/main" val="261182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Programma</a:t>
            </a:r>
            <a:endParaRPr lang="nl-NL"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nl-NL" dirty="0" smtClean="0"/>
              <a:t>Vraag over eerdere deelname </a:t>
            </a:r>
            <a:r>
              <a:rPr lang="nl-NL" dirty="0" err="1" smtClean="0"/>
              <a:t>SdF</a:t>
            </a:r>
            <a:r>
              <a:rPr lang="nl-NL" dirty="0" smtClean="0"/>
              <a:t> 2015 of 2016</a:t>
            </a:r>
          </a:p>
          <a:p>
            <a:pPr marL="514350" indent="-514350">
              <a:buFont typeface="+mj-lt"/>
              <a:buAutoNum type="arabicPeriod"/>
            </a:pPr>
            <a:r>
              <a:rPr lang="nl-NL" dirty="0" smtClean="0"/>
              <a:t>Warming-up: een glas water</a:t>
            </a:r>
          </a:p>
          <a:p>
            <a:pPr marL="514350" indent="-514350">
              <a:buFont typeface="+mj-lt"/>
              <a:buAutoNum type="arabicPeriod"/>
            </a:pPr>
            <a:r>
              <a:rPr lang="nl-NL" dirty="0" smtClean="0"/>
              <a:t>Inleiding over demonstraties</a:t>
            </a:r>
          </a:p>
          <a:p>
            <a:pPr marL="514350" indent="-514350">
              <a:buFont typeface="+mj-lt"/>
              <a:buAutoNum type="arabicPeriod"/>
            </a:pPr>
            <a:r>
              <a:rPr lang="nl-NL" dirty="0" smtClean="0"/>
              <a:t>Voorbeelden</a:t>
            </a:r>
          </a:p>
          <a:p>
            <a:pPr marL="514350" indent="-514350">
              <a:buFont typeface="+mj-lt"/>
              <a:buAutoNum type="arabicPeriod"/>
            </a:pPr>
            <a:r>
              <a:rPr lang="nl-NL" dirty="0" smtClean="0"/>
              <a:t>Ideeën bedenken/uitwerken</a:t>
            </a:r>
          </a:p>
          <a:p>
            <a:pPr marL="514350" indent="-514350">
              <a:buFont typeface="+mj-lt"/>
              <a:buAutoNum type="arabicPeriod"/>
            </a:pPr>
            <a:r>
              <a:rPr lang="nl-NL" dirty="0" smtClean="0"/>
              <a:t>Uitwisselen</a:t>
            </a:r>
          </a:p>
          <a:p>
            <a:pPr marL="514350" indent="-514350">
              <a:buFont typeface="+mj-lt"/>
              <a:buAutoNum type="arabicPeriod"/>
            </a:pPr>
            <a:r>
              <a:rPr lang="nl-NL" dirty="0" smtClean="0"/>
              <a:t>People demo’s/rollenspelen</a:t>
            </a:r>
          </a:p>
          <a:p>
            <a:pPr marL="514350" indent="-514350">
              <a:buFont typeface="+mj-lt"/>
              <a:buAutoNum type="arabicPeriod"/>
            </a:pPr>
            <a:r>
              <a:rPr lang="nl-NL" dirty="0" smtClean="0"/>
              <a:t>Slot</a:t>
            </a:r>
          </a:p>
          <a:p>
            <a:pPr marL="514350" indent="-514350">
              <a:buFont typeface="+mj-lt"/>
              <a:buAutoNum type="arabicPeriod"/>
            </a:pPr>
            <a:endParaRPr lang="nl-NL" dirty="0"/>
          </a:p>
          <a:p>
            <a:pPr marL="0" indent="0">
              <a:buNone/>
            </a:pPr>
            <a:r>
              <a:rPr lang="nl-NL" dirty="0" smtClean="0"/>
              <a:t>WAARSCHUWING</a:t>
            </a:r>
          </a:p>
          <a:p>
            <a:pPr marL="0" indent="0">
              <a:buNone/>
            </a:pPr>
            <a:r>
              <a:rPr lang="nl-NL" dirty="0" smtClean="0">
                <a:solidFill>
                  <a:srgbClr val="FFFF00"/>
                </a:solidFill>
              </a:rPr>
              <a:t>Altijd controleren wat er wel of niet is begrepen</a:t>
            </a:r>
            <a:endParaRPr lang="nl-NL" dirty="0">
              <a:solidFill>
                <a:srgbClr val="FFFF00"/>
              </a:solidFill>
            </a:endParaRPr>
          </a:p>
        </p:txBody>
      </p:sp>
    </p:spTree>
    <p:extLst>
      <p:ext uri="{BB962C8B-B14F-4D97-AF65-F5344CB8AC3E}">
        <p14:creationId xmlns:p14="http://schemas.microsoft.com/office/powerpoint/2010/main" val="41305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Visualisatie door rollenspel</a:t>
            </a:r>
            <a:endParaRPr lang="nl-NL" dirty="0"/>
          </a:p>
        </p:txBody>
      </p:sp>
      <p:sp>
        <p:nvSpPr>
          <p:cNvPr id="3" name="Tijdelijke aanduiding voor inhoud 2"/>
          <p:cNvSpPr>
            <a:spLocks noGrp="1"/>
          </p:cNvSpPr>
          <p:nvPr>
            <p:ph idx="1"/>
          </p:nvPr>
        </p:nvSpPr>
        <p:spPr/>
        <p:txBody>
          <a:bodyPr/>
          <a:lstStyle/>
          <a:p>
            <a:r>
              <a:rPr lang="nl-NL" dirty="0" smtClean="0"/>
              <a:t>Heen-en-weer denken tussen representaties</a:t>
            </a:r>
          </a:p>
          <a:p>
            <a:r>
              <a:rPr lang="nl-NL" dirty="0" smtClean="0"/>
              <a:t>Er is een analogie tussen het fysisch model en het rollenspel</a:t>
            </a:r>
          </a:p>
          <a:p>
            <a:r>
              <a:rPr lang="nl-NL" dirty="0" smtClean="0"/>
              <a:t>MAAR</a:t>
            </a:r>
            <a:r>
              <a:rPr lang="nl-NL" smtClean="0"/>
              <a:t>: er </a:t>
            </a:r>
            <a:r>
              <a:rPr lang="nl-NL" dirty="0" smtClean="0"/>
              <a:t>zijn altijd zaken die niet kloppen</a:t>
            </a:r>
            <a:endParaRPr lang="nl-NL" dirty="0"/>
          </a:p>
        </p:txBody>
      </p:sp>
    </p:spTree>
    <p:extLst>
      <p:ext uri="{BB962C8B-B14F-4D97-AF65-F5344CB8AC3E}">
        <p14:creationId xmlns:p14="http://schemas.microsoft.com/office/powerpoint/2010/main" val="1150755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Vast, vloeibaar, gas</a:t>
            </a:r>
            <a:endParaRPr lang="nl-NL" dirty="0"/>
          </a:p>
        </p:txBody>
      </p:sp>
      <p:sp>
        <p:nvSpPr>
          <p:cNvPr id="3" name="Tijdelijke aanduiding voor inhoud 2"/>
          <p:cNvSpPr>
            <a:spLocks noGrp="1"/>
          </p:cNvSpPr>
          <p:nvPr>
            <p:ph idx="1"/>
          </p:nvPr>
        </p:nvSpPr>
        <p:spPr/>
        <p:txBody>
          <a:bodyPr>
            <a:normAutofit fontScale="92500" lnSpcReduction="10000"/>
          </a:bodyPr>
          <a:lstStyle/>
          <a:p>
            <a:r>
              <a:rPr lang="nl-NL" dirty="0" smtClean="0"/>
              <a:t>-273 graden</a:t>
            </a:r>
          </a:p>
          <a:p>
            <a:r>
              <a:rPr lang="nl-NL" dirty="0" smtClean="0"/>
              <a:t>Verwarmen</a:t>
            </a:r>
          </a:p>
          <a:p>
            <a:r>
              <a:rPr lang="nl-NL" dirty="0" smtClean="0"/>
              <a:t>Smelten</a:t>
            </a:r>
          </a:p>
          <a:p>
            <a:r>
              <a:rPr lang="nl-NL" dirty="0" smtClean="0"/>
              <a:t>Verwarmen, verdampen</a:t>
            </a:r>
            <a:endParaRPr lang="nl-NL" dirty="0" smtClean="0"/>
          </a:p>
          <a:p>
            <a:r>
              <a:rPr lang="nl-NL" dirty="0" smtClean="0"/>
              <a:t>Koken</a:t>
            </a:r>
          </a:p>
          <a:p>
            <a:r>
              <a:rPr lang="nl-NL" dirty="0" smtClean="0"/>
              <a:t>Etc.</a:t>
            </a:r>
          </a:p>
          <a:p>
            <a:pPr marL="0" indent="0">
              <a:buNone/>
            </a:pPr>
            <a:r>
              <a:rPr lang="nl-NL" dirty="0" smtClean="0"/>
              <a:t>Heen-en-weer denken tussen rollenspel en begrippen</a:t>
            </a:r>
          </a:p>
          <a:p>
            <a:pPr marL="0" indent="0">
              <a:buNone/>
            </a:pPr>
            <a:r>
              <a:rPr lang="nl-NL" dirty="0" smtClean="0"/>
              <a:t>Temperatuur en beweging van moleculen</a:t>
            </a:r>
            <a:endParaRPr lang="nl-NL" dirty="0"/>
          </a:p>
        </p:txBody>
      </p:sp>
    </p:spTree>
    <p:extLst>
      <p:ext uri="{BB962C8B-B14F-4D97-AF65-F5344CB8AC3E}">
        <p14:creationId xmlns:p14="http://schemas.microsoft.com/office/powerpoint/2010/main" val="20655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Koekjes, elektronen en schakelingen</a:t>
            </a:r>
            <a:endParaRPr lang="nl-NL"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630969"/>
            <a:ext cx="7924800" cy="4464424"/>
          </a:xfrm>
        </p:spPr>
      </p:pic>
    </p:spTree>
    <p:extLst>
      <p:ext uri="{BB962C8B-B14F-4D97-AF65-F5344CB8AC3E}">
        <p14:creationId xmlns:p14="http://schemas.microsoft.com/office/powerpoint/2010/main" val="12922007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Natuurkunde versus Koekjesmodel</a:t>
            </a:r>
            <a:endParaRPr lang="nl-NL" dirty="0"/>
          </a:p>
        </p:txBody>
      </p:sp>
      <p:graphicFrame>
        <p:nvGraphicFramePr>
          <p:cNvPr id="3" name="Tabel 2"/>
          <p:cNvGraphicFramePr>
            <a:graphicFrameLocks noGrp="1"/>
          </p:cNvGraphicFramePr>
          <p:nvPr>
            <p:extLst>
              <p:ext uri="{D42A27DB-BD31-4B8C-83A1-F6EECF244321}">
                <p14:modId xmlns:p14="http://schemas.microsoft.com/office/powerpoint/2010/main" val="1696213569"/>
              </p:ext>
            </p:extLst>
          </p:nvPr>
        </p:nvGraphicFramePr>
        <p:xfrm>
          <a:off x="251520" y="1397000"/>
          <a:ext cx="8784976" cy="5638212"/>
        </p:xfrm>
        <a:graphic>
          <a:graphicData uri="http://schemas.openxmlformats.org/drawingml/2006/table">
            <a:tbl>
              <a:tblPr firstRow="1" bandRow="1">
                <a:tableStyleId>{5C22544A-7EE6-4342-B048-85BDC9FD1C3A}</a:tableStyleId>
              </a:tblPr>
              <a:tblGrid>
                <a:gridCol w="4248472"/>
                <a:gridCol w="4536504"/>
              </a:tblGrid>
              <a:tr h="650044">
                <a:tc>
                  <a:txBody>
                    <a:bodyPr/>
                    <a:lstStyle/>
                    <a:p>
                      <a:r>
                        <a:rPr lang="nl-NL" sz="3200" dirty="0" smtClean="0"/>
                        <a:t>Elektron</a:t>
                      </a:r>
                      <a:endParaRPr lang="nl-NL" sz="3200" dirty="0"/>
                    </a:p>
                  </a:txBody>
                  <a:tcPr/>
                </a:tc>
                <a:tc>
                  <a:txBody>
                    <a:bodyPr/>
                    <a:lstStyle/>
                    <a:p>
                      <a:r>
                        <a:rPr lang="nl-NL" sz="3200" dirty="0" smtClean="0"/>
                        <a:t>Leerling</a:t>
                      </a:r>
                      <a:endParaRPr lang="nl-NL" sz="3200" dirty="0"/>
                    </a:p>
                  </a:txBody>
                  <a:tcPr/>
                </a:tc>
              </a:tr>
              <a:tr h="650044">
                <a:tc>
                  <a:txBody>
                    <a:bodyPr/>
                    <a:lstStyle/>
                    <a:p>
                      <a:r>
                        <a:rPr lang="nl-NL" sz="3200" dirty="0" smtClean="0"/>
                        <a:t>Stroomsterkte</a:t>
                      </a:r>
                      <a:endParaRPr lang="nl-NL" sz="3200" dirty="0"/>
                    </a:p>
                  </a:txBody>
                  <a:tcPr/>
                </a:tc>
                <a:tc>
                  <a:txBody>
                    <a:bodyPr/>
                    <a:lstStyle/>
                    <a:p>
                      <a:r>
                        <a:rPr lang="nl-NL" sz="3200" dirty="0" smtClean="0"/>
                        <a:t>Leerlingen/seconde</a:t>
                      </a:r>
                      <a:endParaRPr lang="nl-NL" sz="3200" dirty="0"/>
                    </a:p>
                  </a:txBody>
                  <a:tcPr/>
                </a:tc>
              </a:tr>
              <a:tr h="650044">
                <a:tc>
                  <a:txBody>
                    <a:bodyPr/>
                    <a:lstStyle/>
                    <a:p>
                      <a:r>
                        <a:rPr lang="nl-NL" sz="3200" dirty="0" smtClean="0"/>
                        <a:t>Spanning [V]=[J/C]</a:t>
                      </a:r>
                      <a:endParaRPr lang="nl-NL" sz="3200" dirty="0"/>
                    </a:p>
                  </a:txBody>
                  <a:tcPr/>
                </a:tc>
                <a:tc>
                  <a:txBody>
                    <a:bodyPr/>
                    <a:lstStyle/>
                    <a:p>
                      <a:r>
                        <a:rPr lang="nl-NL" sz="3200" dirty="0" smtClean="0"/>
                        <a:t>Energie per leerling die wordt opgenomen (batterij) of afgegeven (R)</a:t>
                      </a:r>
                      <a:endParaRPr lang="nl-NL" sz="3200" dirty="0"/>
                    </a:p>
                  </a:txBody>
                  <a:tcPr/>
                </a:tc>
              </a:tr>
              <a:tr h="650044">
                <a:tc>
                  <a:txBody>
                    <a:bodyPr/>
                    <a:lstStyle/>
                    <a:p>
                      <a:r>
                        <a:rPr lang="nl-NL" sz="3200" dirty="0" smtClean="0"/>
                        <a:t>Batterij</a:t>
                      </a:r>
                      <a:r>
                        <a:rPr lang="nl-NL" sz="3200" baseline="0" dirty="0" smtClean="0"/>
                        <a:t> levert energie</a:t>
                      </a:r>
                      <a:endParaRPr lang="nl-NL" sz="3200" dirty="0"/>
                    </a:p>
                  </a:txBody>
                  <a:tcPr/>
                </a:tc>
                <a:tc>
                  <a:txBody>
                    <a:bodyPr/>
                    <a:lstStyle/>
                    <a:p>
                      <a:r>
                        <a:rPr lang="nl-NL" sz="3200" dirty="0" err="1" smtClean="0"/>
                        <a:t>Batt</a:t>
                      </a:r>
                      <a:r>
                        <a:rPr lang="nl-NL" sz="3200" dirty="0" smtClean="0"/>
                        <a:t> Leerling</a:t>
                      </a:r>
                      <a:r>
                        <a:rPr lang="nl-NL" sz="3200" baseline="0" dirty="0" smtClean="0"/>
                        <a:t> geeft koekjes</a:t>
                      </a:r>
                      <a:endParaRPr lang="nl-NL" sz="3200" dirty="0"/>
                    </a:p>
                  </a:txBody>
                  <a:tcPr/>
                </a:tc>
              </a:tr>
              <a:tr h="650044">
                <a:tc>
                  <a:txBody>
                    <a:bodyPr/>
                    <a:lstStyle/>
                    <a:p>
                      <a:r>
                        <a:rPr lang="nl-NL" sz="3200" dirty="0" smtClean="0"/>
                        <a:t>Weerstand absorbeert E</a:t>
                      </a:r>
                      <a:endParaRPr lang="nl-NL" sz="3200" dirty="0"/>
                    </a:p>
                  </a:txBody>
                  <a:tcPr/>
                </a:tc>
                <a:tc>
                  <a:txBody>
                    <a:bodyPr/>
                    <a:lstStyle/>
                    <a:p>
                      <a:r>
                        <a:rPr lang="nl-NL" sz="3200" dirty="0" smtClean="0"/>
                        <a:t>Vernauwing, Weerstand</a:t>
                      </a:r>
                      <a:r>
                        <a:rPr lang="nl-NL" sz="3200" baseline="0" dirty="0" smtClean="0"/>
                        <a:t> leerling </a:t>
                      </a:r>
                      <a:r>
                        <a:rPr lang="nl-NL" sz="3200" dirty="0" smtClean="0"/>
                        <a:t>eet koekjes</a:t>
                      </a:r>
                      <a:endParaRPr lang="nl-NL" sz="3200" dirty="0"/>
                    </a:p>
                  </a:txBody>
                  <a:tcPr/>
                </a:tc>
              </a:tr>
              <a:tr h="650044">
                <a:tc>
                  <a:txBody>
                    <a:bodyPr/>
                    <a:lstStyle/>
                    <a:p>
                      <a:r>
                        <a:rPr lang="nl-NL" sz="3200" dirty="0" smtClean="0"/>
                        <a:t>Vermogen P=U.I</a:t>
                      </a:r>
                      <a:endParaRPr lang="nl-NL" sz="3200" dirty="0"/>
                    </a:p>
                  </a:txBody>
                  <a:tcPr/>
                </a:tc>
                <a:tc>
                  <a:txBody>
                    <a:bodyPr/>
                    <a:lstStyle/>
                    <a:p>
                      <a:r>
                        <a:rPr lang="nl-NL" sz="3200" dirty="0" smtClean="0"/>
                        <a:t>Energie/leerling</a:t>
                      </a:r>
                      <a:r>
                        <a:rPr lang="nl-NL" sz="3200" baseline="0" dirty="0" smtClean="0"/>
                        <a:t> x Aantal </a:t>
                      </a:r>
                      <a:r>
                        <a:rPr lang="nl-NL" sz="3200" baseline="0" dirty="0" err="1" smtClean="0"/>
                        <a:t>lln</a:t>
                      </a:r>
                      <a:endParaRPr lang="nl-NL" sz="3200" dirty="0"/>
                    </a:p>
                  </a:txBody>
                  <a:tcPr/>
                </a:tc>
              </a:tr>
            </a:tbl>
          </a:graphicData>
        </a:graphic>
      </p:graphicFrame>
    </p:spTree>
    <p:extLst>
      <p:ext uri="{BB962C8B-B14F-4D97-AF65-F5344CB8AC3E}">
        <p14:creationId xmlns:p14="http://schemas.microsoft.com/office/powerpoint/2010/main" val="1138185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Voltmeter</a:t>
            </a:r>
            <a:endParaRPr lang="nl-NL"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7376" y="1178215"/>
            <a:ext cx="7006991" cy="5679785"/>
          </a:xfrm>
        </p:spPr>
      </p:pic>
    </p:spTree>
    <p:extLst>
      <p:ext uri="{BB962C8B-B14F-4D97-AF65-F5344CB8AC3E}">
        <p14:creationId xmlns:p14="http://schemas.microsoft.com/office/powerpoint/2010/main" val="2415157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er fout?</a:t>
            </a:r>
            <a:endParaRPr lang="nl-NL" dirty="0"/>
          </a:p>
        </p:txBody>
      </p:sp>
      <p:sp>
        <p:nvSpPr>
          <p:cNvPr id="3" name="Tijdelijke aanduiding voor inhoud 2"/>
          <p:cNvSpPr>
            <a:spLocks noGrp="1"/>
          </p:cNvSpPr>
          <p:nvPr>
            <p:ph idx="1"/>
          </p:nvPr>
        </p:nvSpPr>
        <p:spPr/>
        <p:txBody>
          <a:bodyPr/>
          <a:lstStyle/>
          <a:p>
            <a:r>
              <a:rPr lang="nl-NL" dirty="0" smtClean="0"/>
              <a:t>Energie wordt door het veld getransporteerd, niet door de elektronen.</a:t>
            </a:r>
          </a:p>
          <a:p>
            <a:r>
              <a:rPr lang="nl-NL" dirty="0" smtClean="0"/>
              <a:t>Bv. Energie kan een condensator passeren.</a:t>
            </a:r>
          </a:p>
          <a:p>
            <a:endParaRPr lang="nl-NL" dirty="0"/>
          </a:p>
        </p:txBody>
      </p:sp>
    </p:spTree>
    <p:extLst>
      <p:ext uri="{BB962C8B-B14F-4D97-AF65-F5344CB8AC3E}">
        <p14:creationId xmlns:p14="http://schemas.microsoft.com/office/powerpoint/2010/main" val="1622396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Bronnen</a:t>
            </a:r>
            <a:endParaRPr lang="nl-NL" dirty="0"/>
          </a:p>
        </p:txBody>
      </p:sp>
      <p:sp>
        <p:nvSpPr>
          <p:cNvPr id="3" name="Content Placeholder 2"/>
          <p:cNvSpPr>
            <a:spLocks noGrp="1"/>
          </p:cNvSpPr>
          <p:nvPr>
            <p:ph idx="1"/>
          </p:nvPr>
        </p:nvSpPr>
        <p:spPr/>
        <p:txBody>
          <a:bodyPr>
            <a:normAutofit fontScale="70000" lnSpcReduction="20000"/>
          </a:bodyPr>
          <a:lstStyle/>
          <a:p>
            <a:pPr marL="0" indent="0">
              <a:buNone/>
            </a:pPr>
            <a:r>
              <a:rPr lang="nl-NL" dirty="0" smtClean="0"/>
              <a:t>Als pdf via e-mail:</a:t>
            </a:r>
          </a:p>
          <a:p>
            <a:pPr marL="514350" indent="-514350">
              <a:buFont typeface="+mj-lt"/>
              <a:buAutoNum type="arabicPeriod"/>
            </a:pPr>
            <a:r>
              <a:rPr lang="nl-NL" dirty="0" smtClean="0"/>
              <a:t>Hand-out: Broekzak Demonstraties en Visualisaties (pdf, opvraagbaar of intekenen)</a:t>
            </a:r>
          </a:p>
          <a:p>
            <a:pPr marL="514350" indent="-514350">
              <a:buFont typeface="+mj-lt"/>
              <a:buAutoNum type="arabicPeriod"/>
            </a:pPr>
            <a:r>
              <a:rPr lang="nl-NL" dirty="0" smtClean="0"/>
              <a:t>Hand-out: 30 mini demonstraties met een glas water (pdf, opvraagbaar of intekenen)</a:t>
            </a:r>
          </a:p>
          <a:p>
            <a:pPr marL="514350" indent="-514350">
              <a:buFont typeface="+mj-lt"/>
              <a:buAutoNum type="arabicPeriod"/>
            </a:pPr>
            <a:r>
              <a:rPr lang="nl-NL" dirty="0" smtClean="0"/>
              <a:t>Deze presentatie met aantekeningen als pdf</a:t>
            </a:r>
          </a:p>
          <a:p>
            <a:pPr marL="514350" indent="-514350">
              <a:buFont typeface="+mj-lt"/>
              <a:buAutoNum type="arabicPeriod"/>
            </a:pPr>
            <a:r>
              <a:rPr lang="nl-NL" dirty="0" smtClean="0"/>
              <a:t>Rollenspelen schakelingen en zonnestelsel</a:t>
            </a:r>
          </a:p>
          <a:p>
            <a:pPr marL="0" indent="0">
              <a:buNone/>
            </a:pPr>
            <a:r>
              <a:rPr lang="nl-NL" dirty="0" smtClean="0"/>
              <a:t>Overig:</a:t>
            </a:r>
          </a:p>
          <a:p>
            <a:pPr marL="514350" indent="-514350">
              <a:buFont typeface="+mj-lt"/>
              <a:buAutoNum type="arabicPeriod"/>
            </a:pPr>
            <a:r>
              <a:rPr lang="nl-NL" dirty="0" smtClean="0"/>
              <a:t>Boek: Showdefysica: natuurkunde laten zien door Frederik et al, delen 1 &amp; 2</a:t>
            </a:r>
          </a:p>
          <a:p>
            <a:pPr marL="514350" indent="-514350">
              <a:buFont typeface="+mj-lt"/>
              <a:buAutoNum type="arabicPeriod"/>
            </a:pPr>
            <a:r>
              <a:rPr lang="nl-NL" dirty="0" smtClean="0"/>
              <a:t>Liem: Invitations to Science Inquiry</a:t>
            </a:r>
          </a:p>
          <a:p>
            <a:pPr marL="514350" indent="-514350">
              <a:buFont typeface="+mj-lt"/>
              <a:buAutoNum type="arabicPeriod"/>
            </a:pPr>
            <a:r>
              <a:rPr lang="nl-NL" dirty="0" smtClean="0"/>
              <a:t>Talloze </a:t>
            </a:r>
            <a:r>
              <a:rPr lang="nl-NL" dirty="0"/>
              <a:t>websites</a:t>
            </a:r>
          </a:p>
          <a:p>
            <a:pPr marL="514350" indent="-514350">
              <a:buFont typeface="+mj-lt"/>
              <a:buAutoNum type="arabicPeriod"/>
            </a:pPr>
            <a:r>
              <a:rPr lang="nl-NL" dirty="0" smtClean="0"/>
              <a:t>Contact:</a:t>
            </a:r>
            <a:r>
              <a:rPr lang="nl-NL" dirty="0" smtClean="0">
                <a:solidFill>
                  <a:srgbClr val="FFFF00"/>
                </a:solidFill>
              </a:rPr>
              <a:t> </a:t>
            </a:r>
            <a:r>
              <a:rPr lang="nl-NL" dirty="0" smtClean="0">
                <a:solidFill>
                  <a:srgbClr val="FFFF00"/>
                </a:solidFill>
                <a:hlinkClick r:id="rId3"/>
              </a:rPr>
              <a:t>e.berg@vu.nl</a:t>
            </a:r>
            <a:endParaRPr lang="nl-NL" dirty="0" smtClean="0">
              <a:solidFill>
                <a:srgbClr val="FFFF00"/>
              </a:solidFill>
            </a:endParaRPr>
          </a:p>
        </p:txBody>
      </p:sp>
    </p:spTree>
    <p:extLst>
      <p:ext uri="{BB962C8B-B14F-4D97-AF65-F5344CB8AC3E}">
        <p14:creationId xmlns:p14="http://schemas.microsoft.com/office/powerpoint/2010/main" val="41675735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Munten</a:t>
            </a:r>
            <a:endParaRPr lang="nl-NL" dirty="0"/>
          </a:p>
        </p:txBody>
      </p:sp>
      <p:pic>
        <p:nvPicPr>
          <p:cNvPr id="4" name="Content Placeholder 3"/>
          <p:cNvPicPr>
            <a:picLocks noGrp="1" noChangeAspect="1"/>
          </p:cNvPicPr>
          <p:nvPr>
            <p:ph idx="1"/>
          </p:nvPr>
        </p:nvPicPr>
        <p:blipFill>
          <a:blip r:embed="rId3"/>
          <a:stretch>
            <a:fillRect/>
          </a:stretch>
        </p:blipFill>
        <p:spPr>
          <a:xfrm>
            <a:off x="179512" y="1620865"/>
            <a:ext cx="3816424" cy="5237135"/>
          </a:xfrm>
          <a:prstGeom prst="rect">
            <a:avLst/>
          </a:prstGeom>
        </p:spPr>
      </p:pic>
      <p:sp>
        <p:nvSpPr>
          <p:cNvPr id="5" name="TextBox 4"/>
          <p:cNvSpPr txBox="1"/>
          <p:nvPr/>
        </p:nvSpPr>
        <p:spPr>
          <a:xfrm>
            <a:off x="4211961" y="1844824"/>
            <a:ext cx="4752528" cy="5109091"/>
          </a:xfrm>
          <a:prstGeom prst="rect">
            <a:avLst/>
          </a:prstGeom>
          <a:noFill/>
        </p:spPr>
        <p:txBody>
          <a:bodyPr wrap="square" rtlCol="0">
            <a:spAutoFit/>
          </a:bodyPr>
          <a:lstStyle/>
          <a:p>
            <a:pPr marL="514350" indent="-514350">
              <a:buFont typeface="+mj-lt"/>
              <a:buAutoNum type="arabicPeriod"/>
            </a:pPr>
            <a:r>
              <a:rPr lang="nl-NL" sz="2800" dirty="0" smtClean="0"/>
              <a:t>Eerst los, wat verwachten we?</a:t>
            </a:r>
          </a:p>
          <a:p>
            <a:pPr marL="514350" indent="-514350">
              <a:buFont typeface="+mj-lt"/>
              <a:buAutoNum type="arabicPeriod"/>
            </a:pPr>
            <a:r>
              <a:rPr lang="nl-NL" sz="2800" dirty="0" smtClean="0"/>
              <a:t>Observatie</a:t>
            </a:r>
          </a:p>
          <a:p>
            <a:pPr marL="514350" indent="-514350">
              <a:buFont typeface="+mj-lt"/>
              <a:buAutoNum type="arabicPeriod"/>
            </a:pPr>
            <a:r>
              <a:rPr lang="nl-NL" sz="2800" dirty="0" smtClean="0"/>
              <a:t>Dan middelste vastpinnen</a:t>
            </a:r>
          </a:p>
          <a:p>
            <a:pPr marL="514350" indent="-514350">
              <a:buFont typeface="+mj-lt"/>
              <a:buAutoNum type="arabicPeriod"/>
            </a:pPr>
            <a:r>
              <a:rPr lang="nl-NL" sz="2800" dirty="0" smtClean="0"/>
              <a:t>Wat verwachten we?</a:t>
            </a:r>
          </a:p>
          <a:p>
            <a:pPr marL="514350" indent="-514350">
              <a:buFont typeface="+mj-lt"/>
              <a:buAutoNum type="arabicPeriod"/>
            </a:pPr>
            <a:r>
              <a:rPr lang="nl-NL" sz="2800" dirty="0" smtClean="0"/>
              <a:t>Observatie</a:t>
            </a:r>
          </a:p>
          <a:p>
            <a:pPr marL="514350" indent="-514350">
              <a:buFont typeface="+mj-lt"/>
              <a:buAutoNum type="arabicPeriod"/>
            </a:pPr>
            <a:r>
              <a:rPr lang="nl-NL" sz="2800" dirty="0" smtClean="0"/>
              <a:t>Exploratie, hoe kunnen we dit snappen</a:t>
            </a:r>
            <a:r>
              <a:rPr lang="nl-NL" dirty="0" smtClean="0"/>
              <a:t>?</a:t>
            </a:r>
          </a:p>
          <a:p>
            <a:pPr marL="514350" indent="-514350">
              <a:buFont typeface="+mj-lt"/>
              <a:buAutoNum type="arabicPeriod"/>
            </a:pPr>
            <a:endParaRPr lang="nl-NL" dirty="0"/>
          </a:p>
          <a:p>
            <a:r>
              <a:rPr lang="nl-NL" sz="2800" dirty="0" smtClean="0"/>
              <a:t>Waar past dit in het curriculum? Wat zijn je doelen met deze demo?</a:t>
            </a:r>
            <a:endParaRPr lang="nl-NL" sz="2800" dirty="0"/>
          </a:p>
        </p:txBody>
      </p:sp>
    </p:spTree>
    <p:extLst>
      <p:ext uri="{BB962C8B-B14F-4D97-AF65-F5344CB8AC3E}">
        <p14:creationId xmlns:p14="http://schemas.microsoft.com/office/powerpoint/2010/main" val="2896687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Warming-up: demonstraties en visualisaties met een glas water</a:t>
            </a:r>
            <a:endParaRPr lang="nl-NL" dirty="0"/>
          </a:p>
        </p:txBody>
      </p:sp>
      <p:sp>
        <p:nvSpPr>
          <p:cNvPr id="3" name="Tijdelijke aanduiding voor inhoud 2"/>
          <p:cNvSpPr>
            <a:spLocks noGrp="1"/>
          </p:cNvSpPr>
          <p:nvPr>
            <p:ph idx="1"/>
          </p:nvPr>
        </p:nvSpPr>
        <p:spPr>
          <a:xfrm>
            <a:off x="457200" y="2780928"/>
            <a:ext cx="8229600" cy="3345235"/>
          </a:xfrm>
        </p:spPr>
        <p:txBody>
          <a:bodyPr/>
          <a:lstStyle/>
          <a:p>
            <a:pPr marL="0" indent="0">
              <a:buNone/>
            </a:pPr>
            <a:r>
              <a:rPr lang="nl-NL" dirty="0"/>
              <a:t>Bedenk in tweetallen </a:t>
            </a:r>
            <a:r>
              <a:rPr lang="nl-NL" dirty="0" smtClean="0"/>
              <a:t>demonstraties en visualisaties </a:t>
            </a:r>
            <a:r>
              <a:rPr lang="nl-NL" dirty="0"/>
              <a:t>die je kunt doen met een glas water en eventueel </a:t>
            </a:r>
            <a:r>
              <a:rPr lang="nl-NL" dirty="0" smtClean="0"/>
              <a:t>aangevuld met wat andere voorwerpen uit broekzak of tas.</a:t>
            </a:r>
            <a:endParaRPr lang="nl-NL" dirty="0"/>
          </a:p>
          <a:p>
            <a:endParaRPr lang="nl-NL" dirty="0"/>
          </a:p>
        </p:txBody>
      </p:sp>
    </p:spTree>
    <p:extLst>
      <p:ext uri="{BB962C8B-B14F-4D97-AF65-F5344CB8AC3E}">
        <p14:creationId xmlns:p14="http://schemas.microsoft.com/office/powerpoint/2010/main" val="1839047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Glas water als lens</a:t>
            </a:r>
            <a:endParaRPr lang="nl-NL"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5616" y="1887060"/>
            <a:ext cx="6624736" cy="4970149"/>
          </a:xfrm>
        </p:spPr>
      </p:pic>
    </p:spTree>
    <p:extLst>
      <p:ext uri="{BB962C8B-B14F-4D97-AF65-F5344CB8AC3E}">
        <p14:creationId xmlns:p14="http://schemas.microsoft.com/office/powerpoint/2010/main" val="2028101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Optica: vakdidactiek</a:t>
            </a:r>
            <a:endParaRPr lang="nl-NL" dirty="0"/>
          </a:p>
        </p:txBody>
      </p:sp>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1392892"/>
            <a:ext cx="2647619" cy="199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420868"/>
            <a:ext cx="265747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59833" y="1988840"/>
            <a:ext cx="6084168" cy="4524315"/>
          </a:xfrm>
          <a:prstGeom prst="rect">
            <a:avLst/>
          </a:prstGeom>
          <a:noFill/>
        </p:spPr>
        <p:txBody>
          <a:bodyPr wrap="square" rtlCol="0">
            <a:spAutoFit/>
          </a:bodyPr>
          <a:lstStyle/>
          <a:p>
            <a:pPr marL="457200" indent="-457200">
              <a:buFont typeface="Arial" panose="020B0604020202020204" pitchFamily="34" charset="0"/>
              <a:buChar char="•"/>
            </a:pPr>
            <a:r>
              <a:rPr lang="nl-NL" sz="3200" dirty="0" smtClean="0"/>
              <a:t>Zwijgend, alleen maar laten zien, (geen inleiding)</a:t>
            </a:r>
          </a:p>
          <a:p>
            <a:pPr marL="457200" indent="-457200">
              <a:buFont typeface="Arial" panose="020B0604020202020204" pitchFamily="34" charset="0"/>
              <a:buChar char="•"/>
            </a:pPr>
            <a:r>
              <a:rPr lang="nl-NL" sz="3200" dirty="0" smtClean="0"/>
              <a:t>Rondlopen</a:t>
            </a:r>
          </a:p>
          <a:p>
            <a:pPr marL="457200" indent="-457200">
              <a:buFont typeface="Arial" panose="020B0604020202020204" pitchFamily="34" charset="0"/>
              <a:buChar char="•"/>
            </a:pPr>
            <a:r>
              <a:rPr lang="nl-NL" sz="3200" dirty="0" smtClean="0"/>
              <a:t>Verwondering (?)</a:t>
            </a:r>
          </a:p>
          <a:p>
            <a:pPr marL="457200" indent="-457200">
              <a:buFont typeface="Arial" panose="020B0604020202020204" pitchFamily="34" charset="0"/>
              <a:buChar char="•"/>
            </a:pPr>
            <a:r>
              <a:rPr lang="nl-NL" sz="3200" dirty="0" smtClean="0"/>
              <a:t>Korte, minimale verklaring</a:t>
            </a:r>
          </a:p>
          <a:p>
            <a:pPr marL="457200" indent="-457200">
              <a:buFont typeface="Arial" panose="020B0604020202020204" pitchFamily="34" charset="0"/>
              <a:buChar char="•"/>
            </a:pPr>
            <a:r>
              <a:rPr lang="nl-NL" sz="3200" dirty="0" smtClean="0"/>
              <a:t>Of stralengang uit laten werken door leerlingen</a:t>
            </a:r>
          </a:p>
          <a:p>
            <a:pPr marL="457200" indent="-457200">
              <a:buFont typeface="Arial" panose="020B0604020202020204" pitchFamily="34" charset="0"/>
              <a:buChar char="•"/>
            </a:pPr>
            <a:r>
              <a:rPr lang="nl-NL" sz="3200" dirty="0" smtClean="0"/>
              <a:t>Uitbreiden: glas met grotere en kleinere diameter</a:t>
            </a:r>
            <a:endParaRPr lang="nl-NL" sz="3200" dirty="0"/>
          </a:p>
        </p:txBody>
      </p:sp>
    </p:spTree>
    <p:extLst>
      <p:ext uri="{BB962C8B-B14F-4D97-AF65-F5344CB8AC3E}">
        <p14:creationId xmlns:p14="http://schemas.microsoft.com/office/powerpoint/2010/main" val="211507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normAutofit/>
          </a:bodyPr>
          <a:lstStyle/>
          <a:p>
            <a:pPr>
              <a:defRPr/>
            </a:pPr>
            <a:r>
              <a:rPr lang="nl-NL" dirty="0" smtClean="0"/>
              <a:t>Concept check over breking</a:t>
            </a:r>
            <a:endParaRPr lang="nl-NL" dirty="0"/>
          </a:p>
        </p:txBody>
      </p:sp>
      <p:pic>
        <p:nvPicPr>
          <p:cNvPr id="17411" name="Content Placeholder 3" descr="BrekingTP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400" y="1600200"/>
            <a:ext cx="5430838" cy="5257800"/>
          </a:xfrm>
        </p:spPr>
      </p:pic>
      <p:sp>
        <p:nvSpPr>
          <p:cNvPr id="17412" name="Tekstvak 2"/>
          <p:cNvSpPr txBox="1">
            <a:spLocks noChangeArrowheads="1"/>
          </p:cNvSpPr>
          <p:nvPr/>
        </p:nvSpPr>
        <p:spPr bwMode="auto">
          <a:xfrm>
            <a:off x="5562600" y="1371600"/>
            <a:ext cx="3276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MS PGothic" pitchFamily="34" charset="-128"/>
              </a:defRPr>
            </a:lvl1pPr>
            <a:lvl2pPr marL="742950" indent="-285750">
              <a:defRPr kumimoji="1" sz="2400">
                <a:solidFill>
                  <a:schemeClr val="tx1"/>
                </a:solidFill>
                <a:latin typeface="Times New Roman" pitchFamily="18" charset="0"/>
                <a:ea typeface="MS PGothic" pitchFamily="34" charset="-128"/>
              </a:defRPr>
            </a:lvl2pPr>
            <a:lvl3pPr marL="1143000" indent="-228600">
              <a:defRPr kumimoji="1" sz="2400">
                <a:solidFill>
                  <a:schemeClr val="tx1"/>
                </a:solidFill>
                <a:latin typeface="Times New Roman" pitchFamily="18" charset="0"/>
                <a:ea typeface="MS PGothic" pitchFamily="34" charset="-128"/>
              </a:defRPr>
            </a:lvl3pPr>
            <a:lvl4pPr marL="1600200" indent="-228600">
              <a:defRPr kumimoji="1" sz="2400">
                <a:solidFill>
                  <a:schemeClr val="tx1"/>
                </a:solidFill>
                <a:latin typeface="Times New Roman" pitchFamily="18" charset="0"/>
                <a:ea typeface="MS PGothic" pitchFamily="34" charset="-128"/>
              </a:defRPr>
            </a:lvl4pPr>
            <a:lvl5pPr marL="2057400" indent="-228600">
              <a:defRPr kumimoji="1"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r>
              <a:rPr lang="en-US" sz="3200" dirty="0" err="1"/>
              <a:t>Opdracht</a:t>
            </a:r>
            <a:r>
              <a:rPr lang="en-US" sz="3200" dirty="0"/>
              <a:t>: </a:t>
            </a:r>
            <a:r>
              <a:rPr lang="en-US" sz="3200" dirty="0" err="1"/>
              <a:t>Schets</a:t>
            </a:r>
            <a:r>
              <a:rPr lang="en-US" sz="3200" dirty="0"/>
              <a:t> de gang van de </a:t>
            </a:r>
            <a:r>
              <a:rPr lang="en-US" sz="3200" dirty="0" err="1"/>
              <a:t>lichtstralen</a:t>
            </a:r>
            <a:r>
              <a:rPr lang="en-US" sz="3200" dirty="0"/>
              <a:t> van </a:t>
            </a:r>
            <a:r>
              <a:rPr lang="en-US" sz="3200" dirty="0" smtClean="0"/>
              <a:t>de romp van de man </a:t>
            </a:r>
            <a:r>
              <a:rPr lang="en-US" sz="3200" dirty="0"/>
              <a:t>(</a:t>
            </a:r>
            <a:r>
              <a:rPr lang="en-US" sz="3200" dirty="0" err="1"/>
              <a:t>geel</a:t>
            </a:r>
            <a:r>
              <a:rPr lang="en-US" sz="3200" dirty="0"/>
              <a:t>) </a:t>
            </a:r>
            <a:r>
              <a:rPr lang="en-US" sz="3200" dirty="0" err="1" smtClean="0"/>
              <a:t>naar</a:t>
            </a:r>
            <a:r>
              <a:rPr lang="en-US" sz="3200" dirty="0" smtClean="0"/>
              <a:t> het </a:t>
            </a:r>
            <a:r>
              <a:rPr lang="en-US" sz="3200" dirty="0" err="1"/>
              <a:t>oog</a:t>
            </a:r>
            <a:endParaRPr lang="en-US" sz="3200" dirty="0"/>
          </a:p>
        </p:txBody>
      </p:sp>
      <p:sp>
        <p:nvSpPr>
          <p:cNvPr id="17413" name="Rechthoek 2"/>
          <p:cNvSpPr>
            <a:spLocks noChangeArrowheads="1"/>
          </p:cNvSpPr>
          <p:nvPr/>
        </p:nvSpPr>
        <p:spPr bwMode="auto">
          <a:xfrm>
            <a:off x="5715000" y="4076700"/>
            <a:ext cx="1524000" cy="2362200"/>
          </a:xfrm>
          <a:prstGeom prst="rect">
            <a:avLst/>
          </a:prstGeom>
          <a:solidFill>
            <a:schemeClr val="accent1"/>
          </a:solidFill>
          <a:ln w="12700" cap="sq" algn="ctr">
            <a:solidFill>
              <a:schemeClr val="tx1"/>
            </a:solidFill>
            <a:round/>
            <a:headEnd type="none" w="sm" len="sm"/>
            <a:tailEnd type="none" w="sm" len="sm"/>
          </a:ln>
        </p:spPr>
        <p:txBody>
          <a:bodyPr/>
          <a:lstStyle/>
          <a:p>
            <a:endParaRPr lang="en-US"/>
          </a:p>
        </p:txBody>
      </p:sp>
      <p:sp>
        <p:nvSpPr>
          <p:cNvPr id="17414" name="Ovaal 3"/>
          <p:cNvSpPr>
            <a:spLocks noChangeArrowheads="1"/>
          </p:cNvSpPr>
          <p:nvPr/>
        </p:nvSpPr>
        <p:spPr bwMode="auto">
          <a:xfrm>
            <a:off x="6327775" y="4630738"/>
            <a:ext cx="457200" cy="209550"/>
          </a:xfrm>
          <a:prstGeom prst="ellipse">
            <a:avLst/>
          </a:prstGeom>
          <a:solidFill>
            <a:srgbClr val="FFFF00"/>
          </a:solidFill>
          <a:ln w="12700" cap="sq" algn="ctr">
            <a:solidFill>
              <a:schemeClr val="tx1"/>
            </a:solidFill>
            <a:round/>
            <a:headEnd type="none" w="sm" len="sm"/>
            <a:tailEnd type="none" w="sm" len="sm"/>
          </a:ln>
        </p:spPr>
        <p:txBody>
          <a:bodyPr/>
          <a:lstStyle/>
          <a:p>
            <a:endParaRPr lang="en-US"/>
          </a:p>
        </p:txBody>
      </p:sp>
      <p:cxnSp>
        <p:nvCxnSpPr>
          <p:cNvPr id="17415" name="Rechte verbindingslijn 5"/>
          <p:cNvCxnSpPr>
            <a:cxnSpLocks noChangeShapeType="1"/>
          </p:cNvCxnSpPr>
          <p:nvPr/>
        </p:nvCxnSpPr>
        <p:spPr bwMode="auto">
          <a:xfrm>
            <a:off x="7772400" y="6134100"/>
            <a:ext cx="381000" cy="266700"/>
          </a:xfrm>
          <a:prstGeom prst="line">
            <a:avLst/>
          </a:prstGeom>
          <a:noFill/>
          <a:ln w="22225"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7416" name="Rechte verbindingslijn 7"/>
          <p:cNvCxnSpPr>
            <a:cxnSpLocks noChangeShapeType="1"/>
          </p:cNvCxnSpPr>
          <p:nvPr/>
        </p:nvCxnSpPr>
        <p:spPr bwMode="auto">
          <a:xfrm>
            <a:off x="8137207" y="5867400"/>
            <a:ext cx="91440" cy="457200"/>
          </a:xfrm>
          <a:prstGeom prst="line">
            <a:avLst/>
          </a:prstGeom>
          <a:noFill/>
          <a:ln w="22225"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4" name="Boog 13"/>
          <p:cNvSpPr/>
          <p:nvPr/>
        </p:nvSpPr>
        <p:spPr bwMode="auto">
          <a:xfrm rot="-2820000">
            <a:off x="7999413" y="6310313"/>
            <a:ext cx="285750" cy="228600"/>
          </a:xfrm>
          <a:prstGeom prst="arc">
            <a:avLst/>
          </a:prstGeom>
          <a:solidFill>
            <a:schemeClr val="accent1"/>
          </a:solidFill>
          <a:ln w="12700" cap="sq" cmpd="sng" algn="ctr">
            <a:solidFill>
              <a:schemeClr val="tx1"/>
            </a:solidFill>
            <a:prstDash val="solid"/>
            <a:round/>
            <a:headEnd type="none" w="sm" len="sm"/>
            <a:tailEnd type="none" w="sm" len="sm"/>
          </a:ln>
          <a:effectLst/>
          <a:extLst/>
        </p:spPr>
        <p:txBody>
          <a:bodyPr/>
          <a:lstStyle/>
          <a:p>
            <a:pPr>
              <a:defRPr/>
            </a:pPr>
            <a:endParaRPr lang="en-US"/>
          </a:p>
        </p:txBody>
      </p:sp>
      <p:sp>
        <p:nvSpPr>
          <p:cNvPr id="17418" name="TextBox 9"/>
          <p:cNvSpPr txBox="1">
            <a:spLocks noChangeArrowheads="1"/>
          </p:cNvSpPr>
          <p:nvPr/>
        </p:nvSpPr>
        <p:spPr bwMode="auto">
          <a:xfrm>
            <a:off x="8382000" y="6324600"/>
            <a:ext cx="72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MS PGothic" pitchFamily="34" charset="-128"/>
              </a:defRPr>
            </a:lvl1pPr>
            <a:lvl2pPr marL="742950" indent="-285750">
              <a:defRPr kumimoji="1" sz="2400">
                <a:solidFill>
                  <a:schemeClr val="tx1"/>
                </a:solidFill>
                <a:latin typeface="Times New Roman" pitchFamily="18" charset="0"/>
                <a:ea typeface="MS PGothic" pitchFamily="34" charset="-128"/>
              </a:defRPr>
            </a:lvl2pPr>
            <a:lvl3pPr marL="1143000" indent="-228600">
              <a:defRPr kumimoji="1" sz="2400">
                <a:solidFill>
                  <a:schemeClr val="tx1"/>
                </a:solidFill>
                <a:latin typeface="Times New Roman" pitchFamily="18" charset="0"/>
                <a:ea typeface="MS PGothic" pitchFamily="34" charset="-128"/>
              </a:defRPr>
            </a:lvl3pPr>
            <a:lvl4pPr marL="1600200" indent="-228600">
              <a:defRPr kumimoji="1" sz="2400">
                <a:solidFill>
                  <a:schemeClr val="tx1"/>
                </a:solidFill>
                <a:latin typeface="Times New Roman" pitchFamily="18" charset="0"/>
                <a:ea typeface="MS PGothic" pitchFamily="34" charset="-128"/>
              </a:defRPr>
            </a:lvl4pPr>
            <a:lvl5pPr marL="2057400" indent="-228600">
              <a:defRPr kumimoji="1"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r>
              <a:rPr lang="nl-NL" sz="2800" dirty="0"/>
              <a:t>oog</a:t>
            </a:r>
            <a:endParaRPr lang="en-US" sz="2800" dirty="0"/>
          </a:p>
        </p:txBody>
      </p:sp>
      <p:sp>
        <p:nvSpPr>
          <p:cNvPr id="3" name="Tekstvak 2"/>
          <p:cNvSpPr txBox="1"/>
          <p:nvPr/>
        </p:nvSpPr>
        <p:spPr>
          <a:xfrm>
            <a:off x="7596336" y="4221088"/>
            <a:ext cx="1508939" cy="1754326"/>
          </a:xfrm>
          <a:prstGeom prst="rect">
            <a:avLst/>
          </a:prstGeom>
          <a:noFill/>
        </p:spPr>
        <p:txBody>
          <a:bodyPr wrap="square" rtlCol="0">
            <a:spAutoFit/>
          </a:bodyPr>
          <a:lstStyle/>
          <a:p>
            <a:r>
              <a:rPr lang="nl-NL" dirty="0" smtClean="0"/>
              <a:t>en met stippellijn de lichtstralen </a:t>
            </a:r>
            <a:r>
              <a:rPr lang="nl-NL" smtClean="0"/>
              <a:t>van hoofd (rood) </a:t>
            </a:r>
            <a:r>
              <a:rPr lang="nl-NL" dirty="0" smtClean="0"/>
              <a:t>naar oog.</a:t>
            </a:r>
            <a:endParaRPr lang="nl-NL" dirty="0"/>
          </a:p>
        </p:txBody>
      </p:sp>
      <p:sp>
        <p:nvSpPr>
          <p:cNvPr id="4" name="Ovaal 3"/>
          <p:cNvSpPr/>
          <p:nvPr/>
        </p:nvSpPr>
        <p:spPr>
          <a:xfrm>
            <a:off x="6516216" y="4630738"/>
            <a:ext cx="72008" cy="944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18049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normAutofit/>
          </a:bodyPr>
          <a:lstStyle/>
          <a:p>
            <a:pPr>
              <a:defRPr/>
            </a:pPr>
            <a:r>
              <a:rPr lang="nl-NL" dirty="0" smtClean="0"/>
              <a:t>Concept check over breking</a:t>
            </a:r>
            <a:endParaRPr lang="nl-NL" dirty="0"/>
          </a:p>
        </p:txBody>
      </p:sp>
      <p:pic>
        <p:nvPicPr>
          <p:cNvPr id="17411" name="Content Placeholder 3" descr="BrekingTP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400" y="1600200"/>
            <a:ext cx="5430838" cy="5257800"/>
          </a:xfrm>
        </p:spPr>
      </p:pic>
      <p:sp>
        <p:nvSpPr>
          <p:cNvPr id="17412" name="Tekstvak 2"/>
          <p:cNvSpPr txBox="1">
            <a:spLocks noChangeArrowheads="1"/>
          </p:cNvSpPr>
          <p:nvPr/>
        </p:nvSpPr>
        <p:spPr bwMode="auto">
          <a:xfrm>
            <a:off x="5562600" y="1371600"/>
            <a:ext cx="3276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MS PGothic" pitchFamily="34" charset="-128"/>
              </a:defRPr>
            </a:lvl1pPr>
            <a:lvl2pPr marL="742950" indent="-285750">
              <a:defRPr kumimoji="1" sz="2400">
                <a:solidFill>
                  <a:schemeClr val="tx1"/>
                </a:solidFill>
                <a:latin typeface="Times New Roman" pitchFamily="18" charset="0"/>
                <a:ea typeface="MS PGothic" pitchFamily="34" charset="-128"/>
              </a:defRPr>
            </a:lvl2pPr>
            <a:lvl3pPr marL="1143000" indent="-228600">
              <a:defRPr kumimoji="1" sz="2400">
                <a:solidFill>
                  <a:schemeClr val="tx1"/>
                </a:solidFill>
                <a:latin typeface="Times New Roman" pitchFamily="18" charset="0"/>
                <a:ea typeface="MS PGothic" pitchFamily="34" charset="-128"/>
              </a:defRPr>
            </a:lvl3pPr>
            <a:lvl4pPr marL="1600200" indent="-228600">
              <a:defRPr kumimoji="1" sz="2400">
                <a:solidFill>
                  <a:schemeClr val="tx1"/>
                </a:solidFill>
                <a:latin typeface="Times New Roman" pitchFamily="18" charset="0"/>
                <a:ea typeface="MS PGothic" pitchFamily="34" charset="-128"/>
              </a:defRPr>
            </a:lvl4pPr>
            <a:lvl5pPr marL="2057400" indent="-228600">
              <a:defRPr kumimoji="1"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r>
              <a:rPr lang="en-US" sz="3200" dirty="0" err="1" smtClean="0"/>
              <a:t>Alsof</a:t>
            </a:r>
            <a:r>
              <a:rPr lang="en-US" sz="3200" dirty="0" smtClean="0"/>
              <a:t> de romp </a:t>
            </a:r>
            <a:r>
              <a:rPr lang="en-US" sz="3200" dirty="0" err="1" smtClean="0"/>
              <a:t>meer</a:t>
            </a:r>
            <a:r>
              <a:rPr lang="en-US" sz="3200" dirty="0" smtClean="0"/>
              <a:t> </a:t>
            </a:r>
            <a:r>
              <a:rPr lang="en-US" sz="3200" dirty="0" err="1" smtClean="0"/>
              <a:t>naar</a:t>
            </a:r>
            <a:r>
              <a:rPr lang="en-US" sz="3200" dirty="0" smtClean="0"/>
              <a:t> </a:t>
            </a:r>
            <a:r>
              <a:rPr lang="en-US" sz="3200" dirty="0" err="1" smtClean="0"/>
              <a:t>rechts</a:t>
            </a:r>
            <a:r>
              <a:rPr lang="en-US" sz="3200" dirty="0" smtClean="0"/>
              <a:t> is…..</a:t>
            </a:r>
            <a:endParaRPr lang="en-US" sz="3200" dirty="0"/>
          </a:p>
        </p:txBody>
      </p:sp>
      <p:sp>
        <p:nvSpPr>
          <p:cNvPr id="17413" name="Rechthoek 2"/>
          <p:cNvSpPr>
            <a:spLocks noChangeArrowheads="1"/>
          </p:cNvSpPr>
          <p:nvPr/>
        </p:nvSpPr>
        <p:spPr bwMode="auto">
          <a:xfrm>
            <a:off x="5715000" y="3962400"/>
            <a:ext cx="1524000" cy="2362200"/>
          </a:xfrm>
          <a:prstGeom prst="rect">
            <a:avLst/>
          </a:prstGeom>
          <a:solidFill>
            <a:schemeClr val="accent1"/>
          </a:solidFill>
          <a:ln w="12700" cap="sq" algn="ctr">
            <a:solidFill>
              <a:schemeClr val="tx1"/>
            </a:solidFill>
            <a:round/>
            <a:headEnd type="none" w="sm" len="sm"/>
            <a:tailEnd type="none" w="sm" len="sm"/>
          </a:ln>
        </p:spPr>
        <p:txBody>
          <a:bodyPr/>
          <a:lstStyle/>
          <a:p>
            <a:endParaRPr lang="en-US"/>
          </a:p>
        </p:txBody>
      </p:sp>
      <p:sp>
        <p:nvSpPr>
          <p:cNvPr id="17414" name="Ovaal 3"/>
          <p:cNvSpPr>
            <a:spLocks noChangeArrowheads="1"/>
          </p:cNvSpPr>
          <p:nvPr/>
        </p:nvSpPr>
        <p:spPr bwMode="auto">
          <a:xfrm>
            <a:off x="6327775" y="4630738"/>
            <a:ext cx="457200" cy="209550"/>
          </a:xfrm>
          <a:prstGeom prst="ellipse">
            <a:avLst/>
          </a:prstGeom>
          <a:solidFill>
            <a:srgbClr val="FFFF00"/>
          </a:solidFill>
          <a:ln w="12700" cap="sq" algn="ctr">
            <a:solidFill>
              <a:schemeClr val="tx1"/>
            </a:solidFill>
            <a:round/>
            <a:headEnd type="none" w="sm" len="sm"/>
            <a:tailEnd type="none" w="sm" len="sm"/>
          </a:ln>
        </p:spPr>
        <p:txBody>
          <a:bodyPr/>
          <a:lstStyle/>
          <a:p>
            <a:endParaRPr lang="en-US"/>
          </a:p>
        </p:txBody>
      </p:sp>
      <p:cxnSp>
        <p:nvCxnSpPr>
          <p:cNvPr id="17415" name="Rechte verbindingslijn 5"/>
          <p:cNvCxnSpPr>
            <a:cxnSpLocks noChangeShapeType="1"/>
          </p:cNvCxnSpPr>
          <p:nvPr/>
        </p:nvCxnSpPr>
        <p:spPr bwMode="auto">
          <a:xfrm>
            <a:off x="7772400" y="6134100"/>
            <a:ext cx="381000" cy="266700"/>
          </a:xfrm>
          <a:prstGeom prst="line">
            <a:avLst/>
          </a:prstGeom>
          <a:noFill/>
          <a:ln w="22225"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7416" name="Rechte verbindingslijn 7"/>
          <p:cNvCxnSpPr>
            <a:cxnSpLocks noChangeShapeType="1"/>
          </p:cNvCxnSpPr>
          <p:nvPr/>
        </p:nvCxnSpPr>
        <p:spPr bwMode="auto">
          <a:xfrm>
            <a:off x="8137207" y="5867400"/>
            <a:ext cx="91440" cy="457200"/>
          </a:xfrm>
          <a:prstGeom prst="line">
            <a:avLst/>
          </a:prstGeom>
          <a:noFill/>
          <a:ln w="22225" cap="sq"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14" name="Boog 13"/>
          <p:cNvSpPr/>
          <p:nvPr/>
        </p:nvSpPr>
        <p:spPr bwMode="auto">
          <a:xfrm rot="-2820000">
            <a:off x="7999413" y="6310313"/>
            <a:ext cx="285750" cy="228600"/>
          </a:xfrm>
          <a:prstGeom prst="arc">
            <a:avLst/>
          </a:prstGeom>
          <a:solidFill>
            <a:schemeClr val="accent1"/>
          </a:solidFill>
          <a:ln w="12700" cap="sq" cmpd="sng" algn="ctr">
            <a:solidFill>
              <a:schemeClr val="tx1"/>
            </a:solidFill>
            <a:prstDash val="solid"/>
            <a:round/>
            <a:headEnd type="none" w="sm" len="sm"/>
            <a:tailEnd type="none" w="sm" len="sm"/>
          </a:ln>
          <a:effectLst/>
          <a:extLst/>
        </p:spPr>
        <p:txBody>
          <a:bodyPr/>
          <a:lstStyle/>
          <a:p>
            <a:pPr>
              <a:defRPr/>
            </a:pPr>
            <a:endParaRPr lang="en-US"/>
          </a:p>
        </p:txBody>
      </p:sp>
      <p:sp>
        <p:nvSpPr>
          <p:cNvPr id="17418" name="TextBox 9"/>
          <p:cNvSpPr txBox="1">
            <a:spLocks noChangeArrowheads="1"/>
          </p:cNvSpPr>
          <p:nvPr/>
        </p:nvSpPr>
        <p:spPr bwMode="auto">
          <a:xfrm>
            <a:off x="8382000" y="6324600"/>
            <a:ext cx="72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MS PGothic" pitchFamily="34" charset="-128"/>
              </a:defRPr>
            </a:lvl1pPr>
            <a:lvl2pPr marL="742950" indent="-285750">
              <a:defRPr kumimoji="1" sz="2400">
                <a:solidFill>
                  <a:schemeClr val="tx1"/>
                </a:solidFill>
                <a:latin typeface="Times New Roman" pitchFamily="18" charset="0"/>
                <a:ea typeface="MS PGothic" pitchFamily="34" charset="-128"/>
              </a:defRPr>
            </a:lvl2pPr>
            <a:lvl3pPr marL="1143000" indent="-228600">
              <a:defRPr kumimoji="1" sz="2400">
                <a:solidFill>
                  <a:schemeClr val="tx1"/>
                </a:solidFill>
                <a:latin typeface="Times New Roman" pitchFamily="18" charset="0"/>
                <a:ea typeface="MS PGothic" pitchFamily="34" charset="-128"/>
              </a:defRPr>
            </a:lvl3pPr>
            <a:lvl4pPr marL="1600200" indent="-228600">
              <a:defRPr kumimoji="1" sz="2400">
                <a:solidFill>
                  <a:schemeClr val="tx1"/>
                </a:solidFill>
                <a:latin typeface="Times New Roman" pitchFamily="18" charset="0"/>
                <a:ea typeface="MS PGothic" pitchFamily="34" charset="-128"/>
              </a:defRPr>
            </a:lvl4pPr>
            <a:lvl5pPr marL="2057400" indent="-228600">
              <a:defRPr kumimoji="1"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r>
              <a:rPr lang="nl-NL" sz="2800" dirty="0"/>
              <a:t>oog</a:t>
            </a:r>
            <a:endParaRPr lang="en-US" sz="2800" dirty="0"/>
          </a:p>
        </p:txBody>
      </p:sp>
      <p:cxnSp>
        <p:nvCxnSpPr>
          <p:cNvPr id="4" name="Rechte verbindingslijn 3"/>
          <p:cNvCxnSpPr>
            <a:stCxn id="17414" idx="7"/>
          </p:cNvCxnSpPr>
          <p:nvPr/>
        </p:nvCxnSpPr>
        <p:spPr>
          <a:xfrm>
            <a:off x="6718020" y="4661426"/>
            <a:ext cx="520980" cy="241037"/>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a:endCxn id="14" idx="2"/>
          </p:cNvCxnSpPr>
          <p:nvPr/>
        </p:nvCxnSpPr>
        <p:spPr>
          <a:xfrm>
            <a:off x="7239000" y="4902463"/>
            <a:ext cx="1000729" cy="1417658"/>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a:stCxn id="17414" idx="2"/>
            <a:endCxn id="17413" idx="3"/>
          </p:cNvCxnSpPr>
          <p:nvPr/>
        </p:nvCxnSpPr>
        <p:spPr>
          <a:xfrm>
            <a:off x="6327775" y="4735513"/>
            <a:ext cx="911225" cy="407987"/>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a:stCxn id="17413" idx="3"/>
            <a:endCxn id="14" idx="0"/>
          </p:cNvCxnSpPr>
          <p:nvPr/>
        </p:nvCxnSpPr>
        <p:spPr>
          <a:xfrm>
            <a:off x="7239000" y="5143500"/>
            <a:ext cx="819694" cy="1203161"/>
          </a:xfrm>
          <a:prstGeom prst="line">
            <a:avLst/>
          </a:prstGeom>
          <a:ln w="22225">
            <a:solidFill>
              <a:srgbClr val="FFFF00"/>
            </a:solidFill>
          </a:ln>
        </p:spPr>
        <p:style>
          <a:lnRef idx="1">
            <a:schemeClr val="accent1"/>
          </a:lnRef>
          <a:fillRef idx="0">
            <a:schemeClr val="accent1"/>
          </a:fillRef>
          <a:effectRef idx="0">
            <a:schemeClr val="accent1"/>
          </a:effectRef>
          <a:fontRef idx="minor">
            <a:schemeClr val="tx1"/>
          </a:fontRef>
        </p:style>
      </p:cxnSp>
      <p:sp>
        <p:nvSpPr>
          <p:cNvPr id="3" name="Ovaal 2"/>
          <p:cNvSpPr/>
          <p:nvPr/>
        </p:nvSpPr>
        <p:spPr>
          <a:xfrm>
            <a:off x="6516216" y="4630738"/>
            <a:ext cx="72008" cy="1047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5"/>
          <p:cNvCxnSpPr>
            <a:stCxn id="3" idx="7"/>
          </p:cNvCxnSpPr>
          <p:nvPr/>
        </p:nvCxnSpPr>
        <p:spPr>
          <a:xfrm>
            <a:off x="6577679" y="4646082"/>
            <a:ext cx="1559528" cy="1596086"/>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297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Voorbeelden glas water</a:t>
            </a:r>
            <a:endParaRPr lang="nl-NL"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28800"/>
            <a:ext cx="3333596" cy="4448858"/>
          </a:xfrm>
        </p:spPr>
      </p:pic>
      <p:pic>
        <p:nvPicPr>
          <p:cNvPr id="5" name="Picture 5" descr="Copy of Reehorst 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716016" y="2132856"/>
            <a:ext cx="3810000" cy="2857500"/>
          </a:xfrm>
          <a:prstGeom prst="rect">
            <a:avLst/>
          </a:prstGeom>
        </p:spPr>
      </p:pic>
    </p:spTree>
    <p:extLst>
      <p:ext uri="{BB962C8B-B14F-4D97-AF65-F5344CB8AC3E}">
        <p14:creationId xmlns:p14="http://schemas.microsoft.com/office/powerpoint/2010/main" val="11733966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angepast 7">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BFF1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1452</TotalTime>
  <Words>2532</Words>
  <Application>Microsoft Macintosh PowerPoint</Application>
  <PresentationFormat>Diavoorstelling (4:3)</PresentationFormat>
  <Paragraphs>253</Paragraphs>
  <Slides>37</Slides>
  <Notes>35</Notes>
  <HiddenSlides>0</HiddenSlides>
  <MMClips>0</MMClips>
  <ScaleCrop>false</ScaleCrop>
  <HeadingPairs>
    <vt:vector size="8" baseType="variant">
      <vt:variant>
        <vt:lpstr>Gebruikte lettertypen</vt:lpstr>
      </vt:variant>
      <vt:variant>
        <vt:i4>7</vt:i4>
      </vt:variant>
      <vt:variant>
        <vt:lpstr>Thema</vt:lpstr>
      </vt:variant>
      <vt:variant>
        <vt:i4>1</vt:i4>
      </vt:variant>
      <vt:variant>
        <vt:lpstr>Ingesloten OLE-bronprogramma's</vt:lpstr>
      </vt:variant>
      <vt:variant>
        <vt:i4>1</vt:i4>
      </vt:variant>
      <vt:variant>
        <vt:lpstr>Diatitels</vt:lpstr>
      </vt:variant>
      <vt:variant>
        <vt:i4>37</vt:i4>
      </vt:variant>
    </vt:vector>
  </HeadingPairs>
  <TitlesOfParts>
    <vt:vector size="46" baseType="lpstr">
      <vt:lpstr>Calibri</vt:lpstr>
      <vt:lpstr>Mangal</vt:lpstr>
      <vt:lpstr>MS PGothic</vt:lpstr>
      <vt:lpstr>ＭＳ Ｐゴシック</vt:lpstr>
      <vt:lpstr>Times New Roman</vt:lpstr>
      <vt:lpstr>Wingdings</vt:lpstr>
      <vt:lpstr>Arial</vt:lpstr>
      <vt:lpstr>Office Theme</vt:lpstr>
      <vt:lpstr>Clip</vt:lpstr>
      <vt:lpstr>Demonstreren en Visualiseren met Niks  Woudschoten 2017</vt:lpstr>
      <vt:lpstr>Han Bennink, Kranenburgh Museum, Bergen (NH)</vt:lpstr>
      <vt:lpstr>Programma</vt:lpstr>
      <vt:lpstr>Warming-up: demonstraties en visualisaties met een glas water</vt:lpstr>
      <vt:lpstr>Glas water als lens</vt:lpstr>
      <vt:lpstr>Optica: vakdidactiek</vt:lpstr>
      <vt:lpstr>Concept check over breking</vt:lpstr>
      <vt:lpstr>Concept check over breking</vt:lpstr>
      <vt:lpstr>Voorbeelden glas water</vt:lpstr>
      <vt:lpstr>Uit 27 geboden voor natuurkunde docenten (Scheider, 1980)</vt:lpstr>
      <vt:lpstr>Geboden (Scheider) </vt:lpstr>
      <vt:lpstr>Geheugen elementen (White, 1989)</vt:lpstr>
      <vt:lpstr>Rol van demonstraties</vt:lpstr>
      <vt:lpstr>PowerPoint-presentatie</vt:lpstr>
      <vt:lpstr>Demonstraties met Niks</vt:lpstr>
      <vt:lpstr>Demo van Paul Hewitt door Daday</vt:lpstr>
      <vt:lpstr>Traagheid: translatie en rotatie</vt:lpstr>
      <vt:lpstr>TOETS: Wie is gemakkelijker in evenwicht te houden, moeder of dochter?</vt:lpstr>
      <vt:lpstr>Traagheid: vakdidactiek</vt:lpstr>
      <vt:lpstr>Vallen</vt:lpstr>
      <vt:lpstr>Opdracht 2</vt:lpstr>
      <vt:lpstr>Eisen voor een demo</vt:lpstr>
      <vt:lpstr>Wat is er nog meer in het lokaal? Leerlingen!</vt:lpstr>
      <vt:lpstr>Nog meer zwaartepunten</vt:lpstr>
      <vt:lpstr>En nog meer</vt:lpstr>
      <vt:lpstr>Opdracht : Leg uit wat er gebeurd is … schrijf een verklaring</vt:lpstr>
      <vt:lpstr>Het overkomt niet alleen ezels….</vt:lpstr>
      <vt:lpstr>Soms gaat het juist goed!</vt:lpstr>
      <vt:lpstr>Wip en zwaartepunt</vt:lpstr>
      <vt:lpstr>Visualisatie door rollenspel</vt:lpstr>
      <vt:lpstr>Vast, vloeibaar, gas</vt:lpstr>
      <vt:lpstr>Koekjes, elektronen en schakelingen</vt:lpstr>
      <vt:lpstr>Natuurkunde versus Koekjesmodel</vt:lpstr>
      <vt:lpstr>Voltmeter</vt:lpstr>
      <vt:lpstr>Wat is er fout?</vt:lpstr>
      <vt:lpstr>Bronnen</vt:lpstr>
      <vt:lpstr>Munten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Broekzak demonstraties</dc:title>
  <dc:creator>Ed van den Berg</dc:creator>
  <cp:lastModifiedBy>Ed van den Berg</cp:lastModifiedBy>
  <cp:revision>83</cp:revision>
  <dcterms:created xsi:type="dcterms:W3CDTF">2015-04-03T06:57:35Z</dcterms:created>
  <dcterms:modified xsi:type="dcterms:W3CDTF">2017-12-17T08:32:48Z</dcterms:modified>
</cp:coreProperties>
</file>