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81" r:id="rId6"/>
    <p:sldId id="282" r:id="rId7"/>
    <p:sldId id="289" r:id="rId8"/>
    <p:sldId id="284" r:id="rId9"/>
    <p:sldId id="290" r:id="rId10"/>
    <p:sldId id="291" r:id="rId11"/>
    <p:sldId id="262" r:id="rId12"/>
    <p:sldId id="260" r:id="rId13"/>
    <p:sldId id="261" r:id="rId14"/>
    <p:sldId id="292" r:id="rId15"/>
    <p:sldId id="286" r:id="rId16"/>
    <p:sldId id="294" r:id="rId17"/>
    <p:sldId id="298" r:id="rId18"/>
    <p:sldId id="299" r:id="rId19"/>
    <p:sldId id="295" r:id="rId20"/>
    <p:sldId id="296" r:id="rId21"/>
    <p:sldId id="287" r:id="rId22"/>
    <p:sldId id="312" r:id="rId23"/>
    <p:sldId id="311" r:id="rId24"/>
    <p:sldId id="263" r:id="rId25"/>
    <p:sldId id="264" r:id="rId26"/>
    <p:sldId id="300" r:id="rId27"/>
    <p:sldId id="301" r:id="rId28"/>
    <p:sldId id="266" r:id="rId29"/>
    <p:sldId id="319" r:id="rId30"/>
    <p:sldId id="267" r:id="rId31"/>
    <p:sldId id="303" r:id="rId32"/>
    <p:sldId id="268" r:id="rId33"/>
    <p:sldId id="269" r:id="rId34"/>
    <p:sldId id="318" r:id="rId35"/>
    <p:sldId id="270" r:id="rId36"/>
    <p:sldId id="271" r:id="rId37"/>
    <p:sldId id="304" r:id="rId38"/>
    <p:sldId id="307" r:id="rId39"/>
    <p:sldId id="308" r:id="rId40"/>
    <p:sldId id="272" r:id="rId41"/>
    <p:sldId id="273" r:id="rId42"/>
    <p:sldId id="274" r:id="rId43"/>
    <p:sldId id="275" r:id="rId44"/>
    <p:sldId id="305" r:id="rId45"/>
    <p:sldId id="313" r:id="rId46"/>
    <p:sldId id="314" r:id="rId47"/>
    <p:sldId id="316" r:id="rId48"/>
    <p:sldId id="315" r:id="rId49"/>
    <p:sldId id="317" r:id="rId50"/>
    <p:sldId id="276" r:id="rId51"/>
    <p:sldId id="277" r:id="rId52"/>
    <p:sldId id="278" r:id="rId53"/>
    <p:sldId id="279" r:id="rId54"/>
    <p:sldId id="280" r:id="rId55"/>
    <p:sldId id="306" r:id="rId56"/>
    <p:sldId id="309" r:id="rId57"/>
    <p:sldId id="293" r:id="rId58"/>
    <p:sldId id="310" r:id="rId59"/>
    <p:sldId id="302" r:id="rId6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ISW\Bovenbouw\VWO\Klas%204\H1\slingerproef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ISW\Bovenbouw\VWO\Klas%204\H1\slingerproef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Onderzoek\Artikelen\2%20Establishing%20data-analysis%20skills\Analyse\h%20Practicum%201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pPr>
              <a:ln w="15875"/>
            </c:spPr>
          </c:marker>
          <c:xVal>
            <c:numRef>
              <c:f>Blad1!$A$2:$A$8</c:f>
              <c:numCache>
                <c:formatCode>General</c:formatCode>
                <c:ptCount val="7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</c:numCache>
            </c:numRef>
          </c:xVal>
          <c:yVal>
            <c:numRef>
              <c:f>Blad1!$B$2:$B$8</c:f>
              <c:numCache>
                <c:formatCode>General</c:formatCode>
                <c:ptCount val="7"/>
                <c:pt idx="0">
                  <c:v>1.44</c:v>
                </c:pt>
                <c:pt idx="1">
                  <c:v>1.36</c:v>
                </c:pt>
                <c:pt idx="2">
                  <c:v>1.39</c:v>
                </c:pt>
                <c:pt idx="3">
                  <c:v>1.35</c:v>
                </c:pt>
                <c:pt idx="4">
                  <c:v>1.4</c:v>
                </c:pt>
                <c:pt idx="5">
                  <c:v>1.39</c:v>
                </c:pt>
                <c:pt idx="6">
                  <c:v>1.42</c:v>
                </c:pt>
              </c:numCache>
            </c:numRef>
          </c:yVal>
          <c:smooth val="0"/>
        </c:ser>
        <c:ser>
          <c:idx val="1"/>
          <c:order val="1"/>
          <c:spPr>
            <a:ln w="19050">
              <a:noFill/>
            </a:ln>
          </c:spPr>
          <c:marker>
            <c:spPr>
              <a:ln w="15875"/>
            </c:spPr>
          </c:marker>
          <c:xVal>
            <c:numRef>
              <c:f>Blad1!$A$2:$A$8</c:f>
              <c:numCache>
                <c:formatCode>General</c:formatCode>
                <c:ptCount val="7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</c:numCache>
            </c:numRef>
          </c:xVal>
          <c:yVal>
            <c:numRef>
              <c:f>Blad1!$C$2:$C$8</c:f>
              <c:numCache>
                <c:formatCode>General</c:formatCode>
                <c:ptCount val="7"/>
                <c:pt idx="0">
                  <c:v>0.96199999999999997</c:v>
                </c:pt>
                <c:pt idx="1">
                  <c:v>0.96499999999999997</c:v>
                </c:pt>
                <c:pt idx="2">
                  <c:v>0.96899999999999997</c:v>
                </c:pt>
                <c:pt idx="3">
                  <c:v>0.94799999999999995</c:v>
                </c:pt>
                <c:pt idx="4">
                  <c:v>0.92600000000000005</c:v>
                </c:pt>
                <c:pt idx="5">
                  <c:v>0.93</c:v>
                </c:pt>
                <c:pt idx="6">
                  <c:v>0.95299999999999996</c:v>
                </c:pt>
              </c:numCache>
            </c:numRef>
          </c:yVal>
          <c:smooth val="0"/>
        </c:ser>
        <c:ser>
          <c:idx val="2"/>
          <c:order val="2"/>
          <c:spPr>
            <a:ln w="19050">
              <a:noFill/>
            </a:ln>
          </c:spPr>
          <c:marker>
            <c:spPr>
              <a:ln w="15875"/>
            </c:spPr>
          </c:marker>
          <c:xVal>
            <c:numRef>
              <c:f>Blad1!$A$2:$A$8</c:f>
              <c:numCache>
                <c:formatCode>General</c:formatCode>
                <c:ptCount val="7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</c:numCache>
            </c:numRef>
          </c:xVal>
          <c:yVal>
            <c:numRef>
              <c:f>Blad1!$D$2:$D$8</c:f>
              <c:numCache>
                <c:formatCode>General</c:formatCode>
                <c:ptCount val="7"/>
                <c:pt idx="0">
                  <c:v>1.33</c:v>
                </c:pt>
                <c:pt idx="1">
                  <c:v>1.34</c:v>
                </c:pt>
                <c:pt idx="2">
                  <c:v>1.33</c:v>
                </c:pt>
                <c:pt idx="3">
                  <c:v>1.34</c:v>
                </c:pt>
                <c:pt idx="4">
                  <c:v>1.33</c:v>
                </c:pt>
                <c:pt idx="5">
                  <c:v>1.36</c:v>
                </c:pt>
                <c:pt idx="6">
                  <c:v>1.35</c:v>
                </c:pt>
              </c:numCache>
            </c:numRef>
          </c:yVal>
          <c:smooth val="0"/>
        </c:ser>
        <c:ser>
          <c:idx val="3"/>
          <c:order val="3"/>
          <c:spPr>
            <a:ln w="19050">
              <a:noFill/>
            </a:ln>
          </c:spPr>
          <c:marker>
            <c:spPr>
              <a:ln w="15875"/>
            </c:spPr>
          </c:marker>
          <c:xVal>
            <c:numRef>
              <c:f>Blad1!$A$2:$A$8</c:f>
              <c:numCache>
                <c:formatCode>General</c:formatCode>
                <c:ptCount val="7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</c:numCache>
            </c:numRef>
          </c:xVal>
          <c:yVal>
            <c:numRef>
              <c:f>Blad1!$E$2:$E$8</c:f>
              <c:numCache>
                <c:formatCode>General</c:formatCode>
                <c:ptCount val="7"/>
                <c:pt idx="0">
                  <c:v>1.0669999999999999</c:v>
                </c:pt>
                <c:pt idx="1">
                  <c:v>1.056</c:v>
                </c:pt>
                <c:pt idx="2">
                  <c:v>1.048</c:v>
                </c:pt>
                <c:pt idx="3">
                  <c:v>1.034</c:v>
                </c:pt>
                <c:pt idx="4">
                  <c:v>1.0429999999999999</c:v>
                </c:pt>
                <c:pt idx="5">
                  <c:v>1.056</c:v>
                </c:pt>
                <c:pt idx="6">
                  <c:v>1.048</c:v>
                </c:pt>
              </c:numCache>
            </c:numRef>
          </c:yVal>
          <c:smooth val="0"/>
        </c:ser>
        <c:ser>
          <c:idx val="4"/>
          <c:order val="4"/>
          <c:spPr>
            <a:ln w="19050">
              <a:noFill/>
            </a:ln>
          </c:spPr>
          <c:marker>
            <c:spPr>
              <a:ln w="15875"/>
            </c:spPr>
          </c:marker>
          <c:xVal>
            <c:numRef>
              <c:f>Blad1!$A$2:$A$8</c:f>
              <c:numCache>
                <c:formatCode>General</c:formatCode>
                <c:ptCount val="7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</c:numCache>
            </c:numRef>
          </c:xVal>
          <c:yVal>
            <c:numRef>
              <c:f>Blad1!$G$2:$G$8</c:f>
              <c:numCache>
                <c:formatCode>General</c:formatCode>
                <c:ptCount val="7"/>
                <c:pt idx="0">
                  <c:v>1.56</c:v>
                </c:pt>
                <c:pt idx="1">
                  <c:v>1.58</c:v>
                </c:pt>
                <c:pt idx="2">
                  <c:v>1.55</c:v>
                </c:pt>
                <c:pt idx="3">
                  <c:v>1.59</c:v>
                </c:pt>
                <c:pt idx="4">
                  <c:v>1.63</c:v>
                </c:pt>
                <c:pt idx="5">
                  <c:v>1.61</c:v>
                </c:pt>
                <c:pt idx="6">
                  <c:v>1.6</c:v>
                </c:pt>
              </c:numCache>
            </c:numRef>
          </c:yVal>
          <c:smooth val="0"/>
        </c:ser>
        <c:ser>
          <c:idx val="5"/>
          <c:order val="5"/>
          <c:spPr>
            <a:ln w="19050">
              <a:noFill/>
            </a:ln>
          </c:spPr>
          <c:marker>
            <c:spPr>
              <a:ln w="15875"/>
            </c:spPr>
          </c:marker>
          <c:xVal>
            <c:numRef>
              <c:f>Blad1!$A$2:$A$8</c:f>
              <c:numCache>
                <c:formatCode>General</c:formatCode>
                <c:ptCount val="7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</c:numCache>
            </c:numRef>
          </c:xVal>
          <c:yVal>
            <c:numRef>
              <c:f>Blad1!$H$2:$H$8</c:f>
              <c:numCache>
                <c:formatCode>General</c:formatCode>
                <c:ptCount val="7"/>
                <c:pt idx="0">
                  <c:v>0.82</c:v>
                </c:pt>
                <c:pt idx="1">
                  <c:v>0.72</c:v>
                </c:pt>
                <c:pt idx="2">
                  <c:v>0.81</c:v>
                </c:pt>
                <c:pt idx="3">
                  <c:v>0.76</c:v>
                </c:pt>
                <c:pt idx="4">
                  <c:v>0.72</c:v>
                </c:pt>
                <c:pt idx="5">
                  <c:v>0.71</c:v>
                </c:pt>
                <c:pt idx="6">
                  <c:v>0.75</c:v>
                </c:pt>
              </c:numCache>
            </c:numRef>
          </c:yVal>
          <c:smooth val="0"/>
        </c:ser>
        <c:ser>
          <c:idx val="6"/>
          <c:order val="6"/>
          <c:spPr>
            <a:ln w="19050">
              <a:noFill/>
            </a:ln>
          </c:spPr>
          <c:marker>
            <c:spPr>
              <a:ln w="15875"/>
            </c:spPr>
          </c:marker>
          <c:xVal>
            <c:numRef>
              <c:f>Blad1!$A$2:$A$8</c:f>
              <c:numCache>
                <c:formatCode>General</c:formatCode>
                <c:ptCount val="7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</c:numCache>
            </c:numRef>
          </c:xVal>
          <c:yVal>
            <c:numRef>
              <c:f>Blad1!$I$2:$I$8</c:f>
              <c:numCache>
                <c:formatCode>General</c:formatCode>
                <c:ptCount val="7"/>
                <c:pt idx="0">
                  <c:v>1.105</c:v>
                </c:pt>
                <c:pt idx="1">
                  <c:v>1.1060000000000001</c:v>
                </c:pt>
                <c:pt idx="2">
                  <c:v>1.07666666666666</c:v>
                </c:pt>
                <c:pt idx="3">
                  <c:v>1.1299999999999999</c:v>
                </c:pt>
                <c:pt idx="4">
                  <c:v>1.2133</c:v>
                </c:pt>
                <c:pt idx="5">
                  <c:v>1.11333333333333</c:v>
                </c:pt>
                <c:pt idx="6">
                  <c:v>1.1566000000000001</c:v>
                </c:pt>
              </c:numCache>
            </c:numRef>
          </c:yVal>
          <c:smooth val="0"/>
        </c:ser>
        <c:ser>
          <c:idx val="7"/>
          <c:order val="7"/>
          <c:spPr>
            <a:ln w="19050">
              <a:noFill/>
            </a:ln>
          </c:spPr>
          <c:marker>
            <c:spPr>
              <a:ln w="15875">
                <a:solidFill>
                  <a:srgbClr val="00B050"/>
                </a:solidFill>
              </a:ln>
            </c:spPr>
          </c:marker>
          <c:xVal>
            <c:numRef>
              <c:f>Blad1!$A$2:$A$8</c:f>
              <c:numCache>
                <c:formatCode>General</c:formatCode>
                <c:ptCount val="7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</c:numCache>
            </c:numRef>
          </c:xVal>
          <c:yVal>
            <c:numRef>
              <c:f>Blad1!$J$2:$J$8</c:f>
              <c:numCache>
                <c:formatCode>General</c:formatCode>
                <c:ptCount val="7"/>
                <c:pt idx="0">
                  <c:v>1.8</c:v>
                </c:pt>
                <c:pt idx="1">
                  <c:v>1.78</c:v>
                </c:pt>
                <c:pt idx="2">
                  <c:v>1.77</c:v>
                </c:pt>
                <c:pt idx="3">
                  <c:v>1.75</c:v>
                </c:pt>
                <c:pt idx="4">
                  <c:v>1.79</c:v>
                </c:pt>
                <c:pt idx="5">
                  <c:v>1.75</c:v>
                </c:pt>
                <c:pt idx="6">
                  <c:v>1.74</c:v>
                </c:pt>
              </c:numCache>
            </c:numRef>
          </c:yVal>
          <c:smooth val="0"/>
        </c:ser>
        <c:ser>
          <c:idx val="8"/>
          <c:order val="8"/>
          <c:spPr>
            <a:ln w="19050">
              <a:noFill/>
            </a:ln>
          </c:spPr>
          <c:marker>
            <c:spPr>
              <a:ln w="15875">
                <a:solidFill>
                  <a:srgbClr val="FF0000"/>
                </a:solidFill>
              </a:ln>
            </c:spPr>
          </c:marker>
          <c:xVal>
            <c:numRef>
              <c:f>Blad1!$A$2:$A$8</c:f>
              <c:numCache>
                <c:formatCode>General</c:formatCode>
                <c:ptCount val="7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</c:numCache>
            </c:numRef>
          </c:xVal>
          <c:yVal>
            <c:numRef>
              <c:f>Blad1!$K$2:$K$8</c:f>
              <c:numCache>
                <c:formatCode>General</c:formatCode>
                <c:ptCount val="7"/>
                <c:pt idx="0">
                  <c:v>0.66</c:v>
                </c:pt>
                <c:pt idx="1">
                  <c:v>0.61</c:v>
                </c:pt>
                <c:pt idx="2">
                  <c:v>0.56000000000000005</c:v>
                </c:pt>
                <c:pt idx="3">
                  <c:v>0.54</c:v>
                </c:pt>
                <c:pt idx="4">
                  <c:v>0.53</c:v>
                </c:pt>
                <c:pt idx="5">
                  <c:v>0.48</c:v>
                </c:pt>
                <c:pt idx="6">
                  <c:v>0.47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4465264"/>
        <c:axId val="-1364456016"/>
      </c:scatterChart>
      <c:valAx>
        <c:axId val="-1364465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l-NL"/>
                  <a:t>Massa (g)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1364456016"/>
        <c:crosses val="autoZero"/>
        <c:crossBetween val="midCat"/>
      </c:valAx>
      <c:valAx>
        <c:axId val="-13644560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nl-NL"/>
                  <a:t>Trillingstijd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136446526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pPr>
              <a:ln w="15875"/>
            </c:spPr>
          </c:marker>
          <c:xVal>
            <c:numRef>
              <c:f>Blad1!$A$2:$A$8</c:f>
              <c:numCache>
                <c:formatCode>General</c:formatCode>
                <c:ptCount val="7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</c:numCache>
            </c:numRef>
          </c:xVal>
          <c:yVal>
            <c:numRef>
              <c:f>Blad1!$B$2:$B$8</c:f>
              <c:numCache>
                <c:formatCode>General</c:formatCode>
                <c:ptCount val="7"/>
                <c:pt idx="0">
                  <c:v>1.44</c:v>
                </c:pt>
                <c:pt idx="1">
                  <c:v>1.36</c:v>
                </c:pt>
                <c:pt idx="2">
                  <c:v>1.39</c:v>
                </c:pt>
                <c:pt idx="3">
                  <c:v>1.35</c:v>
                </c:pt>
                <c:pt idx="4">
                  <c:v>1.4</c:v>
                </c:pt>
                <c:pt idx="5">
                  <c:v>1.39</c:v>
                </c:pt>
                <c:pt idx="6">
                  <c:v>1.42</c:v>
                </c:pt>
              </c:numCache>
            </c:numRef>
          </c:yVal>
          <c:smooth val="0"/>
        </c:ser>
        <c:ser>
          <c:idx val="1"/>
          <c:order val="1"/>
          <c:spPr>
            <a:ln w="19050">
              <a:noFill/>
            </a:ln>
          </c:spPr>
          <c:marker>
            <c:spPr>
              <a:ln w="15875"/>
            </c:spPr>
          </c:marker>
          <c:xVal>
            <c:numRef>
              <c:f>Blad1!$A$2:$A$8</c:f>
              <c:numCache>
                <c:formatCode>General</c:formatCode>
                <c:ptCount val="7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</c:numCache>
            </c:numRef>
          </c:xVal>
          <c:yVal>
            <c:numRef>
              <c:f>Blad1!$C$2:$C$8</c:f>
              <c:numCache>
                <c:formatCode>General</c:formatCode>
                <c:ptCount val="7"/>
                <c:pt idx="0">
                  <c:v>0.96199999999999997</c:v>
                </c:pt>
                <c:pt idx="1">
                  <c:v>0.96499999999999997</c:v>
                </c:pt>
                <c:pt idx="2">
                  <c:v>0.96899999999999997</c:v>
                </c:pt>
                <c:pt idx="3">
                  <c:v>0.94799999999999995</c:v>
                </c:pt>
                <c:pt idx="4">
                  <c:v>0.92600000000000005</c:v>
                </c:pt>
                <c:pt idx="5">
                  <c:v>0.93</c:v>
                </c:pt>
                <c:pt idx="6">
                  <c:v>0.95299999999999996</c:v>
                </c:pt>
              </c:numCache>
            </c:numRef>
          </c:yVal>
          <c:smooth val="0"/>
        </c:ser>
        <c:ser>
          <c:idx val="2"/>
          <c:order val="2"/>
          <c:spPr>
            <a:ln w="19050">
              <a:noFill/>
            </a:ln>
          </c:spPr>
          <c:marker>
            <c:spPr>
              <a:ln w="15875"/>
            </c:spPr>
          </c:marker>
          <c:xVal>
            <c:numRef>
              <c:f>Blad1!$A$2:$A$8</c:f>
              <c:numCache>
                <c:formatCode>General</c:formatCode>
                <c:ptCount val="7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</c:numCache>
            </c:numRef>
          </c:xVal>
          <c:yVal>
            <c:numRef>
              <c:f>Blad1!$D$2:$D$8</c:f>
              <c:numCache>
                <c:formatCode>General</c:formatCode>
                <c:ptCount val="7"/>
                <c:pt idx="0">
                  <c:v>1.33</c:v>
                </c:pt>
                <c:pt idx="1">
                  <c:v>1.34</c:v>
                </c:pt>
                <c:pt idx="2">
                  <c:v>1.33</c:v>
                </c:pt>
                <c:pt idx="3">
                  <c:v>1.34</c:v>
                </c:pt>
                <c:pt idx="4">
                  <c:v>1.33</c:v>
                </c:pt>
                <c:pt idx="5">
                  <c:v>1.36</c:v>
                </c:pt>
                <c:pt idx="6">
                  <c:v>1.35</c:v>
                </c:pt>
              </c:numCache>
            </c:numRef>
          </c:yVal>
          <c:smooth val="0"/>
        </c:ser>
        <c:ser>
          <c:idx val="3"/>
          <c:order val="3"/>
          <c:spPr>
            <a:ln w="19050">
              <a:noFill/>
            </a:ln>
          </c:spPr>
          <c:marker>
            <c:spPr>
              <a:ln w="15875"/>
            </c:spPr>
          </c:marker>
          <c:xVal>
            <c:numRef>
              <c:f>Blad1!$A$2:$A$8</c:f>
              <c:numCache>
                <c:formatCode>General</c:formatCode>
                <c:ptCount val="7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</c:numCache>
            </c:numRef>
          </c:xVal>
          <c:yVal>
            <c:numRef>
              <c:f>Blad1!$E$2:$E$8</c:f>
              <c:numCache>
                <c:formatCode>General</c:formatCode>
                <c:ptCount val="7"/>
                <c:pt idx="0">
                  <c:v>1.0669999999999999</c:v>
                </c:pt>
                <c:pt idx="1">
                  <c:v>1.056</c:v>
                </c:pt>
                <c:pt idx="2">
                  <c:v>1.048</c:v>
                </c:pt>
                <c:pt idx="3">
                  <c:v>1.034</c:v>
                </c:pt>
                <c:pt idx="4">
                  <c:v>1.0429999999999999</c:v>
                </c:pt>
                <c:pt idx="5">
                  <c:v>1.056</c:v>
                </c:pt>
                <c:pt idx="6">
                  <c:v>1.048</c:v>
                </c:pt>
              </c:numCache>
            </c:numRef>
          </c:yVal>
          <c:smooth val="0"/>
        </c:ser>
        <c:ser>
          <c:idx val="4"/>
          <c:order val="4"/>
          <c:spPr>
            <a:ln w="19050">
              <a:noFill/>
            </a:ln>
          </c:spPr>
          <c:marker>
            <c:spPr>
              <a:ln w="15875"/>
            </c:spPr>
          </c:marker>
          <c:xVal>
            <c:numRef>
              <c:f>Blad1!$A$2:$A$8</c:f>
              <c:numCache>
                <c:formatCode>General</c:formatCode>
                <c:ptCount val="7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</c:numCache>
            </c:numRef>
          </c:xVal>
          <c:yVal>
            <c:numRef>
              <c:f>Blad1!$G$2:$G$8</c:f>
              <c:numCache>
                <c:formatCode>General</c:formatCode>
                <c:ptCount val="7"/>
                <c:pt idx="0">
                  <c:v>1.56</c:v>
                </c:pt>
                <c:pt idx="1">
                  <c:v>1.58</c:v>
                </c:pt>
                <c:pt idx="2">
                  <c:v>1.55</c:v>
                </c:pt>
                <c:pt idx="3">
                  <c:v>1.59</c:v>
                </c:pt>
                <c:pt idx="4">
                  <c:v>1.63</c:v>
                </c:pt>
                <c:pt idx="5">
                  <c:v>1.61</c:v>
                </c:pt>
                <c:pt idx="6">
                  <c:v>1.6</c:v>
                </c:pt>
              </c:numCache>
            </c:numRef>
          </c:yVal>
          <c:smooth val="0"/>
        </c:ser>
        <c:ser>
          <c:idx val="5"/>
          <c:order val="5"/>
          <c:spPr>
            <a:ln w="19050">
              <a:noFill/>
            </a:ln>
          </c:spPr>
          <c:marker>
            <c:spPr>
              <a:ln w="15875"/>
            </c:spPr>
          </c:marker>
          <c:xVal>
            <c:numRef>
              <c:f>Blad1!$A$2:$A$8</c:f>
              <c:numCache>
                <c:formatCode>General</c:formatCode>
                <c:ptCount val="7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</c:numCache>
            </c:numRef>
          </c:xVal>
          <c:yVal>
            <c:numRef>
              <c:f>Blad1!$H$2:$H$8</c:f>
              <c:numCache>
                <c:formatCode>General</c:formatCode>
                <c:ptCount val="7"/>
                <c:pt idx="0">
                  <c:v>0.82</c:v>
                </c:pt>
                <c:pt idx="1">
                  <c:v>0.72</c:v>
                </c:pt>
                <c:pt idx="2">
                  <c:v>0.81</c:v>
                </c:pt>
                <c:pt idx="3">
                  <c:v>0.76</c:v>
                </c:pt>
                <c:pt idx="4">
                  <c:v>0.72</c:v>
                </c:pt>
                <c:pt idx="5">
                  <c:v>0.71</c:v>
                </c:pt>
                <c:pt idx="6">
                  <c:v>0.75</c:v>
                </c:pt>
              </c:numCache>
            </c:numRef>
          </c:yVal>
          <c:smooth val="0"/>
        </c:ser>
        <c:ser>
          <c:idx val="6"/>
          <c:order val="6"/>
          <c:spPr>
            <a:ln w="19050">
              <a:noFill/>
            </a:ln>
          </c:spPr>
          <c:marker>
            <c:spPr>
              <a:ln w="15875"/>
            </c:spPr>
          </c:marker>
          <c:xVal>
            <c:numRef>
              <c:f>Blad1!$A$2:$A$8</c:f>
              <c:numCache>
                <c:formatCode>General</c:formatCode>
                <c:ptCount val="7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</c:numCache>
            </c:numRef>
          </c:xVal>
          <c:yVal>
            <c:numRef>
              <c:f>Blad1!$I$2:$I$8</c:f>
              <c:numCache>
                <c:formatCode>General</c:formatCode>
                <c:ptCount val="7"/>
                <c:pt idx="0">
                  <c:v>1.105</c:v>
                </c:pt>
                <c:pt idx="1">
                  <c:v>1.1060000000000001</c:v>
                </c:pt>
                <c:pt idx="2">
                  <c:v>1.07666666666666</c:v>
                </c:pt>
                <c:pt idx="3">
                  <c:v>1.1299999999999999</c:v>
                </c:pt>
                <c:pt idx="4">
                  <c:v>1.2133</c:v>
                </c:pt>
                <c:pt idx="5">
                  <c:v>1.11333333333333</c:v>
                </c:pt>
                <c:pt idx="6">
                  <c:v>1.1566000000000001</c:v>
                </c:pt>
              </c:numCache>
            </c:numRef>
          </c:yVal>
          <c:smooth val="0"/>
        </c:ser>
        <c:ser>
          <c:idx val="7"/>
          <c:order val="7"/>
          <c:spPr>
            <a:ln w="19050">
              <a:noFill/>
            </a:ln>
          </c:spPr>
          <c:marker>
            <c:spPr>
              <a:ln w="15875">
                <a:solidFill>
                  <a:srgbClr val="00B050"/>
                </a:solidFill>
              </a:ln>
            </c:spPr>
          </c:marker>
          <c:xVal>
            <c:numRef>
              <c:f>Blad1!$A$2:$A$8</c:f>
              <c:numCache>
                <c:formatCode>General</c:formatCode>
                <c:ptCount val="7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</c:numCache>
            </c:numRef>
          </c:xVal>
          <c:yVal>
            <c:numRef>
              <c:f>Blad1!$J$2:$J$8</c:f>
              <c:numCache>
                <c:formatCode>General</c:formatCode>
                <c:ptCount val="7"/>
                <c:pt idx="0">
                  <c:v>1.8</c:v>
                </c:pt>
                <c:pt idx="1">
                  <c:v>1.78</c:v>
                </c:pt>
                <c:pt idx="2">
                  <c:v>1.77</c:v>
                </c:pt>
                <c:pt idx="3">
                  <c:v>1.75</c:v>
                </c:pt>
                <c:pt idx="4">
                  <c:v>1.79</c:v>
                </c:pt>
                <c:pt idx="5">
                  <c:v>1.75</c:v>
                </c:pt>
                <c:pt idx="6">
                  <c:v>1.74</c:v>
                </c:pt>
              </c:numCache>
            </c:numRef>
          </c:yVal>
          <c:smooth val="0"/>
        </c:ser>
        <c:ser>
          <c:idx val="8"/>
          <c:order val="8"/>
          <c:spPr>
            <a:ln w="19050">
              <a:noFill/>
            </a:ln>
          </c:spPr>
          <c:marker>
            <c:spPr>
              <a:ln w="15875">
                <a:solidFill>
                  <a:srgbClr val="FF0000"/>
                </a:solidFill>
              </a:ln>
            </c:spPr>
          </c:marker>
          <c:xVal>
            <c:numRef>
              <c:f>Blad1!$A$2:$A$8</c:f>
              <c:numCache>
                <c:formatCode>General</c:formatCode>
                <c:ptCount val="7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</c:numCache>
            </c:numRef>
          </c:xVal>
          <c:yVal>
            <c:numRef>
              <c:f>Blad1!$K$2:$K$8</c:f>
              <c:numCache>
                <c:formatCode>General</c:formatCode>
                <c:ptCount val="7"/>
                <c:pt idx="0">
                  <c:v>0.66</c:v>
                </c:pt>
                <c:pt idx="1">
                  <c:v>0.61</c:v>
                </c:pt>
                <c:pt idx="2">
                  <c:v>0.56000000000000005</c:v>
                </c:pt>
                <c:pt idx="3">
                  <c:v>0.54</c:v>
                </c:pt>
                <c:pt idx="4">
                  <c:v>0.53</c:v>
                </c:pt>
                <c:pt idx="5">
                  <c:v>0.48</c:v>
                </c:pt>
                <c:pt idx="6">
                  <c:v>0.47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4464720"/>
        <c:axId val="-1364458192"/>
      </c:scatterChart>
      <c:valAx>
        <c:axId val="-1364464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l-NL"/>
                  <a:t>Massa (g)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1364458192"/>
        <c:crosses val="autoZero"/>
        <c:crossBetween val="midCat"/>
      </c:valAx>
      <c:valAx>
        <c:axId val="-13644581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nl-NL"/>
                  <a:t>Trillingstijd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136446472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Blad1!$A$1:$A$10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</c:numCache>
            </c:numRef>
          </c:xVal>
          <c:yVal>
            <c:numRef>
              <c:f>Blad1!$B$1:$B$10</c:f>
              <c:numCache>
                <c:formatCode>General</c:formatCode>
                <c:ptCount val="10"/>
                <c:pt idx="0">
                  <c:v>0</c:v>
                </c:pt>
                <c:pt idx="1">
                  <c:v>9</c:v>
                </c:pt>
                <c:pt idx="2">
                  <c:v>22</c:v>
                </c:pt>
                <c:pt idx="3">
                  <c:v>30</c:v>
                </c:pt>
                <c:pt idx="4">
                  <c:v>40</c:v>
                </c:pt>
                <c:pt idx="5">
                  <c:v>51</c:v>
                </c:pt>
                <c:pt idx="6">
                  <c:v>59</c:v>
                </c:pt>
                <c:pt idx="7">
                  <c:v>70</c:v>
                </c:pt>
                <c:pt idx="8">
                  <c:v>81</c:v>
                </c:pt>
                <c:pt idx="9">
                  <c:v>91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4457648"/>
        <c:axId val="-1364460912"/>
      </c:scatterChart>
      <c:valAx>
        <c:axId val="-1364457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1364460912"/>
        <c:crosses val="autoZero"/>
        <c:crossBetween val="midCat"/>
      </c:valAx>
      <c:valAx>
        <c:axId val="-136446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13644576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Blad1!$C$28:$P$28</c:f>
              <c:numCache>
                <c:formatCode>General</c:formatCode>
                <c:ptCount val="14"/>
                <c:pt idx="0">
                  <c:v>20</c:v>
                </c:pt>
                <c:pt idx="1">
                  <c:v>25</c:v>
                </c:pt>
                <c:pt idx="2">
                  <c:v>33.6</c:v>
                </c:pt>
                <c:pt idx="3">
                  <c:v>60</c:v>
                </c:pt>
                <c:pt idx="4">
                  <c:v>25</c:v>
                </c:pt>
                <c:pt idx="5">
                  <c:v>31</c:v>
                </c:pt>
                <c:pt idx="6">
                  <c:v>30</c:v>
                </c:pt>
                <c:pt idx="7">
                  <c:v>62.3</c:v>
                </c:pt>
                <c:pt idx="8">
                  <c:v>49</c:v>
                </c:pt>
                <c:pt idx="9">
                  <c:v>25.6</c:v>
                </c:pt>
                <c:pt idx="10">
                  <c:v>31</c:v>
                </c:pt>
                <c:pt idx="11">
                  <c:v>40</c:v>
                </c:pt>
                <c:pt idx="13">
                  <c:v>5.2</c:v>
                </c:pt>
              </c:numCache>
            </c:numRef>
          </c:xVal>
          <c:yVal>
            <c:numRef>
              <c:f>Blad1!$C$29:$P$29</c:f>
              <c:numCache>
                <c:formatCode>General</c:formatCode>
                <c:ptCount val="14"/>
                <c:pt idx="0">
                  <c:v>18</c:v>
                </c:pt>
                <c:pt idx="1">
                  <c:v>24</c:v>
                </c:pt>
                <c:pt idx="2">
                  <c:v>12.2</c:v>
                </c:pt>
                <c:pt idx="3">
                  <c:v>31.5</c:v>
                </c:pt>
                <c:pt idx="4">
                  <c:v>20</c:v>
                </c:pt>
                <c:pt idx="5">
                  <c:v>27</c:v>
                </c:pt>
                <c:pt idx="6">
                  <c:v>27</c:v>
                </c:pt>
                <c:pt idx="7">
                  <c:v>27</c:v>
                </c:pt>
                <c:pt idx="8">
                  <c:v>18</c:v>
                </c:pt>
                <c:pt idx="9">
                  <c:v>23.5</c:v>
                </c:pt>
                <c:pt idx="10">
                  <c:v>22</c:v>
                </c:pt>
                <c:pt idx="11">
                  <c:v>26</c:v>
                </c:pt>
                <c:pt idx="13">
                  <c:v>5.6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58881680"/>
        <c:axId val="-1358875152"/>
      </c:scatterChart>
      <c:valAx>
        <c:axId val="-1358881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/>
                  <a:t>Time</a:t>
                </a:r>
                <a:r>
                  <a:rPr lang="nl-NL" baseline="0"/>
                  <a:t> of first prediction (s)</a:t>
                </a:r>
                <a:endParaRPr lang="nl-NL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1358875152"/>
        <c:crosses val="autoZero"/>
        <c:crossBetween val="midCat"/>
      </c:valAx>
      <c:valAx>
        <c:axId val="-135887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/>
                  <a:t>Time</a:t>
                </a:r>
                <a:r>
                  <a:rPr lang="nl-NL" baseline="0"/>
                  <a:t> of second prediction (s)</a:t>
                </a:r>
                <a:endParaRPr lang="nl-NL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13588816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555807642688733E-2"/>
          <c:y val="4.048582995951417E-2"/>
          <c:w val="0.92555718670759379"/>
          <c:h val="0.88462122902653362"/>
        </c:manualLayout>
      </c:layout>
      <c:scatterChart>
        <c:scatterStyle val="lineMarker"/>
        <c:varyColors val="0"/>
        <c:ser>
          <c:idx val="0"/>
          <c:order val="0"/>
          <c:tx>
            <c:strRef>
              <c:f>Blad1!$B$1:$B$2</c:f>
              <c:strCache>
                <c:ptCount val="2"/>
                <c:pt idx="0">
                  <c:v>y</c:v>
                </c:pt>
                <c:pt idx="1">
                  <c:v>-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Blad1!$A$3:$A$13</c:f>
              <c:numCache>
                <c:formatCode>0.0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xVal>
          <c:yVal>
            <c:numRef>
              <c:f>Blad1!$B$3:$B$13</c:f>
              <c:numCache>
                <c:formatCode>0.0</c:formatCode>
                <c:ptCount val="11"/>
                <c:pt idx="0">
                  <c:v>9.5</c:v>
                </c:pt>
                <c:pt idx="1">
                  <c:v>14.642135623730951</c:v>
                </c:pt>
                <c:pt idx="2">
                  <c:v>17.320508075688771</c:v>
                </c:pt>
                <c:pt idx="3">
                  <c:v>19.5</c:v>
                </c:pt>
                <c:pt idx="4">
                  <c:v>21.860679774997898</c:v>
                </c:pt>
                <c:pt idx="5">
                  <c:v>24.494897427831781</c:v>
                </c:pt>
                <c:pt idx="6">
                  <c:v>26.457513110645905</c:v>
                </c:pt>
                <c:pt idx="7">
                  <c:v>27.784271247461902</c:v>
                </c:pt>
                <c:pt idx="8">
                  <c:v>30</c:v>
                </c:pt>
                <c:pt idx="9">
                  <c:v>32.122776601683796</c:v>
                </c:pt>
                <c:pt idx="10">
                  <c:v>33.166247903553995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16903152"/>
        <c:axId val="-1216904784"/>
      </c:scatterChart>
      <c:valAx>
        <c:axId val="-1216903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1216904784"/>
        <c:crosses val="autoZero"/>
        <c:crossBetween val="midCat"/>
      </c:valAx>
      <c:valAx>
        <c:axId val="-121690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12169031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0.07451</cdr:x>
      <cdr:y>2.22902E-7</cdr:y>
    </cdr:from>
    <cdr:to>
      <cdr:x>0.54313</cdr:x>
      <cdr:y>0.88146</cdr:y>
    </cdr:to>
    <cdr:cxnSp macro="">
      <cdr:nvCxnSpPr>
        <cdr:cNvPr id="3" name="Rechte verbindingslijn 2"/>
        <cdr:cNvCxnSpPr/>
      </cdr:nvCxnSpPr>
      <cdr:spPr>
        <a:xfrm xmlns:a="http://schemas.openxmlformats.org/drawingml/2006/main" flipV="1">
          <a:off x="538114" y="1"/>
          <a:ext cx="3384222" cy="395448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AD3B8-E438-409B-958F-ED70EF647A58}" type="datetimeFigureOut">
              <a:rPr lang="nl-NL" smtClean="0"/>
              <a:t>16-12-2017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69B5F-AEDF-44FE-AFA1-5FA4BEABC6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5327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Onze</a:t>
            </a:r>
            <a:r>
              <a:rPr lang="en-GB" dirty="0" smtClean="0"/>
              <a:t> </a:t>
            </a:r>
            <a:r>
              <a:rPr lang="en-GB" dirty="0" err="1" smtClean="0"/>
              <a:t>verwachtingen</a:t>
            </a:r>
            <a:r>
              <a:rPr lang="en-GB" dirty="0" smtClean="0"/>
              <a:t> van </a:t>
            </a:r>
            <a:r>
              <a:rPr lang="en-GB" dirty="0" err="1" smtClean="0"/>
              <a:t>leerlingen</a:t>
            </a:r>
            <a:r>
              <a:rPr lang="en-GB" dirty="0" smtClean="0"/>
              <a:t>: </a:t>
            </a:r>
            <a:r>
              <a:rPr lang="en-GB" dirty="0" err="1" smtClean="0"/>
              <a:t>netjes</a:t>
            </a:r>
            <a:r>
              <a:rPr lang="en-GB" dirty="0" smtClean="0"/>
              <a:t> </a:t>
            </a:r>
            <a:r>
              <a:rPr lang="en-GB" dirty="0" err="1" smtClean="0"/>
              <a:t>werken</a:t>
            </a:r>
            <a:r>
              <a:rPr lang="en-GB" dirty="0" smtClean="0"/>
              <a:t>, </a:t>
            </a:r>
            <a:r>
              <a:rPr lang="en-GB" dirty="0" err="1" smtClean="0"/>
              <a:t>denken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</a:t>
            </a:r>
            <a:r>
              <a:rPr lang="en-GB" dirty="0" err="1" smtClean="0"/>
              <a:t>meetonzekerheid</a:t>
            </a:r>
            <a:r>
              <a:rPr lang="en-GB" dirty="0" smtClean="0"/>
              <a:t>, </a:t>
            </a:r>
            <a:r>
              <a:rPr lang="en-GB" dirty="0" err="1" smtClean="0"/>
              <a:t>weergeven</a:t>
            </a:r>
            <a:r>
              <a:rPr lang="en-GB" dirty="0" smtClean="0"/>
              <a:t> in sign </a:t>
            </a:r>
            <a:r>
              <a:rPr lang="en-GB" dirty="0" err="1" smtClean="0"/>
              <a:t>cijfers</a:t>
            </a:r>
            <a:r>
              <a:rPr lang="en-GB" dirty="0" smtClean="0"/>
              <a:t>,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duidelijke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grafieken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meerdere</a:t>
            </a:r>
            <a:r>
              <a:rPr lang="en-GB" baseline="0" dirty="0" smtClean="0"/>
              <a:t> analyses, </a:t>
            </a:r>
            <a:r>
              <a:rPr lang="en-GB" baseline="0" dirty="0" err="1" smtClean="0"/>
              <a:t>conclusie</a:t>
            </a:r>
            <a:r>
              <a:rPr lang="en-GB" baseline="0" dirty="0" smtClean="0"/>
              <a:t> die </a:t>
            </a:r>
            <a:r>
              <a:rPr lang="en-GB" baseline="0" dirty="0" err="1" smtClean="0"/>
              <a:t>niet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sterker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kan</a:t>
            </a:r>
            <a:r>
              <a:rPr lang="en-GB" baseline="0" dirty="0" smtClean="0"/>
              <a:t> maar </a:t>
            </a:r>
            <a:r>
              <a:rPr lang="en-GB" baseline="0" dirty="0" err="1" smtClean="0"/>
              <a:t>ook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niet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suggereert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eindopdracht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pws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zelfstandig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onderzoek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waarin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alles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voren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komt</a:t>
            </a:r>
            <a:r>
              <a:rPr lang="en-GB" baseline="0" smtClean="0"/>
              <a:t>.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69B5F-AEDF-44FE-AFA1-5FA4BEABC6A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9528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B445-88F2-44F5-A8A0-5A2E54017E9C}" type="datetimeFigureOut">
              <a:rPr lang="nl-NL" smtClean="0"/>
              <a:t>16-12-2017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A324-C11D-4D18-A621-61322A3D7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200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B445-88F2-44F5-A8A0-5A2E54017E9C}" type="datetimeFigureOut">
              <a:rPr lang="nl-NL" smtClean="0"/>
              <a:t>16-12-2017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A324-C11D-4D18-A621-61322A3D7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423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B445-88F2-44F5-A8A0-5A2E54017E9C}" type="datetimeFigureOut">
              <a:rPr lang="nl-NL" smtClean="0"/>
              <a:t>16-12-2017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A324-C11D-4D18-A621-61322A3D7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9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B445-88F2-44F5-A8A0-5A2E54017E9C}" type="datetimeFigureOut">
              <a:rPr lang="nl-NL" smtClean="0"/>
              <a:t>16-12-2017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A324-C11D-4D18-A621-61322A3D7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76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B445-88F2-44F5-A8A0-5A2E54017E9C}" type="datetimeFigureOut">
              <a:rPr lang="nl-NL" smtClean="0"/>
              <a:t>16-12-2017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A324-C11D-4D18-A621-61322A3D7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683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B445-88F2-44F5-A8A0-5A2E54017E9C}" type="datetimeFigureOut">
              <a:rPr lang="nl-NL" smtClean="0"/>
              <a:t>16-12-2017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A324-C11D-4D18-A621-61322A3D7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96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B445-88F2-44F5-A8A0-5A2E54017E9C}" type="datetimeFigureOut">
              <a:rPr lang="nl-NL" smtClean="0"/>
              <a:t>16-12-2017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A324-C11D-4D18-A621-61322A3D7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317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B445-88F2-44F5-A8A0-5A2E54017E9C}" type="datetimeFigureOut">
              <a:rPr lang="nl-NL" smtClean="0"/>
              <a:t>16-12-2017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A324-C11D-4D18-A621-61322A3D7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056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B445-88F2-44F5-A8A0-5A2E54017E9C}" type="datetimeFigureOut">
              <a:rPr lang="nl-NL" smtClean="0"/>
              <a:t>16-12-2017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A324-C11D-4D18-A621-61322A3D7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835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B445-88F2-44F5-A8A0-5A2E54017E9C}" type="datetimeFigureOut">
              <a:rPr lang="nl-NL" smtClean="0"/>
              <a:t>16-12-2017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A324-C11D-4D18-A621-61322A3D7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050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B445-88F2-44F5-A8A0-5A2E54017E9C}" type="datetimeFigureOut">
              <a:rPr lang="nl-NL" smtClean="0"/>
              <a:t>16-12-2017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6A324-C11D-4D18-A621-61322A3D7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993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2B445-88F2-44F5-A8A0-5A2E54017E9C}" type="datetimeFigureOut">
              <a:rPr lang="nl-NL" smtClean="0"/>
              <a:t>16-12-2017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6A324-C11D-4D18-A621-61322A3D7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406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Secrets%20to%20measuring%20a%20piece%20of%20paper%20-%20Numberphile.m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absolute%20nulpunt.xlsx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7175" y="450012"/>
            <a:ext cx="10757647" cy="1100883"/>
          </a:xfrm>
        </p:spPr>
        <p:txBody>
          <a:bodyPr>
            <a:normAutofit/>
          </a:bodyPr>
          <a:lstStyle/>
          <a:p>
            <a:r>
              <a:rPr lang="en-GB" sz="4800" dirty="0" err="1" smtClean="0"/>
              <a:t>Ontwikkeling</a:t>
            </a:r>
            <a:r>
              <a:rPr lang="en-GB" sz="4800" dirty="0" smtClean="0"/>
              <a:t> van </a:t>
            </a:r>
            <a:r>
              <a:rPr lang="en-GB" sz="4800" dirty="0" err="1" smtClean="0"/>
              <a:t>onderzoeksvaardigheden</a:t>
            </a:r>
            <a:endParaRPr lang="nl-NL" sz="4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3999" y="5619097"/>
            <a:ext cx="9144000" cy="907209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Freek Pols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c.f.j.pols@tudelft.nl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182" y="1928440"/>
            <a:ext cx="4241632" cy="369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Wat </a:t>
            </a:r>
            <a:r>
              <a:rPr lang="en-GB" dirty="0" err="1" smtClean="0"/>
              <a:t>moeten</a:t>
            </a:r>
            <a:r>
              <a:rPr lang="en-GB" dirty="0" smtClean="0"/>
              <a:t> </a:t>
            </a:r>
            <a:r>
              <a:rPr lang="en-GB" dirty="0" err="1" smtClean="0"/>
              <a:t>ze</a:t>
            </a:r>
            <a:r>
              <a:rPr lang="en-GB" dirty="0" smtClean="0"/>
              <a:t> </a:t>
            </a:r>
            <a:r>
              <a:rPr lang="en-GB" dirty="0" err="1" smtClean="0"/>
              <a:t>leren</a:t>
            </a:r>
            <a:r>
              <a:rPr lang="en-GB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onderzoeksvraag</a:t>
            </a:r>
            <a:r>
              <a:rPr lang="en-GB" dirty="0" smtClean="0"/>
              <a:t> </a:t>
            </a:r>
            <a:r>
              <a:rPr lang="en-GB" dirty="0" err="1" smtClean="0"/>
              <a:t>opstellen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bijpassend</a:t>
            </a:r>
            <a:r>
              <a:rPr lang="en-GB" dirty="0" smtClean="0"/>
              <a:t> </a:t>
            </a:r>
            <a:r>
              <a:rPr lang="en-GB" dirty="0" err="1" smtClean="0"/>
              <a:t>onderzoek</a:t>
            </a:r>
            <a:r>
              <a:rPr lang="en-GB" dirty="0" smtClean="0"/>
              <a:t> </a:t>
            </a:r>
            <a:r>
              <a:rPr lang="en-GB" dirty="0" err="1" smtClean="0"/>
              <a:t>bedenken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Bedenken</a:t>
            </a:r>
            <a:r>
              <a:rPr lang="en-GB" dirty="0" smtClean="0"/>
              <a:t> hoe de </a:t>
            </a:r>
            <a:r>
              <a:rPr lang="en-GB" dirty="0" err="1" smtClean="0"/>
              <a:t>meetonzekerheid</a:t>
            </a:r>
            <a:r>
              <a:rPr lang="en-GB" dirty="0" smtClean="0"/>
              <a:t> zo </a:t>
            </a:r>
            <a:r>
              <a:rPr lang="en-GB" dirty="0" err="1" smtClean="0"/>
              <a:t>klein</a:t>
            </a:r>
            <a:r>
              <a:rPr lang="en-GB" dirty="0" smtClean="0"/>
              <a:t> </a:t>
            </a:r>
            <a:r>
              <a:rPr lang="en-GB" dirty="0" err="1" smtClean="0"/>
              <a:t>mogelijk</a:t>
            </a:r>
            <a:r>
              <a:rPr lang="en-GB" dirty="0" smtClean="0"/>
              <a:t> </a:t>
            </a:r>
            <a:r>
              <a:rPr lang="en-GB" dirty="0" err="1" smtClean="0"/>
              <a:t>gehouden</a:t>
            </a:r>
            <a:r>
              <a:rPr lang="en-GB" dirty="0" smtClean="0"/>
              <a:t> </a:t>
            </a:r>
            <a:r>
              <a:rPr lang="en-GB" dirty="0" err="1" smtClean="0"/>
              <a:t>kan</a:t>
            </a:r>
            <a:r>
              <a:rPr lang="en-GB" dirty="0" smtClean="0"/>
              <a:t> </a:t>
            </a:r>
            <a:r>
              <a:rPr lang="en-GB" dirty="0" err="1" smtClean="0"/>
              <a:t>worden</a:t>
            </a:r>
            <a:r>
              <a:rPr lang="en-GB" dirty="0" smtClean="0"/>
              <a:t> en </a:t>
            </a:r>
            <a:r>
              <a:rPr lang="en-GB" dirty="0" err="1" smtClean="0"/>
              <a:t>beargumenteren</a:t>
            </a:r>
            <a:r>
              <a:rPr lang="en-GB" dirty="0" smtClean="0"/>
              <a:t> hoe de </a:t>
            </a:r>
            <a:r>
              <a:rPr lang="en-GB" dirty="0" err="1" smtClean="0"/>
              <a:t>meetonzekerheid</a:t>
            </a:r>
            <a:r>
              <a:rPr lang="en-GB" dirty="0" smtClean="0"/>
              <a:t> </a:t>
            </a:r>
            <a:r>
              <a:rPr lang="en-GB" dirty="0" err="1" smtClean="0"/>
              <a:t>doorwerkt</a:t>
            </a:r>
            <a:r>
              <a:rPr lang="en-GB" dirty="0" smtClean="0"/>
              <a:t> in de </a:t>
            </a:r>
            <a:r>
              <a:rPr lang="en-GB" dirty="0" err="1" smtClean="0"/>
              <a:t>conclusie</a:t>
            </a:r>
            <a:r>
              <a:rPr lang="en-GB" dirty="0" smtClean="0"/>
              <a:t>.</a:t>
            </a:r>
          </a:p>
          <a:p>
            <a:r>
              <a:rPr lang="en-GB" dirty="0" smtClean="0"/>
              <a:t>Het </a:t>
            </a:r>
            <a:r>
              <a:rPr lang="en-GB" dirty="0" err="1" smtClean="0"/>
              <a:t>onderzoek</a:t>
            </a:r>
            <a:r>
              <a:rPr lang="en-GB" dirty="0" smtClean="0"/>
              <a:t> </a:t>
            </a:r>
            <a:r>
              <a:rPr lang="en-GB" dirty="0" err="1" smtClean="0"/>
              <a:t>uitvoeren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Wiskundig</a:t>
            </a:r>
            <a:r>
              <a:rPr lang="en-GB" dirty="0" smtClean="0"/>
              <a:t> </a:t>
            </a:r>
            <a:r>
              <a:rPr lang="en-GB" dirty="0" err="1" smtClean="0"/>
              <a:t>verbanden</a:t>
            </a:r>
            <a:r>
              <a:rPr lang="en-GB" dirty="0" smtClean="0"/>
              <a:t> </a:t>
            </a:r>
            <a:r>
              <a:rPr lang="en-GB" dirty="0" err="1" smtClean="0"/>
              <a:t>vinden</a:t>
            </a:r>
            <a:r>
              <a:rPr lang="en-GB" dirty="0" smtClean="0"/>
              <a:t> </a:t>
            </a:r>
            <a:r>
              <a:rPr lang="en-GB" dirty="0" err="1" smtClean="0"/>
              <a:t>uit</a:t>
            </a:r>
            <a:r>
              <a:rPr lang="en-GB" dirty="0" smtClean="0"/>
              <a:t> data en op basis van </a:t>
            </a:r>
            <a:r>
              <a:rPr lang="en-GB" dirty="0" err="1" smtClean="0"/>
              <a:t>dat</a:t>
            </a:r>
            <a:r>
              <a:rPr lang="en-GB" dirty="0" smtClean="0"/>
              <a:t> </a:t>
            </a:r>
            <a:r>
              <a:rPr lang="en-GB" dirty="0" err="1" smtClean="0"/>
              <a:t>verband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voorspelling</a:t>
            </a:r>
            <a:r>
              <a:rPr lang="en-GB" dirty="0" smtClean="0"/>
              <a:t> </a:t>
            </a:r>
            <a:r>
              <a:rPr lang="en-GB" dirty="0" err="1" smtClean="0"/>
              <a:t>doen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Conclusies</a:t>
            </a:r>
            <a:r>
              <a:rPr lang="en-GB" dirty="0" smtClean="0"/>
              <a:t> </a:t>
            </a:r>
            <a:r>
              <a:rPr lang="en-GB" dirty="0" err="1" smtClean="0"/>
              <a:t>trekken</a:t>
            </a:r>
            <a:r>
              <a:rPr lang="en-GB" dirty="0" smtClean="0"/>
              <a:t> die </a:t>
            </a:r>
            <a:r>
              <a:rPr lang="en-GB" dirty="0" err="1" smtClean="0"/>
              <a:t>volgen</a:t>
            </a:r>
            <a:r>
              <a:rPr lang="en-GB" dirty="0" smtClean="0"/>
              <a:t> </a:t>
            </a:r>
            <a:r>
              <a:rPr lang="en-GB" dirty="0" err="1" smtClean="0"/>
              <a:t>uit</a:t>
            </a:r>
            <a:r>
              <a:rPr lang="en-GB" dirty="0" smtClean="0"/>
              <a:t> de data.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179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Algemeen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Tijd</a:t>
            </a:r>
            <a:r>
              <a:rPr lang="en-GB" dirty="0" smtClean="0"/>
              <a:t> voor </a:t>
            </a:r>
            <a:r>
              <a:rPr lang="en-GB" dirty="0" err="1" smtClean="0"/>
              <a:t>metingen</a:t>
            </a:r>
            <a:r>
              <a:rPr lang="en-GB" dirty="0" smtClean="0"/>
              <a:t> </a:t>
            </a:r>
            <a:r>
              <a:rPr lang="en-GB" dirty="0" err="1" smtClean="0"/>
              <a:t>verzamelen</a:t>
            </a:r>
            <a:r>
              <a:rPr lang="en-GB" dirty="0" smtClean="0"/>
              <a:t> </a:t>
            </a:r>
            <a:r>
              <a:rPr lang="en-GB" dirty="0" err="1" smtClean="0"/>
              <a:t>moet</a:t>
            </a:r>
            <a:r>
              <a:rPr lang="en-GB" dirty="0" smtClean="0"/>
              <a:t> </a:t>
            </a:r>
            <a:r>
              <a:rPr lang="en-GB" dirty="0" err="1" smtClean="0"/>
              <a:t>beperkt</a:t>
            </a:r>
            <a:r>
              <a:rPr lang="en-GB" dirty="0" smtClean="0"/>
              <a:t> </a:t>
            </a:r>
            <a:r>
              <a:rPr lang="en-GB" dirty="0" err="1" smtClean="0"/>
              <a:t>zijn</a:t>
            </a:r>
            <a:r>
              <a:rPr lang="en-GB" dirty="0" smtClean="0"/>
              <a:t>.</a:t>
            </a:r>
          </a:p>
          <a:p>
            <a:r>
              <a:rPr lang="en-GB" dirty="0" smtClean="0"/>
              <a:t>De </a:t>
            </a:r>
            <a:r>
              <a:rPr lang="en-GB" dirty="0" err="1" smtClean="0"/>
              <a:t>discussie</a:t>
            </a:r>
            <a:r>
              <a:rPr lang="en-GB" dirty="0" smtClean="0"/>
              <a:t> voor- en </a:t>
            </a:r>
            <a:r>
              <a:rPr lang="en-GB" dirty="0" err="1" smtClean="0"/>
              <a:t>achteraf</a:t>
            </a:r>
            <a:r>
              <a:rPr lang="en-GB" dirty="0" smtClean="0"/>
              <a:t> </a:t>
            </a:r>
            <a:r>
              <a:rPr lang="en-GB" dirty="0" err="1" smtClean="0"/>
              <a:t>moet</a:t>
            </a:r>
            <a:r>
              <a:rPr lang="en-GB" dirty="0" smtClean="0"/>
              <a:t> </a:t>
            </a:r>
            <a:r>
              <a:rPr lang="en-GB" dirty="0" err="1" smtClean="0"/>
              <a:t>centraal</a:t>
            </a:r>
            <a:r>
              <a:rPr lang="en-GB" dirty="0" smtClean="0"/>
              <a:t> </a:t>
            </a:r>
            <a:r>
              <a:rPr lang="en-GB" dirty="0" err="1" smtClean="0"/>
              <a:t>staan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Geen</a:t>
            </a:r>
            <a:r>
              <a:rPr lang="en-GB" dirty="0" smtClean="0"/>
              <a:t> </a:t>
            </a:r>
            <a:r>
              <a:rPr lang="en-GB" dirty="0" err="1" smtClean="0"/>
              <a:t>verslagen</a:t>
            </a:r>
            <a:r>
              <a:rPr lang="en-GB" dirty="0" smtClean="0"/>
              <a:t>, </a:t>
            </a:r>
            <a:r>
              <a:rPr lang="en-GB" dirty="0" err="1" smtClean="0"/>
              <a:t>wel</a:t>
            </a:r>
            <a:r>
              <a:rPr lang="en-GB" dirty="0" smtClean="0"/>
              <a:t> </a:t>
            </a:r>
            <a:r>
              <a:rPr lang="en-GB" dirty="0" err="1" smtClean="0"/>
              <a:t>labjournals</a:t>
            </a:r>
            <a:endParaRPr lang="en-GB" dirty="0" smtClean="0"/>
          </a:p>
          <a:p>
            <a:r>
              <a:rPr lang="en-GB" dirty="0" err="1" smtClean="0"/>
              <a:t>Onderzoeksresultaten</a:t>
            </a:r>
            <a:r>
              <a:rPr lang="en-GB" dirty="0" smtClean="0"/>
              <a:t> </a:t>
            </a:r>
            <a:r>
              <a:rPr lang="en-GB" dirty="0" err="1" smtClean="0"/>
              <a:t>hergebruiken</a:t>
            </a:r>
            <a:endParaRPr lang="en-GB" dirty="0" smtClean="0"/>
          </a:p>
          <a:p>
            <a:r>
              <a:rPr lang="en-GB" dirty="0" err="1" smtClean="0"/>
              <a:t>Materialen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vwo</a:t>
            </a:r>
            <a:r>
              <a:rPr lang="en-GB" dirty="0" smtClean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106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Mens</a:t>
            </a:r>
            <a:r>
              <a:rPr lang="en-GB" dirty="0" smtClean="0"/>
              <a:t> van Vitruvius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err="1"/>
              <a:t>Onderzoeksvraag</a:t>
            </a:r>
            <a:r>
              <a:rPr lang="en-GB" dirty="0"/>
              <a:t>: </a:t>
            </a:r>
          </a:p>
          <a:p>
            <a:pPr marL="0" indent="0">
              <a:buNone/>
            </a:pPr>
            <a:r>
              <a:rPr lang="nl-NL" dirty="0"/>
              <a:t>Kan een kleermaker een passende trui maken wanneer een persoon zijn lichaamslengte opgeeft?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err="1"/>
              <a:t>Opdracht</a:t>
            </a:r>
            <a:r>
              <a:rPr lang="en-GB" dirty="0"/>
              <a:t>: </a:t>
            </a:r>
          </a:p>
          <a:p>
            <a:pPr marL="0" indent="0">
              <a:buNone/>
            </a:pPr>
            <a:r>
              <a:rPr lang="nl-NL" dirty="0" smtClean="0"/>
              <a:t>Meet </a:t>
            </a:r>
            <a:r>
              <a:rPr lang="nl-NL" dirty="0"/>
              <a:t>de lichaamslengte en bijbehorende </a:t>
            </a:r>
            <a:r>
              <a:rPr lang="nl-NL" dirty="0" smtClean="0"/>
              <a:t>spanwijdte van een collega </a:t>
            </a:r>
            <a:r>
              <a:rPr lang="nl-NL" dirty="0"/>
              <a:t>(van vingertop tot vingertop bij gespreide armen). Zet de verzamelde data in </a:t>
            </a:r>
            <a:r>
              <a:rPr lang="nl-NL" dirty="0" err="1"/>
              <a:t>excel</a:t>
            </a:r>
            <a:r>
              <a:rPr lang="nl-NL" dirty="0"/>
              <a:t> op het digitale schoolbord.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16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Discussie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Was </a:t>
            </a:r>
            <a:r>
              <a:rPr lang="en-GB" dirty="0" err="1"/>
              <a:t>één</a:t>
            </a:r>
            <a:r>
              <a:rPr lang="en-GB" dirty="0"/>
              <a:t> meting </a:t>
            </a:r>
            <a:r>
              <a:rPr lang="en-GB" dirty="0" err="1"/>
              <a:t>genoeg</a:t>
            </a:r>
            <a:r>
              <a:rPr lang="en-GB" dirty="0"/>
              <a:t> </a:t>
            </a:r>
            <a:r>
              <a:rPr lang="en-GB" dirty="0" err="1"/>
              <a:t>geweest</a:t>
            </a:r>
            <a:r>
              <a:rPr lang="en-GB" dirty="0"/>
              <a:t> voor het </a:t>
            </a:r>
            <a:r>
              <a:rPr lang="en-GB" dirty="0" err="1"/>
              <a:t>vinden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verband</a:t>
            </a:r>
            <a:r>
              <a:rPr lang="en-GB" dirty="0"/>
              <a:t>? En twee? </a:t>
            </a:r>
            <a:r>
              <a:rPr lang="en-GB" dirty="0" err="1"/>
              <a:t>Waarom</a:t>
            </a:r>
            <a:r>
              <a:rPr lang="en-GB" dirty="0"/>
              <a:t> </a:t>
            </a:r>
            <a:r>
              <a:rPr lang="en-GB" dirty="0" err="1"/>
              <a:t>wel</a:t>
            </a:r>
            <a:r>
              <a:rPr lang="en-GB" dirty="0"/>
              <a:t>/</a:t>
            </a:r>
            <a:r>
              <a:rPr lang="en-GB" dirty="0" err="1"/>
              <a:t>niet</a:t>
            </a:r>
            <a:r>
              <a:rPr lang="en-GB" dirty="0"/>
              <a:t>?</a:t>
            </a:r>
          </a:p>
          <a:p>
            <a:r>
              <a:rPr lang="en-GB" dirty="0"/>
              <a:t>Wat is het </a:t>
            </a:r>
            <a:r>
              <a:rPr lang="en-GB" dirty="0" err="1"/>
              <a:t>voordeel</a:t>
            </a:r>
            <a:r>
              <a:rPr lang="en-GB" dirty="0"/>
              <a:t> van het </a:t>
            </a:r>
            <a:r>
              <a:rPr lang="en-GB" dirty="0" err="1"/>
              <a:t>delen</a:t>
            </a:r>
            <a:r>
              <a:rPr lang="en-GB" dirty="0"/>
              <a:t> van </a:t>
            </a:r>
            <a:r>
              <a:rPr lang="en-GB" dirty="0" err="1"/>
              <a:t>metingen</a:t>
            </a:r>
            <a:r>
              <a:rPr lang="en-GB" dirty="0"/>
              <a:t>? Hoe is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andere</a:t>
            </a:r>
            <a:r>
              <a:rPr lang="en-GB" dirty="0"/>
              <a:t> </a:t>
            </a:r>
            <a:r>
              <a:rPr lang="en-GB" dirty="0" err="1"/>
              <a:t>practica</a:t>
            </a:r>
            <a:r>
              <a:rPr lang="en-GB" dirty="0"/>
              <a:t>?</a:t>
            </a:r>
            <a:endParaRPr lang="nl-NL" dirty="0"/>
          </a:p>
          <a:p>
            <a:r>
              <a:rPr lang="nl-NL" dirty="0"/>
              <a:t>Kun je op basis van de verzamelde data antwoord geven op de vraag?</a:t>
            </a:r>
          </a:p>
          <a:p>
            <a:r>
              <a:rPr lang="nl-NL" dirty="0"/>
              <a:t>Kun je een wiskundig verband geven tussen de spanwijdte en de lichaamslengte</a:t>
            </a:r>
            <a:r>
              <a:rPr lang="nl-NL" dirty="0" smtClean="0"/>
              <a:t>?</a:t>
            </a:r>
          </a:p>
          <a:p>
            <a:r>
              <a:rPr lang="en-GB" dirty="0" smtClean="0"/>
              <a:t>In </a:t>
            </a:r>
            <a:r>
              <a:rPr lang="en-GB" dirty="0" err="1" smtClean="0"/>
              <a:t>hoeverre</a:t>
            </a:r>
            <a:r>
              <a:rPr lang="en-GB" dirty="0" smtClean="0"/>
              <a:t> is </a:t>
            </a:r>
            <a:r>
              <a:rPr lang="en-GB" dirty="0" err="1" smtClean="0"/>
              <a:t>dat</a:t>
            </a:r>
            <a:r>
              <a:rPr lang="en-GB" dirty="0" smtClean="0"/>
              <a:t> </a:t>
            </a:r>
            <a:r>
              <a:rPr lang="en-GB" dirty="0" err="1" smtClean="0"/>
              <a:t>verband</a:t>
            </a:r>
            <a:r>
              <a:rPr lang="en-GB" dirty="0" smtClean="0"/>
              <a:t> </a:t>
            </a:r>
            <a:r>
              <a:rPr lang="en-GB" dirty="0" err="1" smtClean="0"/>
              <a:t>geldig</a:t>
            </a:r>
            <a:r>
              <a:rPr lang="en-GB" dirty="0" smtClean="0"/>
              <a:t> en ben je </a:t>
            </a:r>
            <a:r>
              <a:rPr lang="en-GB" dirty="0" err="1" smtClean="0"/>
              <a:t>daar</a:t>
            </a:r>
            <a:r>
              <a:rPr lang="en-GB" dirty="0" smtClean="0"/>
              <a:t> </a:t>
            </a:r>
            <a:r>
              <a:rPr lang="en-GB" dirty="0" err="1" smtClean="0"/>
              <a:t>zeker</a:t>
            </a:r>
            <a:r>
              <a:rPr lang="en-GB" dirty="0" smtClean="0"/>
              <a:t> van?</a:t>
            </a:r>
            <a:endParaRPr lang="nl-NL" dirty="0"/>
          </a:p>
          <a:p>
            <a:r>
              <a:rPr lang="nl-NL" dirty="0"/>
              <a:t>Moet dat wiskundig verband door de oorsprong gaan? Waarom wel/niet?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714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925" y="4001294"/>
            <a:ext cx="4248150" cy="3276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Boodschap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Wetenschap</a:t>
            </a:r>
            <a:r>
              <a:rPr lang="en-GB" dirty="0" smtClean="0"/>
              <a:t> </a:t>
            </a:r>
            <a:r>
              <a:rPr lang="en-GB" dirty="0" err="1" smtClean="0"/>
              <a:t>geeft</a:t>
            </a:r>
            <a:r>
              <a:rPr lang="en-GB" dirty="0" smtClean="0"/>
              <a:t> de </a:t>
            </a:r>
            <a:r>
              <a:rPr lang="en-GB" dirty="0" err="1" smtClean="0"/>
              <a:t>mogelijkheid</a:t>
            </a:r>
            <a:r>
              <a:rPr lang="en-GB" dirty="0" smtClean="0"/>
              <a:t> om heel </a:t>
            </a:r>
            <a:r>
              <a:rPr lang="en-GB" dirty="0" err="1" smtClean="0"/>
              <a:t>precies</a:t>
            </a:r>
            <a:r>
              <a:rPr lang="en-GB" dirty="0" smtClean="0"/>
              <a:t> </a:t>
            </a:r>
            <a:r>
              <a:rPr lang="en-GB" dirty="0" err="1" smtClean="0"/>
              <a:t>gebeurtenissen</a:t>
            </a:r>
            <a:r>
              <a:rPr lang="en-GB" dirty="0" smtClean="0"/>
              <a:t> en </a:t>
            </a:r>
            <a:r>
              <a:rPr lang="en-GB" dirty="0" err="1" smtClean="0"/>
              <a:t>eigenschappen</a:t>
            </a:r>
            <a:r>
              <a:rPr lang="en-GB" dirty="0" smtClean="0"/>
              <a:t> van </a:t>
            </a:r>
            <a:r>
              <a:rPr lang="en-GB" dirty="0" err="1" smtClean="0"/>
              <a:t>gebeurtenissen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voorspellen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 smtClean="0"/>
              <a:t>Conclusies</a:t>
            </a:r>
            <a:r>
              <a:rPr lang="en-GB" dirty="0" smtClean="0"/>
              <a:t> </a:t>
            </a:r>
            <a:r>
              <a:rPr lang="en-GB" dirty="0" err="1" smtClean="0"/>
              <a:t>kunnen</a:t>
            </a:r>
            <a:r>
              <a:rPr lang="en-GB" dirty="0" smtClean="0"/>
              <a:t> </a:t>
            </a:r>
            <a:r>
              <a:rPr lang="en-GB" dirty="0" err="1" smtClean="0"/>
              <a:t>slechts</a:t>
            </a:r>
            <a:r>
              <a:rPr lang="en-GB" dirty="0" smtClean="0"/>
              <a:t> </a:t>
            </a:r>
            <a:r>
              <a:rPr lang="en-GB" dirty="0" err="1" smtClean="0"/>
              <a:t>getrokken</a:t>
            </a:r>
            <a:r>
              <a:rPr lang="en-GB" dirty="0" smtClean="0"/>
              <a:t> </a:t>
            </a:r>
            <a:r>
              <a:rPr lang="en-GB" dirty="0" err="1" smtClean="0"/>
              <a:t>worden</a:t>
            </a:r>
            <a:r>
              <a:rPr lang="en-GB" dirty="0" smtClean="0"/>
              <a:t> voor </a:t>
            </a:r>
            <a:r>
              <a:rPr lang="en-GB" dirty="0" err="1" smtClean="0"/>
              <a:t>gebeurtenissen</a:t>
            </a:r>
            <a:r>
              <a:rPr lang="en-GB" dirty="0" smtClean="0"/>
              <a:t> die </a:t>
            </a:r>
            <a:r>
              <a:rPr lang="en-GB" dirty="0" err="1" smtClean="0"/>
              <a:t>binnen</a:t>
            </a:r>
            <a:r>
              <a:rPr lang="en-GB" dirty="0" smtClean="0"/>
              <a:t> het </a:t>
            </a:r>
            <a:r>
              <a:rPr lang="en-GB" dirty="0" err="1" smtClean="0"/>
              <a:t>meetbereik</a:t>
            </a:r>
            <a:r>
              <a:rPr lang="en-GB" dirty="0" smtClean="0"/>
              <a:t> </a:t>
            </a:r>
            <a:r>
              <a:rPr lang="en-GB" dirty="0" err="1" smtClean="0"/>
              <a:t>liggen</a:t>
            </a:r>
            <a:r>
              <a:rPr lang="en-GB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669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Belangrijk</a:t>
            </a:r>
            <a:r>
              <a:rPr lang="en-GB" dirty="0" smtClean="0"/>
              <a:t>!!!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Voor de </a:t>
            </a:r>
            <a:r>
              <a:rPr lang="en-GB" dirty="0" err="1" smtClean="0"/>
              <a:t>volgende</a:t>
            </a:r>
            <a:r>
              <a:rPr lang="en-GB" dirty="0" smtClean="0"/>
              <a:t> </a:t>
            </a:r>
            <a:r>
              <a:rPr lang="en-GB" dirty="0" err="1" smtClean="0"/>
              <a:t>opdracht</a:t>
            </a:r>
            <a:r>
              <a:rPr lang="en-GB" dirty="0"/>
              <a:t> </a:t>
            </a:r>
            <a:r>
              <a:rPr lang="en-GB" dirty="0" err="1" smtClean="0"/>
              <a:t>moet</a:t>
            </a:r>
            <a:r>
              <a:rPr lang="en-GB" dirty="0" smtClean="0"/>
              <a:t> het </a:t>
            </a:r>
            <a:r>
              <a:rPr lang="en-GB" dirty="0" err="1" smtClean="0"/>
              <a:t>absoluut</a:t>
            </a:r>
            <a:r>
              <a:rPr lang="en-GB" dirty="0" smtClean="0"/>
              <a:t> </a:t>
            </a:r>
            <a:r>
              <a:rPr lang="en-GB" dirty="0" err="1" smtClean="0"/>
              <a:t>stil</a:t>
            </a:r>
            <a:r>
              <a:rPr lang="en-GB" dirty="0"/>
              <a:t> </a:t>
            </a:r>
            <a:r>
              <a:rPr lang="en-GB" dirty="0" err="1" smtClean="0"/>
              <a:t>zijn</a:t>
            </a:r>
            <a:r>
              <a:rPr lang="en-GB" dirty="0" smtClean="0"/>
              <a:t>, </a:t>
            </a:r>
            <a:r>
              <a:rPr lang="en-GB" dirty="0" err="1" smtClean="0"/>
              <a:t>geen</a:t>
            </a:r>
            <a:r>
              <a:rPr lang="en-GB" dirty="0" smtClean="0"/>
              <a:t> </a:t>
            </a:r>
            <a:r>
              <a:rPr lang="en-GB" dirty="0" err="1" smtClean="0"/>
              <a:t>overleg</a:t>
            </a:r>
            <a:r>
              <a:rPr lang="en-GB" dirty="0" smtClean="0"/>
              <a:t> of o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momenten</a:t>
            </a:r>
            <a:r>
              <a:rPr lang="en-GB" dirty="0" smtClean="0"/>
              <a:t>...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425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Gaat</a:t>
            </a:r>
            <a:r>
              <a:rPr lang="en-GB" dirty="0" smtClean="0"/>
              <a:t> de </a:t>
            </a:r>
            <a:r>
              <a:rPr lang="en-GB" dirty="0" err="1" smtClean="0"/>
              <a:t>bal</a:t>
            </a:r>
            <a:r>
              <a:rPr lang="en-GB" dirty="0" smtClean="0"/>
              <a:t> </a:t>
            </a:r>
            <a:r>
              <a:rPr lang="en-GB" dirty="0" err="1" smtClean="0"/>
              <a:t>omhoog</a:t>
            </a:r>
            <a:r>
              <a:rPr lang="en-GB" dirty="0" smtClean="0"/>
              <a:t> of </a:t>
            </a:r>
            <a:r>
              <a:rPr lang="en-GB" dirty="0" err="1" smtClean="0"/>
              <a:t>omlaag</a:t>
            </a:r>
            <a:r>
              <a:rPr lang="en-GB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121" y="1825625"/>
            <a:ext cx="8917757" cy="5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3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Geef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observatie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121" y="1825625"/>
            <a:ext cx="8917757" cy="5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6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Hoeveel</a:t>
            </a:r>
            <a:r>
              <a:rPr lang="en-GB" dirty="0" smtClean="0"/>
              <a:t> (</a:t>
            </a:r>
            <a:r>
              <a:rPr lang="en-GB" dirty="0" err="1" smtClean="0"/>
              <a:t>procent</a:t>
            </a:r>
            <a:r>
              <a:rPr lang="en-GB" dirty="0" smtClean="0"/>
              <a:t>) van de passes </a:t>
            </a:r>
            <a:r>
              <a:rPr lang="en-GB" dirty="0" smtClean="0"/>
              <a:t>van het </a:t>
            </a:r>
            <a:r>
              <a:rPr lang="en-GB" dirty="0" err="1" smtClean="0"/>
              <a:t>witte</a:t>
            </a:r>
            <a:r>
              <a:rPr lang="en-GB" dirty="0" smtClean="0"/>
              <a:t> team </a:t>
            </a:r>
            <a:r>
              <a:rPr lang="en-GB" dirty="0" err="1" smtClean="0"/>
              <a:t>gaat</a:t>
            </a:r>
            <a:r>
              <a:rPr lang="en-GB" dirty="0" smtClean="0"/>
              <a:t> </a:t>
            </a:r>
            <a:r>
              <a:rPr lang="en-GB" dirty="0" smtClean="0"/>
              <a:t>via de </a:t>
            </a:r>
            <a:r>
              <a:rPr lang="en-GB" dirty="0" err="1" smtClean="0"/>
              <a:t>grond</a:t>
            </a:r>
            <a:r>
              <a:rPr lang="en-GB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121" y="1825625"/>
            <a:ext cx="8917757" cy="5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Uitkomst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 smtClean="0"/>
              <a:t>Gaat</a:t>
            </a:r>
            <a:r>
              <a:rPr lang="en-GB" dirty="0" smtClean="0"/>
              <a:t> de </a:t>
            </a:r>
            <a:r>
              <a:rPr lang="en-GB" dirty="0" err="1" smtClean="0"/>
              <a:t>bal</a:t>
            </a:r>
            <a:r>
              <a:rPr lang="en-GB" dirty="0" smtClean="0"/>
              <a:t> </a:t>
            </a:r>
            <a:r>
              <a:rPr lang="en-GB" dirty="0" err="1" smtClean="0"/>
              <a:t>omhoog</a:t>
            </a:r>
            <a:r>
              <a:rPr lang="en-GB" dirty="0" smtClean="0"/>
              <a:t> of </a:t>
            </a:r>
            <a:r>
              <a:rPr lang="en-GB" dirty="0" err="1" smtClean="0"/>
              <a:t>omlaag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r>
              <a:rPr lang="en-GB" dirty="0" err="1" smtClean="0"/>
              <a:t>Hoeveel</a:t>
            </a:r>
            <a:r>
              <a:rPr lang="en-GB" dirty="0" smtClean="0"/>
              <a:t> </a:t>
            </a:r>
            <a:r>
              <a:rPr lang="en-GB" dirty="0" err="1" smtClean="0"/>
              <a:t>passess</a:t>
            </a:r>
            <a:r>
              <a:rPr lang="en-GB" dirty="0" smtClean="0"/>
              <a:t> </a:t>
            </a:r>
            <a:r>
              <a:rPr lang="en-GB" dirty="0" err="1" smtClean="0"/>
              <a:t>zijn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in </a:t>
            </a:r>
            <a:r>
              <a:rPr lang="en-GB" dirty="0" err="1" smtClean="0"/>
              <a:t>totaal</a:t>
            </a:r>
            <a:r>
              <a:rPr lang="en-GB" dirty="0" smtClean="0"/>
              <a:t> voor het </a:t>
            </a:r>
            <a:r>
              <a:rPr lang="en-GB" dirty="0" err="1" smtClean="0"/>
              <a:t>witte</a:t>
            </a:r>
            <a:r>
              <a:rPr lang="en-GB" dirty="0" smtClean="0"/>
              <a:t> team?</a:t>
            </a:r>
          </a:p>
          <a:p>
            <a:pPr marL="0" indent="0">
              <a:buNone/>
            </a:pPr>
            <a:r>
              <a:rPr lang="en-GB" dirty="0" err="1" smtClean="0"/>
              <a:t>Hoeveel</a:t>
            </a:r>
            <a:r>
              <a:rPr lang="en-GB" dirty="0" smtClean="0"/>
              <a:t> van de </a:t>
            </a:r>
            <a:r>
              <a:rPr lang="en-GB" dirty="0" err="1" smtClean="0"/>
              <a:t>passess</a:t>
            </a:r>
            <a:r>
              <a:rPr lang="en-GB" dirty="0" smtClean="0"/>
              <a:t> </a:t>
            </a:r>
            <a:r>
              <a:rPr lang="en-GB" dirty="0" err="1" smtClean="0"/>
              <a:t>zijn</a:t>
            </a:r>
            <a:r>
              <a:rPr lang="en-GB" dirty="0" smtClean="0"/>
              <a:t> via de </a:t>
            </a:r>
            <a:r>
              <a:rPr lang="en-GB" dirty="0" err="1" smtClean="0"/>
              <a:t>grond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r>
              <a:rPr lang="en-GB" dirty="0" smtClean="0"/>
              <a:t>Wat </a:t>
            </a:r>
            <a:r>
              <a:rPr lang="en-GB" dirty="0" err="1" smtClean="0"/>
              <a:t>valt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nog </a:t>
            </a:r>
            <a:r>
              <a:rPr lang="en-GB" dirty="0" err="1" smtClean="0"/>
              <a:t>meer</a:t>
            </a:r>
            <a:r>
              <a:rPr lang="en-GB" dirty="0" smtClean="0"/>
              <a:t> op?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72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Leren</a:t>
            </a:r>
            <a:r>
              <a:rPr lang="en-GB" dirty="0" smtClean="0"/>
              <a:t> </a:t>
            </a:r>
            <a:r>
              <a:rPr lang="en-GB" dirty="0" err="1" smtClean="0"/>
              <a:t>onderzoeken</a:t>
            </a:r>
            <a:r>
              <a:rPr lang="en-GB" dirty="0" smtClean="0"/>
              <a:t>: </a:t>
            </a:r>
            <a:r>
              <a:rPr lang="en-GB" dirty="0" err="1" smtClean="0"/>
              <a:t>Verwachtingen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033" y="2094567"/>
            <a:ext cx="5145967" cy="4351338"/>
          </a:xfr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24" y="2094566"/>
            <a:ext cx="6638364" cy="430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2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Boodschap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Wat je </a:t>
            </a:r>
            <a:r>
              <a:rPr lang="en-GB" dirty="0" err="1" smtClean="0"/>
              <a:t>ziet</a:t>
            </a:r>
            <a:r>
              <a:rPr lang="en-GB" dirty="0" smtClean="0"/>
              <a:t>/meet </a:t>
            </a:r>
            <a:r>
              <a:rPr lang="en-GB" dirty="0" err="1" smtClean="0"/>
              <a:t>hangt</a:t>
            </a:r>
            <a:r>
              <a:rPr lang="en-GB" dirty="0" smtClean="0"/>
              <a:t> </a:t>
            </a:r>
            <a:r>
              <a:rPr lang="en-GB" dirty="0" err="1" smtClean="0"/>
              <a:t>af</a:t>
            </a:r>
            <a:r>
              <a:rPr lang="en-GB" dirty="0" smtClean="0"/>
              <a:t> van </a:t>
            </a:r>
            <a:r>
              <a:rPr lang="en-GB" dirty="0" err="1" smtClean="0"/>
              <a:t>waar</a:t>
            </a:r>
            <a:r>
              <a:rPr lang="en-GB" dirty="0" smtClean="0"/>
              <a:t> je </a:t>
            </a:r>
            <a:r>
              <a:rPr lang="en-GB" dirty="0" err="1" smtClean="0"/>
              <a:t>naar</a:t>
            </a:r>
            <a:r>
              <a:rPr lang="en-GB" dirty="0" smtClean="0"/>
              <a:t> </a:t>
            </a:r>
            <a:r>
              <a:rPr lang="en-GB" dirty="0" err="1" smtClean="0"/>
              <a:t>kijkt</a:t>
            </a:r>
            <a:r>
              <a:rPr lang="en-GB" dirty="0" smtClean="0"/>
              <a:t> en wat je </a:t>
            </a:r>
            <a:r>
              <a:rPr lang="en-GB" dirty="0" err="1" smtClean="0"/>
              <a:t>weet</a:t>
            </a:r>
            <a:r>
              <a:rPr lang="en-GB" dirty="0" smtClean="0"/>
              <a:t>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 smtClean="0"/>
              <a:t>Leerlingen</a:t>
            </a:r>
            <a:r>
              <a:rPr lang="en-GB" dirty="0" smtClean="0"/>
              <a:t> </a:t>
            </a:r>
            <a:r>
              <a:rPr lang="en-GB" dirty="0" err="1" smtClean="0"/>
              <a:t>brengen</a:t>
            </a:r>
            <a:r>
              <a:rPr lang="en-GB" dirty="0" smtClean="0"/>
              <a:t> </a:t>
            </a:r>
            <a:r>
              <a:rPr lang="en-GB" dirty="0" err="1" smtClean="0"/>
              <a:t>hun</a:t>
            </a:r>
            <a:r>
              <a:rPr lang="en-GB" dirty="0" smtClean="0"/>
              <a:t> </a:t>
            </a:r>
            <a:r>
              <a:rPr lang="en-GB" dirty="0" err="1" smtClean="0"/>
              <a:t>eigen</a:t>
            </a:r>
            <a:r>
              <a:rPr lang="en-GB" dirty="0" smtClean="0"/>
              <a:t> ‘</a:t>
            </a:r>
            <a:r>
              <a:rPr lang="en-GB" dirty="0" err="1" smtClean="0"/>
              <a:t>onderzoeksbril</a:t>
            </a:r>
            <a:r>
              <a:rPr lang="en-GB" dirty="0" smtClean="0"/>
              <a:t>’ en </a:t>
            </a:r>
            <a:r>
              <a:rPr lang="en-GB" dirty="0" err="1" smtClean="0"/>
              <a:t>kennis</a:t>
            </a:r>
            <a:r>
              <a:rPr lang="en-GB" dirty="0" smtClean="0"/>
              <a:t> </a:t>
            </a:r>
            <a:r>
              <a:rPr lang="en-GB" dirty="0" err="1" smtClean="0"/>
              <a:t>mee</a:t>
            </a:r>
            <a:r>
              <a:rPr lang="en-GB" dirty="0" smtClean="0"/>
              <a:t>, </a:t>
            </a:r>
            <a:r>
              <a:rPr lang="en-GB" dirty="0" err="1" smtClean="0"/>
              <a:t>dit</a:t>
            </a:r>
            <a:r>
              <a:rPr lang="en-GB" dirty="0" smtClean="0"/>
              <a:t> </a:t>
            </a:r>
            <a:r>
              <a:rPr lang="en-GB" dirty="0" err="1" smtClean="0"/>
              <a:t>beinvloedt</a:t>
            </a:r>
            <a:r>
              <a:rPr lang="en-GB" dirty="0" smtClean="0"/>
              <a:t> de </a:t>
            </a:r>
            <a:r>
              <a:rPr lang="en-GB" dirty="0" err="1" smtClean="0"/>
              <a:t>uitkomsten</a:t>
            </a:r>
            <a:r>
              <a:rPr lang="en-GB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322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Toulmin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838200" y="2574744"/>
            <a:ext cx="188707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/>
              <a:t>Gegevens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9466730" y="2574744"/>
            <a:ext cx="188707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/>
              <a:t>Conclusie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45942" y="4007946"/>
            <a:ext cx="188707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/>
              <a:t>Weerlegging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3249706" y="4457739"/>
            <a:ext cx="188707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/>
              <a:t>Ondersteuning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249706" y="3631962"/>
            <a:ext cx="188707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/>
              <a:t>Rechtvaardiging</a:t>
            </a:r>
            <a:endParaRPr lang="nl-NL" dirty="0"/>
          </a:p>
        </p:txBody>
      </p:sp>
      <p:cxnSp>
        <p:nvCxnSpPr>
          <p:cNvPr id="9" name="Rechte verbindingslijn 8"/>
          <p:cNvCxnSpPr>
            <a:stCxn id="4" idx="3"/>
            <a:endCxn id="5" idx="1"/>
          </p:cNvCxnSpPr>
          <p:nvPr/>
        </p:nvCxnSpPr>
        <p:spPr>
          <a:xfrm>
            <a:off x="2725270" y="2759410"/>
            <a:ext cx="6741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stCxn id="7" idx="0"/>
            <a:endCxn id="8" idx="2"/>
          </p:cNvCxnSpPr>
          <p:nvPr/>
        </p:nvCxnSpPr>
        <p:spPr>
          <a:xfrm flipV="1">
            <a:off x="4193241" y="4001294"/>
            <a:ext cx="0" cy="456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 flipV="1">
            <a:off x="4188758" y="2767909"/>
            <a:ext cx="11206" cy="8725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 flipV="1">
            <a:off x="7689477" y="2767909"/>
            <a:ext cx="0" cy="1233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6745942" y="3112626"/>
            <a:ext cx="188707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/>
              <a:t>Kwalificatie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9466730" y="194229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Jan is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Belg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838200" y="1794164"/>
            <a:ext cx="2120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Jan </a:t>
            </a:r>
            <a:r>
              <a:rPr lang="en-GB" dirty="0" err="1" smtClean="0"/>
              <a:t>heeft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Belgisch</a:t>
            </a:r>
            <a:r>
              <a:rPr lang="en-GB" dirty="0" smtClean="0"/>
              <a:t> </a:t>
            </a:r>
            <a:r>
              <a:rPr lang="en-GB" dirty="0" err="1" smtClean="0"/>
              <a:t>paspoort</a:t>
            </a:r>
            <a:r>
              <a:rPr lang="en-GB" dirty="0" smtClean="0"/>
              <a:t>.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838200" y="3384601"/>
            <a:ext cx="2411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Paspoorten</a:t>
            </a:r>
            <a:r>
              <a:rPr lang="en-GB" dirty="0" smtClean="0"/>
              <a:t> </a:t>
            </a:r>
            <a:r>
              <a:rPr lang="en-GB" dirty="0" err="1" smtClean="0"/>
              <a:t>worden</a:t>
            </a:r>
            <a:r>
              <a:rPr lang="en-GB" dirty="0" smtClean="0"/>
              <a:t> </a:t>
            </a:r>
            <a:r>
              <a:rPr lang="en-GB" dirty="0" err="1" smtClean="0"/>
              <a:t>uitgegeven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de </a:t>
            </a:r>
            <a:r>
              <a:rPr lang="en-GB" dirty="0" err="1" smtClean="0"/>
              <a:t>inwoners</a:t>
            </a:r>
            <a:r>
              <a:rPr lang="en-GB" dirty="0" smtClean="0"/>
              <a:t> van </a:t>
            </a:r>
            <a:r>
              <a:rPr lang="en-GB" dirty="0" err="1" smtClean="0"/>
              <a:t>dat</a:t>
            </a:r>
            <a:r>
              <a:rPr lang="en-GB" dirty="0" smtClean="0"/>
              <a:t> land.</a:t>
            </a:r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865094" y="4457739"/>
            <a:ext cx="2384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Dit</a:t>
            </a:r>
            <a:r>
              <a:rPr lang="en-GB" dirty="0" smtClean="0"/>
              <a:t> is </a:t>
            </a:r>
            <a:r>
              <a:rPr lang="en-GB" dirty="0" err="1" smtClean="0"/>
              <a:t>geregeld</a:t>
            </a:r>
            <a:r>
              <a:rPr lang="en-GB" dirty="0" smtClean="0"/>
              <a:t> </a:t>
            </a:r>
            <a:r>
              <a:rPr lang="en-GB" dirty="0" err="1" smtClean="0"/>
              <a:t>bij</a:t>
            </a:r>
            <a:r>
              <a:rPr lang="en-GB" dirty="0" smtClean="0"/>
              <a:t> de wet.</a:t>
            </a:r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8231843" y="4457739"/>
            <a:ext cx="2142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Maar </a:t>
            </a:r>
            <a:r>
              <a:rPr lang="en-GB" dirty="0" err="1" smtClean="0"/>
              <a:t>sommige</a:t>
            </a:r>
            <a:r>
              <a:rPr lang="en-GB" dirty="0" smtClean="0"/>
              <a:t> </a:t>
            </a:r>
            <a:r>
              <a:rPr lang="en-GB" dirty="0" err="1" smtClean="0"/>
              <a:t>mensen</a:t>
            </a:r>
            <a:r>
              <a:rPr lang="en-GB" dirty="0" smtClean="0"/>
              <a:t> </a:t>
            </a:r>
            <a:r>
              <a:rPr lang="en-GB" dirty="0" err="1" smtClean="0"/>
              <a:t>hebben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dubbel</a:t>
            </a:r>
            <a:r>
              <a:rPr lang="en-GB" dirty="0" smtClean="0"/>
              <a:t> </a:t>
            </a:r>
            <a:r>
              <a:rPr lang="en-GB" dirty="0" err="1" smtClean="0"/>
              <a:t>paspoort</a:t>
            </a:r>
            <a:r>
              <a:rPr lang="en-GB" dirty="0" smtClean="0"/>
              <a:t>.</a:t>
            </a:r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>
            <a:off x="8673353" y="2962243"/>
            <a:ext cx="2680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Als</a:t>
            </a:r>
            <a:r>
              <a:rPr lang="en-GB" dirty="0" smtClean="0"/>
              <a:t> Jan maar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paspoort</a:t>
            </a:r>
            <a:r>
              <a:rPr lang="en-GB" dirty="0" smtClean="0"/>
              <a:t> </a:t>
            </a:r>
            <a:r>
              <a:rPr lang="en-GB" dirty="0" err="1" smtClean="0"/>
              <a:t>heeft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weten</a:t>
            </a:r>
            <a:r>
              <a:rPr lang="en-GB" dirty="0" smtClean="0"/>
              <a:t> we: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967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Conclusies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Hoe </a:t>
            </a:r>
            <a:r>
              <a:rPr lang="en-GB" dirty="0" err="1" smtClean="0"/>
              <a:t>langer</a:t>
            </a:r>
            <a:r>
              <a:rPr lang="en-GB" dirty="0" smtClean="0"/>
              <a:t> de </a:t>
            </a:r>
            <a:r>
              <a:rPr lang="en-GB" dirty="0" err="1" smtClean="0"/>
              <a:t>tijd</a:t>
            </a:r>
            <a:r>
              <a:rPr lang="en-GB" dirty="0" smtClean="0"/>
              <a:t>, hoe </a:t>
            </a:r>
            <a:r>
              <a:rPr lang="en-GB" dirty="0" err="1" smtClean="0"/>
              <a:t>sneller</a:t>
            </a:r>
            <a:r>
              <a:rPr lang="en-GB" dirty="0" smtClean="0"/>
              <a:t> </a:t>
            </a:r>
            <a:r>
              <a:rPr lang="en-GB" dirty="0" err="1" smtClean="0"/>
              <a:t>hij</a:t>
            </a:r>
            <a:r>
              <a:rPr lang="en-GB" dirty="0" smtClean="0"/>
              <a:t> </a:t>
            </a:r>
            <a:r>
              <a:rPr lang="en-GB" dirty="0" err="1" smtClean="0"/>
              <a:t>gaat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De </a:t>
            </a:r>
            <a:r>
              <a:rPr lang="en-GB" dirty="0" err="1" smtClean="0"/>
              <a:t>snelheid</a:t>
            </a:r>
            <a:r>
              <a:rPr lang="en-GB" dirty="0" smtClean="0"/>
              <a:t> op </a:t>
            </a:r>
            <a:r>
              <a:rPr lang="en-GB" i="1" dirty="0" smtClean="0"/>
              <a:t>t</a:t>
            </a:r>
            <a:r>
              <a:rPr lang="en-GB" dirty="0" smtClean="0"/>
              <a:t> = 5,0 s is 5,3 m/s.</a:t>
            </a:r>
          </a:p>
          <a:p>
            <a:pPr marL="0" indent="0">
              <a:buNone/>
            </a:pPr>
            <a:r>
              <a:rPr lang="en-GB" dirty="0" smtClean="0"/>
              <a:t>De </a:t>
            </a:r>
            <a:r>
              <a:rPr lang="en-GB" dirty="0" err="1" smtClean="0"/>
              <a:t>bal</a:t>
            </a:r>
            <a:r>
              <a:rPr lang="en-GB" dirty="0" smtClean="0"/>
              <a:t> </a:t>
            </a:r>
            <a:r>
              <a:rPr lang="en-GB" dirty="0" err="1" smtClean="0"/>
              <a:t>versnelt</a:t>
            </a:r>
            <a:r>
              <a:rPr lang="en-GB" dirty="0" smtClean="0"/>
              <a:t>. </a:t>
            </a:r>
          </a:p>
          <a:p>
            <a:pPr marL="0" indent="0">
              <a:buNone/>
            </a:pPr>
            <a:r>
              <a:rPr lang="en-GB" dirty="0" smtClean="0"/>
              <a:t>De </a:t>
            </a:r>
            <a:r>
              <a:rPr lang="en-GB" dirty="0" err="1" smtClean="0"/>
              <a:t>bal</a:t>
            </a:r>
            <a:r>
              <a:rPr lang="en-GB" dirty="0" smtClean="0"/>
              <a:t> </a:t>
            </a:r>
            <a:r>
              <a:rPr lang="en-GB" dirty="0" err="1" smtClean="0"/>
              <a:t>versnelt</a:t>
            </a:r>
            <a:r>
              <a:rPr lang="en-GB" dirty="0" smtClean="0"/>
              <a:t> </a:t>
            </a:r>
            <a:r>
              <a:rPr lang="en-GB" dirty="0" err="1" smtClean="0"/>
              <a:t>vanuit</a:t>
            </a:r>
            <a:r>
              <a:rPr lang="en-GB" dirty="0" smtClean="0"/>
              <a:t> rust.</a:t>
            </a:r>
          </a:p>
          <a:p>
            <a:pPr marL="0" indent="0">
              <a:buNone/>
            </a:pPr>
            <a:r>
              <a:rPr lang="en-GB" dirty="0" smtClean="0"/>
              <a:t>De </a:t>
            </a:r>
            <a:r>
              <a:rPr lang="en-GB" dirty="0" err="1" smtClean="0"/>
              <a:t>bal</a:t>
            </a:r>
            <a:r>
              <a:rPr lang="en-GB" dirty="0" smtClean="0"/>
              <a:t> </a:t>
            </a:r>
            <a:r>
              <a:rPr lang="en-GB" dirty="0" err="1" smtClean="0"/>
              <a:t>versnelt</a:t>
            </a:r>
            <a:r>
              <a:rPr lang="en-GB" dirty="0" smtClean="0"/>
              <a:t> </a:t>
            </a:r>
            <a:r>
              <a:rPr lang="en-GB" dirty="0" err="1" smtClean="0"/>
              <a:t>eenparig</a:t>
            </a:r>
            <a:r>
              <a:rPr lang="en-GB" dirty="0" smtClean="0"/>
              <a:t> </a:t>
            </a:r>
            <a:r>
              <a:rPr lang="en-GB" dirty="0" err="1" smtClean="0"/>
              <a:t>vanuit</a:t>
            </a:r>
            <a:r>
              <a:rPr lang="en-GB" dirty="0" smtClean="0"/>
              <a:t> rust.</a:t>
            </a:r>
          </a:p>
          <a:p>
            <a:pPr marL="0" indent="0">
              <a:buNone/>
            </a:pPr>
            <a:r>
              <a:rPr lang="en-GB" dirty="0" smtClean="0"/>
              <a:t>De </a:t>
            </a:r>
            <a:r>
              <a:rPr lang="en-GB" dirty="0" err="1" smtClean="0"/>
              <a:t>bal</a:t>
            </a:r>
            <a:r>
              <a:rPr lang="en-GB" dirty="0" smtClean="0"/>
              <a:t> </a:t>
            </a:r>
            <a:r>
              <a:rPr lang="en-GB" dirty="0" err="1" smtClean="0"/>
              <a:t>versnelt</a:t>
            </a:r>
            <a:r>
              <a:rPr lang="en-GB" dirty="0" smtClean="0"/>
              <a:t> </a:t>
            </a:r>
            <a:r>
              <a:rPr lang="en-GB" dirty="0" err="1" smtClean="0"/>
              <a:t>eenparig</a:t>
            </a:r>
            <a:r>
              <a:rPr lang="en-GB" dirty="0" smtClean="0"/>
              <a:t> </a:t>
            </a:r>
            <a:r>
              <a:rPr lang="en-GB" dirty="0" err="1" smtClean="0"/>
              <a:t>vanuit</a:t>
            </a:r>
            <a:r>
              <a:rPr lang="en-GB" dirty="0" smtClean="0"/>
              <a:t> rust met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versnelling</a:t>
            </a:r>
            <a:r>
              <a:rPr lang="en-GB" dirty="0" smtClean="0"/>
              <a:t> van 5,0 m/s</a:t>
            </a:r>
            <a:r>
              <a:rPr lang="en-GB" baseline="30000" dirty="0" smtClean="0"/>
              <a:t>2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Op het </a:t>
            </a:r>
            <a:r>
              <a:rPr lang="en-GB" dirty="0" err="1" smtClean="0"/>
              <a:t>traject</a:t>
            </a:r>
            <a:r>
              <a:rPr lang="en-GB" dirty="0" smtClean="0"/>
              <a:t> </a:t>
            </a:r>
            <a:r>
              <a:rPr lang="en-GB" dirty="0" err="1" smtClean="0"/>
              <a:t>waar</a:t>
            </a:r>
            <a:r>
              <a:rPr lang="en-GB" dirty="0" smtClean="0"/>
              <a:t> </a:t>
            </a:r>
            <a:r>
              <a:rPr lang="en-GB" dirty="0" err="1" smtClean="0"/>
              <a:t>wij</a:t>
            </a:r>
            <a:r>
              <a:rPr lang="en-GB" dirty="0" smtClean="0"/>
              <a:t> </a:t>
            </a:r>
            <a:r>
              <a:rPr lang="en-GB" dirty="0" err="1" smtClean="0"/>
              <a:t>gemeten</a:t>
            </a:r>
            <a:r>
              <a:rPr lang="en-GB" dirty="0" smtClean="0"/>
              <a:t> </a:t>
            </a:r>
            <a:r>
              <a:rPr lang="en-GB" dirty="0" err="1" smtClean="0"/>
              <a:t>hebben</a:t>
            </a:r>
            <a:r>
              <a:rPr lang="en-GB" dirty="0"/>
              <a:t> </a:t>
            </a:r>
            <a:r>
              <a:rPr lang="en-GB" dirty="0" smtClean="0"/>
              <a:t>...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066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Conclusies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zijn</a:t>
            </a:r>
            <a:r>
              <a:rPr lang="en-GB" dirty="0" smtClean="0"/>
              <a:t> </a:t>
            </a:r>
            <a:r>
              <a:rPr lang="en-GB" dirty="0" err="1" smtClean="0"/>
              <a:t>meerdere</a:t>
            </a:r>
            <a:r>
              <a:rPr lang="en-GB" dirty="0" smtClean="0"/>
              <a:t> levels van </a:t>
            </a:r>
            <a:r>
              <a:rPr lang="en-GB" dirty="0" err="1" smtClean="0"/>
              <a:t>conclusies</a:t>
            </a:r>
            <a:r>
              <a:rPr lang="en-GB" dirty="0" smtClean="0"/>
              <a:t>. </a:t>
            </a:r>
          </a:p>
          <a:p>
            <a:pPr marL="0" indent="0">
              <a:buNone/>
            </a:pPr>
            <a:r>
              <a:rPr lang="en-GB" dirty="0" smtClean="0"/>
              <a:t>Elk van de </a:t>
            </a:r>
            <a:r>
              <a:rPr lang="en-GB" dirty="0" err="1" smtClean="0"/>
              <a:t>conclusies</a:t>
            </a:r>
            <a:r>
              <a:rPr lang="en-GB" dirty="0" smtClean="0"/>
              <a:t> is </a:t>
            </a:r>
            <a:r>
              <a:rPr lang="en-GB" dirty="0" err="1" smtClean="0"/>
              <a:t>geldig</a:t>
            </a:r>
            <a:r>
              <a:rPr lang="en-GB" dirty="0" smtClean="0"/>
              <a:t> op basis van de </a:t>
            </a:r>
            <a:r>
              <a:rPr lang="en-GB" dirty="0" err="1" smtClean="0"/>
              <a:t>metingen</a:t>
            </a:r>
            <a:r>
              <a:rPr lang="en-GB" dirty="0" smtClean="0"/>
              <a:t>. </a:t>
            </a:r>
            <a:r>
              <a:rPr lang="en-GB" dirty="0" err="1" smtClean="0"/>
              <a:t>Onderling</a:t>
            </a:r>
            <a:r>
              <a:rPr lang="en-GB" dirty="0" smtClean="0"/>
              <a:t> </a:t>
            </a:r>
            <a:r>
              <a:rPr lang="en-GB" dirty="0" err="1" smtClean="0"/>
              <a:t>verschillen</a:t>
            </a:r>
            <a:r>
              <a:rPr lang="en-GB" dirty="0" smtClean="0"/>
              <a:t> </a:t>
            </a:r>
            <a:r>
              <a:rPr lang="en-GB" dirty="0" err="1" smtClean="0"/>
              <a:t>ze</a:t>
            </a:r>
            <a:r>
              <a:rPr lang="en-GB" dirty="0" smtClean="0"/>
              <a:t> in </a:t>
            </a:r>
            <a:r>
              <a:rPr lang="en-GB" dirty="0" err="1" smtClean="0"/>
              <a:t>abstractieniveau</a:t>
            </a:r>
            <a:r>
              <a:rPr lang="en-GB" dirty="0" smtClean="0"/>
              <a:t>. </a:t>
            </a:r>
          </a:p>
          <a:p>
            <a:pPr marL="0" indent="0">
              <a:buNone/>
            </a:pPr>
            <a:r>
              <a:rPr lang="en-GB" dirty="0" smtClean="0"/>
              <a:t>Hoe </a:t>
            </a:r>
            <a:r>
              <a:rPr lang="en-GB" dirty="0" err="1" smtClean="0"/>
              <a:t>krijgen</a:t>
            </a:r>
            <a:r>
              <a:rPr lang="en-GB" dirty="0" smtClean="0"/>
              <a:t> we de </a:t>
            </a:r>
            <a:r>
              <a:rPr lang="en-GB" dirty="0" err="1" smtClean="0"/>
              <a:t>leerlingen</a:t>
            </a:r>
            <a:r>
              <a:rPr lang="en-GB" dirty="0" smtClean="0"/>
              <a:t> op het </a:t>
            </a:r>
            <a:r>
              <a:rPr lang="en-GB" dirty="0" err="1" smtClean="0"/>
              <a:t>juiste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r>
              <a:rPr lang="en-GB" dirty="0" smtClean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004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Slingertijd</a:t>
            </a:r>
            <a:r>
              <a:rPr lang="en-GB" dirty="0" smtClean="0"/>
              <a:t> en </a:t>
            </a:r>
            <a:r>
              <a:rPr lang="en-GB" dirty="0" err="1" smtClean="0"/>
              <a:t>massa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Bepaal</a:t>
            </a:r>
            <a:r>
              <a:rPr lang="en-GB" dirty="0"/>
              <a:t> hoe de </a:t>
            </a:r>
            <a:r>
              <a:rPr lang="en-GB" dirty="0" err="1"/>
              <a:t>trillingstijd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slinger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hangt</a:t>
            </a:r>
            <a:r>
              <a:rPr lang="en-GB" dirty="0"/>
              <a:t> van de </a:t>
            </a:r>
            <a:r>
              <a:rPr lang="en-GB" dirty="0" err="1"/>
              <a:t>massa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 err="1"/>
              <a:t>Voer</a:t>
            </a:r>
            <a:r>
              <a:rPr lang="en-GB" dirty="0"/>
              <a:t> </a:t>
            </a:r>
            <a:r>
              <a:rPr lang="en-GB" dirty="0" err="1"/>
              <a:t>daartoe</a:t>
            </a:r>
            <a:r>
              <a:rPr lang="en-GB" dirty="0"/>
              <a:t> de </a:t>
            </a:r>
            <a:r>
              <a:rPr lang="en-GB" dirty="0" err="1"/>
              <a:t>volgende</a:t>
            </a:r>
            <a:r>
              <a:rPr lang="en-GB" dirty="0"/>
              <a:t> </a:t>
            </a:r>
            <a:r>
              <a:rPr lang="en-GB" dirty="0" err="1"/>
              <a:t>opdrachten</a:t>
            </a:r>
            <a:r>
              <a:rPr lang="en-GB" dirty="0"/>
              <a:t> </a:t>
            </a:r>
            <a:r>
              <a:rPr lang="en-GB" dirty="0" err="1"/>
              <a:t>uit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err="1"/>
              <a:t>Teken</a:t>
            </a:r>
            <a:r>
              <a:rPr lang="en-GB" dirty="0"/>
              <a:t> </a:t>
            </a:r>
            <a:r>
              <a:rPr lang="en-GB" dirty="0" err="1"/>
              <a:t>welke</a:t>
            </a:r>
            <a:r>
              <a:rPr lang="en-GB" dirty="0"/>
              <a:t> </a:t>
            </a:r>
            <a:r>
              <a:rPr lang="en-GB" dirty="0" err="1"/>
              <a:t>verband</a:t>
            </a:r>
            <a:r>
              <a:rPr lang="en-GB" dirty="0"/>
              <a:t> je </a:t>
            </a:r>
            <a:r>
              <a:rPr lang="en-GB" dirty="0" err="1"/>
              <a:t>verwacht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err="1"/>
              <a:t>Verzamel</a:t>
            </a:r>
            <a:r>
              <a:rPr lang="en-GB" dirty="0"/>
              <a:t> </a:t>
            </a:r>
            <a:r>
              <a:rPr lang="en-GB" dirty="0" err="1"/>
              <a:t>metingen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vaste</a:t>
            </a:r>
            <a:r>
              <a:rPr lang="en-GB" dirty="0"/>
              <a:t> </a:t>
            </a:r>
            <a:r>
              <a:rPr lang="en-GB" dirty="0" err="1"/>
              <a:t>lengte</a:t>
            </a:r>
            <a:r>
              <a:rPr lang="en-GB" dirty="0"/>
              <a:t>.</a:t>
            </a:r>
            <a:endParaRPr lang="nl-NL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err="1"/>
              <a:t>Deel</a:t>
            </a:r>
            <a:r>
              <a:rPr lang="en-GB" dirty="0"/>
              <a:t> je </a:t>
            </a:r>
            <a:r>
              <a:rPr lang="en-GB" dirty="0" err="1"/>
              <a:t>metingen</a:t>
            </a:r>
            <a:r>
              <a:rPr lang="en-GB" dirty="0"/>
              <a:t> op het </a:t>
            </a:r>
            <a:r>
              <a:rPr lang="en-GB" dirty="0" err="1"/>
              <a:t>bord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nl-NL" dirty="0"/>
          </a:p>
        </p:txBody>
      </p:sp>
      <p:cxnSp>
        <p:nvCxnSpPr>
          <p:cNvPr id="4" name="Rechte verbindingslijn met pijl 3"/>
          <p:cNvCxnSpPr/>
          <p:nvPr/>
        </p:nvCxnSpPr>
        <p:spPr>
          <a:xfrm flipV="1">
            <a:off x="8462682" y="4061012"/>
            <a:ext cx="289111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/>
          <p:cNvCxnSpPr/>
          <p:nvPr/>
        </p:nvCxnSpPr>
        <p:spPr>
          <a:xfrm flipV="1">
            <a:off x="8453718" y="2474259"/>
            <a:ext cx="0" cy="1604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10694894" y="4091500"/>
            <a:ext cx="1317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m</a:t>
            </a:r>
            <a:r>
              <a:rPr lang="en-GB" dirty="0" smtClean="0"/>
              <a:t> (g)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7897906" y="2470427"/>
            <a:ext cx="1506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T</a:t>
            </a:r>
            <a:r>
              <a:rPr lang="en-GB" dirty="0" smtClean="0"/>
              <a:t> (s)</a:t>
            </a:r>
            <a:endParaRPr lang="nl-NL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761596"/>
              </p:ext>
            </p:extLst>
          </p:nvPr>
        </p:nvGraphicFramePr>
        <p:xfrm>
          <a:off x="618562" y="4366184"/>
          <a:ext cx="2187390" cy="2402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3695"/>
                <a:gridCol w="1093695"/>
              </a:tblGrid>
              <a:tr h="30027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i="1" u="none" strike="noStrike" dirty="0">
                          <a:effectLst/>
                        </a:rPr>
                        <a:t>m</a:t>
                      </a:r>
                      <a:r>
                        <a:rPr lang="nl-NL" sz="1800" u="none" strike="noStrike" dirty="0">
                          <a:effectLst/>
                        </a:rPr>
                        <a:t> (g)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i="1" u="none" strike="noStrike" dirty="0" err="1">
                          <a:effectLst/>
                        </a:rPr>
                        <a:t>Tgem</a:t>
                      </a:r>
                      <a:r>
                        <a:rPr lang="nl-NL" sz="1800" u="none" strike="noStrike" dirty="0">
                          <a:effectLst/>
                        </a:rPr>
                        <a:t> (s)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027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 dirty="0">
                          <a:effectLst/>
                        </a:rPr>
                        <a:t>20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027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 dirty="0">
                          <a:effectLst/>
                        </a:rPr>
                        <a:t>40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027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50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027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60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027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70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027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80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027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90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98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Resultaat</a:t>
            </a:r>
            <a:endParaRPr lang="nl-NL" dirty="0"/>
          </a:p>
        </p:txBody>
      </p:sp>
      <p:graphicFrame>
        <p:nvGraphicFramePr>
          <p:cNvPr id="6" name="Grafie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7135731"/>
              </p:ext>
            </p:extLst>
          </p:nvPr>
        </p:nvGraphicFramePr>
        <p:xfrm>
          <a:off x="1896926" y="1690688"/>
          <a:ext cx="8398148" cy="4942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215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Welke</a:t>
            </a:r>
            <a:r>
              <a:rPr lang="en-GB" dirty="0" smtClean="0"/>
              <a:t> </a:t>
            </a:r>
            <a:r>
              <a:rPr lang="en-GB" dirty="0" err="1" smtClean="0"/>
              <a:t>conclusies</a:t>
            </a:r>
            <a:r>
              <a:rPr lang="en-GB" dirty="0" smtClean="0"/>
              <a:t> </a:t>
            </a:r>
            <a:r>
              <a:rPr lang="en-GB" dirty="0" err="1" smtClean="0"/>
              <a:t>kunnen</a:t>
            </a:r>
            <a:r>
              <a:rPr lang="en-GB" dirty="0" smtClean="0"/>
              <a:t> op basis van </a:t>
            </a:r>
            <a:r>
              <a:rPr lang="en-GB" dirty="0" err="1" smtClean="0"/>
              <a:t>deze</a:t>
            </a:r>
            <a:r>
              <a:rPr lang="en-GB" dirty="0" smtClean="0"/>
              <a:t> </a:t>
            </a:r>
            <a:r>
              <a:rPr lang="en-GB" dirty="0" err="1" smtClean="0"/>
              <a:t>metingen</a:t>
            </a:r>
            <a:r>
              <a:rPr lang="en-GB" dirty="0" smtClean="0"/>
              <a:t> </a:t>
            </a:r>
            <a:r>
              <a:rPr lang="en-GB" dirty="0" err="1" smtClean="0"/>
              <a:t>getrokken</a:t>
            </a:r>
            <a:r>
              <a:rPr lang="en-GB" dirty="0" smtClean="0"/>
              <a:t> </a:t>
            </a:r>
            <a:r>
              <a:rPr lang="en-GB" dirty="0" err="1" smtClean="0"/>
              <a:t>worden</a:t>
            </a:r>
            <a:r>
              <a:rPr lang="en-GB" dirty="0" smtClean="0"/>
              <a:t>?</a:t>
            </a:r>
            <a:endParaRPr lang="nl-NL" dirty="0"/>
          </a:p>
        </p:txBody>
      </p:sp>
      <p:graphicFrame>
        <p:nvGraphicFramePr>
          <p:cNvPr id="6" name="Grafie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7135731"/>
              </p:ext>
            </p:extLst>
          </p:nvPr>
        </p:nvGraphicFramePr>
        <p:xfrm>
          <a:off x="1896926" y="1690688"/>
          <a:ext cx="8398148" cy="4942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055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Boodschap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Delen</a:t>
            </a:r>
            <a:r>
              <a:rPr lang="en-GB" dirty="0" smtClean="0"/>
              <a:t> van </a:t>
            </a:r>
            <a:r>
              <a:rPr lang="en-GB" dirty="0" err="1" smtClean="0"/>
              <a:t>metingen</a:t>
            </a:r>
            <a:r>
              <a:rPr lang="en-GB" dirty="0" smtClean="0"/>
              <a:t> op het </a:t>
            </a:r>
            <a:r>
              <a:rPr lang="en-GB" dirty="0" err="1" smtClean="0"/>
              <a:t>bord</a:t>
            </a:r>
            <a:r>
              <a:rPr lang="en-GB" dirty="0" smtClean="0"/>
              <a:t> </a:t>
            </a:r>
            <a:r>
              <a:rPr lang="en-GB" dirty="0" err="1" smtClean="0"/>
              <a:t>heeft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meerwaarde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De </a:t>
            </a:r>
            <a:r>
              <a:rPr lang="en-GB" dirty="0" err="1" smtClean="0"/>
              <a:t>wijze</a:t>
            </a:r>
            <a:r>
              <a:rPr lang="en-GB" dirty="0" smtClean="0"/>
              <a:t> </a:t>
            </a:r>
            <a:r>
              <a:rPr lang="en-GB" dirty="0" err="1" smtClean="0"/>
              <a:t>waarop</a:t>
            </a:r>
            <a:r>
              <a:rPr lang="en-GB" dirty="0" smtClean="0"/>
              <a:t> je meet, </a:t>
            </a:r>
            <a:r>
              <a:rPr lang="en-GB" dirty="0" err="1" smtClean="0"/>
              <a:t>beinvloedt</a:t>
            </a:r>
            <a:r>
              <a:rPr lang="en-GB" dirty="0" smtClean="0"/>
              <a:t> je </a:t>
            </a:r>
            <a:r>
              <a:rPr lang="en-GB" dirty="0" err="1" smtClean="0"/>
              <a:t>eindconclusie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64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Bekertjespracticum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6" r="11709" b="14052"/>
          <a:stretch/>
        </p:blipFill>
        <p:spPr>
          <a:xfrm>
            <a:off x="3702336" y="1537613"/>
            <a:ext cx="4787327" cy="532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3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Bekertjespracticum</a:t>
            </a:r>
            <a:endParaRPr lang="nl-NL" dirty="0"/>
          </a:p>
        </p:txBody>
      </p:sp>
      <p:cxnSp>
        <p:nvCxnSpPr>
          <p:cNvPr id="6" name="Rechte verbindingslijn met pijl 5"/>
          <p:cNvCxnSpPr/>
          <p:nvPr/>
        </p:nvCxnSpPr>
        <p:spPr>
          <a:xfrm flipV="1">
            <a:off x="1423447" y="1517715"/>
            <a:ext cx="0" cy="4308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/>
          <p:nvPr/>
        </p:nvCxnSpPr>
        <p:spPr>
          <a:xfrm flipV="1">
            <a:off x="1414020" y="5816338"/>
            <a:ext cx="4523295" cy="204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 rot="16200000">
            <a:off x="397468" y="1576595"/>
            <a:ext cx="146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Afstand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3277386" y="6183984"/>
            <a:ext cx="2818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Aantal</a:t>
            </a:r>
            <a:r>
              <a:rPr lang="en-GB" dirty="0" smtClean="0"/>
              <a:t> </a:t>
            </a:r>
            <a:r>
              <a:rPr lang="en-GB" dirty="0" err="1" smtClean="0"/>
              <a:t>bekertjes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1976486" y="5803769"/>
            <a:ext cx="100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3126556" y="5816338"/>
            <a:ext cx="1206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4229493" y="5803769"/>
            <a:ext cx="961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5167458" y="5803769"/>
            <a:ext cx="1338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6597191" y="1828800"/>
            <a:ext cx="64589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Zet</a:t>
            </a:r>
            <a:r>
              <a:rPr lang="en-GB" sz="2400" dirty="0" smtClean="0"/>
              <a:t> </a:t>
            </a:r>
            <a:r>
              <a:rPr lang="en-GB" sz="2400" dirty="0" err="1" smtClean="0"/>
              <a:t>een</a:t>
            </a:r>
            <a:r>
              <a:rPr lang="en-GB" sz="2400" dirty="0" smtClean="0"/>
              <a:t> </a:t>
            </a:r>
            <a:r>
              <a:rPr lang="en-GB" sz="2400" dirty="0" err="1" smtClean="0"/>
              <a:t>bekertje</a:t>
            </a:r>
            <a:r>
              <a:rPr lang="en-GB" sz="2400" dirty="0" smtClean="0"/>
              <a:t> op de </a:t>
            </a:r>
            <a:r>
              <a:rPr lang="en-GB" sz="2400" dirty="0" err="1" smtClean="0"/>
              <a:t>horizontale</a:t>
            </a:r>
            <a:r>
              <a:rPr lang="en-GB" sz="2400" dirty="0" smtClean="0"/>
              <a:t> as.</a:t>
            </a:r>
          </a:p>
          <a:p>
            <a:r>
              <a:rPr lang="en-GB" sz="2400" dirty="0" err="1" smtClean="0"/>
              <a:t>Laat</a:t>
            </a:r>
            <a:r>
              <a:rPr lang="en-GB" sz="2400" dirty="0" smtClean="0"/>
              <a:t> het </a:t>
            </a:r>
            <a:r>
              <a:rPr lang="en-GB" sz="2400" dirty="0" err="1" smtClean="0"/>
              <a:t>balletje</a:t>
            </a:r>
            <a:r>
              <a:rPr lang="en-GB" sz="2400" dirty="0" smtClean="0"/>
              <a:t> in het </a:t>
            </a:r>
            <a:r>
              <a:rPr lang="en-GB" sz="2400" dirty="0" err="1" smtClean="0"/>
              <a:t>bekertje</a:t>
            </a:r>
            <a:r>
              <a:rPr lang="en-GB" sz="2400" dirty="0" smtClean="0"/>
              <a:t> </a:t>
            </a:r>
            <a:r>
              <a:rPr lang="en-GB" sz="2400" dirty="0" err="1" smtClean="0"/>
              <a:t>rollen</a:t>
            </a:r>
            <a:r>
              <a:rPr lang="en-GB" sz="2400" dirty="0" smtClean="0"/>
              <a:t>.</a:t>
            </a:r>
          </a:p>
          <a:p>
            <a:r>
              <a:rPr lang="en-GB" sz="2400" dirty="0" err="1" smtClean="0"/>
              <a:t>Zet</a:t>
            </a:r>
            <a:r>
              <a:rPr lang="en-GB" sz="2400" dirty="0" smtClean="0"/>
              <a:t> </a:t>
            </a:r>
            <a:r>
              <a:rPr lang="en-GB" sz="2400" dirty="0" err="1" smtClean="0"/>
              <a:t>een</a:t>
            </a:r>
            <a:r>
              <a:rPr lang="en-GB" sz="2400" dirty="0" smtClean="0"/>
              <a:t> </a:t>
            </a:r>
            <a:r>
              <a:rPr lang="en-GB" sz="2400" dirty="0" err="1" smtClean="0"/>
              <a:t>streep</a:t>
            </a:r>
            <a:r>
              <a:rPr lang="en-GB" sz="2400" dirty="0" smtClean="0"/>
              <a:t> </a:t>
            </a:r>
            <a:r>
              <a:rPr lang="en-GB" sz="2400" dirty="0" err="1" smtClean="0"/>
              <a:t>waar</a:t>
            </a:r>
            <a:r>
              <a:rPr lang="en-GB" sz="2400" dirty="0" smtClean="0"/>
              <a:t> het </a:t>
            </a:r>
            <a:r>
              <a:rPr lang="en-GB" sz="2400" dirty="0" err="1" smtClean="0"/>
              <a:t>balletje</a:t>
            </a:r>
            <a:r>
              <a:rPr lang="en-GB" sz="2400" dirty="0" smtClean="0"/>
              <a:t> </a:t>
            </a:r>
            <a:r>
              <a:rPr lang="en-GB" sz="2400" dirty="0" err="1" smtClean="0"/>
              <a:t>komt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Doe de meting </a:t>
            </a:r>
            <a:r>
              <a:rPr lang="en-GB" sz="2400" dirty="0" err="1" smtClean="0"/>
              <a:t>een</a:t>
            </a:r>
            <a:r>
              <a:rPr lang="en-GB" sz="2400" dirty="0" smtClean="0"/>
              <a:t> </a:t>
            </a:r>
            <a:r>
              <a:rPr lang="en-GB" sz="2400" dirty="0" err="1" smtClean="0"/>
              <a:t>aantal</a:t>
            </a:r>
            <a:r>
              <a:rPr lang="en-GB" sz="2400" dirty="0" smtClean="0"/>
              <a:t> </a:t>
            </a:r>
            <a:r>
              <a:rPr lang="en-GB" sz="2400" dirty="0" err="1" smtClean="0"/>
              <a:t>keer</a:t>
            </a:r>
            <a:r>
              <a:rPr lang="en-GB" sz="2400" dirty="0" smtClean="0"/>
              <a:t>.</a:t>
            </a:r>
          </a:p>
          <a:p>
            <a:r>
              <a:rPr lang="en-GB" sz="2400" dirty="0" err="1" smtClean="0"/>
              <a:t>Verplaats</a:t>
            </a:r>
            <a:r>
              <a:rPr lang="en-GB" sz="2400" dirty="0" smtClean="0"/>
              <a:t> de </a:t>
            </a:r>
            <a:r>
              <a:rPr lang="en-GB" sz="2400" dirty="0" err="1" smtClean="0"/>
              <a:t>beker</a:t>
            </a:r>
            <a:r>
              <a:rPr lang="en-GB" sz="2400" dirty="0" smtClean="0"/>
              <a:t> </a:t>
            </a:r>
            <a:r>
              <a:rPr lang="en-GB" sz="2400" dirty="0" err="1" smtClean="0"/>
              <a:t>naar</a:t>
            </a:r>
            <a:r>
              <a:rPr lang="en-GB" sz="2400" dirty="0" smtClean="0"/>
              <a:t> </a:t>
            </a:r>
            <a:r>
              <a:rPr lang="en-GB" sz="2400" dirty="0" err="1" smtClean="0"/>
              <a:t>rechts</a:t>
            </a:r>
            <a:r>
              <a:rPr lang="en-GB" sz="2400" dirty="0" smtClean="0"/>
              <a:t>.</a:t>
            </a:r>
          </a:p>
          <a:p>
            <a:r>
              <a:rPr lang="en-GB" sz="2400" dirty="0" err="1" smtClean="0"/>
              <a:t>Plaats</a:t>
            </a:r>
            <a:r>
              <a:rPr lang="en-GB" sz="2400" dirty="0" smtClean="0"/>
              <a:t> </a:t>
            </a:r>
            <a:r>
              <a:rPr lang="en-GB" sz="2400" dirty="0" err="1" smtClean="0"/>
              <a:t>er</a:t>
            </a:r>
            <a:r>
              <a:rPr lang="en-GB" sz="2400" dirty="0" smtClean="0"/>
              <a:t> </a:t>
            </a:r>
            <a:r>
              <a:rPr lang="en-GB" sz="2400" dirty="0" err="1" smtClean="0"/>
              <a:t>een</a:t>
            </a:r>
            <a:r>
              <a:rPr lang="en-GB" sz="2400" dirty="0" smtClean="0"/>
              <a:t> </a:t>
            </a:r>
            <a:r>
              <a:rPr lang="en-GB" sz="2400" dirty="0" err="1" smtClean="0"/>
              <a:t>beker</a:t>
            </a:r>
            <a:r>
              <a:rPr lang="en-GB" sz="2400" dirty="0" smtClean="0"/>
              <a:t> </a:t>
            </a:r>
            <a:r>
              <a:rPr lang="en-GB" sz="2400" dirty="0" err="1" smtClean="0"/>
              <a:t>bovenop</a:t>
            </a:r>
            <a:r>
              <a:rPr lang="en-GB" sz="2400" dirty="0" smtClean="0"/>
              <a:t>.</a:t>
            </a:r>
          </a:p>
          <a:p>
            <a:r>
              <a:rPr lang="en-GB" sz="2400" dirty="0" err="1" smtClean="0"/>
              <a:t>Herhaal</a:t>
            </a:r>
            <a:r>
              <a:rPr lang="en-GB" sz="2400" dirty="0" smtClean="0"/>
              <a:t> </a:t>
            </a:r>
            <a:r>
              <a:rPr lang="en-GB" sz="2400" dirty="0" err="1" smtClean="0"/>
              <a:t>bovenstaande</a:t>
            </a:r>
            <a:r>
              <a:rPr lang="en-GB" sz="2400" dirty="0" smtClean="0"/>
              <a:t> procedure...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37601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Leren</a:t>
            </a:r>
            <a:r>
              <a:rPr lang="en-GB" dirty="0" smtClean="0"/>
              <a:t> </a:t>
            </a:r>
            <a:r>
              <a:rPr lang="en-GB" dirty="0" err="1" smtClean="0"/>
              <a:t>onderzoeken</a:t>
            </a:r>
            <a:r>
              <a:rPr lang="en-GB" dirty="0" smtClean="0"/>
              <a:t>: </a:t>
            </a:r>
            <a:r>
              <a:rPr lang="en-GB" dirty="0" err="1" smtClean="0"/>
              <a:t>Realiteit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Conclusie</a:t>
            </a:r>
            <a:r>
              <a:rPr lang="en-GB" dirty="0" smtClean="0"/>
              <a:t>: Hoe </a:t>
            </a:r>
            <a:r>
              <a:rPr lang="en-GB" dirty="0" err="1" smtClean="0"/>
              <a:t>langer</a:t>
            </a:r>
            <a:r>
              <a:rPr lang="en-GB" dirty="0" smtClean="0"/>
              <a:t> de </a:t>
            </a:r>
            <a:r>
              <a:rPr lang="en-GB" dirty="0" err="1" smtClean="0"/>
              <a:t>knikker</a:t>
            </a:r>
            <a:r>
              <a:rPr lang="en-GB" dirty="0" smtClean="0"/>
              <a:t> </a:t>
            </a:r>
            <a:r>
              <a:rPr lang="en-GB" dirty="0" err="1" smtClean="0"/>
              <a:t>rolt</a:t>
            </a:r>
            <a:r>
              <a:rPr lang="en-GB" dirty="0" smtClean="0"/>
              <a:t>, hoe </a:t>
            </a:r>
            <a:r>
              <a:rPr lang="en-GB" dirty="0" err="1" smtClean="0"/>
              <a:t>verder</a:t>
            </a:r>
            <a:r>
              <a:rPr lang="en-GB" dirty="0" smtClean="0"/>
              <a:t> die </a:t>
            </a:r>
            <a:r>
              <a:rPr lang="en-GB" dirty="0" err="1" smtClean="0"/>
              <a:t>komt</a:t>
            </a:r>
            <a:r>
              <a:rPr lang="en-GB" dirty="0" smtClean="0"/>
              <a:t>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9" r="8277"/>
          <a:stretch/>
        </p:blipFill>
        <p:spPr>
          <a:xfrm>
            <a:off x="2835067" y="2478983"/>
            <a:ext cx="5337971" cy="384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5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Discussie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Wat is de ‘</a:t>
            </a:r>
            <a:r>
              <a:rPr lang="en-GB" dirty="0" err="1"/>
              <a:t>echte</a:t>
            </a:r>
            <a:r>
              <a:rPr lang="en-GB" dirty="0"/>
              <a:t>’ </a:t>
            </a:r>
            <a:r>
              <a:rPr lang="en-GB" dirty="0" err="1"/>
              <a:t>waarde</a:t>
            </a:r>
            <a:r>
              <a:rPr lang="en-GB" dirty="0"/>
              <a:t> die </a:t>
            </a:r>
            <a:r>
              <a:rPr lang="en-GB" dirty="0" err="1"/>
              <a:t>hoort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1 </a:t>
            </a:r>
            <a:r>
              <a:rPr lang="en-GB" dirty="0" err="1"/>
              <a:t>bekertje</a:t>
            </a:r>
            <a:r>
              <a:rPr lang="en-GB" dirty="0"/>
              <a:t>?</a:t>
            </a:r>
          </a:p>
          <a:p>
            <a:r>
              <a:rPr lang="en-GB" dirty="0" err="1"/>
              <a:t>Waarom</a:t>
            </a:r>
            <a:r>
              <a:rPr lang="en-GB" dirty="0"/>
              <a:t> </a:t>
            </a:r>
            <a:r>
              <a:rPr lang="en-GB" dirty="0" err="1"/>
              <a:t>herhaal</a:t>
            </a:r>
            <a:r>
              <a:rPr lang="en-GB" dirty="0"/>
              <a:t> je de </a:t>
            </a:r>
            <a:r>
              <a:rPr lang="en-GB" dirty="0" err="1"/>
              <a:t>proef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keer</a:t>
            </a:r>
            <a:r>
              <a:rPr lang="en-GB" dirty="0"/>
              <a:t>?</a:t>
            </a:r>
          </a:p>
          <a:p>
            <a:r>
              <a:rPr lang="en-GB" dirty="0"/>
              <a:t>Wat voor </a:t>
            </a:r>
            <a:r>
              <a:rPr lang="en-GB" dirty="0" err="1"/>
              <a:t>verband</a:t>
            </a:r>
            <a:r>
              <a:rPr lang="en-GB" dirty="0"/>
              <a:t> </a:t>
            </a:r>
            <a:r>
              <a:rPr lang="en-GB" dirty="0" err="1"/>
              <a:t>zie</a:t>
            </a:r>
            <a:r>
              <a:rPr lang="en-GB" dirty="0"/>
              <a:t> je </a:t>
            </a:r>
            <a:r>
              <a:rPr lang="en-GB" dirty="0" err="1"/>
              <a:t>tussen</a:t>
            </a:r>
            <a:r>
              <a:rPr lang="en-GB" dirty="0"/>
              <a:t>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bekertjes</a:t>
            </a:r>
            <a:r>
              <a:rPr lang="en-GB" dirty="0"/>
              <a:t> en de </a:t>
            </a:r>
            <a:r>
              <a:rPr lang="en-GB" dirty="0" err="1"/>
              <a:t>afstand</a:t>
            </a:r>
            <a:r>
              <a:rPr lang="en-GB" dirty="0"/>
              <a:t>?</a:t>
            </a:r>
          </a:p>
          <a:p>
            <a:r>
              <a:rPr lang="en-GB" dirty="0" err="1"/>
              <a:t>Komt</a:t>
            </a:r>
            <a:r>
              <a:rPr lang="en-GB" dirty="0"/>
              <a:t> </a:t>
            </a:r>
            <a:r>
              <a:rPr lang="en-GB" dirty="0" err="1"/>
              <a:t>jouw</a:t>
            </a:r>
            <a:r>
              <a:rPr lang="en-GB" dirty="0"/>
              <a:t> </a:t>
            </a:r>
            <a:r>
              <a:rPr lang="en-GB" dirty="0" err="1"/>
              <a:t>grafiek</a:t>
            </a:r>
            <a:r>
              <a:rPr lang="en-GB" dirty="0"/>
              <a:t> </a:t>
            </a:r>
            <a:r>
              <a:rPr lang="en-GB" dirty="0" err="1"/>
              <a:t>overeen</a:t>
            </a:r>
            <a:r>
              <a:rPr lang="en-GB" dirty="0"/>
              <a:t> met die van je </a:t>
            </a:r>
            <a:r>
              <a:rPr lang="en-GB" dirty="0" err="1"/>
              <a:t>buren</a:t>
            </a:r>
            <a:r>
              <a:rPr lang="en-GB" dirty="0"/>
              <a:t>? </a:t>
            </a:r>
            <a:r>
              <a:rPr lang="en-GB" dirty="0" err="1"/>
              <a:t>Waarin</a:t>
            </a:r>
            <a:r>
              <a:rPr lang="en-GB" dirty="0"/>
              <a:t> </a:t>
            </a:r>
            <a:r>
              <a:rPr lang="en-GB" dirty="0" err="1"/>
              <a:t>zitten</a:t>
            </a:r>
            <a:r>
              <a:rPr lang="en-GB" dirty="0"/>
              <a:t> de </a:t>
            </a:r>
            <a:r>
              <a:rPr lang="en-GB" dirty="0" err="1"/>
              <a:t>verschillen</a:t>
            </a:r>
            <a:r>
              <a:rPr lang="en-GB" dirty="0"/>
              <a:t>/</a:t>
            </a:r>
            <a:r>
              <a:rPr lang="en-GB" dirty="0" err="1"/>
              <a:t>overeenkomsten</a:t>
            </a:r>
            <a:r>
              <a:rPr lang="en-GB" dirty="0"/>
              <a:t>?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003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Boodschap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Bij</a:t>
            </a:r>
            <a:r>
              <a:rPr lang="en-GB" dirty="0" smtClean="0"/>
              <a:t> </a:t>
            </a:r>
            <a:r>
              <a:rPr lang="en-GB" dirty="0" err="1" smtClean="0"/>
              <a:t>meten</a:t>
            </a:r>
            <a:r>
              <a:rPr lang="en-GB" dirty="0" smtClean="0"/>
              <a:t> </a:t>
            </a:r>
            <a:r>
              <a:rPr lang="en-GB" dirty="0" err="1" smtClean="0"/>
              <a:t>heb</a:t>
            </a:r>
            <a:r>
              <a:rPr lang="en-GB" dirty="0" smtClean="0"/>
              <a:t> je </a:t>
            </a:r>
            <a:r>
              <a:rPr lang="en-GB" dirty="0" err="1" smtClean="0"/>
              <a:t>altijd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variatie</a:t>
            </a:r>
            <a:r>
              <a:rPr lang="en-GB" dirty="0" smtClean="0"/>
              <a:t>. </a:t>
            </a:r>
            <a:r>
              <a:rPr lang="en-GB" dirty="0" err="1" smtClean="0"/>
              <a:t>Meerdere</a:t>
            </a:r>
            <a:r>
              <a:rPr lang="en-GB" dirty="0" smtClean="0"/>
              <a:t> </a:t>
            </a:r>
            <a:r>
              <a:rPr lang="en-GB" dirty="0" err="1" smtClean="0"/>
              <a:t>metingen</a:t>
            </a:r>
            <a:r>
              <a:rPr lang="en-GB" dirty="0" smtClean="0"/>
              <a:t> </a:t>
            </a:r>
            <a:r>
              <a:rPr lang="en-GB" dirty="0" err="1" smtClean="0"/>
              <a:t>leiden</a:t>
            </a:r>
            <a:r>
              <a:rPr lang="en-GB" dirty="0" smtClean="0"/>
              <a:t> tot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betere</a:t>
            </a:r>
            <a:r>
              <a:rPr lang="en-GB" dirty="0" smtClean="0"/>
              <a:t> </a:t>
            </a:r>
            <a:r>
              <a:rPr lang="en-GB" dirty="0" err="1" smtClean="0"/>
              <a:t>benadering</a:t>
            </a:r>
            <a:r>
              <a:rPr lang="en-GB" dirty="0" smtClean="0"/>
              <a:t> van de ‘</a:t>
            </a:r>
            <a:r>
              <a:rPr lang="en-GB" dirty="0" err="1" smtClean="0"/>
              <a:t>werkelijke</a:t>
            </a:r>
            <a:r>
              <a:rPr lang="en-GB" dirty="0" smtClean="0"/>
              <a:t>’ </a:t>
            </a:r>
            <a:r>
              <a:rPr lang="en-GB" dirty="0" err="1" smtClean="0"/>
              <a:t>waarde</a:t>
            </a:r>
            <a:r>
              <a:rPr lang="en-GB" dirty="0" smtClean="0"/>
              <a:t> (de </a:t>
            </a:r>
            <a:r>
              <a:rPr lang="en-GB" dirty="0" err="1" smtClean="0"/>
              <a:t>waarde</a:t>
            </a:r>
            <a:r>
              <a:rPr lang="en-GB" dirty="0" smtClean="0"/>
              <a:t> die in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ideeel</a:t>
            </a:r>
            <a:r>
              <a:rPr lang="en-GB" dirty="0" smtClean="0"/>
              <a:t> experiment </a:t>
            </a:r>
            <a:r>
              <a:rPr lang="en-GB" dirty="0" err="1" smtClean="0"/>
              <a:t>verkregen</a:t>
            </a:r>
            <a:r>
              <a:rPr lang="en-GB" dirty="0" smtClean="0"/>
              <a:t> </a:t>
            </a:r>
            <a:r>
              <a:rPr lang="en-GB" dirty="0" err="1" smtClean="0"/>
              <a:t>zou</a:t>
            </a:r>
            <a:r>
              <a:rPr lang="en-GB" dirty="0" smtClean="0"/>
              <a:t> </a:t>
            </a:r>
            <a:r>
              <a:rPr lang="en-GB" dirty="0" err="1" smtClean="0"/>
              <a:t>worden</a:t>
            </a:r>
            <a:r>
              <a:rPr lang="en-GB" dirty="0" smtClean="0"/>
              <a:t>).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75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Grafiek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Je </a:t>
            </a:r>
            <a:r>
              <a:rPr lang="en-GB" dirty="0" err="1" smtClean="0"/>
              <a:t>kunt</a:t>
            </a:r>
            <a:r>
              <a:rPr lang="en-GB" dirty="0" smtClean="0"/>
              <a:t> de </a:t>
            </a:r>
            <a:r>
              <a:rPr lang="en-GB" dirty="0" err="1" smtClean="0">
                <a:solidFill>
                  <a:srgbClr val="FF0000"/>
                </a:solidFill>
              </a:rPr>
              <a:t>meetonzekerheid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/>
              <a:t>weergeven</a:t>
            </a:r>
            <a:r>
              <a:rPr lang="en-GB" dirty="0" smtClean="0"/>
              <a:t> in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grafiek</a:t>
            </a:r>
            <a:r>
              <a:rPr lang="en-GB" dirty="0" smtClean="0"/>
              <a:t>. De </a:t>
            </a:r>
            <a:r>
              <a:rPr lang="en-GB" dirty="0" err="1" smtClean="0"/>
              <a:t>maximale</a:t>
            </a:r>
            <a:r>
              <a:rPr lang="en-GB" dirty="0" smtClean="0"/>
              <a:t> en </a:t>
            </a:r>
            <a:r>
              <a:rPr lang="en-GB" dirty="0" err="1" smtClean="0"/>
              <a:t>minimale</a:t>
            </a:r>
            <a:r>
              <a:rPr lang="en-GB" dirty="0" smtClean="0"/>
              <a:t> </a:t>
            </a:r>
            <a:r>
              <a:rPr lang="en-GB" dirty="0" err="1" smtClean="0"/>
              <a:t>waarde</a:t>
            </a:r>
            <a:r>
              <a:rPr lang="en-GB" dirty="0" smtClean="0"/>
              <a:t> </a:t>
            </a:r>
            <a:r>
              <a:rPr lang="en-GB" dirty="0" err="1" smtClean="0"/>
              <a:t>geef</a:t>
            </a:r>
            <a:r>
              <a:rPr lang="en-GB" dirty="0" smtClean="0"/>
              <a:t> je </a:t>
            </a:r>
            <a:r>
              <a:rPr lang="en-GB" dirty="0" err="1" smtClean="0"/>
              <a:t>aan</a:t>
            </a:r>
            <a:r>
              <a:rPr lang="en-GB" dirty="0" smtClean="0"/>
              <a:t> met </a:t>
            </a:r>
            <a:r>
              <a:rPr lang="en-GB" dirty="0" err="1" smtClean="0"/>
              <a:t>een</a:t>
            </a:r>
            <a:r>
              <a:rPr lang="en-GB" dirty="0" smtClean="0"/>
              <a:t> horizontal </a:t>
            </a:r>
            <a:r>
              <a:rPr lang="en-GB" dirty="0" err="1" smtClean="0"/>
              <a:t>streepje</a:t>
            </a:r>
            <a:r>
              <a:rPr lang="en-GB" dirty="0" smtClean="0"/>
              <a:t>. De </a:t>
            </a:r>
            <a:r>
              <a:rPr lang="en-GB" dirty="0" err="1" smtClean="0">
                <a:solidFill>
                  <a:srgbClr val="FF0000"/>
                </a:solidFill>
              </a:rPr>
              <a:t>gemiddelde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waarde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/>
              <a:t>geef</a:t>
            </a:r>
            <a:r>
              <a:rPr lang="en-GB" dirty="0" smtClean="0"/>
              <a:t> je </a:t>
            </a:r>
            <a:r>
              <a:rPr lang="en-GB" dirty="0" err="1" smtClean="0"/>
              <a:t>aan</a:t>
            </a:r>
            <a:r>
              <a:rPr lang="en-GB" dirty="0" smtClean="0"/>
              <a:t> met </a:t>
            </a:r>
            <a:r>
              <a:rPr lang="en-GB" dirty="0" err="1" smtClean="0"/>
              <a:t>een</a:t>
            </a:r>
            <a:r>
              <a:rPr lang="en-GB" dirty="0" smtClean="0"/>
              <a:t> stip.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516" y="3101789"/>
            <a:ext cx="5499856" cy="375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Vragen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Hoe </a:t>
            </a:r>
            <a:r>
              <a:rPr lang="en-GB" dirty="0" err="1" smtClean="0"/>
              <a:t>houd</a:t>
            </a:r>
            <a:r>
              <a:rPr lang="en-GB" dirty="0" smtClean="0"/>
              <a:t> je </a:t>
            </a:r>
            <a:r>
              <a:rPr lang="en-GB" dirty="0" err="1" smtClean="0"/>
              <a:t>rekening</a:t>
            </a:r>
            <a:r>
              <a:rPr lang="en-GB" dirty="0" smtClean="0"/>
              <a:t> </a:t>
            </a:r>
            <a:r>
              <a:rPr lang="en-GB" dirty="0" err="1" smtClean="0"/>
              <a:t>bij</a:t>
            </a:r>
            <a:r>
              <a:rPr lang="en-GB" dirty="0" smtClean="0"/>
              <a:t> het </a:t>
            </a:r>
            <a:r>
              <a:rPr lang="en-GB" dirty="0" err="1" smtClean="0"/>
              <a:t>bepalen</a:t>
            </a:r>
            <a:r>
              <a:rPr lang="en-GB" dirty="0" smtClean="0"/>
              <a:t> van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grootheid</a:t>
            </a:r>
            <a:r>
              <a:rPr lang="en-GB" dirty="0" smtClean="0"/>
              <a:t> </a:t>
            </a:r>
            <a:r>
              <a:rPr lang="en-GB" dirty="0" err="1" smtClean="0"/>
              <a:t>m.b.v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grafiek</a:t>
            </a:r>
            <a:r>
              <a:rPr lang="en-GB" dirty="0" smtClean="0"/>
              <a:t> met de </a:t>
            </a:r>
            <a:r>
              <a:rPr lang="en-GB" dirty="0" err="1" smtClean="0"/>
              <a:t>relatieve</a:t>
            </a:r>
            <a:r>
              <a:rPr lang="en-GB" dirty="0" smtClean="0"/>
              <a:t> </a:t>
            </a:r>
            <a:r>
              <a:rPr lang="en-GB" dirty="0" err="1" smtClean="0"/>
              <a:t>meetonzekerheid</a:t>
            </a:r>
            <a:r>
              <a:rPr lang="en-GB" dirty="0" smtClean="0"/>
              <a:t>?</a:t>
            </a:r>
            <a:endParaRPr lang="nl-NL" dirty="0"/>
          </a:p>
        </p:txBody>
      </p:sp>
      <p:graphicFrame>
        <p:nvGraphicFramePr>
          <p:cNvPr id="4" name="Grafiek 3"/>
          <p:cNvGraphicFramePr>
            <a:graphicFrameLocks/>
          </p:cNvGraphicFramePr>
          <p:nvPr>
            <p:extLst/>
          </p:nvPr>
        </p:nvGraphicFramePr>
        <p:xfrm>
          <a:off x="2837329" y="2681344"/>
          <a:ext cx="5943600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Rechte verbindingslijn 5"/>
          <p:cNvCxnSpPr/>
          <p:nvPr/>
        </p:nvCxnSpPr>
        <p:spPr>
          <a:xfrm flipV="1">
            <a:off x="3191435" y="3110753"/>
            <a:ext cx="5459506" cy="3299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 flipV="1">
            <a:off x="3200400" y="2796988"/>
            <a:ext cx="4706471" cy="3630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38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Practicum </a:t>
            </a:r>
            <a:r>
              <a:rPr lang="en-GB" dirty="0" err="1" smtClean="0"/>
              <a:t>gemiddelde</a:t>
            </a:r>
            <a:r>
              <a:rPr lang="en-GB" dirty="0" smtClean="0"/>
              <a:t> </a:t>
            </a:r>
            <a:r>
              <a:rPr lang="en-GB" smtClean="0"/>
              <a:t>snelheid </a:t>
            </a:r>
            <a:r>
              <a:rPr lang="en-GB" dirty="0" smtClean="0"/>
              <a:t>en </a:t>
            </a:r>
            <a:r>
              <a:rPr lang="en-GB" dirty="0" err="1" smtClean="0"/>
              <a:t>hoogte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65670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Dichtheid</a:t>
            </a:r>
            <a:r>
              <a:rPr lang="en-GB" dirty="0" smtClean="0"/>
              <a:t> van water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Bepaal met behulp van massa en volume bepaling zo nauwkeurig mogelijk de dichtheid van water.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953" y="2857500"/>
            <a:ext cx="27717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6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Discussie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Zijn</a:t>
            </a:r>
            <a:r>
              <a:rPr lang="en-GB" dirty="0" smtClean="0"/>
              <a:t> je </a:t>
            </a:r>
            <a:r>
              <a:rPr lang="en-GB" dirty="0" err="1" smtClean="0"/>
              <a:t>metingen</a:t>
            </a:r>
            <a:r>
              <a:rPr lang="en-GB" dirty="0" smtClean="0"/>
              <a:t> </a:t>
            </a:r>
            <a:r>
              <a:rPr lang="en-GB" dirty="0" err="1" smtClean="0"/>
              <a:t>hetzelfde</a:t>
            </a:r>
            <a:r>
              <a:rPr lang="en-GB" dirty="0" smtClean="0"/>
              <a:t> </a:t>
            </a:r>
            <a:r>
              <a:rPr lang="en-GB" dirty="0" err="1" smtClean="0"/>
              <a:t>als</a:t>
            </a:r>
            <a:r>
              <a:rPr lang="en-GB" dirty="0" smtClean="0"/>
              <a:t> die van je </a:t>
            </a:r>
            <a:r>
              <a:rPr lang="en-GB" dirty="0" err="1" smtClean="0"/>
              <a:t>buren</a:t>
            </a:r>
            <a:r>
              <a:rPr lang="en-GB" dirty="0" smtClean="0"/>
              <a:t>? </a:t>
            </a:r>
            <a:endParaRPr lang="nl-NL" dirty="0" smtClean="0"/>
          </a:p>
          <a:p>
            <a:r>
              <a:rPr lang="nl-NL" dirty="0" smtClean="0"/>
              <a:t>Hoe </a:t>
            </a:r>
            <a:r>
              <a:rPr lang="nl-NL" dirty="0"/>
              <a:t>nauwkeurig kun je bij elke meting het volume bepalen?</a:t>
            </a:r>
          </a:p>
          <a:p>
            <a:r>
              <a:rPr lang="nl-NL" dirty="0" smtClean="0"/>
              <a:t>Hoe </a:t>
            </a:r>
            <a:r>
              <a:rPr lang="nl-NL" dirty="0"/>
              <a:t>nauwkeurig kun je bij elke meting de massa bepalen?</a:t>
            </a:r>
          </a:p>
          <a:p>
            <a:r>
              <a:rPr lang="nl-NL" dirty="0" smtClean="0"/>
              <a:t>Wat </a:t>
            </a:r>
            <a:r>
              <a:rPr lang="nl-NL" dirty="0"/>
              <a:t>gebeurt er met de relatieve meetonzekerheid bij grotere volumes?</a:t>
            </a:r>
          </a:p>
          <a:p>
            <a:r>
              <a:rPr lang="en-GB" dirty="0" smtClean="0"/>
              <a:t>In </a:t>
            </a:r>
            <a:r>
              <a:rPr lang="en-GB" dirty="0" err="1" smtClean="0"/>
              <a:t>hoeveel</a:t>
            </a:r>
            <a:r>
              <a:rPr lang="en-GB" dirty="0" smtClean="0"/>
              <a:t> </a:t>
            </a:r>
            <a:r>
              <a:rPr lang="en-GB" dirty="0" err="1" smtClean="0"/>
              <a:t>cijfers</a:t>
            </a:r>
            <a:r>
              <a:rPr lang="en-GB" dirty="0" smtClean="0"/>
              <a:t> </a:t>
            </a:r>
            <a:r>
              <a:rPr lang="en-GB" dirty="0" err="1" smtClean="0"/>
              <a:t>heb</a:t>
            </a:r>
            <a:r>
              <a:rPr lang="en-GB" dirty="0" smtClean="0"/>
              <a:t> je de </a:t>
            </a:r>
            <a:r>
              <a:rPr lang="en-GB" dirty="0" err="1" smtClean="0"/>
              <a:t>dichtheid</a:t>
            </a:r>
            <a:r>
              <a:rPr lang="en-GB" dirty="0" smtClean="0"/>
              <a:t> van water </a:t>
            </a:r>
            <a:r>
              <a:rPr lang="en-GB" dirty="0" err="1" smtClean="0"/>
              <a:t>weergegeven</a:t>
            </a:r>
            <a:r>
              <a:rPr lang="en-GB" dirty="0" smtClean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33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Boodschap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Door </a:t>
            </a:r>
            <a:r>
              <a:rPr lang="en-GB" dirty="0" err="1" smtClean="0"/>
              <a:t>metingen</a:t>
            </a:r>
            <a:r>
              <a:rPr lang="en-GB" dirty="0" smtClean="0"/>
              <a:t> in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grafiek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zetten</a:t>
            </a:r>
            <a:r>
              <a:rPr lang="en-GB" dirty="0" smtClean="0"/>
              <a:t> en de ri.co.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bepalen</a:t>
            </a:r>
            <a:r>
              <a:rPr lang="en-GB" dirty="0"/>
              <a:t> </a:t>
            </a:r>
            <a:r>
              <a:rPr lang="en-GB" dirty="0" err="1" smtClean="0"/>
              <a:t>krijg</a:t>
            </a:r>
            <a:r>
              <a:rPr lang="en-GB" dirty="0" smtClean="0"/>
              <a:t> je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gewogen</a:t>
            </a:r>
            <a:r>
              <a:rPr lang="en-GB" dirty="0" smtClean="0"/>
              <a:t> </a:t>
            </a:r>
            <a:r>
              <a:rPr lang="en-GB" dirty="0" err="1" smtClean="0"/>
              <a:t>gemiddelde</a:t>
            </a:r>
            <a:r>
              <a:rPr lang="en-GB" dirty="0" smtClean="0"/>
              <a:t> die de </a:t>
            </a:r>
            <a:r>
              <a:rPr lang="en-GB" dirty="0" err="1" smtClean="0"/>
              <a:t>werkelijke</a:t>
            </a:r>
            <a:r>
              <a:rPr lang="en-GB" dirty="0" smtClean="0"/>
              <a:t> </a:t>
            </a:r>
            <a:r>
              <a:rPr lang="en-GB" dirty="0" err="1" smtClean="0"/>
              <a:t>waarde</a:t>
            </a:r>
            <a:r>
              <a:rPr lang="en-GB" dirty="0" smtClean="0"/>
              <a:t> </a:t>
            </a:r>
            <a:r>
              <a:rPr lang="en-GB" dirty="0" err="1" smtClean="0"/>
              <a:t>beter</a:t>
            </a:r>
            <a:r>
              <a:rPr lang="en-GB" dirty="0" smtClean="0"/>
              <a:t> </a:t>
            </a:r>
            <a:r>
              <a:rPr lang="en-GB" dirty="0" err="1" smtClean="0"/>
              <a:t>benadert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 smtClean="0"/>
              <a:t>Bij</a:t>
            </a:r>
            <a:r>
              <a:rPr lang="en-GB" dirty="0" smtClean="0"/>
              <a:t> het </a:t>
            </a:r>
            <a:r>
              <a:rPr lang="en-GB" dirty="0" err="1" smtClean="0"/>
              <a:t>eindantwoord</a:t>
            </a:r>
            <a:r>
              <a:rPr lang="en-GB" dirty="0" smtClean="0"/>
              <a:t> </a:t>
            </a:r>
            <a:r>
              <a:rPr lang="en-GB" dirty="0" err="1" smtClean="0"/>
              <a:t>houd</a:t>
            </a:r>
            <a:r>
              <a:rPr lang="en-GB" dirty="0" smtClean="0"/>
              <a:t> je </a:t>
            </a:r>
            <a:r>
              <a:rPr lang="en-GB" dirty="0" err="1" smtClean="0"/>
              <a:t>rekening</a:t>
            </a:r>
            <a:r>
              <a:rPr lang="en-GB" dirty="0" smtClean="0"/>
              <a:t> met </a:t>
            </a:r>
            <a:r>
              <a:rPr lang="en-GB" dirty="0" err="1" smtClean="0"/>
              <a:t>significante</a:t>
            </a:r>
            <a:r>
              <a:rPr lang="en-GB" dirty="0" smtClean="0"/>
              <a:t> </a:t>
            </a:r>
            <a:r>
              <a:rPr lang="en-GB" dirty="0" err="1" smtClean="0"/>
              <a:t>cijfers</a:t>
            </a:r>
            <a:r>
              <a:rPr lang="en-GB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941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Doe de </a:t>
            </a:r>
            <a:r>
              <a:rPr lang="en-GB" dirty="0" err="1" smtClean="0"/>
              <a:t>opdracht</a:t>
            </a:r>
            <a:r>
              <a:rPr lang="en-GB" dirty="0" smtClean="0"/>
              <a:t> op het </a:t>
            </a:r>
            <a:r>
              <a:rPr lang="en-GB" dirty="0" err="1" smtClean="0"/>
              <a:t>blad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049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Boodschap</a:t>
            </a:r>
            <a:endParaRPr lang="nl-NL" dirty="0"/>
          </a:p>
        </p:txBody>
      </p:sp>
      <p:pic>
        <p:nvPicPr>
          <p:cNvPr id="5" name="Tijdelijke aanduiding voor inhoud 4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35052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1396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Waarom</a:t>
            </a:r>
            <a:r>
              <a:rPr lang="en-GB" dirty="0" smtClean="0"/>
              <a:t> </a:t>
            </a:r>
            <a:r>
              <a:rPr lang="en-GB" dirty="0" err="1" smtClean="0"/>
              <a:t>onderzoeken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onderzoeksmethode</a:t>
            </a:r>
            <a:r>
              <a:rPr lang="en-GB" dirty="0" smtClean="0"/>
              <a:t>?</a:t>
            </a:r>
          </a:p>
          <a:p>
            <a:r>
              <a:rPr lang="en-GB" dirty="0" smtClean="0"/>
              <a:t>Wat </a:t>
            </a:r>
            <a:r>
              <a:rPr lang="en-GB" dirty="0" err="1" smtClean="0"/>
              <a:t>moeten</a:t>
            </a:r>
            <a:r>
              <a:rPr lang="en-GB" dirty="0" smtClean="0"/>
              <a:t> </a:t>
            </a:r>
            <a:r>
              <a:rPr lang="en-GB" dirty="0" err="1" smtClean="0"/>
              <a:t>ze</a:t>
            </a:r>
            <a:r>
              <a:rPr lang="en-GB" dirty="0" smtClean="0"/>
              <a:t> </a:t>
            </a:r>
            <a:r>
              <a:rPr lang="en-GB" dirty="0" err="1" smtClean="0"/>
              <a:t>leren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Uitgangspunten</a:t>
            </a:r>
            <a:endParaRPr lang="en-GB" dirty="0" smtClean="0"/>
          </a:p>
          <a:p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onderzoeksleerlijn</a:t>
            </a:r>
            <a:endParaRPr lang="en-GB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03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Slingerproef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 </a:t>
            </a:r>
            <a:r>
              <a:rPr lang="en-GB" dirty="0" err="1" smtClean="0"/>
              <a:t>veel</a:t>
            </a:r>
            <a:r>
              <a:rPr lang="en-GB" dirty="0" smtClean="0"/>
              <a:t> </a:t>
            </a:r>
            <a:r>
              <a:rPr lang="en-GB" dirty="0" err="1" smtClean="0"/>
              <a:t>actiefilms</a:t>
            </a:r>
            <a:r>
              <a:rPr lang="en-GB" dirty="0" smtClean="0"/>
              <a:t> </a:t>
            </a:r>
            <a:r>
              <a:rPr lang="en-GB" dirty="0" err="1" smtClean="0"/>
              <a:t>worden</a:t>
            </a:r>
            <a:r>
              <a:rPr lang="en-GB" dirty="0" smtClean="0"/>
              <a:t> </a:t>
            </a:r>
            <a:r>
              <a:rPr lang="en-GB" dirty="0" err="1" smtClean="0"/>
              <a:t>natuurkundige</a:t>
            </a:r>
            <a:r>
              <a:rPr lang="en-GB" dirty="0" smtClean="0"/>
              <a:t> </a:t>
            </a:r>
            <a:r>
              <a:rPr lang="en-GB" dirty="0" err="1" smtClean="0"/>
              <a:t>wetten</a:t>
            </a:r>
            <a:r>
              <a:rPr lang="en-GB" dirty="0" smtClean="0"/>
              <a:t> </a:t>
            </a:r>
            <a:r>
              <a:rPr lang="en-GB" dirty="0" err="1" smtClean="0"/>
              <a:t>genegeerd</a:t>
            </a:r>
            <a:r>
              <a:rPr lang="en-GB" dirty="0" smtClean="0"/>
              <a:t>. Hoe zit </a:t>
            </a:r>
            <a:r>
              <a:rPr lang="en-GB" dirty="0" err="1" smtClean="0"/>
              <a:t>dat</a:t>
            </a:r>
            <a:r>
              <a:rPr lang="en-GB" dirty="0" smtClean="0"/>
              <a:t> in de film Spiderman </a:t>
            </a:r>
            <a:r>
              <a:rPr lang="en-GB" dirty="0" err="1" smtClean="0"/>
              <a:t>als</a:t>
            </a:r>
            <a:r>
              <a:rPr lang="en-GB" dirty="0" smtClean="0"/>
              <a:t> Spiderman van de </a:t>
            </a:r>
            <a:r>
              <a:rPr lang="en-GB" dirty="0" err="1" smtClean="0"/>
              <a:t>ene</a:t>
            </a:r>
            <a:r>
              <a:rPr lang="en-GB" dirty="0" smtClean="0"/>
              <a:t> </a:t>
            </a:r>
            <a:r>
              <a:rPr lang="en-GB" dirty="0" err="1" smtClean="0"/>
              <a:t>kant</a:t>
            </a:r>
            <a:r>
              <a:rPr lang="en-GB" dirty="0" smtClean="0"/>
              <a:t> van de </a:t>
            </a:r>
            <a:r>
              <a:rPr lang="en-GB" dirty="0" err="1" smtClean="0"/>
              <a:t>stad</a:t>
            </a:r>
            <a:r>
              <a:rPr lang="en-GB" dirty="0" smtClean="0"/>
              <a:t> </a:t>
            </a:r>
            <a:r>
              <a:rPr lang="en-GB" dirty="0" err="1" smtClean="0"/>
              <a:t>naar</a:t>
            </a:r>
            <a:r>
              <a:rPr lang="en-GB" dirty="0" smtClean="0"/>
              <a:t> de </a:t>
            </a:r>
            <a:r>
              <a:rPr lang="en-GB" dirty="0" err="1" smtClean="0"/>
              <a:t>andere</a:t>
            </a:r>
            <a:r>
              <a:rPr lang="en-GB" dirty="0" smtClean="0"/>
              <a:t> </a:t>
            </a:r>
            <a:r>
              <a:rPr lang="en-GB" dirty="0" err="1" smtClean="0"/>
              <a:t>slingert</a:t>
            </a:r>
            <a:r>
              <a:rPr lang="en-GB" dirty="0" smtClean="0"/>
              <a:t>? Kun je op basis van </a:t>
            </a:r>
            <a:r>
              <a:rPr lang="en-GB" dirty="0" err="1" smtClean="0"/>
              <a:t>eigen</a:t>
            </a:r>
            <a:r>
              <a:rPr lang="en-GB" dirty="0" smtClean="0"/>
              <a:t> </a:t>
            </a:r>
            <a:r>
              <a:rPr lang="en-GB" dirty="0" err="1" smtClean="0"/>
              <a:t>metingen</a:t>
            </a:r>
            <a:r>
              <a:rPr lang="en-GB" dirty="0" smtClean="0"/>
              <a:t> </a:t>
            </a:r>
            <a:r>
              <a:rPr lang="en-GB" dirty="0" err="1" smtClean="0"/>
              <a:t>iets</a:t>
            </a:r>
            <a:r>
              <a:rPr lang="en-GB" dirty="0" smtClean="0"/>
              <a:t> </a:t>
            </a:r>
            <a:r>
              <a:rPr lang="en-GB" dirty="0" err="1" smtClean="0"/>
              <a:t>zeggen</a:t>
            </a:r>
            <a:r>
              <a:rPr lang="en-GB" dirty="0" smtClean="0"/>
              <a:t> over de </a:t>
            </a:r>
            <a:r>
              <a:rPr lang="en-GB" dirty="0" err="1" smtClean="0"/>
              <a:t>natuurkundige</a:t>
            </a:r>
            <a:r>
              <a:rPr lang="en-GB" dirty="0" smtClean="0"/>
              <a:t> </a:t>
            </a:r>
            <a:r>
              <a:rPr lang="en-GB" dirty="0" err="1" smtClean="0"/>
              <a:t>juistheid</a:t>
            </a:r>
            <a:r>
              <a:rPr lang="en-GB" dirty="0" smtClean="0"/>
              <a:t> van </a:t>
            </a:r>
            <a:r>
              <a:rPr lang="en-GB" dirty="0" err="1" smtClean="0"/>
              <a:t>deze</a:t>
            </a:r>
            <a:r>
              <a:rPr lang="en-GB" dirty="0" smtClean="0"/>
              <a:t> </a:t>
            </a:r>
            <a:r>
              <a:rPr lang="en-GB" dirty="0" err="1" smtClean="0"/>
              <a:t>manier</a:t>
            </a:r>
            <a:r>
              <a:rPr lang="en-GB" dirty="0" smtClean="0"/>
              <a:t> van </a:t>
            </a:r>
            <a:r>
              <a:rPr lang="en-GB" dirty="0" err="1" smtClean="0"/>
              <a:t>voortbewegen</a:t>
            </a:r>
            <a:r>
              <a:rPr lang="en-GB" dirty="0" smtClean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540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Slingerproef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De </a:t>
            </a:r>
            <a:r>
              <a:rPr lang="en-GB" dirty="0" err="1" smtClean="0"/>
              <a:t>periode</a:t>
            </a:r>
            <a:r>
              <a:rPr lang="en-GB" dirty="0" smtClean="0"/>
              <a:t> van </a:t>
            </a:r>
            <a:r>
              <a:rPr lang="en-GB" dirty="0" err="1" smtClean="0"/>
              <a:t>een</a:t>
            </a:r>
            <a:r>
              <a:rPr lang="en-GB" dirty="0" smtClean="0"/>
              <a:t> slinger </a:t>
            </a:r>
            <a:r>
              <a:rPr lang="en-GB" dirty="0" err="1" smtClean="0"/>
              <a:t>hangt</a:t>
            </a:r>
            <a:r>
              <a:rPr lang="en-GB" dirty="0" smtClean="0"/>
              <a:t> </a:t>
            </a:r>
            <a:r>
              <a:rPr lang="en-GB" dirty="0" err="1" smtClean="0"/>
              <a:t>af</a:t>
            </a:r>
            <a:r>
              <a:rPr lang="en-GB" dirty="0" smtClean="0"/>
              <a:t> van de </a:t>
            </a:r>
            <a:r>
              <a:rPr lang="en-GB" dirty="0" err="1" smtClean="0"/>
              <a:t>lengte</a:t>
            </a:r>
            <a:r>
              <a:rPr lang="en-GB" dirty="0" smtClean="0"/>
              <a:t> van de slinger. Op basis van de </a:t>
            </a:r>
            <a:r>
              <a:rPr lang="en-GB" dirty="0" err="1" smtClean="0"/>
              <a:t>metingen</a:t>
            </a:r>
            <a:r>
              <a:rPr lang="en-GB" dirty="0" smtClean="0"/>
              <a:t> die je in </a:t>
            </a:r>
            <a:r>
              <a:rPr lang="en-GB" dirty="0" err="1" smtClean="0"/>
              <a:t>deze</a:t>
            </a:r>
            <a:r>
              <a:rPr lang="en-GB" dirty="0" smtClean="0"/>
              <a:t> </a:t>
            </a:r>
            <a:r>
              <a:rPr lang="en-GB" dirty="0" err="1" smtClean="0"/>
              <a:t>proef</a:t>
            </a:r>
            <a:r>
              <a:rPr lang="en-GB" dirty="0" smtClean="0"/>
              <a:t> </a:t>
            </a:r>
            <a:r>
              <a:rPr lang="en-GB" dirty="0" err="1" smtClean="0"/>
              <a:t>doet</a:t>
            </a:r>
            <a:r>
              <a:rPr lang="en-GB" dirty="0" smtClean="0"/>
              <a:t>, </a:t>
            </a:r>
            <a:r>
              <a:rPr lang="en-GB" dirty="0" err="1" smtClean="0"/>
              <a:t>moet</a:t>
            </a:r>
            <a:r>
              <a:rPr lang="en-GB" dirty="0" smtClean="0"/>
              <a:t> je </a:t>
            </a:r>
            <a:r>
              <a:rPr lang="en-GB" dirty="0" err="1" smtClean="0"/>
              <a:t>voorspellen</a:t>
            </a:r>
            <a:r>
              <a:rPr lang="en-GB" dirty="0" smtClean="0"/>
              <a:t> wat de </a:t>
            </a:r>
            <a:r>
              <a:rPr lang="en-GB" dirty="0" err="1" smtClean="0"/>
              <a:t>periode</a:t>
            </a:r>
            <a:r>
              <a:rPr lang="en-GB" dirty="0" smtClean="0"/>
              <a:t> van </a:t>
            </a:r>
            <a:r>
              <a:rPr lang="en-GB" dirty="0" err="1" smtClean="0"/>
              <a:t>een</a:t>
            </a:r>
            <a:r>
              <a:rPr lang="en-GB" dirty="0" smtClean="0"/>
              <a:t> slinger met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lengte</a:t>
            </a:r>
            <a:r>
              <a:rPr lang="en-GB" dirty="0" smtClean="0"/>
              <a:t> van 5,0 m is.</a:t>
            </a:r>
          </a:p>
          <a:p>
            <a:pPr marL="0" indent="0">
              <a:buNone/>
            </a:pPr>
            <a:r>
              <a:rPr lang="en-GB" dirty="0" smtClean="0"/>
              <a:t>-	Wat </a:t>
            </a:r>
            <a:r>
              <a:rPr lang="en-GB" dirty="0" err="1" smtClean="0"/>
              <a:t>heb</a:t>
            </a:r>
            <a:r>
              <a:rPr lang="en-GB" dirty="0" smtClean="0"/>
              <a:t> je </a:t>
            </a:r>
            <a:r>
              <a:rPr lang="en-GB" dirty="0" err="1" smtClean="0"/>
              <a:t>nodig</a:t>
            </a:r>
            <a:r>
              <a:rPr lang="en-GB" dirty="0" smtClean="0"/>
              <a:t> voor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goede</a:t>
            </a:r>
            <a:r>
              <a:rPr lang="en-GB" dirty="0" smtClean="0"/>
              <a:t> </a:t>
            </a:r>
            <a:r>
              <a:rPr lang="en-GB" dirty="0" err="1" smtClean="0"/>
              <a:t>voorspelling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r>
              <a:rPr lang="en-GB" dirty="0" smtClean="0"/>
              <a:t>-	Hoe </a:t>
            </a:r>
            <a:r>
              <a:rPr lang="en-GB" dirty="0" err="1" smtClean="0"/>
              <a:t>verzamel</a:t>
            </a:r>
            <a:r>
              <a:rPr lang="en-GB" dirty="0" smtClean="0"/>
              <a:t> je de </a:t>
            </a:r>
            <a:r>
              <a:rPr lang="en-GB" dirty="0" err="1" smtClean="0"/>
              <a:t>benodigde</a:t>
            </a:r>
            <a:r>
              <a:rPr lang="en-GB" dirty="0" smtClean="0"/>
              <a:t> </a:t>
            </a:r>
            <a:r>
              <a:rPr lang="en-GB" dirty="0" err="1" smtClean="0"/>
              <a:t>gegevens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r>
              <a:rPr lang="en-GB" dirty="0" smtClean="0"/>
              <a:t>-	Hoe </a:t>
            </a:r>
            <a:r>
              <a:rPr lang="en-GB" dirty="0" err="1" smtClean="0"/>
              <a:t>verwerk</a:t>
            </a:r>
            <a:r>
              <a:rPr lang="en-GB" dirty="0" smtClean="0"/>
              <a:t> je de </a:t>
            </a:r>
            <a:r>
              <a:rPr lang="en-GB" dirty="0" err="1" smtClean="0"/>
              <a:t>gegevens</a:t>
            </a:r>
            <a:r>
              <a:rPr lang="en-GB" dirty="0" smtClean="0"/>
              <a:t> </a:t>
            </a:r>
            <a:r>
              <a:rPr lang="en-GB" dirty="0" err="1" smtClean="0"/>
              <a:t>zodat</a:t>
            </a:r>
            <a:r>
              <a:rPr lang="en-GB" dirty="0" smtClean="0"/>
              <a:t> je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voorspelling</a:t>
            </a:r>
            <a:r>
              <a:rPr lang="en-GB" dirty="0" smtClean="0"/>
              <a:t> </a:t>
            </a:r>
            <a:r>
              <a:rPr lang="en-GB" dirty="0" err="1" smtClean="0"/>
              <a:t>kunt</a:t>
            </a:r>
            <a:r>
              <a:rPr lang="en-GB" dirty="0" smtClean="0"/>
              <a:t> 	</a:t>
            </a:r>
            <a:r>
              <a:rPr lang="en-GB" dirty="0" err="1" smtClean="0"/>
              <a:t>maken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Beantwoord</a:t>
            </a:r>
            <a:r>
              <a:rPr lang="en-GB" dirty="0" smtClean="0"/>
              <a:t> </a:t>
            </a:r>
            <a:r>
              <a:rPr lang="en-GB" dirty="0" err="1" smtClean="0"/>
              <a:t>eerst</a:t>
            </a:r>
            <a:r>
              <a:rPr lang="en-GB" dirty="0" smtClean="0"/>
              <a:t> </a:t>
            </a:r>
            <a:r>
              <a:rPr lang="en-GB" dirty="0" err="1" smtClean="0"/>
              <a:t>bovenstaande</a:t>
            </a:r>
            <a:r>
              <a:rPr lang="en-GB" dirty="0" smtClean="0"/>
              <a:t> </a:t>
            </a:r>
            <a:r>
              <a:rPr lang="en-GB" dirty="0" err="1" smtClean="0"/>
              <a:t>vragen</a:t>
            </a:r>
            <a:r>
              <a:rPr lang="en-GB" dirty="0" smtClean="0"/>
              <a:t> </a:t>
            </a:r>
            <a:r>
              <a:rPr lang="en-GB" dirty="0" err="1" smtClean="0"/>
              <a:t>voordat</a:t>
            </a:r>
            <a:r>
              <a:rPr lang="en-GB" dirty="0" smtClean="0"/>
              <a:t> je de </a:t>
            </a:r>
            <a:r>
              <a:rPr lang="en-GB" dirty="0" err="1" smtClean="0"/>
              <a:t>metingen</a:t>
            </a:r>
            <a:r>
              <a:rPr lang="en-GB" dirty="0" smtClean="0"/>
              <a:t> </a:t>
            </a:r>
            <a:r>
              <a:rPr lang="en-GB" dirty="0" err="1" smtClean="0"/>
              <a:t>gaat</a:t>
            </a:r>
            <a:r>
              <a:rPr lang="en-GB" dirty="0" smtClean="0"/>
              <a:t> </a:t>
            </a:r>
            <a:r>
              <a:rPr lang="en-GB" dirty="0" err="1" smtClean="0"/>
              <a:t>verzamelen</a:t>
            </a:r>
            <a:r>
              <a:rPr lang="en-GB" dirty="0" smtClean="0"/>
              <a:t>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866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Slingerproef</a:t>
            </a:r>
            <a:r>
              <a:rPr lang="en-GB" dirty="0" smtClean="0"/>
              <a:t> meting </a:t>
            </a:r>
            <a:r>
              <a:rPr lang="en-GB" dirty="0" err="1" smtClean="0"/>
              <a:t>bij</a:t>
            </a:r>
            <a:r>
              <a:rPr lang="en-GB" dirty="0" smtClean="0"/>
              <a:t> 5,0 m.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77" y="1825625"/>
            <a:ext cx="6001845" cy="4351338"/>
          </a:xfrm>
        </p:spPr>
      </p:pic>
    </p:spTree>
    <p:extLst>
      <p:ext uri="{BB962C8B-B14F-4D97-AF65-F5344CB8AC3E}">
        <p14:creationId xmlns:p14="http://schemas.microsoft.com/office/powerpoint/2010/main" val="941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Bespreking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dirty="0" smtClean="0"/>
              <a:t>Hoe </a:t>
            </a:r>
            <a:r>
              <a:rPr lang="en-GB" dirty="0" err="1" smtClean="0"/>
              <a:t>ver</a:t>
            </a:r>
            <a:r>
              <a:rPr lang="en-GB" dirty="0" smtClean="0"/>
              <a:t> </a:t>
            </a:r>
            <a:r>
              <a:rPr lang="en-GB" dirty="0" err="1" smtClean="0"/>
              <a:t>zat</a:t>
            </a:r>
            <a:r>
              <a:rPr lang="en-GB" dirty="0" smtClean="0"/>
              <a:t> je met je </a:t>
            </a:r>
            <a:r>
              <a:rPr lang="en-GB" dirty="0" err="1" smtClean="0"/>
              <a:t>schatting</a:t>
            </a:r>
            <a:r>
              <a:rPr lang="en-GB" dirty="0" smtClean="0"/>
              <a:t> </a:t>
            </a:r>
            <a:r>
              <a:rPr lang="en-GB" dirty="0" err="1" smtClean="0"/>
              <a:t>naast</a:t>
            </a:r>
            <a:r>
              <a:rPr lang="en-GB" dirty="0" smtClean="0"/>
              <a:t> het </a:t>
            </a:r>
            <a:r>
              <a:rPr lang="en-GB" dirty="0" err="1" smtClean="0"/>
              <a:t>juiste</a:t>
            </a:r>
            <a:r>
              <a:rPr lang="en-GB" dirty="0" smtClean="0"/>
              <a:t> </a:t>
            </a:r>
            <a:r>
              <a:rPr lang="en-GB" dirty="0" err="1" smtClean="0"/>
              <a:t>antwoord</a:t>
            </a:r>
            <a:r>
              <a:rPr lang="en-GB" dirty="0" smtClean="0"/>
              <a:t>? </a:t>
            </a:r>
            <a:r>
              <a:rPr lang="en-GB" dirty="0" err="1" smtClean="0"/>
              <a:t>Geef</a:t>
            </a:r>
            <a:r>
              <a:rPr lang="en-GB" dirty="0" smtClean="0"/>
              <a:t> 	</a:t>
            </a:r>
            <a:r>
              <a:rPr lang="en-GB" dirty="0" err="1" smtClean="0"/>
              <a:t>als</a:t>
            </a:r>
            <a:r>
              <a:rPr lang="en-GB" dirty="0" smtClean="0"/>
              <a:t> </a:t>
            </a:r>
            <a:r>
              <a:rPr lang="en-GB" dirty="0" err="1" smtClean="0"/>
              <a:t>absoluut</a:t>
            </a:r>
            <a:r>
              <a:rPr lang="en-GB" dirty="0" smtClean="0"/>
              <a:t> </a:t>
            </a:r>
            <a:r>
              <a:rPr lang="en-GB" dirty="0" err="1" smtClean="0"/>
              <a:t>getal</a:t>
            </a:r>
            <a:r>
              <a:rPr lang="en-GB" dirty="0" smtClean="0"/>
              <a:t> en </a:t>
            </a:r>
            <a:r>
              <a:rPr lang="en-GB" dirty="0" err="1" smtClean="0"/>
              <a:t>als</a:t>
            </a:r>
            <a:r>
              <a:rPr lang="en-GB" dirty="0" smtClean="0"/>
              <a:t> percentage</a:t>
            </a:r>
          </a:p>
          <a:p>
            <a:pPr>
              <a:buFontTx/>
              <a:buChar char="-"/>
            </a:pPr>
            <a:r>
              <a:rPr lang="en-GB" dirty="0" err="1" smtClean="0"/>
              <a:t>Klopt</a:t>
            </a:r>
            <a:r>
              <a:rPr lang="en-GB" dirty="0" smtClean="0"/>
              <a:t> het </a:t>
            </a:r>
            <a:r>
              <a:rPr lang="en-GB" dirty="0" err="1" smtClean="0"/>
              <a:t>verband</a:t>
            </a:r>
            <a:r>
              <a:rPr lang="en-GB" dirty="0" smtClean="0"/>
              <a:t> wat je </a:t>
            </a:r>
            <a:r>
              <a:rPr lang="en-GB" dirty="0" err="1" smtClean="0"/>
              <a:t>voorspeld</a:t>
            </a:r>
            <a:r>
              <a:rPr lang="en-GB" dirty="0" smtClean="0"/>
              <a:t> had? Had je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ander</a:t>
            </a:r>
            <a:r>
              <a:rPr lang="en-GB" dirty="0" smtClean="0"/>
              <a:t> 	</a:t>
            </a:r>
            <a:r>
              <a:rPr lang="en-GB" dirty="0" err="1" smtClean="0"/>
              <a:t>verband</a:t>
            </a:r>
            <a:r>
              <a:rPr lang="en-GB" dirty="0" smtClean="0"/>
              <a:t> </a:t>
            </a:r>
            <a:r>
              <a:rPr lang="en-GB" dirty="0" err="1" smtClean="0"/>
              <a:t>kunnen</a:t>
            </a:r>
            <a:r>
              <a:rPr lang="en-GB" dirty="0" smtClean="0"/>
              <a:t> </a:t>
            </a:r>
            <a:r>
              <a:rPr lang="en-GB" dirty="0" err="1" smtClean="0"/>
              <a:t>kiezen</a:t>
            </a:r>
            <a:r>
              <a:rPr lang="en-GB" dirty="0" smtClean="0"/>
              <a:t>?</a:t>
            </a:r>
          </a:p>
          <a:p>
            <a:pPr>
              <a:buFontTx/>
              <a:buChar char="-"/>
            </a:pPr>
            <a:r>
              <a:rPr lang="en-GB" dirty="0" err="1" smtClean="0"/>
              <a:t>Welke</a:t>
            </a:r>
            <a:r>
              <a:rPr lang="en-GB" dirty="0" smtClean="0"/>
              <a:t> extra meting </a:t>
            </a:r>
            <a:r>
              <a:rPr lang="en-GB" dirty="0" err="1" smtClean="0"/>
              <a:t>zou</a:t>
            </a:r>
            <a:r>
              <a:rPr lang="en-GB" dirty="0" smtClean="0"/>
              <a:t> je nu </a:t>
            </a:r>
            <a:r>
              <a:rPr lang="en-GB" dirty="0" err="1" smtClean="0"/>
              <a:t>doen</a:t>
            </a:r>
            <a:r>
              <a:rPr lang="en-GB" dirty="0" smtClean="0"/>
              <a:t> om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betere</a:t>
            </a:r>
            <a:r>
              <a:rPr lang="en-GB" dirty="0" smtClean="0"/>
              <a:t> </a:t>
            </a:r>
            <a:r>
              <a:rPr lang="en-GB" dirty="0" err="1" smtClean="0"/>
              <a:t>voorspelling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	</a:t>
            </a:r>
            <a:r>
              <a:rPr lang="en-GB" dirty="0" err="1" smtClean="0"/>
              <a:t>doen</a:t>
            </a:r>
            <a:r>
              <a:rPr lang="en-GB" dirty="0" smtClean="0"/>
              <a:t>?</a:t>
            </a:r>
          </a:p>
          <a:p>
            <a:pPr>
              <a:buFontTx/>
              <a:buChar char="-"/>
            </a:pPr>
            <a:r>
              <a:rPr lang="en-GB" dirty="0" smtClean="0"/>
              <a:t>Kun je op basis van </a:t>
            </a:r>
            <a:r>
              <a:rPr lang="en-GB" dirty="0" err="1" smtClean="0"/>
              <a:t>deze</a:t>
            </a:r>
            <a:r>
              <a:rPr lang="en-GB" dirty="0" smtClean="0"/>
              <a:t> </a:t>
            </a:r>
            <a:r>
              <a:rPr lang="en-GB" dirty="0" err="1" smtClean="0"/>
              <a:t>nieuwe</a:t>
            </a:r>
            <a:r>
              <a:rPr lang="en-GB" dirty="0" smtClean="0"/>
              <a:t> </a:t>
            </a:r>
            <a:r>
              <a:rPr lang="en-GB" dirty="0" err="1" smtClean="0"/>
              <a:t>gegevens</a:t>
            </a:r>
            <a:r>
              <a:rPr lang="en-GB" dirty="0" smtClean="0"/>
              <a:t> </a:t>
            </a:r>
            <a:r>
              <a:rPr lang="en-GB" dirty="0" err="1" smtClean="0"/>
              <a:t>iets</a:t>
            </a:r>
            <a:r>
              <a:rPr lang="en-GB" dirty="0" smtClean="0"/>
              <a:t> </a:t>
            </a:r>
            <a:r>
              <a:rPr lang="en-GB" dirty="0" err="1" smtClean="0"/>
              <a:t>zeggen</a:t>
            </a:r>
            <a:r>
              <a:rPr lang="en-GB" dirty="0" smtClean="0"/>
              <a:t> over het 	</a:t>
            </a:r>
            <a:r>
              <a:rPr lang="en-GB" dirty="0" err="1" smtClean="0"/>
              <a:t>slingeren</a:t>
            </a:r>
            <a:r>
              <a:rPr lang="en-GB" dirty="0" smtClean="0"/>
              <a:t> van Spiderman?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989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Uitkomst</a:t>
            </a:r>
            <a:r>
              <a:rPr lang="en-GB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38200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5" name="Grafiek 4"/>
          <p:cNvGraphicFramePr/>
          <p:nvPr>
            <p:extLst>
              <p:ext uri="{D42A27DB-BD31-4B8C-83A1-F6EECF244321}">
                <p14:modId xmlns:p14="http://schemas.microsoft.com/office/powerpoint/2010/main" val="2469785129"/>
              </p:ext>
            </p:extLst>
          </p:nvPr>
        </p:nvGraphicFramePr>
        <p:xfrm>
          <a:off x="2271074" y="1758156"/>
          <a:ext cx="7221718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Rechte verbindingslijn met pijl 6"/>
          <p:cNvCxnSpPr/>
          <p:nvPr/>
        </p:nvCxnSpPr>
        <p:spPr>
          <a:xfrm flipH="1" flipV="1">
            <a:off x="3864990" y="4553146"/>
            <a:ext cx="169682" cy="2828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84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Datapresentatie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505" y="2781300"/>
            <a:ext cx="3924300" cy="40767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325" y="704850"/>
            <a:ext cx="5019675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5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Datapresentatie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922" y="-11775"/>
            <a:ext cx="4934078" cy="6858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4" y="3004801"/>
            <a:ext cx="6208238" cy="360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8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Datapresentatie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58543"/>
            <a:ext cx="5410200" cy="33623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685" y="2625218"/>
            <a:ext cx="54387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3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212" y="2277269"/>
            <a:ext cx="49815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1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Twee (</a:t>
            </a:r>
            <a:r>
              <a:rPr lang="en-GB" i="1" dirty="0" err="1" smtClean="0"/>
              <a:t>x</a:t>
            </a:r>
            <a:r>
              <a:rPr lang="en-GB" dirty="0" err="1" smtClean="0"/>
              <a:t>,</a:t>
            </a:r>
            <a:r>
              <a:rPr lang="en-GB" i="1" dirty="0" err="1" smtClean="0"/>
              <a:t>t</a:t>
            </a:r>
            <a:r>
              <a:rPr lang="en-GB" dirty="0" smtClean="0"/>
              <a:t>)-</a:t>
            </a:r>
            <a:r>
              <a:rPr lang="en-GB" dirty="0" err="1" smtClean="0"/>
              <a:t>proeven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Meet op </a:t>
            </a:r>
            <a:r>
              <a:rPr lang="en-GB" dirty="0" err="1" smtClean="0"/>
              <a:t>verschillende</a:t>
            </a:r>
            <a:r>
              <a:rPr lang="en-GB" dirty="0" smtClean="0"/>
              <a:t> </a:t>
            </a:r>
            <a:r>
              <a:rPr lang="en-GB" dirty="0" err="1" smtClean="0"/>
              <a:t>plaatsen</a:t>
            </a:r>
            <a:r>
              <a:rPr lang="en-GB" dirty="0" smtClean="0"/>
              <a:t> de </a:t>
            </a:r>
            <a:r>
              <a:rPr lang="en-GB" dirty="0" err="1" smtClean="0"/>
              <a:t>reistijd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err="1" smtClean="0"/>
              <a:t>Vergelijk</a:t>
            </a:r>
            <a:r>
              <a:rPr lang="en-GB" dirty="0" smtClean="0"/>
              <a:t> je </a:t>
            </a:r>
            <a:r>
              <a:rPr lang="en-GB" dirty="0" err="1" smtClean="0"/>
              <a:t>resultaten</a:t>
            </a:r>
            <a:r>
              <a:rPr lang="en-GB" dirty="0" smtClean="0"/>
              <a:t> met </a:t>
            </a:r>
            <a:r>
              <a:rPr lang="en-GB" dirty="0" err="1" smtClean="0"/>
              <a:t>anderen</a:t>
            </a:r>
            <a:r>
              <a:rPr lang="en-GB" dirty="0" smtClean="0"/>
              <a:t>.</a:t>
            </a:r>
            <a:endParaRPr lang="nl-NL" dirty="0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886120" y="4015819"/>
            <a:ext cx="1583703" cy="1150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2469823" y="5161830"/>
            <a:ext cx="2762053" cy="4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al 8"/>
          <p:cNvSpPr/>
          <p:nvPr/>
        </p:nvSpPr>
        <p:spPr>
          <a:xfrm>
            <a:off x="1348033" y="4110086"/>
            <a:ext cx="329938" cy="329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" name="Rechte verbindingslijn 10"/>
          <p:cNvCxnSpPr/>
          <p:nvPr/>
        </p:nvCxnSpPr>
        <p:spPr>
          <a:xfrm flipH="1" flipV="1">
            <a:off x="6787299" y="3827283"/>
            <a:ext cx="3864990" cy="2253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hoek 11"/>
          <p:cNvSpPr/>
          <p:nvPr/>
        </p:nvSpPr>
        <p:spPr>
          <a:xfrm rot="1764353">
            <a:off x="6975837" y="3713778"/>
            <a:ext cx="1319753" cy="556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" name="Rechte verbindingslijn 13"/>
          <p:cNvCxnSpPr/>
          <p:nvPr/>
        </p:nvCxnSpPr>
        <p:spPr>
          <a:xfrm>
            <a:off x="2469823" y="4275055"/>
            <a:ext cx="0" cy="190190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Waarom</a:t>
            </a:r>
            <a:r>
              <a:rPr lang="en-GB" dirty="0" smtClean="0"/>
              <a:t> </a:t>
            </a:r>
            <a:r>
              <a:rPr lang="en-GB" dirty="0" err="1" smtClean="0"/>
              <a:t>leren</a:t>
            </a:r>
            <a:r>
              <a:rPr lang="en-GB" dirty="0" smtClean="0"/>
              <a:t> </a:t>
            </a:r>
            <a:r>
              <a:rPr lang="en-GB" dirty="0" err="1" smtClean="0"/>
              <a:t>onderzoeken</a:t>
            </a:r>
            <a:r>
              <a:rPr lang="en-GB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Natuurkunde</a:t>
            </a:r>
            <a:r>
              <a:rPr lang="en-GB" dirty="0" smtClean="0"/>
              <a:t> is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empirisch</a:t>
            </a:r>
            <a:r>
              <a:rPr lang="en-GB" dirty="0" smtClean="0"/>
              <a:t> </a:t>
            </a:r>
            <a:r>
              <a:rPr lang="en-GB" dirty="0" err="1" smtClean="0"/>
              <a:t>vak</a:t>
            </a:r>
            <a:r>
              <a:rPr lang="en-GB" dirty="0" smtClean="0"/>
              <a:t>: de </a:t>
            </a:r>
            <a:r>
              <a:rPr lang="en-GB" dirty="0" err="1" smtClean="0"/>
              <a:t>kennis</a:t>
            </a:r>
            <a:r>
              <a:rPr lang="en-GB" dirty="0" smtClean="0"/>
              <a:t> is </a:t>
            </a:r>
            <a:r>
              <a:rPr lang="en-GB" dirty="0" err="1" smtClean="0"/>
              <a:t>gestoeld</a:t>
            </a:r>
            <a:r>
              <a:rPr lang="en-GB" dirty="0" smtClean="0"/>
              <a:t> op </a:t>
            </a:r>
            <a:r>
              <a:rPr lang="en-GB" dirty="0" err="1" smtClean="0"/>
              <a:t>metingen</a:t>
            </a:r>
            <a:r>
              <a:rPr lang="en-GB" dirty="0" smtClean="0"/>
              <a:t>. </a:t>
            </a:r>
            <a:r>
              <a:rPr lang="en-GB" dirty="0" err="1" smtClean="0"/>
              <a:t>Zelf</a:t>
            </a:r>
            <a:r>
              <a:rPr lang="en-GB" dirty="0" smtClean="0"/>
              <a:t> </a:t>
            </a:r>
            <a:r>
              <a:rPr lang="en-GB" dirty="0" err="1" smtClean="0"/>
              <a:t>onderzoek</a:t>
            </a:r>
            <a:r>
              <a:rPr lang="en-GB" dirty="0" smtClean="0"/>
              <a:t> </a:t>
            </a:r>
            <a:r>
              <a:rPr lang="en-GB" dirty="0" err="1" smtClean="0"/>
              <a:t>doen</a:t>
            </a:r>
            <a:r>
              <a:rPr lang="en-GB" dirty="0" smtClean="0"/>
              <a:t> </a:t>
            </a:r>
            <a:r>
              <a:rPr lang="en-GB" dirty="0" err="1" smtClean="0"/>
              <a:t>maakt</a:t>
            </a:r>
            <a:r>
              <a:rPr lang="en-GB" dirty="0" smtClean="0"/>
              <a:t> </a:t>
            </a:r>
            <a:r>
              <a:rPr lang="en-GB" dirty="0" err="1" smtClean="0"/>
              <a:t>dit</a:t>
            </a:r>
            <a:r>
              <a:rPr lang="en-GB" dirty="0" smtClean="0"/>
              <a:t> </a:t>
            </a:r>
            <a:r>
              <a:rPr lang="en-GB" dirty="0" err="1" smtClean="0"/>
              <a:t>wellicht</a:t>
            </a:r>
            <a:r>
              <a:rPr lang="en-GB" dirty="0" smtClean="0"/>
              <a:t> voor </a:t>
            </a:r>
            <a:r>
              <a:rPr lang="en-GB" dirty="0" err="1" smtClean="0"/>
              <a:t>leerlingen</a:t>
            </a:r>
            <a:r>
              <a:rPr lang="en-GB" dirty="0" smtClean="0"/>
              <a:t> </a:t>
            </a:r>
            <a:r>
              <a:rPr lang="en-GB" dirty="0" err="1" smtClean="0"/>
              <a:t>duidelijk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Door </a:t>
            </a:r>
            <a:r>
              <a:rPr lang="en-GB" dirty="0" err="1" smtClean="0"/>
              <a:t>leerlingen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leren</a:t>
            </a:r>
            <a:r>
              <a:rPr lang="en-GB" dirty="0" smtClean="0"/>
              <a:t> </a:t>
            </a:r>
            <a:r>
              <a:rPr lang="en-GB" dirty="0" err="1" smtClean="0"/>
              <a:t>onderzoeken</a:t>
            </a:r>
            <a:r>
              <a:rPr lang="en-GB" dirty="0" smtClean="0"/>
              <a:t> kun je </a:t>
            </a:r>
            <a:r>
              <a:rPr lang="en-GB" dirty="0" err="1" smtClean="0"/>
              <a:t>ze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kritische</a:t>
            </a:r>
            <a:r>
              <a:rPr lang="en-GB" dirty="0" smtClean="0"/>
              <a:t> en </a:t>
            </a:r>
            <a:r>
              <a:rPr lang="en-GB" dirty="0" err="1" smtClean="0"/>
              <a:t>analytische</a:t>
            </a:r>
            <a:r>
              <a:rPr lang="en-GB" dirty="0" smtClean="0"/>
              <a:t> </a:t>
            </a:r>
            <a:r>
              <a:rPr lang="en-GB" dirty="0" err="1" smtClean="0"/>
              <a:t>houding</a:t>
            </a:r>
            <a:r>
              <a:rPr lang="en-GB" dirty="0" smtClean="0"/>
              <a:t> </a:t>
            </a:r>
            <a:r>
              <a:rPr lang="en-GB" dirty="0" err="1" smtClean="0"/>
              <a:t>aanleren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err="1" smtClean="0"/>
              <a:t>Concepten</a:t>
            </a:r>
            <a:r>
              <a:rPr lang="en-GB" dirty="0" smtClean="0"/>
              <a:t> </a:t>
            </a:r>
            <a:r>
              <a:rPr lang="en-GB" dirty="0" err="1" smtClean="0"/>
              <a:t>kunnen</a:t>
            </a:r>
            <a:r>
              <a:rPr lang="en-GB" dirty="0" smtClean="0"/>
              <a:t> (</a:t>
            </a:r>
            <a:r>
              <a:rPr lang="en-GB" dirty="0" err="1" smtClean="0"/>
              <a:t>meer</a:t>
            </a:r>
            <a:r>
              <a:rPr lang="en-GB" dirty="0" smtClean="0"/>
              <a:t>) </a:t>
            </a:r>
            <a:r>
              <a:rPr lang="en-GB" dirty="0" err="1" smtClean="0"/>
              <a:t>betekenis</a:t>
            </a:r>
            <a:r>
              <a:rPr lang="en-GB" dirty="0" smtClean="0"/>
              <a:t> </a:t>
            </a:r>
            <a:r>
              <a:rPr lang="en-GB" dirty="0" err="1" smtClean="0"/>
              <a:t>krijgen</a:t>
            </a:r>
            <a:r>
              <a:rPr lang="en-GB" dirty="0" smtClean="0"/>
              <a:t> door </a:t>
            </a:r>
            <a:r>
              <a:rPr lang="en-GB" dirty="0" err="1" smtClean="0"/>
              <a:t>praktische</a:t>
            </a:r>
            <a:r>
              <a:rPr lang="en-GB" dirty="0" smtClean="0"/>
              <a:t> </a:t>
            </a:r>
            <a:r>
              <a:rPr lang="en-GB" dirty="0" err="1" smtClean="0"/>
              <a:t>ervaring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err="1" smtClean="0"/>
              <a:t>Onderzoeken</a:t>
            </a:r>
            <a:r>
              <a:rPr lang="en-GB" dirty="0" smtClean="0"/>
              <a:t> </a:t>
            </a:r>
            <a:r>
              <a:rPr lang="en-GB" dirty="0" err="1" smtClean="0"/>
              <a:t>kan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motiverend</a:t>
            </a:r>
            <a:r>
              <a:rPr lang="en-GB" dirty="0" smtClean="0"/>
              <a:t> aspect </a:t>
            </a:r>
            <a:r>
              <a:rPr lang="en-GB" dirty="0" err="1" smtClean="0"/>
              <a:t>hebben</a:t>
            </a:r>
            <a:r>
              <a:rPr lang="en-GB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789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Coordinaat</a:t>
            </a:r>
            <a:r>
              <a:rPr lang="en-GB" dirty="0" smtClean="0"/>
              <a:t> </a:t>
            </a:r>
            <a:r>
              <a:rPr lang="en-GB" dirty="0" err="1" smtClean="0"/>
              <a:t>transformatie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Welke</a:t>
            </a:r>
            <a:r>
              <a:rPr lang="en-GB" dirty="0" smtClean="0"/>
              <a:t> </a:t>
            </a:r>
            <a:r>
              <a:rPr lang="en-GB" dirty="0" err="1" smtClean="0"/>
              <a:t>mogelijkheden</a:t>
            </a:r>
            <a:r>
              <a:rPr lang="en-GB" dirty="0" smtClean="0"/>
              <a:t> </a:t>
            </a:r>
            <a:r>
              <a:rPr lang="en-GB" dirty="0" err="1" smtClean="0"/>
              <a:t>heb</a:t>
            </a:r>
            <a:r>
              <a:rPr lang="en-GB" dirty="0" smtClean="0"/>
              <a:t> je om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onderzoeken</a:t>
            </a:r>
            <a:r>
              <a:rPr lang="en-GB" dirty="0" smtClean="0"/>
              <a:t> of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sprake</a:t>
            </a:r>
            <a:r>
              <a:rPr lang="en-GB" dirty="0" smtClean="0"/>
              <a:t> is van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recht</a:t>
            </a:r>
            <a:r>
              <a:rPr lang="en-GB" dirty="0" smtClean="0"/>
              <a:t> </a:t>
            </a:r>
            <a:r>
              <a:rPr lang="en-GB" dirty="0" err="1" smtClean="0"/>
              <a:t>evenredig</a:t>
            </a:r>
            <a:r>
              <a:rPr lang="en-GB" dirty="0" smtClean="0"/>
              <a:t> </a:t>
            </a:r>
            <a:r>
              <a:rPr lang="en-GB" dirty="0" err="1" smtClean="0"/>
              <a:t>verband</a:t>
            </a:r>
            <a:r>
              <a:rPr lang="en-GB" dirty="0" smtClean="0"/>
              <a:t>, </a:t>
            </a:r>
            <a:r>
              <a:rPr lang="en-GB" dirty="0" err="1" smtClean="0"/>
              <a:t>omgekeerd</a:t>
            </a:r>
            <a:r>
              <a:rPr lang="en-GB" dirty="0" smtClean="0"/>
              <a:t> </a:t>
            </a:r>
            <a:r>
              <a:rPr lang="en-GB" dirty="0" err="1" smtClean="0"/>
              <a:t>evenredig</a:t>
            </a:r>
            <a:r>
              <a:rPr lang="en-GB" dirty="0" smtClean="0"/>
              <a:t>, </a:t>
            </a:r>
            <a:r>
              <a:rPr lang="en-GB" dirty="0" err="1" smtClean="0"/>
              <a:t>wortel</a:t>
            </a:r>
            <a:r>
              <a:rPr lang="en-GB" dirty="0" smtClean="0"/>
              <a:t> </a:t>
            </a:r>
            <a:r>
              <a:rPr lang="en-GB" dirty="0" err="1" smtClean="0"/>
              <a:t>verband</a:t>
            </a:r>
            <a:r>
              <a:rPr lang="en-GB" dirty="0" smtClean="0"/>
              <a:t>, </a:t>
            </a:r>
            <a:r>
              <a:rPr lang="en-GB" dirty="0" err="1" smtClean="0"/>
              <a:t>kwadratisch</a:t>
            </a:r>
            <a:r>
              <a:rPr lang="en-GB" dirty="0" smtClean="0"/>
              <a:t> </a:t>
            </a:r>
            <a:r>
              <a:rPr lang="en-GB" dirty="0" err="1" smtClean="0"/>
              <a:t>verband</a:t>
            </a:r>
            <a:r>
              <a:rPr lang="en-GB" dirty="0" smtClean="0"/>
              <a:t>....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38" y="3044825"/>
            <a:ext cx="2967515" cy="179300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38" y="4983577"/>
            <a:ext cx="2969561" cy="177418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856" y="3104792"/>
            <a:ext cx="2955021" cy="179300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8856" y="5004151"/>
            <a:ext cx="2864325" cy="173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Coordinaat</a:t>
            </a:r>
            <a:r>
              <a:rPr lang="en-GB" dirty="0" smtClean="0"/>
              <a:t> </a:t>
            </a:r>
            <a:r>
              <a:rPr lang="en-GB" dirty="0" err="1" smtClean="0"/>
              <a:t>transformatie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De </a:t>
            </a:r>
            <a:r>
              <a:rPr lang="en-GB" dirty="0" err="1" smtClean="0"/>
              <a:t>algemene</a:t>
            </a:r>
            <a:r>
              <a:rPr lang="en-GB" dirty="0" smtClean="0"/>
              <a:t> </a:t>
            </a:r>
            <a:r>
              <a:rPr lang="en-GB" dirty="0" err="1" smtClean="0"/>
              <a:t>beschrijving</a:t>
            </a:r>
            <a:r>
              <a:rPr lang="en-GB" dirty="0" smtClean="0"/>
              <a:t> voor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formule</a:t>
            </a:r>
            <a:r>
              <a:rPr lang="en-GB" dirty="0" smtClean="0"/>
              <a:t> is: y = </a:t>
            </a:r>
            <a:r>
              <a:rPr lang="en-GB" dirty="0" err="1" smtClean="0"/>
              <a:t>a·x</a:t>
            </a:r>
            <a:r>
              <a:rPr lang="en-GB" baseline="30000" dirty="0" err="1" smtClean="0"/>
              <a:t>n</a:t>
            </a:r>
            <a:r>
              <a:rPr lang="en-GB" dirty="0" smtClean="0"/>
              <a:t> (+ b)</a:t>
            </a:r>
          </a:p>
          <a:p>
            <a:pPr marL="0" indent="0">
              <a:buNone/>
            </a:pPr>
            <a:r>
              <a:rPr lang="en-GB" dirty="0" err="1" smtClean="0"/>
              <a:t>Hierin</a:t>
            </a:r>
            <a:r>
              <a:rPr lang="en-GB" dirty="0" smtClean="0"/>
              <a:t> is n </a:t>
            </a:r>
            <a:r>
              <a:rPr lang="en-GB" dirty="0" err="1" smtClean="0"/>
              <a:t>gelijk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-2; -1; 0,5; 1 of 2 en a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constante</a:t>
            </a:r>
            <a:r>
              <a:rPr lang="en-GB" dirty="0" smtClean="0"/>
              <a:t> </a:t>
            </a:r>
            <a:r>
              <a:rPr lang="en-GB" dirty="0" err="1" smtClean="0"/>
              <a:t>waarde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y = a/x</a:t>
            </a:r>
            <a:r>
              <a:rPr lang="en-GB" baseline="30000" dirty="0" smtClean="0"/>
              <a:t>2</a:t>
            </a:r>
            <a:r>
              <a:rPr lang="en-GB" dirty="0" smtClean="0"/>
              <a:t>	-&gt;	a = y·x</a:t>
            </a:r>
            <a:r>
              <a:rPr lang="en-GB" baseline="30000" dirty="0" smtClean="0"/>
              <a:t>2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y = a/x	-&gt;	a = </a:t>
            </a:r>
            <a:r>
              <a:rPr lang="en-GB" dirty="0" err="1" smtClean="0"/>
              <a:t>y·x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y = a·x</a:t>
            </a:r>
            <a:r>
              <a:rPr lang="en-GB" baseline="30000" dirty="0" smtClean="0"/>
              <a:t>0,5	</a:t>
            </a:r>
            <a:r>
              <a:rPr lang="en-GB" dirty="0" smtClean="0"/>
              <a:t>-&gt;	a = y/x</a:t>
            </a:r>
            <a:r>
              <a:rPr lang="en-GB" baseline="30000" dirty="0" smtClean="0"/>
              <a:t>0,5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y = </a:t>
            </a:r>
            <a:r>
              <a:rPr lang="en-GB" dirty="0" smtClean="0"/>
              <a:t>a·x</a:t>
            </a:r>
            <a:r>
              <a:rPr lang="en-GB" baseline="30000" dirty="0" smtClean="0"/>
              <a:t>1</a:t>
            </a:r>
            <a:r>
              <a:rPr lang="en-GB" dirty="0"/>
              <a:t>	-&gt;	a = y/x</a:t>
            </a:r>
          </a:p>
          <a:p>
            <a:pPr marL="0" indent="0">
              <a:buNone/>
            </a:pPr>
            <a:r>
              <a:rPr lang="en-GB" dirty="0" smtClean="0"/>
              <a:t>y = a·x</a:t>
            </a:r>
            <a:r>
              <a:rPr lang="en-GB" baseline="30000" dirty="0" smtClean="0"/>
              <a:t>2</a:t>
            </a:r>
            <a:r>
              <a:rPr lang="en-GB" dirty="0" smtClean="0"/>
              <a:t> 	-&gt;	a = y/x</a:t>
            </a:r>
            <a:r>
              <a:rPr lang="en-GB" baseline="30000" dirty="0" smtClean="0"/>
              <a:t>2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93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Coordinaat</a:t>
            </a:r>
            <a:r>
              <a:rPr lang="en-GB" dirty="0" smtClean="0"/>
              <a:t> </a:t>
            </a:r>
            <a:r>
              <a:rPr lang="en-GB" dirty="0" err="1" smtClean="0"/>
              <a:t>transformatie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1:	</a:t>
            </a:r>
            <a:r>
              <a:rPr lang="en-GB" dirty="0" err="1" smtClean="0"/>
              <a:t>Teken</a:t>
            </a:r>
            <a:r>
              <a:rPr lang="en-GB" dirty="0" smtClean="0"/>
              <a:t> de </a:t>
            </a:r>
            <a:r>
              <a:rPr lang="en-GB" dirty="0" err="1" smtClean="0"/>
              <a:t>grafiek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2:	</a:t>
            </a:r>
            <a:r>
              <a:rPr lang="en-GB" dirty="0" err="1" smtClean="0"/>
              <a:t>Geef</a:t>
            </a:r>
            <a:r>
              <a:rPr lang="en-GB" dirty="0" smtClean="0"/>
              <a:t> het </a:t>
            </a:r>
            <a:r>
              <a:rPr lang="en-GB" dirty="0" err="1" smtClean="0"/>
              <a:t>vermoeden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3: 	</a:t>
            </a:r>
            <a:r>
              <a:rPr lang="en-GB" dirty="0" err="1" smtClean="0"/>
              <a:t>Controleer</a:t>
            </a:r>
            <a:r>
              <a:rPr lang="en-GB" dirty="0" smtClean="0"/>
              <a:t> met </a:t>
            </a:r>
            <a:r>
              <a:rPr lang="en-GB" dirty="0" err="1" smtClean="0"/>
              <a:t>verdubbelen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4:	</a:t>
            </a:r>
            <a:r>
              <a:rPr lang="en-GB" dirty="0" err="1" smtClean="0"/>
              <a:t>Reken</a:t>
            </a:r>
            <a:r>
              <a:rPr lang="en-GB" dirty="0" smtClean="0"/>
              <a:t> voor </a:t>
            </a:r>
            <a:r>
              <a:rPr lang="en-GB" dirty="0" err="1" smtClean="0"/>
              <a:t>alle</a:t>
            </a:r>
            <a:r>
              <a:rPr lang="en-GB" dirty="0" smtClean="0"/>
              <a:t> </a:t>
            </a:r>
            <a:r>
              <a:rPr lang="en-GB" dirty="0" err="1" smtClean="0"/>
              <a:t>metingen</a:t>
            </a:r>
            <a:r>
              <a:rPr lang="en-GB" dirty="0" smtClean="0"/>
              <a:t> de </a:t>
            </a:r>
            <a:r>
              <a:rPr lang="en-GB" dirty="0" err="1" smtClean="0"/>
              <a:t>constante</a:t>
            </a:r>
            <a:r>
              <a:rPr lang="en-GB" dirty="0" smtClean="0"/>
              <a:t> </a:t>
            </a:r>
            <a:r>
              <a:rPr lang="en-GB" dirty="0" err="1" smtClean="0"/>
              <a:t>waarde</a:t>
            </a:r>
            <a:r>
              <a:rPr lang="en-GB" dirty="0" smtClean="0"/>
              <a:t> </a:t>
            </a:r>
            <a:r>
              <a:rPr lang="en-GB" dirty="0" err="1" smtClean="0"/>
              <a:t>uit</a:t>
            </a:r>
            <a:r>
              <a:rPr lang="en-GB" dirty="0" smtClean="0"/>
              <a:t> (a).</a:t>
            </a:r>
          </a:p>
          <a:p>
            <a:pPr marL="0" indent="0">
              <a:buNone/>
            </a:pPr>
            <a:r>
              <a:rPr lang="en-GB" dirty="0"/>
              <a:t>5</a:t>
            </a:r>
            <a:r>
              <a:rPr lang="en-GB" dirty="0" smtClean="0"/>
              <a:t>:	Is </a:t>
            </a:r>
            <a:r>
              <a:rPr lang="en-GB" dirty="0" err="1" smtClean="0"/>
              <a:t>deze</a:t>
            </a:r>
            <a:r>
              <a:rPr lang="en-GB" dirty="0" smtClean="0"/>
              <a:t> constant,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klopt</a:t>
            </a:r>
            <a:r>
              <a:rPr lang="en-GB" dirty="0" smtClean="0"/>
              <a:t> je </a:t>
            </a:r>
            <a:r>
              <a:rPr lang="en-GB" dirty="0" err="1" smtClean="0"/>
              <a:t>vermoeden</a:t>
            </a:r>
            <a:r>
              <a:rPr lang="en-GB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961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Coordinaat</a:t>
            </a:r>
            <a:r>
              <a:rPr lang="en-GB" dirty="0" smtClean="0"/>
              <a:t> </a:t>
            </a:r>
            <a:r>
              <a:rPr lang="en-GB" dirty="0" err="1" smtClean="0"/>
              <a:t>transformatie</a:t>
            </a:r>
            <a:endParaRPr lang="nl-NL" dirty="0"/>
          </a:p>
        </p:txBody>
      </p:sp>
      <p:graphicFrame>
        <p:nvGraphicFramePr>
          <p:cNvPr id="5" name="Grafiek 4"/>
          <p:cNvGraphicFramePr>
            <a:graphicFrameLocks/>
          </p:cNvGraphicFramePr>
          <p:nvPr>
            <p:extLst/>
          </p:nvPr>
        </p:nvGraphicFramePr>
        <p:xfrm>
          <a:off x="4677063" y="1690688"/>
          <a:ext cx="6743700" cy="376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ijdelijke aanduiding voor inhoud 7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690688"/>
          <a:ext cx="2828364" cy="33833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2788"/>
                <a:gridCol w="942788"/>
                <a:gridCol w="942788"/>
              </a:tblGrid>
              <a:tr h="26025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x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y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 smtClean="0">
                          <a:effectLst/>
                        </a:rPr>
                        <a:t>a = y / x</a:t>
                      </a:r>
                      <a:r>
                        <a:rPr lang="nl-NL" sz="1100" u="none" strike="noStrike" baseline="30000" dirty="0" smtClean="0">
                          <a:effectLst/>
                        </a:rPr>
                        <a:t>0.5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60257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0.0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-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60257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1.0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10.0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10.0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60257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2.0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13.6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9.6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60257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3.0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17.8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10.3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60257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4.0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20.0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10.0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60257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5.0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22.9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10.2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60257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6.0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25.0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10.2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60257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7.0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26.5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10.0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60257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8.0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27.8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9.8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60257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9.0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30.0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10.0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60257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10.0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32.1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10.2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60257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11.0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32.7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9.8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679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Onderzoek</a:t>
            </a:r>
            <a:r>
              <a:rPr lang="en-GB" dirty="0" smtClean="0"/>
              <a:t> </a:t>
            </a:r>
            <a:r>
              <a:rPr lang="en-GB" dirty="0" err="1" smtClean="0"/>
              <a:t>m.b.v</a:t>
            </a:r>
            <a:r>
              <a:rPr lang="en-GB" dirty="0" smtClean="0"/>
              <a:t>. </a:t>
            </a:r>
            <a:r>
              <a:rPr lang="en-GB" dirty="0" err="1" smtClean="0"/>
              <a:t>deze</a:t>
            </a:r>
            <a:r>
              <a:rPr lang="en-GB" dirty="0" smtClean="0"/>
              <a:t> </a:t>
            </a:r>
            <a:r>
              <a:rPr lang="en-GB" dirty="0" err="1" smtClean="0"/>
              <a:t>kennis</a:t>
            </a:r>
            <a:r>
              <a:rPr lang="en-GB" dirty="0" smtClean="0"/>
              <a:t> wat voor </a:t>
            </a:r>
            <a:r>
              <a:rPr lang="en-GB" dirty="0" err="1" smtClean="0"/>
              <a:t>verband</a:t>
            </a:r>
            <a:r>
              <a:rPr lang="en-GB" dirty="0" smtClean="0"/>
              <a:t> je </a:t>
            </a:r>
            <a:r>
              <a:rPr lang="en-GB" dirty="0" err="1" smtClean="0"/>
              <a:t>hebt</a:t>
            </a:r>
            <a:r>
              <a:rPr lang="en-GB" dirty="0" smtClean="0"/>
              <a:t> </a:t>
            </a:r>
            <a:r>
              <a:rPr lang="en-GB" dirty="0" err="1" smtClean="0"/>
              <a:t>bij</a:t>
            </a:r>
            <a:r>
              <a:rPr lang="en-GB" dirty="0" smtClean="0"/>
              <a:t> de </a:t>
            </a:r>
            <a:r>
              <a:rPr lang="en-GB" dirty="0" err="1" smtClean="0"/>
              <a:t>bekertjesproef</a:t>
            </a:r>
            <a:r>
              <a:rPr lang="en-GB" dirty="0" smtClean="0"/>
              <a:t> en de </a:t>
            </a:r>
            <a:r>
              <a:rPr lang="en-GB" dirty="0" err="1" smtClean="0"/>
              <a:t>slingerproef</a:t>
            </a:r>
            <a:r>
              <a:rPr lang="en-GB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50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Absolute </a:t>
            </a:r>
            <a:r>
              <a:rPr lang="en-GB" dirty="0" err="1" smtClean="0"/>
              <a:t>nulpunt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20626"/>
            <a:ext cx="2831359" cy="2475959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267" y="4728131"/>
            <a:ext cx="1416432" cy="212986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467" y="2020626"/>
            <a:ext cx="2958744" cy="258735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9454" y="3487918"/>
            <a:ext cx="1011679" cy="63763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2824" y="3487918"/>
            <a:ext cx="1011679" cy="63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7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Uitkomst</a:t>
            </a:r>
            <a:endParaRPr lang="nl-NL" dirty="0"/>
          </a:p>
        </p:txBody>
      </p:sp>
      <p:pic>
        <p:nvPicPr>
          <p:cNvPr id="6" name="Tijdelijke aanduiding voor inhoud 5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528" y="1825625"/>
            <a:ext cx="2280943" cy="4351338"/>
          </a:xfrm>
        </p:spPr>
      </p:pic>
    </p:spTree>
    <p:extLst>
      <p:ext uri="{BB962C8B-B14F-4D97-AF65-F5344CB8AC3E}">
        <p14:creationId xmlns:p14="http://schemas.microsoft.com/office/powerpoint/2010/main" val="158974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Opdracht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43" y="1533394"/>
            <a:ext cx="7723313" cy="5244478"/>
          </a:xfrm>
        </p:spPr>
      </p:pic>
      <p:pic>
        <p:nvPicPr>
          <p:cNvPr id="5" name="Tijdelijke aanduiding voor inhoud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15"/>
          <a:stretch/>
        </p:blipFill>
        <p:spPr>
          <a:xfrm>
            <a:off x="2137842" y="6212264"/>
            <a:ext cx="7723313" cy="56560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714162" y="6008744"/>
            <a:ext cx="55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4111659" y="4755054"/>
            <a:ext cx="55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927836" y="5487012"/>
            <a:ext cx="55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4205926" y="4214468"/>
            <a:ext cx="55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4389749" y="3671583"/>
            <a:ext cx="55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5648228" y="2239594"/>
            <a:ext cx="55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6096000" y="2230167"/>
            <a:ext cx="55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6399228" y="2311803"/>
            <a:ext cx="55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6717777" y="2593900"/>
            <a:ext cx="55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6995867" y="3034852"/>
            <a:ext cx="55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7253566" y="3423038"/>
            <a:ext cx="55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</a:t>
            </a:r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8468053" y="6027598"/>
            <a:ext cx="55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</a:t>
            </a:r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7436177" y="3893419"/>
            <a:ext cx="55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</a:t>
            </a:r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>
            <a:off x="7552048" y="4492062"/>
            <a:ext cx="55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</a:t>
            </a:r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>
            <a:off x="7645138" y="4966387"/>
            <a:ext cx="55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</a:t>
            </a:r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7809747" y="5480306"/>
            <a:ext cx="55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</a:t>
            </a:r>
            <a:endParaRPr lang="nl-NL" dirty="0"/>
          </a:p>
        </p:txBody>
      </p:sp>
      <p:sp>
        <p:nvSpPr>
          <p:cNvPr id="22" name="Tekstvak 21"/>
          <p:cNvSpPr txBox="1"/>
          <p:nvPr/>
        </p:nvSpPr>
        <p:spPr>
          <a:xfrm>
            <a:off x="7999822" y="5949272"/>
            <a:ext cx="55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</a:t>
            </a:r>
            <a:endParaRPr lang="nl-NL" dirty="0"/>
          </a:p>
        </p:txBody>
      </p:sp>
      <p:sp>
        <p:nvSpPr>
          <p:cNvPr id="23" name="Tekstvak 22"/>
          <p:cNvSpPr txBox="1"/>
          <p:nvPr/>
        </p:nvSpPr>
        <p:spPr>
          <a:xfrm>
            <a:off x="3371655" y="6008744"/>
            <a:ext cx="55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</a:t>
            </a:r>
            <a:endParaRPr lang="nl-NL" dirty="0"/>
          </a:p>
        </p:txBody>
      </p:sp>
      <p:sp>
        <p:nvSpPr>
          <p:cNvPr id="24" name="Tekstvak 23"/>
          <p:cNvSpPr txBox="1"/>
          <p:nvPr/>
        </p:nvSpPr>
        <p:spPr>
          <a:xfrm>
            <a:off x="970961" y="1480007"/>
            <a:ext cx="10382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Op </a:t>
            </a:r>
            <a:r>
              <a:rPr lang="en-GB" sz="2400" dirty="0" err="1" smtClean="0"/>
              <a:t>een</a:t>
            </a:r>
            <a:r>
              <a:rPr lang="en-GB" sz="2400" dirty="0" smtClean="0"/>
              <a:t> </a:t>
            </a:r>
            <a:r>
              <a:rPr lang="en-GB" sz="2400" dirty="0" err="1" smtClean="0"/>
              <a:t>mooie</a:t>
            </a:r>
            <a:r>
              <a:rPr lang="en-GB" sz="2400" dirty="0" smtClean="0"/>
              <a:t>, </a:t>
            </a:r>
            <a:r>
              <a:rPr lang="en-GB" sz="2400" dirty="0" err="1" smtClean="0"/>
              <a:t>zomerse</a:t>
            </a:r>
            <a:r>
              <a:rPr lang="en-GB" sz="2400" dirty="0" smtClean="0"/>
              <a:t> en </a:t>
            </a:r>
            <a:r>
              <a:rPr lang="en-GB" sz="2400" dirty="0" err="1" smtClean="0"/>
              <a:t>wolkeloze</a:t>
            </a:r>
            <a:r>
              <a:rPr lang="en-GB" sz="2400" dirty="0" smtClean="0"/>
              <a:t> dag in Augustus </a:t>
            </a:r>
            <a:r>
              <a:rPr lang="en-GB" sz="2400" dirty="0" err="1" smtClean="0"/>
              <a:t>wordt</a:t>
            </a:r>
            <a:r>
              <a:rPr lang="en-GB" sz="2400" dirty="0" smtClean="0"/>
              <a:t> </a:t>
            </a:r>
            <a:r>
              <a:rPr lang="en-GB" sz="2400" dirty="0" err="1" smtClean="0"/>
              <a:t>er</a:t>
            </a:r>
            <a:r>
              <a:rPr lang="en-GB" sz="2400" dirty="0" smtClean="0"/>
              <a:t> in </a:t>
            </a:r>
            <a:r>
              <a:rPr lang="en-GB" sz="2400" dirty="0" err="1" smtClean="0"/>
              <a:t>Californie</a:t>
            </a:r>
            <a:r>
              <a:rPr lang="en-GB" sz="2400" dirty="0" smtClean="0"/>
              <a:t> de </a:t>
            </a:r>
            <a:r>
              <a:rPr lang="en-GB" sz="2400" dirty="0" err="1" smtClean="0"/>
              <a:t>totale</a:t>
            </a:r>
            <a:r>
              <a:rPr lang="en-GB" sz="2400" dirty="0" smtClean="0"/>
              <a:t> </a:t>
            </a:r>
            <a:r>
              <a:rPr lang="en-GB" sz="2400" dirty="0" err="1" smtClean="0"/>
              <a:t>opbrengst</a:t>
            </a:r>
            <a:r>
              <a:rPr lang="en-GB" sz="2400" dirty="0" smtClean="0"/>
              <a:t> </a:t>
            </a:r>
            <a:r>
              <a:rPr lang="en-GB" sz="2400" dirty="0" err="1" smtClean="0"/>
              <a:t>aan</a:t>
            </a:r>
            <a:r>
              <a:rPr lang="en-GB" sz="2400" dirty="0" smtClean="0"/>
              <a:t> zone </a:t>
            </a:r>
            <a:r>
              <a:rPr lang="en-GB" sz="2400" dirty="0" err="1" smtClean="0"/>
              <a:t>energie</a:t>
            </a:r>
            <a:r>
              <a:rPr lang="en-GB" sz="2400" dirty="0" smtClean="0"/>
              <a:t> </a:t>
            </a:r>
            <a:r>
              <a:rPr lang="en-GB" sz="2400" dirty="0" err="1" smtClean="0"/>
              <a:t>gemeten</a:t>
            </a:r>
            <a:r>
              <a:rPr lang="en-GB" sz="2400" dirty="0" smtClean="0"/>
              <a:t>. Wat is de </a:t>
            </a:r>
            <a:r>
              <a:rPr lang="en-GB" sz="2400" dirty="0" err="1" smtClean="0"/>
              <a:t>opbrengst</a:t>
            </a:r>
            <a:r>
              <a:rPr lang="en-GB" sz="2400" dirty="0" smtClean="0"/>
              <a:t> om 9 </a:t>
            </a:r>
            <a:r>
              <a:rPr lang="en-GB" sz="2400" dirty="0" err="1" smtClean="0"/>
              <a:t>uur</a:t>
            </a:r>
            <a:r>
              <a:rPr lang="en-GB" sz="2400" dirty="0" smtClean="0"/>
              <a:t> ‘s </a:t>
            </a:r>
            <a:r>
              <a:rPr lang="en-GB" sz="2400" dirty="0" err="1" smtClean="0"/>
              <a:t>ochtends</a:t>
            </a:r>
            <a:r>
              <a:rPr lang="en-GB" sz="2400" dirty="0" smtClean="0"/>
              <a:t>?</a:t>
            </a:r>
            <a:endParaRPr lang="nl-NL" sz="2400" dirty="0"/>
          </a:p>
        </p:txBody>
      </p:sp>
      <p:cxnSp>
        <p:nvCxnSpPr>
          <p:cNvPr id="26" name="Rechte verbindingslijn 25"/>
          <p:cNvCxnSpPr/>
          <p:nvPr/>
        </p:nvCxnSpPr>
        <p:spPr>
          <a:xfrm flipV="1">
            <a:off x="5203596" y="2414833"/>
            <a:ext cx="0" cy="3903771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 flipV="1">
            <a:off x="2849526" y="2311803"/>
            <a:ext cx="0" cy="4006801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2027306" y="3496252"/>
            <a:ext cx="82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50</a:t>
            </a:r>
            <a:endParaRPr lang="nl-NL" dirty="0"/>
          </a:p>
        </p:txBody>
      </p:sp>
      <p:sp>
        <p:nvSpPr>
          <p:cNvPr id="30" name="Tekstvak 29"/>
          <p:cNvSpPr txBox="1"/>
          <p:nvPr/>
        </p:nvSpPr>
        <p:spPr>
          <a:xfrm>
            <a:off x="2026766" y="4017326"/>
            <a:ext cx="82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40</a:t>
            </a:r>
            <a:endParaRPr lang="nl-NL" dirty="0"/>
          </a:p>
        </p:txBody>
      </p:sp>
      <p:sp>
        <p:nvSpPr>
          <p:cNvPr id="31" name="Tekstvak 30"/>
          <p:cNvSpPr txBox="1"/>
          <p:nvPr/>
        </p:nvSpPr>
        <p:spPr>
          <a:xfrm>
            <a:off x="2028794" y="4544468"/>
            <a:ext cx="82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30</a:t>
            </a:r>
            <a:endParaRPr lang="nl-NL" dirty="0"/>
          </a:p>
        </p:txBody>
      </p:sp>
      <p:sp>
        <p:nvSpPr>
          <p:cNvPr id="32" name="Tekstvak 31"/>
          <p:cNvSpPr txBox="1"/>
          <p:nvPr/>
        </p:nvSpPr>
        <p:spPr>
          <a:xfrm>
            <a:off x="2017447" y="5044185"/>
            <a:ext cx="82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20</a:t>
            </a:r>
            <a:endParaRPr lang="nl-NL" dirty="0"/>
          </a:p>
        </p:txBody>
      </p:sp>
      <p:sp>
        <p:nvSpPr>
          <p:cNvPr id="33" name="Tekstvak 32"/>
          <p:cNvSpPr txBox="1"/>
          <p:nvPr/>
        </p:nvSpPr>
        <p:spPr>
          <a:xfrm>
            <a:off x="2017339" y="5526770"/>
            <a:ext cx="82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10</a:t>
            </a:r>
            <a:endParaRPr lang="nl-NL" dirty="0"/>
          </a:p>
        </p:txBody>
      </p:sp>
      <p:sp>
        <p:nvSpPr>
          <p:cNvPr id="34" name="Tekstvak 33"/>
          <p:cNvSpPr txBox="1"/>
          <p:nvPr/>
        </p:nvSpPr>
        <p:spPr>
          <a:xfrm>
            <a:off x="2027307" y="6055879"/>
            <a:ext cx="82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0</a:t>
            </a:r>
            <a:endParaRPr lang="nl-NL" dirty="0"/>
          </a:p>
        </p:txBody>
      </p:sp>
      <p:sp>
        <p:nvSpPr>
          <p:cNvPr id="35" name="Tekstvak 34"/>
          <p:cNvSpPr txBox="1"/>
          <p:nvPr/>
        </p:nvSpPr>
        <p:spPr>
          <a:xfrm>
            <a:off x="2020871" y="2475855"/>
            <a:ext cx="82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70</a:t>
            </a:r>
            <a:endParaRPr lang="nl-NL" dirty="0"/>
          </a:p>
        </p:txBody>
      </p:sp>
      <p:sp>
        <p:nvSpPr>
          <p:cNvPr id="36" name="Tekstvak 35"/>
          <p:cNvSpPr txBox="1"/>
          <p:nvPr/>
        </p:nvSpPr>
        <p:spPr>
          <a:xfrm>
            <a:off x="2026766" y="2986706"/>
            <a:ext cx="82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60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392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Vertrouwen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3429000"/>
          </a:xfrm>
        </p:spPr>
      </p:pic>
      <p:cxnSp>
        <p:nvCxnSpPr>
          <p:cNvPr id="6" name="Rechte verbindingslijn 5"/>
          <p:cNvCxnSpPr/>
          <p:nvPr/>
        </p:nvCxnSpPr>
        <p:spPr>
          <a:xfrm>
            <a:off x="942680" y="1998482"/>
            <a:ext cx="0" cy="3601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 flipH="1">
            <a:off x="942680" y="5597951"/>
            <a:ext cx="7011972" cy="15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 rot="16200000">
            <a:off x="-381058" y="1982312"/>
            <a:ext cx="227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Vertrouwen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7532016" y="5597951"/>
            <a:ext cx="279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tijd</a:t>
            </a:r>
            <a:endParaRPr lang="nl-NL" dirty="0"/>
          </a:p>
        </p:txBody>
      </p:sp>
      <p:cxnSp>
        <p:nvCxnSpPr>
          <p:cNvPr id="12" name="Rechte verbindingslijn 11"/>
          <p:cNvCxnSpPr/>
          <p:nvPr/>
        </p:nvCxnSpPr>
        <p:spPr>
          <a:xfrm flipV="1">
            <a:off x="942679" y="2667786"/>
            <a:ext cx="4590855" cy="166102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5266441" y="5616921"/>
            <a:ext cx="1659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23 </a:t>
            </a:r>
            <a:r>
              <a:rPr lang="en-GB" dirty="0" err="1" smtClean="0"/>
              <a:t>dec</a:t>
            </a:r>
            <a:endParaRPr lang="nl-NL" dirty="0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5533534" y="2667786"/>
            <a:ext cx="0" cy="293016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74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D:\BOKI\Predavanja\Radionice\fail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1167" y="0"/>
            <a:ext cx="4675824" cy="6867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16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onderzoeksmethode</a:t>
            </a:r>
            <a:r>
              <a:rPr lang="en-GB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dirty="0" err="1" smtClean="0"/>
              <a:t>Onderzoeksvraag</a:t>
            </a:r>
            <a:endParaRPr lang="en-GB" dirty="0"/>
          </a:p>
          <a:p>
            <a:pPr>
              <a:buFontTx/>
              <a:buChar char="-"/>
            </a:pPr>
            <a:r>
              <a:rPr lang="en-GB" dirty="0" err="1" smtClean="0"/>
              <a:t>Hypothese</a:t>
            </a:r>
            <a:r>
              <a:rPr lang="en-GB" dirty="0" smtClean="0"/>
              <a:t> </a:t>
            </a:r>
          </a:p>
          <a:p>
            <a:pPr>
              <a:buFontTx/>
              <a:buChar char="-"/>
            </a:pPr>
            <a:r>
              <a:rPr lang="en-GB" dirty="0" err="1" smtClean="0"/>
              <a:t>Methode</a:t>
            </a:r>
            <a:endParaRPr lang="en-GB" dirty="0" smtClean="0"/>
          </a:p>
          <a:p>
            <a:pPr>
              <a:buFontTx/>
              <a:buChar char="-"/>
            </a:pPr>
            <a:r>
              <a:rPr lang="en-GB" dirty="0" err="1" smtClean="0"/>
              <a:t>Resultaten</a:t>
            </a:r>
            <a:endParaRPr lang="en-GB" dirty="0" smtClean="0"/>
          </a:p>
          <a:p>
            <a:pPr>
              <a:buFontTx/>
              <a:buChar char="-"/>
            </a:pPr>
            <a:r>
              <a:rPr lang="en-GB" dirty="0" err="1" smtClean="0"/>
              <a:t>Conclusie</a:t>
            </a:r>
            <a:endParaRPr lang="en-GB" dirty="0" smtClean="0"/>
          </a:p>
          <a:p>
            <a:pPr>
              <a:buFontTx/>
              <a:buChar char="-"/>
            </a:pPr>
            <a:r>
              <a:rPr lang="en-GB" dirty="0" err="1" smtClean="0"/>
              <a:t>Discussie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08" y="365125"/>
            <a:ext cx="4311192" cy="666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9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2"/>
          <a:srcRect l="12525" r="12474"/>
          <a:stretch/>
        </p:blipFill>
        <p:spPr>
          <a:xfrm>
            <a:off x="2318993" y="1187777"/>
            <a:ext cx="7560297" cy="56702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onderzoeksmethode</a:t>
            </a:r>
            <a:r>
              <a:rPr lang="en-GB" dirty="0" smtClean="0"/>
              <a:t>?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919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Wat </a:t>
            </a:r>
            <a:r>
              <a:rPr lang="en-GB" dirty="0" err="1" smtClean="0"/>
              <a:t>moeten</a:t>
            </a:r>
            <a:r>
              <a:rPr lang="en-GB" dirty="0" smtClean="0"/>
              <a:t> </a:t>
            </a:r>
            <a:r>
              <a:rPr lang="en-GB" dirty="0" err="1" smtClean="0"/>
              <a:t>ze</a:t>
            </a:r>
            <a:r>
              <a:rPr lang="en-GB" dirty="0" smtClean="0"/>
              <a:t> </a:t>
            </a:r>
            <a:r>
              <a:rPr lang="en-GB" dirty="0" err="1" smtClean="0"/>
              <a:t>leren</a:t>
            </a:r>
            <a:r>
              <a:rPr lang="en-GB" dirty="0" smtClean="0"/>
              <a:t>?</a:t>
            </a:r>
            <a:br>
              <a:rPr lang="en-GB" dirty="0" smtClean="0"/>
            </a:b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Examenprogramma VWO</a:t>
            </a:r>
            <a:endParaRPr lang="nl-N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 kandidaat kan in contexten vraagstellingen analyseren, gebruik makend </a:t>
            </a:r>
            <a:r>
              <a:rPr lang="nl-NL" dirty="0" smtClean="0"/>
              <a:t>van </a:t>
            </a:r>
            <a:r>
              <a:rPr lang="nl-NL" dirty="0"/>
              <a:t>relevante begrippen en theorie, vertalen in een vakspecifiek onderzoek, </a:t>
            </a:r>
            <a:r>
              <a:rPr lang="nl-NL" dirty="0" smtClean="0"/>
              <a:t>dat </a:t>
            </a:r>
            <a:r>
              <a:rPr lang="nl-NL" dirty="0"/>
              <a:t>onderzoek uitvoeren, en uit de onderzoeksresultaten conclusies trekken. </a:t>
            </a:r>
            <a:r>
              <a:rPr lang="nl-NL" dirty="0" smtClean="0"/>
              <a:t>De </a:t>
            </a:r>
            <a:r>
              <a:rPr lang="nl-NL" dirty="0"/>
              <a:t>kandidaat maakt daarbij gebruik van consistente redeneringen en </a:t>
            </a:r>
            <a:r>
              <a:rPr lang="nl-NL" dirty="0" smtClean="0"/>
              <a:t>relevante </a:t>
            </a:r>
            <a:r>
              <a:rPr lang="nl-NL" dirty="0"/>
              <a:t>rekenkundige en wiskundige vaardigheden. </a:t>
            </a:r>
          </a:p>
        </p:txBody>
      </p:sp>
    </p:spTree>
    <p:extLst>
      <p:ext uri="{BB962C8B-B14F-4D97-AF65-F5344CB8AC3E}">
        <p14:creationId xmlns:p14="http://schemas.microsoft.com/office/powerpoint/2010/main" val="7117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Wat </a:t>
            </a:r>
            <a:r>
              <a:rPr lang="en-GB" dirty="0" err="1" smtClean="0"/>
              <a:t>moeten</a:t>
            </a:r>
            <a:r>
              <a:rPr lang="en-GB" dirty="0" smtClean="0"/>
              <a:t> </a:t>
            </a:r>
            <a:r>
              <a:rPr lang="en-GB" dirty="0" err="1" smtClean="0"/>
              <a:t>ze</a:t>
            </a:r>
            <a:r>
              <a:rPr lang="en-GB" dirty="0" smtClean="0"/>
              <a:t> </a:t>
            </a:r>
            <a:r>
              <a:rPr lang="en-GB" dirty="0" err="1" smtClean="0"/>
              <a:t>leren</a:t>
            </a:r>
            <a:r>
              <a:rPr lang="en-GB" dirty="0" smtClean="0"/>
              <a:t>?</a:t>
            </a:r>
            <a:br>
              <a:rPr lang="en-GB" dirty="0" smtClean="0"/>
            </a:b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Next Generation Science Standards</a:t>
            </a:r>
            <a:endParaRPr lang="nl-N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Identificeren van vragen en concepten die wetenschappelijk onderzoek richting geven.</a:t>
            </a:r>
          </a:p>
          <a:p>
            <a:r>
              <a:rPr lang="en-GB" dirty="0" err="1" smtClean="0"/>
              <a:t>Ontwerpen</a:t>
            </a:r>
            <a:r>
              <a:rPr lang="en-GB" dirty="0" smtClean="0"/>
              <a:t> en </a:t>
            </a:r>
            <a:r>
              <a:rPr lang="en-GB" dirty="0" err="1" smtClean="0"/>
              <a:t>uitvoeren</a:t>
            </a:r>
            <a:r>
              <a:rPr lang="en-GB" dirty="0" smtClean="0"/>
              <a:t> van </a:t>
            </a:r>
            <a:r>
              <a:rPr lang="en-GB" dirty="0" err="1" smtClean="0"/>
              <a:t>wetenschappelijk</a:t>
            </a:r>
            <a:r>
              <a:rPr lang="en-GB" dirty="0" smtClean="0"/>
              <a:t> </a:t>
            </a:r>
            <a:r>
              <a:rPr lang="en-GB" dirty="0" err="1" smtClean="0"/>
              <a:t>onderzoek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Gebruik</a:t>
            </a:r>
            <a:r>
              <a:rPr lang="en-GB" dirty="0" smtClean="0"/>
              <a:t> </a:t>
            </a:r>
            <a:r>
              <a:rPr lang="en-GB" dirty="0" err="1" smtClean="0"/>
              <a:t>maken</a:t>
            </a:r>
            <a:r>
              <a:rPr lang="en-GB" dirty="0" smtClean="0"/>
              <a:t> van </a:t>
            </a:r>
            <a:r>
              <a:rPr lang="en-GB" dirty="0" err="1" smtClean="0"/>
              <a:t>technologie</a:t>
            </a:r>
            <a:r>
              <a:rPr lang="en-GB" dirty="0" smtClean="0"/>
              <a:t> en </a:t>
            </a:r>
            <a:r>
              <a:rPr lang="en-GB" dirty="0" err="1" smtClean="0"/>
              <a:t>wiskunde</a:t>
            </a:r>
            <a:r>
              <a:rPr lang="en-GB" dirty="0" smtClean="0"/>
              <a:t> om </a:t>
            </a:r>
            <a:r>
              <a:rPr lang="en-GB" dirty="0" err="1" smtClean="0"/>
              <a:t>onderzoek</a:t>
            </a:r>
            <a:r>
              <a:rPr lang="en-GB" dirty="0" smtClean="0"/>
              <a:t> en </a:t>
            </a:r>
            <a:r>
              <a:rPr lang="en-GB" dirty="0" err="1" smtClean="0"/>
              <a:t>communicatie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verbeteren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Formuleren</a:t>
            </a:r>
            <a:r>
              <a:rPr lang="en-GB" dirty="0" smtClean="0"/>
              <a:t> en </a:t>
            </a:r>
            <a:r>
              <a:rPr lang="en-GB" dirty="0" err="1" smtClean="0"/>
              <a:t>herzien</a:t>
            </a:r>
            <a:r>
              <a:rPr lang="en-GB" dirty="0" smtClean="0"/>
              <a:t> van </a:t>
            </a:r>
            <a:r>
              <a:rPr lang="en-GB" dirty="0" err="1" smtClean="0"/>
              <a:t>wetenschappelijke</a:t>
            </a:r>
            <a:r>
              <a:rPr lang="en-GB" dirty="0" smtClean="0"/>
              <a:t> </a:t>
            </a:r>
            <a:r>
              <a:rPr lang="en-GB" dirty="0" err="1" smtClean="0"/>
              <a:t>verklaringen</a:t>
            </a:r>
            <a:r>
              <a:rPr lang="en-GB" dirty="0" smtClean="0"/>
              <a:t> en </a:t>
            </a:r>
            <a:r>
              <a:rPr lang="en-GB" dirty="0" err="1" smtClean="0"/>
              <a:t>modellen</a:t>
            </a:r>
            <a:r>
              <a:rPr lang="en-GB" dirty="0" smtClean="0"/>
              <a:t> door </a:t>
            </a:r>
            <a:r>
              <a:rPr lang="en-GB" dirty="0" err="1" smtClean="0"/>
              <a:t>gebruik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maken</a:t>
            </a:r>
            <a:r>
              <a:rPr lang="en-GB" dirty="0" smtClean="0"/>
              <a:t> van </a:t>
            </a:r>
            <a:r>
              <a:rPr lang="en-GB" dirty="0" err="1" smtClean="0"/>
              <a:t>logica</a:t>
            </a:r>
            <a:r>
              <a:rPr lang="en-GB" dirty="0" smtClean="0"/>
              <a:t> en </a:t>
            </a:r>
            <a:r>
              <a:rPr lang="en-GB" dirty="0" err="1" smtClean="0"/>
              <a:t>bewijzen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Herkennen</a:t>
            </a:r>
            <a:r>
              <a:rPr lang="en-GB" dirty="0" smtClean="0"/>
              <a:t> en </a:t>
            </a:r>
            <a:r>
              <a:rPr lang="en-GB" dirty="0" err="1" smtClean="0"/>
              <a:t>analyseren</a:t>
            </a:r>
            <a:r>
              <a:rPr lang="en-GB" dirty="0" smtClean="0"/>
              <a:t> van </a:t>
            </a:r>
            <a:r>
              <a:rPr lang="en-GB" dirty="0" err="1" smtClean="0"/>
              <a:t>alternatieve</a:t>
            </a:r>
            <a:r>
              <a:rPr lang="en-GB" dirty="0" smtClean="0"/>
              <a:t> </a:t>
            </a:r>
            <a:r>
              <a:rPr lang="en-GB" dirty="0" err="1" smtClean="0"/>
              <a:t>verklaringen</a:t>
            </a:r>
            <a:r>
              <a:rPr lang="en-GB" dirty="0" smtClean="0"/>
              <a:t> en </a:t>
            </a:r>
            <a:r>
              <a:rPr lang="en-GB" dirty="0" err="1" smtClean="0"/>
              <a:t>modellen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Communiceren</a:t>
            </a:r>
            <a:r>
              <a:rPr lang="en-GB" dirty="0" smtClean="0"/>
              <a:t> en </a:t>
            </a:r>
            <a:r>
              <a:rPr lang="en-GB" dirty="0" err="1" smtClean="0"/>
              <a:t>verdedigen</a:t>
            </a:r>
            <a:r>
              <a:rPr lang="en-GB" dirty="0" smtClean="0"/>
              <a:t> van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wetenschappelijk</a:t>
            </a:r>
            <a:r>
              <a:rPr lang="en-GB" dirty="0" smtClean="0"/>
              <a:t> argument.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4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1569</Words>
  <Application>Microsoft Office PowerPoint</Application>
  <PresentationFormat>Breedbeeld</PresentationFormat>
  <Paragraphs>292</Paragraphs>
  <Slides>59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59</vt:i4>
      </vt:variant>
    </vt:vector>
  </HeadingPairs>
  <TitlesOfParts>
    <vt:vector size="63" baseType="lpstr">
      <vt:lpstr>Arial</vt:lpstr>
      <vt:lpstr>Calibri</vt:lpstr>
      <vt:lpstr>Calibri Light</vt:lpstr>
      <vt:lpstr>Kantoorthema</vt:lpstr>
      <vt:lpstr>Ontwikkeling van onderzoeksvaardigheden</vt:lpstr>
      <vt:lpstr>Leren onderzoeken: Verwachtingen</vt:lpstr>
      <vt:lpstr>Leren onderzoeken: Realiteit</vt:lpstr>
      <vt:lpstr>Inhoud</vt:lpstr>
      <vt:lpstr>Waarom leren onderzoeken?</vt:lpstr>
      <vt:lpstr>Is er een onderzoeksmethode?</vt:lpstr>
      <vt:lpstr>Is er een onderzoeksmethode?</vt:lpstr>
      <vt:lpstr>Wat moeten ze leren? Examenprogramma VWO</vt:lpstr>
      <vt:lpstr>Wat moeten ze leren? Next Generation Science Standards</vt:lpstr>
      <vt:lpstr>Wat moeten ze leren?</vt:lpstr>
      <vt:lpstr>Algemeen</vt:lpstr>
      <vt:lpstr>Mens van Vitruvius</vt:lpstr>
      <vt:lpstr>Discussie</vt:lpstr>
      <vt:lpstr>Boodschap</vt:lpstr>
      <vt:lpstr>Belangrijk!!!</vt:lpstr>
      <vt:lpstr>Gaat de bal omhoog of omlaag?</vt:lpstr>
      <vt:lpstr>Geef een observatie</vt:lpstr>
      <vt:lpstr>Hoeveel (procent) van de passes van het witte team gaat via de grond?</vt:lpstr>
      <vt:lpstr>Uitkomst</vt:lpstr>
      <vt:lpstr>Boodschap</vt:lpstr>
      <vt:lpstr>Toulmin</vt:lpstr>
      <vt:lpstr>Conclusies</vt:lpstr>
      <vt:lpstr>Conclusies</vt:lpstr>
      <vt:lpstr>Slingertijd en massa</vt:lpstr>
      <vt:lpstr>Resultaat</vt:lpstr>
      <vt:lpstr>Welke conclusies kunnen op basis van deze metingen getrokken worden?</vt:lpstr>
      <vt:lpstr>Boodschap</vt:lpstr>
      <vt:lpstr>Bekertjespracticum</vt:lpstr>
      <vt:lpstr>Bekertjespracticum</vt:lpstr>
      <vt:lpstr>Discussie</vt:lpstr>
      <vt:lpstr>Boodschap</vt:lpstr>
      <vt:lpstr>Grafiek</vt:lpstr>
      <vt:lpstr>Vragen</vt:lpstr>
      <vt:lpstr>Practicum gemiddelde snelheid en hoogte</vt:lpstr>
      <vt:lpstr>Dichtheid van water</vt:lpstr>
      <vt:lpstr>Discussie</vt:lpstr>
      <vt:lpstr>Boodschap</vt:lpstr>
      <vt:lpstr>Doe de opdracht op het blad</vt:lpstr>
      <vt:lpstr>Boodschap</vt:lpstr>
      <vt:lpstr>Slingerproef</vt:lpstr>
      <vt:lpstr>Slingerproef</vt:lpstr>
      <vt:lpstr>Slingerproef meting bij 5,0 m.</vt:lpstr>
      <vt:lpstr>Bespreking</vt:lpstr>
      <vt:lpstr>Uitkomst </vt:lpstr>
      <vt:lpstr>Datapresentatie</vt:lpstr>
      <vt:lpstr>Datapresentatie</vt:lpstr>
      <vt:lpstr>Datapresentatie</vt:lpstr>
      <vt:lpstr>PowerPoint-presentatie</vt:lpstr>
      <vt:lpstr>Twee (x,t)-proeven</vt:lpstr>
      <vt:lpstr>Coordinaat transformatie</vt:lpstr>
      <vt:lpstr>Coordinaat transformatie</vt:lpstr>
      <vt:lpstr>Coordinaat transformatie</vt:lpstr>
      <vt:lpstr>Coordinaat transformatie</vt:lpstr>
      <vt:lpstr>Opdracht</vt:lpstr>
      <vt:lpstr>Absolute nulpunt</vt:lpstr>
      <vt:lpstr>Uitkomst</vt:lpstr>
      <vt:lpstr>Opdracht</vt:lpstr>
      <vt:lpstr>Vertrouwen</vt:lpstr>
      <vt:lpstr>PowerPoint-presentatie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Ontwikkeling van onderzoeksvaardigheden</dc:title>
  <dc:creator>Freek Pols</dc:creator>
  <cp:lastModifiedBy>Freek Pols</cp:lastModifiedBy>
  <cp:revision>48</cp:revision>
  <dcterms:created xsi:type="dcterms:W3CDTF">2017-10-17T15:14:44Z</dcterms:created>
  <dcterms:modified xsi:type="dcterms:W3CDTF">2017-12-16T11:21:52Z</dcterms:modified>
</cp:coreProperties>
</file>