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9" r:id="rId2"/>
    <p:sldId id="266" r:id="rId3"/>
    <p:sldId id="282" r:id="rId4"/>
    <p:sldId id="268" r:id="rId5"/>
    <p:sldId id="285" r:id="rId6"/>
    <p:sldId id="271" r:id="rId7"/>
    <p:sldId id="287" r:id="rId8"/>
    <p:sldId id="297" r:id="rId9"/>
    <p:sldId id="272" r:id="rId10"/>
    <p:sldId id="267" r:id="rId11"/>
    <p:sldId id="319" r:id="rId12"/>
    <p:sldId id="320" r:id="rId13"/>
    <p:sldId id="321" r:id="rId14"/>
    <p:sldId id="323" r:id="rId15"/>
    <p:sldId id="322" r:id="rId16"/>
    <p:sldId id="298" r:id="rId17"/>
    <p:sldId id="300" r:id="rId18"/>
    <p:sldId id="280" r:id="rId19"/>
    <p:sldId id="286" r:id="rId20"/>
    <p:sldId id="288" r:id="rId21"/>
    <p:sldId id="313" r:id="rId22"/>
    <p:sldId id="315" r:id="rId23"/>
    <p:sldId id="283" r:id="rId24"/>
    <p:sldId id="289" r:id="rId25"/>
    <p:sldId id="290" r:id="rId26"/>
    <p:sldId id="291" r:id="rId27"/>
    <p:sldId id="292" r:id="rId28"/>
    <p:sldId id="293" r:id="rId29"/>
    <p:sldId id="299" r:id="rId30"/>
    <p:sldId id="278" r:id="rId31"/>
    <p:sldId id="279" r:id="rId32"/>
    <p:sldId id="276" r:id="rId33"/>
    <p:sldId id="302" r:id="rId34"/>
    <p:sldId id="312" r:id="rId35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36DF3100-765B-4077-A010-F7382A5AC6C9}">
          <p14:sldIdLst>
            <p14:sldId id="259"/>
            <p14:sldId id="266"/>
            <p14:sldId id="282"/>
            <p14:sldId id="268"/>
            <p14:sldId id="285"/>
            <p14:sldId id="271"/>
            <p14:sldId id="287"/>
            <p14:sldId id="297"/>
            <p14:sldId id="272"/>
            <p14:sldId id="267"/>
            <p14:sldId id="319"/>
            <p14:sldId id="320"/>
            <p14:sldId id="321"/>
            <p14:sldId id="323"/>
            <p14:sldId id="322"/>
            <p14:sldId id="298"/>
            <p14:sldId id="300"/>
            <p14:sldId id="280"/>
            <p14:sldId id="286"/>
            <p14:sldId id="288"/>
            <p14:sldId id="313"/>
            <p14:sldId id="315"/>
            <p14:sldId id="283"/>
            <p14:sldId id="289"/>
            <p14:sldId id="290"/>
            <p14:sldId id="291"/>
            <p14:sldId id="292"/>
            <p14:sldId id="293"/>
            <p14:sldId id="299"/>
            <p14:sldId id="278"/>
            <p14:sldId id="279"/>
            <p14:sldId id="276"/>
            <p14:sldId id="302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ijsen, J (Jeroen)" initials="GJ(" lastIdx="12" clrIdx="0">
    <p:extLst/>
  </p:cmAuthor>
  <p:cmAuthor id="2" name="A van Rossum" initials="AvR" lastIdx="3" clrIdx="1">
    <p:extLst>
      <p:ext uri="{19B8F6BF-5375-455C-9EA6-DF929625EA0E}">
        <p15:presenceInfo xmlns:p15="http://schemas.microsoft.com/office/powerpoint/2012/main" userId="A van Rossu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5258"/>
    <a:srgbClr val="002C5F"/>
    <a:srgbClr val="887B1B"/>
    <a:srgbClr val="4F2D7F"/>
    <a:srgbClr val="006A4D"/>
    <a:srgbClr val="DC0C30"/>
    <a:srgbClr val="0098C3"/>
    <a:srgbClr val="FED100"/>
    <a:srgbClr val="CF0072"/>
    <a:srgbClr val="34B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>
      <p:cViewPr varScale="1">
        <p:scale>
          <a:sx n="77" d="100"/>
          <a:sy n="77" d="100"/>
        </p:scale>
        <p:origin x="79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4T09:41:51.093" idx="6">
    <p:pos x="5285" y="1152"/>
    <p:text>Hier moet screenshot / screencast van nieuwe software</p:text>
    <p:extLst>
      <p:ext uri="{C676402C-5697-4E1C-873F-D02D1690AC5C}">
        <p15:threadingInfo xmlns:p15="http://schemas.microsoft.com/office/powerpoint/2012/main" timeZoneBias="-60"/>
      </p:ext>
    </p:extLst>
  </p:cm>
  <p:cm authorId="2" dt="2018-12-06T15:10:46.208" idx="1">
    <p:pos x="5285" y="1288"/>
    <p:text>screencast lukt even niet</p:text>
    <p:extLst>
      <p:ext uri="{C676402C-5697-4E1C-873F-D02D1690AC5C}">
        <p15:threadingInfo xmlns:p15="http://schemas.microsoft.com/office/powerpoint/2012/main" timeZoneBias="-60">
          <p15:parentCm authorId="1" idx="6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12-06T15:24:22.024" idx="2">
    <p:pos x="10" y="10"/>
    <p:text>willen we hier tunneling door prisma's nog noemen?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E1BD2A-F24E-4ECA-82B3-08C5D5A627D6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62532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T Ned powerpoint sheet 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961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T Ned powerpoint sheet 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6153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4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T Ned powerpoint sheet 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9211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72DAB1-C5E0-4074-AED0-30666B12A047}" type="datetime1">
              <a:rPr lang="nl-NL" smtClean="0"/>
              <a:t>15-12-2018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2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pic>
        <p:nvPicPr>
          <p:cNvPr id="9" name="Afbeelding 8" descr="UT powerpoint sheet small 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412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523456-3235-43E8-AFFF-79F3B912ACA7}" type="datetime1">
              <a:rPr lang="nl-NL" smtClean="0"/>
              <a:t>15-12-2018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3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pic>
        <p:nvPicPr>
          <p:cNvPr id="9" name="Afbeelding 8" descr="UT powerpoint sheet small 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412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CEAF17-97A5-469F-B875-7CCCD8438084}" type="datetime1">
              <a:rPr lang="nl-NL" smtClean="0"/>
              <a:t>15-12-2018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1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pic>
        <p:nvPicPr>
          <p:cNvPr id="9" name="Afbeelding 8" descr="UT powerpoint sheet small 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412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0AAC71-DE7A-4DF1-9233-5FB2E57C6F42}" type="datetime1">
              <a:rPr lang="nl-NL" smtClean="0"/>
              <a:t>15-12-2018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3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pic>
        <p:nvPicPr>
          <p:cNvPr id="9" name="Afbeelding 8" descr="UT powerpoint sheet small 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412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2199" y="1008063"/>
            <a:ext cx="5241925" cy="540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None/>
              <a:defRPr sz="1600" b="1">
                <a:solidFill>
                  <a:schemeClr val="tx2"/>
                </a:solidFill>
                <a:latin typeface="Arial"/>
                <a:cs typeface="Arial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500" b="1" i="0">
                <a:solidFill>
                  <a:schemeClr val="bg2"/>
                </a:solidFill>
                <a:latin typeface="Arial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400" spc="60">
                <a:latin typeface="Arial"/>
              </a:defRPr>
            </a:lvl3pPr>
            <a:lvl4pPr marL="0" indent="-1440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sz="1400">
                <a:latin typeface=""/>
              </a:defRPr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597979" y="592736"/>
            <a:ext cx="4974015" cy="2496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200" spc="0">
                <a:latin typeface="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Sub titel • havo • samenvatting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68781" y="218425"/>
            <a:ext cx="725723" cy="565235"/>
          </a:xfrm>
        </p:spPr>
        <p:txBody>
          <a:bodyPr/>
          <a:lstStyle>
            <a:lvl1pPr>
              <a:defRPr sz="4800" b="1" i="0">
                <a:solidFill>
                  <a:schemeClr val="tx1"/>
                </a:solidFill>
                <a:latin typeface="Arial"/>
              </a:defRPr>
            </a:lvl1pPr>
          </a:lstStyle>
          <a:p>
            <a:r>
              <a:rPr lang="en-US"/>
              <a:t>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F1AF8-E86D-4B4D-A36B-70D9806E455E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571994" y="1008063"/>
            <a:ext cx="2221184" cy="5397500"/>
          </a:xfrm>
          <a:prstGeom prst="rect">
            <a:avLst/>
          </a:prstGeom>
          <a:solidFill>
            <a:schemeClr val="bg2">
              <a:alpha val="20000"/>
            </a:schemeClr>
          </a:solidFill>
          <a:ln w="6350">
            <a:solidFill>
              <a:schemeClr val="bg2"/>
            </a:solidFill>
          </a:ln>
        </p:spPr>
        <p:txBody>
          <a:bodyPr lIns="72000" tIns="54000" rIns="72000" bIns="54000"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None/>
              <a:defRPr sz="1600" b="1">
                <a:solidFill>
                  <a:schemeClr val="tx2"/>
                </a:solidFill>
                <a:latin typeface="Arial"/>
                <a:cs typeface="Arial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300" b="1" i="0">
                <a:solidFill>
                  <a:schemeClr val="bg2"/>
                </a:solidFill>
                <a:latin typeface="Arial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200" spc="60">
                <a:latin typeface="Arial"/>
              </a:defRPr>
            </a:lvl3pPr>
            <a:lvl4pPr marL="0" indent="-144000">
              <a:lnSpc>
                <a:spcPct val="120000"/>
              </a:lnSpc>
              <a:spcBef>
                <a:spcPts val="0"/>
              </a:spcBef>
              <a:buFont typeface="Arial"/>
              <a:buChar char="•"/>
              <a:defRPr sz="1200">
                <a:latin typeface=""/>
              </a:defRPr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597979" y="237865"/>
            <a:ext cx="7088820" cy="43602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000" b="1" i="0"/>
            </a:lvl1pPr>
          </a:lstStyle>
          <a:p>
            <a:r>
              <a:rPr lang="nl-NL"/>
              <a:t>Hoofdstuk 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07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T Ned powerpoint sheet 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567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6D66E7-007E-4E27-B747-A02D9A387A08}" type="datetime1">
              <a:rPr lang="nl-NL" smtClean="0"/>
              <a:t>15-12-2018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9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1A6BAE-C793-465D-AB6E-C6AB187E6F8E}" type="datetime1">
              <a:rPr lang="nl-NL" smtClean="0"/>
              <a:t>15-12-2018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8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0964EA-60F0-4953-A5DB-208C595E07BF}" type="datetime1">
              <a:rPr lang="nl-NL" smtClean="0"/>
              <a:t>15-12-2018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1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18303E-5A82-49C2-AB6C-F6084985DC3C}" type="datetime1">
              <a:rPr lang="nl-NL" smtClean="0"/>
              <a:t>15-12-2018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071538" y="1643050"/>
            <a:ext cx="8072462" cy="400052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2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cxnSp>
        <p:nvCxnSpPr>
          <p:cNvPr id="13" name="Rechte verbindingslijn 12"/>
          <p:cNvCxnSpPr/>
          <p:nvPr userDrawn="1"/>
        </p:nvCxnSpPr>
        <p:spPr>
          <a:xfrm>
            <a:off x="1080000" y="1643050"/>
            <a:ext cx="807246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afbeelding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12"/>
          <p:cNvSpPr>
            <a:spLocks noGrp="1"/>
          </p:cNvSpPr>
          <p:nvPr>
            <p:ph type="body" sz="quarter" idx="16"/>
          </p:nvPr>
        </p:nvSpPr>
        <p:spPr>
          <a:xfrm>
            <a:off x="5668123" y="1713600"/>
            <a:ext cx="3190157" cy="4323600"/>
          </a:xfrm>
        </p:spPr>
        <p:txBody>
          <a:bodyPr/>
          <a:lstStyle>
            <a:lvl1pPr marL="0" indent="0">
              <a:buFontTx/>
              <a:buNone/>
              <a:defRPr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071538" y="1662100"/>
            <a:ext cx="4546320" cy="4410106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BFB91-EDE1-4450-8D02-274F78D9227A}" type="datetime1">
              <a:rPr lang="nl-NL" smtClean="0"/>
              <a:t>15-12-2018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2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cxnSp>
        <p:nvCxnSpPr>
          <p:cNvPr id="14" name="Rechte verbindingslijn 13"/>
          <p:cNvCxnSpPr/>
          <p:nvPr userDrawn="1"/>
        </p:nvCxnSpPr>
        <p:spPr>
          <a:xfrm>
            <a:off x="1080000" y="1643050"/>
            <a:ext cx="807246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51C03D-F3B5-42FC-A391-ECEEBD1836E4}" type="datetime1">
              <a:rPr lang="nl-NL" smtClean="0"/>
              <a:t>15-12-2018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4"/>
          </p:nvPr>
        </p:nvSpPr>
        <p:spPr>
          <a:xfrm>
            <a:off x="1071538" y="1641599"/>
            <a:ext cx="8072462" cy="3999600"/>
          </a:xfrm>
        </p:spPr>
        <p:txBody>
          <a:bodyPr/>
          <a:lstStyle/>
          <a:p>
            <a:r>
              <a:rPr lang="nl-NL"/>
              <a:t>Klik op het pictogram als u een grafiek wilt toevoegen</a:t>
            </a:r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cxnSp>
        <p:nvCxnSpPr>
          <p:cNvPr id="15" name="Rechte verbindingslijn 14"/>
          <p:cNvCxnSpPr/>
          <p:nvPr userDrawn="1"/>
        </p:nvCxnSpPr>
        <p:spPr>
          <a:xfrm>
            <a:off x="1080000" y="1643050"/>
            <a:ext cx="807246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w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0000" y="2051050"/>
            <a:ext cx="78012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fld id="{DAA62657-1B82-4063-BE97-6E8E40E4F26B}" type="datetime1">
              <a:rPr lang="nl-NL" smtClean="0"/>
              <a:t>15-12-2018</a:t>
            </a:fld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0125" y="6402388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fld id="{D818A380-CEF3-4FA4-B905-6E6A3B62A7C3}" type="slidenum">
              <a:rPr lang="nl-NL"/>
              <a:pPr/>
              <a:t>‹nr.›</a:t>
            </a:fld>
            <a:endParaRPr lang="nl-NL"/>
          </a:p>
        </p:txBody>
      </p:sp>
      <p:pic>
        <p:nvPicPr>
          <p:cNvPr id="9" name="Afbeelding 8" descr="UT_Logo_Black_NL.WMF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7712" y="6336000"/>
            <a:ext cx="2019432" cy="418121"/>
          </a:xfrm>
          <a:prstGeom prst="rect">
            <a:avLst/>
          </a:prstGeom>
        </p:spPr>
      </p:pic>
      <p:cxnSp>
        <p:nvCxnSpPr>
          <p:cNvPr id="10" name="Rechte verbindingslijn 9"/>
          <p:cNvCxnSpPr/>
          <p:nvPr/>
        </p:nvCxnSpPr>
        <p:spPr>
          <a:xfrm>
            <a:off x="1080000" y="1643050"/>
            <a:ext cx="807246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0" r:id="rId3"/>
    <p:sldLayoutId id="2147483667" r:id="rId4"/>
    <p:sldLayoutId id="2147483666" r:id="rId5"/>
    <p:sldLayoutId id="2147483660" r:id="rId6"/>
    <p:sldLayoutId id="2147483665" r:id="rId7"/>
    <p:sldLayoutId id="2147483661" r:id="rId8"/>
    <p:sldLayoutId id="2147483662" r:id="rId9"/>
    <p:sldLayoutId id="2147483669" r:id="rId10"/>
    <p:sldLayoutId id="2147483663" r:id="rId11"/>
    <p:sldLayoutId id="2147483670" r:id="rId12"/>
    <p:sldLayoutId id="2147483664" r:id="rId13"/>
    <p:sldLayoutId id="2147483671" r:id="rId14"/>
    <p:sldLayoutId id="2147483655" r:id="rId15"/>
    <p:sldLayoutId id="2147483656" r:id="rId16"/>
    <p:sldLayoutId id="2147483657" r:id="rId17"/>
    <p:sldLayoutId id="2147483658" r:id="rId18"/>
    <p:sldLayoutId id="2147483672" r:id="rId19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2pPr>
      <a:lvl3pPr marL="801688" indent="-238125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3pPr>
      <a:lvl4pPr marL="1077913" indent="-250825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4pPr>
      <a:lvl5pPr marL="13446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18018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go-lab.gw.utwente.nl/sources/tools/qm/qm.htm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het.colorado.edu/nl/simulation/quantum-wave-interference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tiff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nl/simulation/legacy/quantum-tunneli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b.socrative.com/login/student/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Quantumdidactiek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dualiteit    /    </a:t>
            </a:r>
            <a:r>
              <a:rPr lang="nl-NL" dirty="0" err="1"/>
              <a:t>tunneling</a:t>
            </a:r>
            <a:r>
              <a:rPr lang="nl-NL" dirty="0"/>
              <a:t> </a:t>
            </a:r>
            <a:br>
              <a:rPr lang="nl-NL" dirty="0"/>
            </a:br>
            <a:endParaRPr lang="nl-NL" dirty="0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Werkgroep Woudschoten 2018</a:t>
            </a:r>
          </a:p>
          <a:p>
            <a:r>
              <a:rPr lang="nl-NL" dirty="0"/>
              <a:t>Ed van den berg, Timo Bomhof, Aernout van Rossum, </a:t>
            </a:r>
            <a:br>
              <a:rPr lang="nl-NL" dirty="0"/>
            </a:br>
            <a:r>
              <a:rPr lang="nl-NL" dirty="0"/>
              <a:t>Jeroen Grijsen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Licht vertoont deeltjesgedrag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Impuls foton (Compton)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Foto-elektrisch effect</a:t>
            </a:r>
          </a:p>
          <a:p>
            <a:r>
              <a:rPr lang="nl-NL" dirty="0"/>
              <a:t>Licht vertoont golfgedrag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err="1"/>
              <a:t>Golfbak</a:t>
            </a:r>
            <a:r>
              <a:rPr lang="nl-NL" dirty="0"/>
              <a:t> interferentie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Tralie interferentie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15-12-2018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Deeltje/golf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Voorkennis</a:t>
            </a:r>
          </a:p>
        </p:txBody>
      </p:sp>
    </p:spTree>
    <p:extLst>
      <p:ext uri="{BB962C8B-B14F-4D97-AF65-F5344CB8AC3E}">
        <p14:creationId xmlns:p14="http://schemas.microsoft.com/office/powerpoint/2010/main" val="3801326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Golf-deeltje dubbelspleet interviews met </a:t>
            </a:r>
            <a:r>
              <a:rPr lang="nl-NL" u="sng" dirty="0"/>
              <a:t>24 leerlingen van 4 scholen</a:t>
            </a:r>
          </a:p>
          <a:p>
            <a:r>
              <a:rPr lang="nl-NL" dirty="0"/>
              <a:t>Problemen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Verschil tussen deeltjes en golven.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Weinig verwondering, “het zal wel”.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Leerlingen zien geen connectie met de </a:t>
            </a:r>
            <a:r>
              <a:rPr lang="nl-NL" dirty="0" err="1"/>
              <a:t>de</a:t>
            </a:r>
            <a:r>
              <a:rPr lang="nl-NL" dirty="0"/>
              <a:t> </a:t>
            </a:r>
            <a:r>
              <a:rPr lang="nl-NL" dirty="0" err="1"/>
              <a:t>Broglie</a:t>
            </a:r>
            <a:r>
              <a:rPr lang="nl-NL" dirty="0"/>
              <a:t> golflengte</a:t>
            </a:r>
          </a:p>
          <a:p>
            <a:endParaRPr lang="nl-NL" dirty="0"/>
          </a:p>
          <a:p>
            <a:r>
              <a:rPr lang="nl-NL" dirty="0"/>
              <a:t>Positief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Vragen over de </a:t>
            </a:r>
            <a:r>
              <a:rPr lang="nl-NL" dirty="0" err="1"/>
              <a:t>PhET</a:t>
            </a:r>
            <a:r>
              <a:rPr lang="nl-NL" dirty="0"/>
              <a:t> applet worden goed beantwoord.</a:t>
            </a:r>
          </a:p>
          <a:p>
            <a:endParaRPr lang="nl-NL" dirty="0"/>
          </a:p>
          <a:p>
            <a:r>
              <a:rPr lang="nl-NL" dirty="0"/>
              <a:t>Nieuwe didactische opzet…..</a:t>
            </a:r>
          </a:p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15-12-2018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Deeltje/golf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Bevindingen Onderzoek</a:t>
            </a:r>
          </a:p>
        </p:txBody>
      </p:sp>
    </p:spTree>
    <p:extLst>
      <p:ext uri="{BB962C8B-B14F-4D97-AF65-F5344CB8AC3E}">
        <p14:creationId xmlns:p14="http://schemas.microsoft.com/office/powerpoint/2010/main" val="365204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977EB07-1F3E-4140-9E0A-CE295BF3D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1" y="2052353"/>
            <a:ext cx="7801200" cy="5850902"/>
          </a:xfrm>
          <a:prstGeom prst="rect">
            <a:avLst/>
          </a:prstGeom>
        </p:spPr>
      </p:pic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57080" y="1772816"/>
            <a:ext cx="7801200" cy="4464496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Klassiek: golf-deeltje verschil … lokalisatie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Dubbelspleet met verfdeeltjes (planten sproeier met gekleurd water).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Dubbele spleet met een parallelle bundel.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15-12-2018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Deeltje/golf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1082887" y="1226814"/>
            <a:ext cx="7775393" cy="285750"/>
          </a:xfrm>
        </p:spPr>
        <p:txBody>
          <a:bodyPr/>
          <a:lstStyle/>
          <a:p>
            <a:r>
              <a:rPr lang="nl-NL" dirty="0"/>
              <a:t>Didactiek experiment</a:t>
            </a:r>
          </a:p>
        </p:txBody>
      </p:sp>
    </p:spTree>
    <p:extLst>
      <p:ext uri="{BB962C8B-B14F-4D97-AF65-F5344CB8AC3E}">
        <p14:creationId xmlns:p14="http://schemas.microsoft.com/office/powerpoint/2010/main" val="3997700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9F84BA9-7052-44FB-ABD6-61E30C5D7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7619376" cy="5714532"/>
          </a:xfrm>
          <a:prstGeom prst="rect">
            <a:avLst/>
          </a:prstGeom>
        </p:spPr>
      </p:pic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57080" y="1772816"/>
            <a:ext cx="7801200" cy="4464496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Quantumwereld: 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nl-NL" dirty="0"/>
              <a:t>Dubbelspleet met laser.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nl-NL" dirty="0"/>
              <a:t>Dubbelspleet met 1 voor 1 fotonen - Koffer</a:t>
            </a:r>
          </a:p>
          <a:p>
            <a:pPr marL="342900" indent="-342900">
              <a:buFont typeface="+mj-lt"/>
              <a:buAutoNum type="arabicPeriod" startAt="3"/>
            </a:pP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15-12-2018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Deeltje/golf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1082887" y="1226814"/>
            <a:ext cx="7775393" cy="285750"/>
          </a:xfrm>
        </p:spPr>
        <p:txBody>
          <a:bodyPr/>
          <a:lstStyle/>
          <a:p>
            <a:r>
              <a:rPr lang="nl-NL" dirty="0"/>
              <a:t>Didactiek experiment</a:t>
            </a:r>
          </a:p>
        </p:txBody>
      </p:sp>
    </p:spTree>
    <p:extLst>
      <p:ext uri="{BB962C8B-B14F-4D97-AF65-F5344CB8AC3E}">
        <p14:creationId xmlns:p14="http://schemas.microsoft.com/office/powerpoint/2010/main" val="1914262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57080" y="1772816"/>
            <a:ext cx="7801200" cy="4464496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Terugkijken wat er is gezien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nl-NL" dirty="0"/>
              <a:t>Discussie van detector bij spleet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nl-NL" dirty="0" err="1"/>
              <a:t>PhET</a:t>
            </a:r>
            <a:r>
              <a:rPr lang="nl-NL" dirty="0"/>
              <a:t> applet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Samenvatting: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nl-NL" dirty="0"/>
              <a:t>Begin volgende les: </a:t>
            </a:r>
            <a:r>
              <a:rPr lang="nl-NL" dirty="0" err="1"/>
              <a:t>dr</a:t>
            </a:r>
            <a:r>
              <a:rPr lang="nl-NL" dirty="0"/>
              <a:t> Quantum</a:t>
            </a:r>
          </a:p>
          <a:p>
            <a:pPr marL="342900" indent="-342900">
              <a:buFont typeface="+mj-lt"/>
              <a:buAutoNum type="arabicPeriod" startAt="7"/>
            </a:pPr>
            <a:endParaRPr lang="nl-NL" dirty="0"/>
          </a:p>
          <a:p>
            <a:pPr marL="0" indent="0">
              <a:buNone/>
            </a:pPr>
            <a:r>
              <a:rPr lang="nl-NL" dirty="0"/>
              <a:t>OPMERKINGEN:</a:t>
            </a:r>
          </a:p>
          <a:p>
            <a:r>
              <a:rPr lang="nl-NL" dirty="0"/>
              <a:t>Voorspelling bij elke stap (POE)</a:t>
            </a:r>
          </a:p>
          <a:p>
            <a:r>
              <a:rPr lang="nl-NL" dirty="0"/>
              <a:t>Expliciete connectie met de </a:t>
            </a:r>
            <a:r>
              <a:rPr lang="nl-NL" dirty="0" err="1"/>
              <a:t>Broglie</a:t>
            </a:r>
            <a:r>
              <a:rPr lang="nl-NL" dirty="0"/>
              <a:t> golflengte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15-12-2018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Deeltje/golf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1082887" y="1226814"/>
            <a:ext cx="7775393" cy="285750"/>
          </a:xfrm>
        </p:spPr>
        <p:txBody>
          <a:bodyPr/>
          <a:lstStyle/>
          <a:p>
            <a:r>
              <a:rPr lang="nl-NL" dirty="0"/>
              <a:t>Didactiek experiment</a:t>
            </a:r>
          </a:p>
        </p:txBody>
      </p:sp>
    </p:spTree>
    <p:extLst>
      <p:ext uri="{BB962C8B-B14F-4D97-AF65-F5344CB8AC3E}">
        <p14:creationId xmlns:p14="http://schemas.microsoft.com/office/powerpoint/2010/main" val="2656724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57080" y="1772816"/>
            <a:ext cx="7801200" cy="4464496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dirty="0"/>
              <a:t>Klassiek: golf-deeltje verschil … lokalisatie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Dubbelspleet met verfdeeltjes (planten sproeier met gekleurd water).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Dubbele spleet met een parallelle bundel.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Dubbelspleet met laser.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Dubbelspleet met 1 voor 1 fotonen 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Discussie van detector bij spleet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 err="1"/>
              <a:t>PhET</a:t>
            </a:r>
            <a:r>
              <a:rPr lang="nl-NL" dirty="0"/>
              <a:t> applet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Begin volgende les: </a:t>
            </a:r>
            <a:r>
              <a:rPr lang="nl-NL" dirty="0" err="1"/>
              <a:t>dr</a:t>
            </a:r>
            <a:r>
              <a:rPr lang="nl-NL" dirty="0"/>
              <a:t> Quantum</a:t>
            </a:r>
          </a:p>
          <a:p>
            <a:endParaRPr lang="nl-NL" dirty="0"/>
          </a:p>
          <a:p>
            <a:r>
              <a:rPr lang="nl-NL" dirty="0"/>
              <a:t>Voorspelling bij elke stap (POE)</a:t>
            </a:r>
          </a:p>
          <a:p>
            <a:r>
              <a:rPr lang="nl-NL" dirty="0"/>
              <a:t>Expliciete connectie met de </a:t>
            </a:r>
            <a:r>
              <a:rPr lang="nl-NL" dirty="0" err="1"/>
              <a:t>Broglie</a:t>
            </a:r>
            <a:r>
              <a:rPr lang="nl-NL" dirty="0"/>
              <a:t> golflengte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15-12-2018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Deeltje/golf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>
          <a:xfrm>
            <a:off x="1082887" y="1226814"/>
            <a:ext cx="7775393" cy="285750"/>
          </a:xfrm>
        </p:spPr>
        <p:txBody>
          <a:bodyPr/>
          <a:lstStyle/>
          <a:p>
            <a:r>
              <a:rPr lang="nl-NL" dirty="0"/>
              <a:t>Didactiek experiment</a:t>
            </a:r>
          </a:p>
        </p:txBody>
      </p:sp>
    </p:spTree>
    <p:extLst>
      <p:ext uri="{BB962C8B-B14F-4D97-AF65-F5344CB8AC3E}">
        <p14:creationId xmlns:p14="http://schemas.microsoft.com/office/powerpoint/2010/main" val="3924154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15-12-2018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Deeltje/golf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APPLET – 1 foton 2 spleet – waarschijnlijkheidsverdeling foton</a:t>
            </a: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54" y="1772817"/>
            <a:ext cx="2658674" cy="2664296"/>
          </a:xfrm>
        </p:spPr>
      </p:pic>
      <p:sp>
        <p:nvSpPr>
          <p:cNvPr id="9" name="Tijdelijke aanduiding voor inhoud 1"/>
          <p:cNvSpPr txBox="1">
            <a:spLocks/>
          </p:cNvSpPr>
          <p:nvPr/>
        </p:nvSpPr>
        <p:spPr bwMode="auto">
          <a:xfrm>
            <a:off x="1082886" y="4509120"/>
            <a:ext cx="3849153" cy="233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kern="0" dirty="0"/>
              <a:t>Rood: grote waarschijnlijkheid</a:t>
            </a:r>
          </a:p>
          <a:p>
            <a:pPr marL="0" indent="0">
              <a:buNone/>
            </a:pPr>
            <a:r>
              <a:rPr lang="nl-NL" kern="0" dirty="0"/>
              <a:t>Blauw: lage waarschijnlijkheid</a:t>
            </a:r>
          </a:p>
          <a:p>
            <a:pPr marL="0" indent="0">
              <a:buNone/>
            </a:pPr>
            <a:endParaRPr lang="nl-NL" kern="0" dirty="0"/>
          </a:p>
          <a:p>
            <a:pPr marL="0" indent="0">
              <a:buNone/>
            </a:pPr>
            <a:r>
              <a:rPr lang="nl-NL" kern="0" dirty="0">
                <a:hlinkClick r:id="rId3"/>
              </a:rPr>
              <a:t>Anjo de Jong (2017)</a:t>
            </a:r>
            <a:endParaRPr lang="nl-NL" kern="0" dirty="0"/>
          </a:p>
          <a:p>
            <a:pPr marL="0" indent="0">
              <a:buNone/>
            </a:pPr>
            <a:r>
              <a:rPr lang="nl-NL" kern="0" dirty="0" err="1"/>
              <a:t>ism</a:t>
            </a:r>
            <a:r>
              <a:rPr lang="nl-NL" kern="0" dirty="0"/>
              <a:t> </a:t>
            </a:r>
            <a:r>
              <a:rPr lang="nl-NL" kern="0" dirty="0" err="1"/>
              <a:t>Chuan</a:t>
            </a:r>
            <a:r>
              <a:rPr lang="nl-NL" kern="0" dirty="0"/>
              <a:t> Li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F47525A-56DA-4C42-92DE-E8C99AF14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772817"/>
            <a:ext cx="1908535" cy="2664296"/>
          </a:xfrm>
          <a:prstGeom prst="rect">
            <a:avLst/>
          </a:prstGeom>
        </p:spPr>
      </p:pic>
      <p:sp>
        <p:nvSpPr>
          <p:cNvPr id="11" name="Tijdelijke aanduiding voor inhoud 1">
            <a:extLst>
              <a:ext uri="{FF2B5EF4-FFF2-40B4-BE49-F238E27FC236}">
                <a16:creationId xmlns:a16="http://schemas.microsoft.com/office/drawing/2014/main" id="{D5B0C43D-C2BC-4743-8AC8-D55E2CD1B047}"/>
              </a:ext>
            </a:extLst>
          </p:cNvPr>
          <p:cNvSpPr txBox="1">
            <a:spLocks/>
          </p:cNvSpPr>
          <p:nvPr/>
        </p:nvSpPr>
        <p:spPr bwMode="auto">
          <a:xfrm>
            <a:off x="4681810" y="4494786"/>
            <a:ext cx="3849153" cy="233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kern="0" dirty="0"/>
              <a:t>Lichtblauw: grote waarschijnlijkheid</a:t>
            </a:r>
          </a:p>
          <a:p>
            <a:pPr marL="0" indent="0">
              <a:buNone/>
            </a:pPr>
            <a:r>
              <a:rPr lang="nl-NL" kern="0" dirty="0"/>
              <a:t>Zwart: lage waarschijnlijkheid</a:t>
            </a:r>
          </a:p>
          <a:p>
            <a:pPr marL="0" indent="0">
              <a:buNone/>
            </a:pPr>
            <a:endParaRPr lang="nl-NL" kern="0" dirty="0"/>
          </a:p>
          <a:p>
            <a:pPr marL="0" indent="0">
              <a:buNone/>
            </a:pPr>
            <a:r>
              <a:rPr lang="nl-NL" kern="0" dirty="0">
                <a:hlinkClick r:id="rId5"/>
              </a:rPr>
              <a:t>Phet – kwantum golfinterferentie </a:t>
            </a: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1859479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15-12-2018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Deeltje/golf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Recapitulatie</a:t>
            </a:r>
          </a:p>
        </p:txBody>
      </p:sp>
      <p:sp>
        <p:nvSpPr>
          <p:cNvPr id="18" name="Tijdelijke aanduiding voor inhoud 1">
            <a:extLst>
              <a:ext uri="{FF2B5EF4-FFF2-40B4-BE49-F238E27FC236}">
                <a16:creationId xmlns:a16="http://schemas.microsoft.com/office/drawing/2014/main" id="{1757ABEF-65A3-4024-884C-4A05CA87A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051050"/>
            <a:ext cx="7801200" cy="3560763"/>
          </a:xfrm>
        </p:spPr>
        <p:txBody>
          <a:bodyPr/>
          <a:lstStyle/>
          <a:p>
            <a:r>
              <a:rPr lang="nl-NL" dirty="0"/>
              <a:t>Licht kan </a:t>
            </a:r>
            <a:r>
              <a:rPr lang="nl-NL" u="sng" dirty="0"/>
              <a:t>tegelijkertijd</a:t>
            </a:r>
            <a:r>
              <a:rPr lang="nl-NL" dirty="0"/>
              <a:t> zowel deeltjes als golfgedrag vertonen, golfgedrag vooral te zien in voortplanting, deeltjes gedrag in absorptie/emissie</a:t>
            </a:r>
          </a:p>
          <a:p>
            <a:endParaRPr lang="nl-NL" dirty="0"/>
          </a:p>
          <a:p>
            <a:r>
              <a:rPr lang="nl-NL" dirty="0"/>
              <a:t>Golf/deeltjesdualiteit is fundamentele eigenschap van </a:t>
            </a:r>
            <a:r>
              <a:rPr lang="nl-NL" u="sng" dirty="0"/>
              <a:t>individuele fotonen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6342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15-12-2018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</a:t>
            </a:r>
            <a:r>
              <a:rPr lang="nl-NL" dirty="0" err="1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DOEL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60678" y="1914634"/>
            <a:ext cx="81356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nl-NL" dirty="0"/>
              <a:t>Condities geven in potentiaaldiagrammen</a:t>
            </a:r>
          </a:p>
          <a:p>
            <a:pPr marL="342900" indent="-342900">
              <a:buAutoNum type="alphaLcPeriod"/>
            </a:pPr>
            <a:r>
              <a:rPr lang="nl-NL" dirty="0"/>
              <a:t>Factoren die de kans op </a:t>
            </a:r>
            <a:r>
              <a:rPr lang="nl-NL" dirty="0" err="1"/>
              <a:t>tunneling</a:t>
            </a:r>
            <a:r>
              <a:rPr lang="nl-NL" dirty="0"/>
              <a:t> bepalen uitleggen</a:t>
            </a:r>
          </a:p>
          <a:p>
            <a:pPr marL="342900" indent="-342900">
              <a:buAutoNum type="alphaLcPeriod"/>
            </a:pPr>
            <a:r>
              <a:rPr lang="nl-NL" dirty="0"/>
              <a:t>Misconcepties van leerlingen ontkrachten (</a:t>
            </a:r>
            <a:r>
              <a:rPr lang="nl-NL" dirty="0" err="1"/>
              <a:t>McKagan</a:t>
            </a:r>
            <a:r>
              <a:rPr lang="nl-NL" dirty="0"/>
              <a:t> et al, 2008, </a:t>
            </a:r>
            <a:r>
              <a:rPr lang="nl-NL" dirty="0" err="1"/>
              <a:t>Wittmann</a:t>
            </a:r>
            <a:r>
              <a:rPr lang="nl-NL" dirty="0"/>
              <a:t> et al, 2005):</a:t>
            </a:r>
          </a:p>
          <a:p>
            <a:pPr marL="800100" lvl="1" indent="-342900">
              <a:buAutoNum type="alphaLcPeriod"/>
            </a:pPr>
            <a:r>
              <a:rPr lang="nl-NL" dirty="0"/>
              <a:t>Energie-barrière niet begrepen, door gebrek aan inzicht in het begrip potentiele energie als energie die afhangt van de positie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  </a:t>
            </a:r>
          </a:p>
          <a:p>
            <a:endParaRPr lang="nl-NL" dirty="0"/>
          </a:p>
          <a:p>
            <a:r>
              <a:rPr lang="nl-NL" dirty="0"/>
              <a:t>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24" name="Afbeelding 2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72" y="3789040"/>
            <a:ext cx="3489112" cy="1818913"/>
          </a:xfrm>
          <a:prstGeom prst="rect">
            <a:avLst/>
          </a:prstGeom>
        </p:spPr>
      </p:pic>
      <p:pic>
        <p:nvPicPr>
          <p:cNvPr id="25" name="Afbeelding 2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47010"/>
            <a:ext cx="3843382" cy="186094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355976" y="3761293"/>
            <a:ext cx="6146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c.</a:t>
            </a:r>
          </a:p>
        </p:txBody>
      </p:sp>
    </p:spTree>
    <p:extLst>
      <p:ext uri="{BB962C8B-B14F-4D97-AF65-F5344CB8AC3E}">
        <p14:creationId xmlns:p14="http://schemas.microsoft.com/office/powerpoint/2010/main" val="521910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15-12-2018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</a:t>
            </a:r>
            <a:r>
              <a:rPr lang="nl-NL" dirty="0" err="1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Voorkennis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888582" y="1849949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Energie-plaats diagram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2"/>
          <a:srcRect t="6974" b="5303"/>
          <a:stretch/>
        </p:blipFill>
        <p:spPr>
          <a:xfrm>
            <a:off x="2173549" y="2492896"/>
            <a:ext cx="6228184" cy="3629955"/>
          </a:xfrm>
          <a:prstGeom prst="rect">
            <a:avLst/>
          </a:prstGeom>
        </p:spPr>
      </p:pic>
      <p:pic>
        <p:nvPicPr>
          <p:cNvPr id="3074" name="Picture 2" descr="quation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51736"/>
            <a:ext cx="154305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681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82887" y="1772816"/>
            <a:ext cx="4137185" cy="482453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dirty="0"/>
              <a:t>CENTRAAL:</a:t>
            </a:r>
          </a:p>
          <a:p>
            <a:pPr>
              <a:lnSpc>
                <a:spcPct val="150000"/>
              </a:lnSpc>
            </a:pPr>
            <a:r>
              <a:rPr lang="nl-NL" dirty="0"/>
              <a:t>Intro IMPULS project</a:t>
            </a:r>
          </a:p>
          <a:p>
            <a:pPr>
              <a:lnSpc>
                <a:spcPct val="150000"/>
              </a:lnSpc>
            </a:pPr>
            <a:r>
              <a:rPr lang="nl-NL" dirty="0"/>
              <a:t>Misconcepten literatuur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NL" dirty="0"/>
              <a:t>Deeltje/golf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NL" dirty="0" err="1"/>
              <a:t>Tunneling</a:t>
            </a:r>
            <a:endParaRPr lang="nl-NL" dirty="0"/>
          </a:p>
          <a:p>
            <a:pPr>
              <a:lnSpc>
                <a:spcPct val="150000"/>
              </a:lnSpc>
            </a:pPr>
            <a:r>
              <a:rPr lang="nl-NL" dirty="0"/>
              <a:t>Didactische lijn 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NL" dirty="0"/>
              <a:t>Deeltje/golf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NL" dirty="0" err="1"/>
              <a:t>Tunneling</a:t>
            </a:r>
            <a:endParaRPr lang="nl-NL" dirty="0"/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nl-NL" dirty="0"/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nl-NL" dirty="0"/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nl-NL" dirty="0"/>
          </a:p>
          <a:p>
            <a:pPr marL="255588" lvl="1" indent="-255588">
              <a:lnSpc>
                <a:spcPct val="150000"/>
              </a:lnSpc>
            </a:pPr>
            <a:r>
              <a:rPr lang="nl-NL" dirty="0">
                <a:ea typeface="+mn-ea"/>
                <a:cs typeface="+mn-cs"/>
              </a:rPr>
              <a:t>Einde</a:t>
            </a:r>
          </a:p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15-12-2018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8" name="Tijdelijke aanduiding voor inhoud 1"/>
          <p:cNvSpPr txBox="1">
            <a:spLocks/>
          </p:cNvSpPr>
          <p:nvPr/>
        </p:nvSpPr>
        <p:spPr bwMode="auto">
          <a:xfrm>
            <a:off x="4067944" y="1772816"/>
            <a:ext cx="4137185" cy="4175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l-NL" kern="0" dirty="0"/>
              <a:t>IN GROEPEN:</a:t>
            </a:r>
          </a:p>
          <a:p>
            <a:pPr marL="0" indent="0">
              <a:lnSpc>
                <a:spcPct val="150000"/>
              </a:lnSpc>
              <a:buNone/>
            </a:pPr>
            <a:endParaRPr lang="nl-NL" kern="0" dirty="0"/>
          </a:p>
          <a:p>
            <a:pPr marL="0" indent="0">
              <a:lnSpc>
                <a:spcPct val="150000"/>
              </a:lnSpc>
              <a:buNone/>
            </a:pPr>
            <a:endParaRPr lang="nl-NL" kern="0" dirty="0"/>
          </a:p>
          <a:p>
            <a:pPr marL="0" indent="0">
              <a:lnSpc>
                <a:spcPct val="150000"/>
              </a:lnSpc>
              <a:buNone/>
            </a:pPr>
            <a:endParaRPr lang="nl-NL" kern="0" dirty="0"/>
          </a:p>
          <a:p>
            <a:pPr marL="0" indent="0">
              <a:lnSpc>
                <a:spcPct val="150000"/>
              </a:lnSpc>
              <a:buNone/>
            </a:pPr>
            <a:endParaRPr lang="nl-NL" kern="0" dirty="0"/>
          </a:p>
          <a:p>
            <a:pPr marL="0" indent="0">
              <a:lnSpc>
                <a:spcPct val="150000"/>
              </a:lnSpc>
              <a:buNone/>
            </a:pPr>
            <a:endParaRPr lang="nl-NL" kern="0" dirty="0"/>
          </a:p>
          <a:p>
            <a:pPr marL="0" indent="0">
              <a:lnSpc>
                <a:spcPct val="150000"/>
              </a:lnSpc>
              <a:buNone/>
            </a:pPr>
            <a:endParaRPr lang="nl-NL" kern="0" dirty="0"/>
          </a:p>
          <a:p>
            <a:pPr>
              <a:lnSpc>
                <a:spcPct val="150000"/>
              </a:lnSpc>
            </a:pPr>
            <a:r>
              <a:rPr lang="nl-NL" kern="0" dirty="0"/>
              <a:t>Discussie</a:t>
            </a:r>
            <a:br>
              <a:rPr lang="nl-NL" kern="0" dirty="0"/>
            </a:br>
            <a:r>
              <a:rPr lang="nl-NL" kern="0" dirty="0"/>
              <a:t>(keuze uit 6 stations)</a:t>
            </a:r>
          </a:p>
        </p:txBody>
      </p:sp>
    </p:spTree>
    <p:extLst>
      <p:ext uri="{BB962C8B-B14F-4D97-AF65-F5344CB8AC3E}">
        <p14:creationId xmlns:p14="http://schemas.microsoft.com/office/powerpoint/2010/main" val="1093824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15-12-2018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</a:t>
            </a:r>
            <a:r>
              <a:rPr lang="nl-NL" dirty="0" err="1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Voorkennis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1259632" y="1936097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Deeltje-doosje</a:t>
            </a:r>
          </a:p>
        </p:txBody>
      </p:sp>
      <p:pic>
        <p:nvPicPr>
          <p:cNvPr id="2050" name="Picture 2" descr="quation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015" y="3316514"/>
            <a:ext cx="1750593" cy="99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ation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47" y="4653136"/>
            <a:ext cx="1264449" cy="106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235819"/>
            <a:ext cx="4660900" cy="4000500"/>
          </a:xfrm>
          <a:prstGeom prst="rect">
            <a:avLst/>
          </a:prstGeom>
        </p:spPr>
      </p:pic>
      <p:pic>
        <p:nvPicPr>
          <p:cNvPr id="2056" name="Picture 8" descr="quation.pd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05429"/>
            <a:ext cx="3048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quation.pd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546" y="2305429"/>
            <a:ext cx="3048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CAEA495-6A79-7C49-A9AE-A218A9A7EE3F}"/>
              </a:ext>
            </a:extLst>
          </p:cNvPr>
          <p:cNvSpPr txBox="1"/>
          <p:nvPr/>
        </p:nvSpPr>
        <p:spPr>
          <a:xfrm>
            <a:off x="5940152" y="195979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What</a:t>
            </a:r>
            <a:r>
              <a:rPr lang="nl-NL" dirty="0"/>
              <a:t> is wrong?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5106AF8-CB86-FB45-B073-959EB943D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637" y="412790"/>
            <a:ext cx="3721348" cy="20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37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15-12-2018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21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</a:t>
            </a:r>
            <a:r>
              <a:rPr lang="nl-NL" dirty="0" err="1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Voorkennis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666A752-B748-47F5-B1F9-27B19EF80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77" y="1700809"/>
            <a:ext cx="8203986" cy="465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37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40D732E-663E-AB4B-8F60-139163551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15-12-2018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A7B2EE-EBCA-AC4F-9E39-3225BBE99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C1AC1A1-3C08-254D-9A22-FEC6321E6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3E9FF05C-FB3A-9D4C-BFC9-F94E14BC74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916CB70-6868-7644-88BA-C0C24B055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" y="61337"/>
            <a:ext cx="9013937" cy="636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8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15-12-2018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</a:t>
            </a:r>
            <a:r>
              <a:rPr lang="nl-NL" dirty="0" err="1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Klassiek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564904"/>
            <a:ext cx="4928468" cy="313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97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15-12-2018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24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</a:t>
            </a:r>
            <a:r>
              <a:rPr lang="nl-NL" dirty="0" err="1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quantum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" y="2455827"/>
            <a:ext cx="5400000" cy="418309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632357" y="3236118"/>
            <a:ext cx="3287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Verandering van totale energie geeft (hier) verandering van golflengte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971600" y="2060848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Benadering: vlakke golven</a:t>
            </a:r>
          </a:p>
        </p:txBody>
      </p:sp>
      <p:pic>
        <p:nvPicPr>
          <p:cNvPr id="11" name="Afbeelding 10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268" y="0"/>
            <a:ext cx="3983732" cy="261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37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15-12-2018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25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</a:t>
            </a:r>
            <a:r>
              <a:rPr lang="nl-NL" dirty="0" err="1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quantum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00289"/>
            <a:ext cx="5400000" cy="4183099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5579512" y="2431919"/>
            <a:ext cx="3287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Stap in potentiele energie geeft reflectie en transmissie,</a:t>
            </a:r>
          </a:p>
          <a:p>
            <a:endParaRPr lang="nl-NL" dirty="0"/>
          </a:p>
          <a:p>
            <a:r>
              <a:rPr lang="nl-NL" dirty="0"/>
              <a:t>Golflengte verandert door verandering in kinetische energie.</a:t>
            </a:r>
          </a:p>
        </p:txBody>
      </p:sp>
    </p:spTree>
    <p:extLst>
      <p:ext uri="{BB962C8B-B14F-4D97-AF65-F5344CB8AC3E}">
        <p14:creationId xmlns:p14="http://schemas.microsoft.com/office/powerpoint/2010/main" val="1523088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15-12-2018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26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</a:t>
            </a:r>
            <a:r>
              <a:rPr lang="nl-NL" dirty="0" err="1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quantum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2" y="1956132"/>
            <a:ext cx="5400000" cy="4183098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463514" y="5816064"/>
            <a:ext cx="328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E</a:t>
            </a:r>
            <a:r>
              <a:rPr lang="nl-NL" baseline="-25000" dirty="0" err="1"/>
              <a:t>pot</a:t>
            </a:r>
            <a:r>
              <a:rPr lang="nl-NL" dirty="0"/>
              <a:t> &gt; </a:t>
            </a:r>
            <a:r>
              <a:rPr lang="nl-NL" dirty="0" err="1"/>
              <a:t>E</a:t>
            </a:r>
            <a:r>
              <a:rPr lang="nl-NL" baseline="-25000" dirty="0" err="1"/>
              <a:t>tot</a:t>
            </a:r>
            <a:r>
              <a:rPr lang="nl-NL" dirty="0"/>
              <a:t>: golffunctie gaat geleidelijk naar 0: impedantie</a:t>
            </a:r>
          </a:p>
        </p:txBody>
      </p:sp>
    </p:spTree>
    <p:extLst>
      <p:ext uri="{BB962C8B-B14F-4D97-AF65-F5344CB8AC3E}">
        <p14:creationId xmlns:p14="http://schemas.microsoft.com/office/powerpoint/2010/main" val="544439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15-12-2018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27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</a:t>
            </a:r>
            <a:r>
              <a:rPr lang="nl-NL" dirty="0" err="1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quantum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041"/>
            <a:ext cx="5400000" cy="418309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781106" y="4099969"/>
            <a:ext cx="328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E</a:t>
            </a:r>
            <a:r>
              <a:rPr lang="nl-NL" baseline="-25000" dirty="0" err="1"/>
              <a:t>kin</a:t>
            </a:r>
            <a:r>
              <a:rPr lang="nl-NL" dirty="0"/>
              <a:t> (golflengte) voor en na barrière gelijk.</a:t>
            </a:r>
          </a:p>
        </p:txBody>
      </p:sp>
      <p:pic>
        <p:nvPicPr>
          <p:cNvPr id="10" name="Afbeelding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4917985"/>
            <a:ext cx="2578735" cy="1293495"/>
          </a:xfrm>
          <a:prstGeom prst="rect">
            <a:avLst/>
          </a:prstGeom>
        </p:spPr>
      </p:pic>
      <p:pic>
        <p:nvPicPr>
          <p:cNvPr id="11" name="Afbeelding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025300"/>
            <a:ext cx="2760345" cy="11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5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15-12-2018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28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</a:t>
            </a:r>
            <a:r>
              <a:rPr lang="nl-NL" dirty="0" err="1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Quantum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59272"/>
            <a:ext cx="4078415" cy="438109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779" y="1564090"/>
            <a:ext cx="3600000" cy="432475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3" y="1564090"/>
            <a:ext cx="3600000" cy="4324752"/>
          </a:xfrm>
          <a:prstGeom prst="rect">
            <a:avLst/>
          </a:prstGeom>
        </p:spPr>
      </p:pic>
      <p:cxnSp>
        <p:nvCxnSpPr>
          <p:cNvPr id="7" name="Rechte verbindingslijn 6"/>
          <p:cNvCxnSpPr/>
          <p:nvPr/>
        </p:nvCxnSpPr>
        <p:spPr>
          <a:xfrm flipV="1">
            <a:off x="3589337" y="1415256"/>
            <a:ext cx="0" cy="4841528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 flipV="1">
            <a:off x="6377779" y="1412776"/>
            <a:ext cx="0" cy="4841528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815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15-12-2018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29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</a:t>
            </a:r>
            <a:r>
              <a:rPr lang="nl-NL" dirty="0" err="1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Recapituleren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60678" y="1914634"/>
            <a:ext cx="81356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nl-NL" dirty="0"/>
              <a:t>Condities geven in potentiaaldiagrammen</a:t>
            </a:r>
          </a:p>
          <a:p>
            <a:pPr marL="342900" indent="-342900">
              <a:buAutoNum type="alphaLcPeriod"/>
            </a:pPr>
            <a:r>
              <a:rPr lang="nl-NL" dirty="0"/>
              <a:t>Factoren die de kans op </a:t>
            </a:r>
            <a:r>
              <a:rPr lang="nl-NL" dirty="0" err="1"/>
              <a:t>tunneling</a:t>
            </a:r>
            <a:r>
              <a:rPr lang="nl-NL" dirty="0"/>
              <a:t> bepalen uitleggen</a:t>
            </a:r>
          </a:p>
          <a:p>
            <a:pPr marL="342900" indent="-342900">
              <a:buAutoNum type="alphaLcPeriod"/>
            </a:pPr>
            <a:r>
              <a:rPr lang="nl-NL" dirty="0"/>
              <a:t>Misconcepties van leerlingen ontkrachten (</a:t>
            </a:r>
            <a:r>
              <a:rPr lang="nl-NL" dirty="0" err="1"/>
              <a:t>McKagan</a:t>
            </a:r>
            <a:r>
              <a:rPr lang="nl-NL" dirty="0"/>
              <a:t> et al, 2008, </a:t>
            </a:r>
            <a:r>
              <a:rPr lang="nl-NL" dirty="0" err="1"/>
              <a:t>Wittmann</a:t>
            </a:r>
            <a:r>
              <a:rPr lang="nl-NL" dirty="0"/>
              <a:t> et al, 2005):</a:t>
            </a:r>
          </a:p>
          <a:p>
            <a:pPr marL="800100" lvl="1" indent="-342900">
              <a:buAutoNum type="alphaLcPeriod"/>
            </a:pPr>
            <a:r>
              <a:rPr lang="nl-NL" dirty="0"/>
              <a:t>Energie-barrière niet begrepen, door gebrek aan inzicht in het begrip potentiele energie als energie die afhangt van de positie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  </a:t>
            </a:r>
          </a:p>
          <a:p>
            <a:endParaRPr lang="nl-NL" dirty="0"/>
          </a:p>
          <a:p>
            <a:r>
              <a:rPr lang="nl-NL" dirty="0"/>
              <a:t>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24" name="Afbeelding 2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72" y="3789040"/>
            <a:ext cx="3489112" cy="1818913"/>
          </a:xfrm>
          <a:prstGeom prst="rect">
            <a:avLst/>
          </a:prstGeom>
        </p:spPr>
      </p:pic>
      <p:pic>
        <p:nvPicPr>
          <p:cNvPr id="25" name="Afbeelding 2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47010"/>
            <a:ext cx="3843382" cy="186094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355976" y="3761293"/>
            <a:ext cx="6146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c.</a:t>
            </a:r>
          </a:p>
        </p:txBody>
      </p:sp>
    </p:spTree>
    <p:extLst>
      <p:ext uri="{BB962C8B-B14F-4D97-AF65-F5344CB8AC3E}">
        <p14:creationId xmlns:p14="http://schemas.microsoft.com/office/powerpoint/2010/main" val="2405893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 postdoc, 2 vakdidactici, 3 docenten</a:t>
            </a:r>
          </a:p>
          <a:p>
            <a:r>
              <a:rPr lang="nl-NL" dirty="0"/>
              <a:t>Koppeling onderzoek en onderwijs</a:t>
            </a:r>
          </a:p>
          <a:p>
            <a:r>
              <a:rPr lang="nl-NL" dirty="0"/>
              <a:t>Kant en klaar lesmateriaal, naast boek</a:t>
            </a:r>
          </a:p>
          <a:p>
            <a:r>
              <a:rPr lang="nl-NL" dirty="0"/>
              <a:t>Op basis van practica</a:t>
            </a:r>
          </a:p>
          <a:p>
            <a:r>
              <a:rPr lang="nl-NL" dirty="0"/>
              <a:t>Onderwerpen: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Deeltje/golf dualiteit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err="1"/>
              <a:t>Tunneling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15-12-2018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IMPULS project</a:t>
            </a:r>
          </a:p>
        </p:txBody>
      </p:sp>
    </p:spTree>
    <p:extLst>
      <p:ext uri="{BB962C8B-B14F-4D97-AF65-F5344CB8AC3E}">
        <p14:creationId xmlns:p14="http://schemas.microsoft.com/office/powerpoint/2010/main" val="2607350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57080" y="1844824"/>
            <a:ext cx="7801200" cy="4276439"/>
          </a:xfrm>
        </p:spPr>
        <p:txBody>
          <a:bodyPr/>
          <a:lstStyle/>
          <a:p>
            <a:r>
              <a:rPr lang="nl-NL" dirty="0"/>
              <a:t>Opties: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Didactiek golf/deeltje dualiteit (2x)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Didactiek </a:t>
            </a:r>
            <a:r>
              <a:rPr lang="nl-NL" dirty="0" err="1"/>
              <a:t>tunneling</a:t>
            </a:r>
            <a:r>
              <a:rPr lang="nl-NL" dirty="0"/>
              <a:t>					(2x)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Experiment 1 foton – 2 spleet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/>
              <a:t>Conceptvragen</a:t>
            </a:r>
            <a:r>
              <a:rPr lang="nl-NL" dirty="0"/>
              <a:t>							(2x)</a:t>
            </a:r>
          </a:p>
          <a:p>
            <a:endParaRPr lang="nl-NL" dirty="0"/>
          </a:p>
          <a:p>
            <a:r>
              <a:rPr lang="nl-NL" dirty="0" err="1"/>
              <a:t>Socrative</a:t>
            </a:r>
            <a:r>
              <a:rPr lang="nl-NL" dirty="0"/>
              <a:t> (b.socrative.com) </a:t>
            </a:r>
            <a:r>
              <a:rPr lang="nl-NL" dirty="0" err="1"/>
              <a:t>Roomnumber</a:t>
            </a:r>
            <a:r>
              <a:rPr lang="nl-NL" dirty="0"/>
              <a:t>: 804868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nl-NL" dirty="0"/>
              <a:t>URL van Applet 1foton-2spleet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nl-NL" dirty="0"/>
              <a:t>Geef hier je e-mail adres voor deze presentatie</a:t>
            </a:r>
            <a:br>
              <a:rPr lang="nl-NL" dirty="0"/>
            </a:br>
            <a:endParaRPr lang="nl-NL" dirty="0"/>
          </a:p>
          <a:p>
            <a:r>
              <a:rPr lang="nl-NL" dirty="0"/>
              <a:t>Tot vr: 20:30 / za: 14:30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15-12-2018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30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en experimenten bekijken / uitwisselen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4391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15-12-2018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31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Terugblik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431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1057080" y="1772816"/>
            <a:ext cx="7801200" cy="4585142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E-MAIL ADRES geven via </a:t>
            </a:r>
            <a:r>
              <a:rPr lang="nl-NL" dirty="0" err="1"/>
              <a:t>socrative</a:t>
            </a:r>
            <a:endParaRPr lang="nl-NL" dirty="0"/>
          </a:p>
          <a:p>
            <a:pPr marL="0" indent="0">
              <a:buNone/>
            </a:pPr>
            <a:r>
              <a:rPr lang="nl-NL" dirty="0">
                <a:hlinkClick r:id="rId2"/>
              </a:rPr>
              <a:t>https://b.socrative.com/login/student/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Room 804868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ZELF MEEDOEN als PROEFSCHOOL?</a:t>
            </a:r>
          </a:p>
          <a:p>
            <a:pPr marL="0" indent="0">
              <a:buNone/>
            </a:pPr>
            <a:r>
              <a:rPr lang="nl-NL" dirty="0"/>
              <a:t>Aangeven in </a:t>
            </a:r>
            <a:r>
              <a:rPr lang="nl-NL" dirty="0" err="1"/>
              <a:t>socrative</a:t>
            </a:r>
            <a:r>
              <a:rPr lang="nl-NL" dirty="0"/>
              <a:t>.</a:t>
            </a:r>
          </a:p>
          <a:p>
            <a:pPr marL="0" indent="0">
              <a:buNone/>
            </a:pPr>
            <a:r>
              <a:rPr lang="nl-NL" dirty="0"/>
              <a:t>2 promovenda (Kim Lewerissa, Luiza Vilarta Rodriguez)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cap="all" dirty="0"/>
              <a:t>1-foton-2-spleet koffer huren</a:t>
            </a:r>
            <a:r>
              <a:rPr lang="nl-NL" dirty="0"/>
              <a:t>:</a:t>
            </a:r>
          </a:p>
          <a:p>
            <a:r>
              <a:rPr lang="nl-NL" dirty="0"/>
              <a:t>Wim Sonneveld van TU Delft - W.Sonneveld@tudelft.nl</a:t>
            </a:r>
          </a:p>
          <a:p>
            <a:r>
              <a:rPr lang="nl-NL" dirty="0"/>
              <a:t>John Kooiker van Universiteit Twente - j.h.a.kooiker@utwente.nl</a:t>
            </a:r>
          </a:p>
          <a:p>
            <a:r>
              <a:rPr lang="nl-NL" dirty="0"/>
              <a:t>Enno van der Laan van Universiteit Groningen - j.e.van.der.laan@rug.nl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Tot besluit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2992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9D208F71-78DF-491E-92AD-0E816952FA05}"/>
              </a:ext>
            </a:extLst>
          </p:cNvPr>
          <p:cNvSpPr txBox="1">
            <a:spLocks/>
          </p:cNvSpPr>
          <p:nvPr/>
        </p:nvSpPr>
        <p:spPr bwMode="auto">
          <a:xfrm>
            <a:off x="1081708" y="1271042"/>
            <a:ext cx="777539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 sz="18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kern="0" dirty="0"/>
              <a:t>Experiment – frust. int. </a:t>
            </a:r>
            <a:r>
              <a:rPr lang="nl-NL" kern="0" dirty="0" err="1"/>
              <a:t>reflection</a:t>
            </a:r>
            <a:endParaRPr lang="nl-NL" kern="0" dirty="0"/>
          </a:p>
        </p:txBody>
      </p:sp>
      <p:cxnSp>
        <p:nvCxnSpPr>
          <p:cNvPr id="21" name="Rechte verbindingslijn 20"/>
          <p:cNvCxnSpPr/>
          <p:nvPr/>
        </p:nvCxnSpPr>
        <p:spPr>
          <a:xfrm flipH="1">
            <a:off x="1637555" y="2829640"/>
            <a:ext cx="1607234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Rechthoekige driehoek 4"/>
          <p:cNvSpPr/>
          <p:nvPr/>
        </p:nvSpPr>
        <p:spPr>
          <a:xfrm rot="16200000">
            <a:off x="710215" y="1905876"/>
            <a:ext cx="1854680" cy="1854680"/>
          </a:xfrm>
          <a:prstGeom prst="rtTriangl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Boog 6"/>
          <p:cNvSpPr/>
          <p:nvPr/>
        </p:nvSpPr>
        <p:spPr>
          <a:xfrm rot="16200000">
            <a:off x="2070822" y="3234593"/>
            <a:ext cx="569906" cy="564297"/>
          </a:xfrm>
          <a:prstGeom prst="arc">
            <a:avLst>
              <a:gd name="adj1" fmla="val 13932361"/>
              <a:gd name="adj2" fmla="val 1715206"/>
            </a:avLst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" name="Groep 9"/>
          <p:cNvGrpSpPr/>
          <p:nvPr/>
        </p:nvGrpSpPr>
        <p:grpSpPr>
          <a:xfrm>
            <a:off x="3244789" y="2189767"/>
            <a:ext cx="1233995" cy="1286894"/>
            <a:chOff x="3604334" y="2548262"/>
            <a:chExt cx="1233995" cy="1286894"/>
          </a:xfrm>
        </p:grpSpPr>
        <p:sp>
          <p:nvSpPr>
            <p:cNvPr id="8" name="Trapezium 7"/>
            <p:cNvSpPr/>
            <p:nvPr/>
          </p:nvSpPr>
          <p:spPr>
            <a:xfrm rot="5400000">
              <a:off x="3398112" y="2754484"/>
              <a:ext cx="1286894" cy="874450"/>
            </a:xfrm>
            <a:prstGeom prst="trapezoid">
              <a:avLst>
                <a:gd name="adj" fmla="val 48813"/>
              </a:avLst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4478784" y="2967247"/>
              <a:ext cx="359545" cy="44177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1" name="Groep 10"/>
          <p:cNvGrpSpPr/>
          <p:nvPr/>
        </p:nvGrpSpPr>
        <p:grpSpPr>
          <a:xfrm rot="5400000">
            <a:off x="1020557" y="4386290"/>
            <a:ext cx="1233995" cy="1286894"/>
            <a:chOff x="3604334" y="2548262"/>
            <a:chExt cx="1233995" cy="1286894"/>
          </a:xfrm>
        </p:grpSpPr>
        <p:sp>
          <p:nvSpPr>
            <p:cNvPr id="12" name="Trapezium 11"/>
            <p:cNvSpPr/>
            <p:nvPr/>
          </p:nvSpPr>
          <p:spPr>
            <a:xfrm rot="5400000">
              <a:off x="3398112" y="2754484"/>
              <a:ext cx="1286894" cy="874450"/>
            </a:xfrm>
            <a:prstGeom prst="trapezoid">
              <a:avLst>
                <a:gd name="adj" fmla="val 48813"/>
              </a:avLst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/>
            <p:cNvSpPr/>
            <p:nvPr/>
          </p:nvSpPr>
          <p:spPr>
            <a:xfrm>
              <a:off x="4478784" y="2967247"/>
              <a:ext cx="359545" cy="44177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4" name="Tekstvak 13"/>
          <p:cNvSpPr txBox="1"/>
          <p:nvPr/>
        </p:nvSpPr>
        <p:spPr>
          <a:xfrm>
            <a:off x="3682014" y="3378727"/>
            <a:ext cx="94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>
                <a:latin typeface="+mj-lt"/>
              </a:rPr>
              <a:t>zender</a:t>
            </a:r>
          </a:p>
        </p:txBody>
      </p:sp>
      <p:pic>
        <p:nvPicPr>
          <p:cNvPr id="16" name="IMG_025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8796" y="114993"/>
            <a:ext cx="3781876" cy="6723336"/>
          </a:xfrm>
          <a:prstGeom prst="rect">
            <a:avLst/>
          </a:prstGeom>
        </p:spPr>
      </p:pic>
      <p:sp>
        <p:nvSpPr>
          <p:cNvPr id="17" name="Tekstvak 16"/>
          <p:cNvSpPr txBox="1"/>
          <p:nvPr/>
        </p:nvSpPr>
        <p:spPr>
          <a:xfrm>
            <a:off x="816442" y="5754708"/>
            <a:ext cx="123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>
                <a:latin typeface="+mj-lt"/>
              </a:rPr>
              <a:t>ontvanger</a:t>
            </a:r>
          </a:p>
        </p:txBody>
      </p:sp>
      <p:cxnSp>
        <p:nvCxnSpPr>
          <p:cNvPr id="19" name="Rechte verbindingslijn met pijl 18"/>
          <p:cNvCxnSpPr/>
          <p:nvPr/>
        </p:nvCxnSpPr>
        <p:spPr>
          <a:xfrm flipH="1">
            <a:off x="2281003" y="2829640"/>
            <a:ext cx="958688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>
            <a:endCxn id="12" idx="2"/>
          </p:cNvCxnSpPr>
          <p:nvPr/>
        </p:nvCxnSpPr>
        <p:spPr>
          <a:xfrm>
            <a:off x="1637555" y="2829640"/>
            <a:ext cx="0" cy="1583100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Rechte verbindingslijn met pijl 24"/>
          <p:cNvCxnSpPr/>
          <p:nvPr/>
        </p:nvCxnSpPr>
        <p:spPr>
          <a:xfrm>
            <a:off x="1637555" y="2829640"/>
            <a:ext cx="0" cy="73375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Rechte verbindingslijn met pijl 26"/>
          <p:cNvCxnSpPr/>
          <p:nvPr/>
        </p:nvCxnSpPr>
        <p:spPr>
          <a:xfrm flipH="1">
            <a:off x="7538566" y="5754708"/>
            <a:ext cx="2519834" cy="54941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0" name="Tijdelijke aanduiding voor tekst 4">
            <a:extLst>
              <a:ext uri="{FF2B5EF4-FFF2-40B4-BE49-F238E27FC236}">
                <a16:creationId xmlns:a16="http://schemas.microsoft.com/office/drawing/2014/main" id="{11C028CC-722D-41A1-BE8C-890C4EACFAF7}"/>
              </a:ext>
            </a:extLst>
          </p:cNvPr>
          <p:cNvSpPr txBox="1">
            <a:spLocks/>
          </p:cNvSpPr>
          <p:nvPr/>
        </p:nvSpPr>
        <p:spPr bwMode="auto">
          <a:xfrm>
            <a:off x="1082887" y="500042"/>
            <a:ext cx="7775378" cy="73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600" b="1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kern="0" dirty="0"/>
              <a:t>Didactiek </a:t>
            </a:r>
            <a:r>
              <a:rPr lang="nl-NL" kern="0" dirty="0" err="1"/>
              <a:t>Tunneling</a:t>
            </a: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30658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jdelijke aanduiding voor tekst 5">
            <a:extLst>
              <a:ext uri="{FF2B5EF4-FFF2-40B4-BE49-F238E27FC236}">
                <a16:creationId xmlns:a16="http://schemas.microsoft.com/office/drawing/2014/main" id="{443EA9F7-B19C-489F-8D71-9E50807132F2}"/>
              </a:ext>
            </a:extLst>
          </p:cNvPr>
          <p:cNvSpPr txBox="1">
            <a:spLocks/>
          </p:cNvSpPr>
          <p:nvPr/>
        </p:nvSpPr>
        <p:spPr bwMode="auto">
          <a:xfrm>
            <a:off x="1117087" y="1271042"/>
            <a:ext cx="777539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 sz="18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kern="0" dirty="0"/>
              <a:t>Experiment – frust. Int. </a:t>
            </a:r>
            <a:r>
              <a:rPr lang="nl-NL" kern="0" dirty="0" err="1"/>
              <a:t>reflection</a:t>
            </a:r>
            <a:r>
              <a:rPr lang="nl-NL" kern="0" dirty="0"/>
              <a:t> </a:t>
            </a:r>
          </a:p>
        </p:txBody>
      </p:sp>
      <p:cxnSp>
        <p:nvCxnSpPr>
          <p:cNvPr id="32" name="Rechte verbindingslijn 31"/>
          <p:cNvCxnSpPr/>
          <p:nvPr/>
        </p:nvCxnSpPr>
        <p:spPr>
          <a:xfrm>
            <a:off x="2388082" y="4142940"/>
            <a:ext cx="0" cy="1285859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Rechthoekige driehoek 4"/>
          <p:cNvSpPr/>
          <p:nvPr/>
        </p:nvSpPr>
        <p:spPr>
          <a:xfrm rot="10800000">
            <a:off x="1538677" y="3140421"/>
            <a:ext cx="1854680" cy="1854680"/>
          </a:xfrm>
          <a:prstGeom prst="rtTriangl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" name="Groep 9"/>
          <p:cNvGrpSpPr/>
          <p:nvPr/>
        </p:nvGrpSpPr>
        <p:grpSpPr>
          <a:xfrm rot="16200000">
            <a:off x="1852594" y="1580675"/>
            <a:ext cx="1233995" cy="1286894"/>
            <a:chOff x="3604334" y="2548262"/>
            <a:chExt cx="1233995" cy="1286894"/>
          </a:xfrm>
        </p:grpSpPr>
        <p:sp>
          <p:nvSpPr>
            <p:cNvPr id="8" name="Trapezium 7"/>
            <p:cNvSpPr/>
            <p:nvPr/>
          </p:nvSpPr>
          <p:spPr>
            <a:xfrm rot="5400000">
              <a:off x="3398112" y="2754484"/>
              <a:ext cx="1286894" cy="874450"/>
            </a:xfrm>
            <a:prstGeom prst="trapezoid">
              <a:avLst>
                <a:gd name="adj" fmla="val 48813"/>
              </a:avLst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4478784" y="2967247"/>
              <a:ext cx="359545" cy="44177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1" name="Groep 10"/>
          <p:cNvGrpSpPr/>
          <p:nvPr/>
        </p:nvGrpSpPr>
        <p:grpSpPr>
          <a:xfrm rot="5400000">
            <a:off x="1849020" y="5402349"/>
            <a:ext cx="1233995" cy="1286894"/>
            <a:chOff x="3604334" y="2548262"/>
            <a:chExt cx="1233995" cy="1286894"/>
          </a:xfrm>
        </p:grpSpPr>
        <p:sp>
          <p:nvSpPr>
            <p:cNvPr id="12" name="Trapezium 11"/>
            <p:cNvSpPr/>
            <p:nvPr/>
          </p:nvSpPr>
          <p:spPr>
            <a:xfrm rot="5400000">
              <a:off x="3398112" y="2754484"/>
              <a:ext cx="1286894" cy="874450"/>
            </a:xfrm>
            <a:prstGeom prst="trapezoid">
              <a:avLst>
                <a:gd name="adj" fmla="val 48813"/>
              </a:avLst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/>
            <p:cNvSpPr/>
            <p:nvPr/>
          </p:nvSpPr>
          <p:spPr>
            <a:xfrm>
              <a:off x="4478784" y="2967247"/>
              <a:ext cx="359545" cy="44177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4" name="Tekstvak 13"/>
          <p:cNvSpPr txBox="1"/>
          <p:nvPr/>
        </p:nvSpPr>
        <p:spPr>
          <a:xfrm>
            <a:off x="910838" y="1597338"/>
            <a:ext cx="94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>
                <a:latin typeface="+mj-lt"/>
              </a:rPr>
              <a:t>zender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1002123" y="6336250"/>
            <a:ext cx="123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>
                <a:latin typeface="+mj-lt"/>
              </a:rPr>
              <a:t>ontvanger</a:t>
            </a:r>
          </a:p>
        </p:txBody>
      </p:sp>
      <p:pic>
        <p:nvPicPr>
          <p:cNvPr id="18" name="IMG_02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5073996" y="97654"/>
            <a:ext cx="3846217" cy="6837720"/>
          </a:xfrm>
          <a:prstGeom prst="rect">
            <a:avLst/>
          </a:prstGeom>
        </p:spPr>
      </p:pic>
      <p:sp>
        <p:nvSpPr>
          <p:cNvPr id="19" name="Rechthoekige driehoek 18"/>
          <p:cNvSpPr/>
          <p:nvPr/>
        </p:nvSpPr>
        <p:spPr>
          <a:xfrm>
            <a:off x="1460742" y="3210452"/>
            <a:ext cx="1854680" cy="1854680"/>
          </a:xfrm>
          <a:prstGeom prst="rtTriangl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2" name="Rechte verbindingslijn met pijl 21"/>
          <p:cNvCxnSpPr/>
          <p:nvPr/>
        </p:nvCxnSpPr>
        <p:spPr>
          <a:xfrm>
            <a:off x="1517715" y="4945608"/>
            <a:ext cx="409381" cy="1044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Rechte verbindingslijn met pijl 23"/>
          <p:cNvCxnSpPr>
            <a:stCxn id="8" idx="2"/>
          </p:cNvCxnSpPr>
          <p:nvPr/>
        </p:nvCxnSpPr>
        <p:spPr>
          <a:xfrm flipH="1">
            <a:off x="2466017" y="2841120"/>
            <a:ext cx="3575" cy="908949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Rechte verbindingslijn met pijl 26"/>
          <p:cNvCxnSpPr>
            <a:endCxn id="19" idx="3"/>
          </p:cNvCxnSpPr>
          <p:nvPr/>
        </p:nvCxnSpPr>
        <p:spPr>
          <a:xfrm flipH="1">
            <a:off x="2388082" y="4142940"/>
            <a:ext cx="1788" cy="92219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Rechte verbindingslijn 33"/>
          <p:cNvCxnSpPr>
            <a:endCxn id="5" idx="5"/>
          </p:cNvCxnSpPr>
          <p:nvPr/>
        </p:nvCxnSpPr>
        <p:spPr>
          <a:xfrm>
            <a:off x="2466017" y="2841120"/>
            <a:ext cx="0" cy="1226641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Rechte verbindingslijn 35"/>
          <p:cNvCxnSpPr>
            <a:stCxn id="5" idx="5"/>
            <a:endCxn id="19" idx="5"/>
          </p:cNvCxnSpPr>
          <p:nvPr/>
        </p:nvCxnSpPr>
        <p:spPr>
          <a:xfrm flipH="1">
            <a:off x="2388082" y="4067761"/>
            <a:ext cx="77935" cy="70031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Rechte verbindingslijn met pijl 38"/>
          <p:cNvCxnSpPr/>
          <p:nvPr/>
        </p:nvCxnSpPr>
        <p:spPr>
          <a:xfrm flipH="1">
            <a:off x="7963269" y="5697840"/>
            <a:ext cx="1975448" cy="336368"/>
          </a:xfrm>
          <a:prstGeom prst="straightConnector1">
            <a:avLst/>
          </a:prstGeom>
          <a:ln w="666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4" name="Tekstvak 43"/>
          <p:cNvSpPr txBox="1"/>
          <p:nvPr/>
        </p:nvSpPr>
        <p:spPr>
          <a:xfrm>
            <a:off x="2073759" y="4115147"/>
            <a:ext cx="488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5400" dirty="0">
                <a:latin typeface="+mj-lt"/>
              </a:rPr>
              <a:t>?</a:t>
            </a:r>
          </a:p>
        </p:txBody>
      </p:sp>
      <p:sp>
        <p:nvSpPr>
          <p:cNvPr id="45" name="Tekstvak 44"/>
          <p:cNvSpPr txBox="1"/>
          <p:nvPr/>
        </p:nvSpPr>
        <p:spPr>
          <a:xfrm>
            <a:off x="252843" y="3355809"/>
            <a:ext cx="1035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>
                <a:latin typeface="+mj-lt"/>
              </a:rPr>
              <a:t>Hij gaat door de spleet!!!</a:t>
            </a:r>
          </a:p>
        </p:txBody>
      </p:sp>
      <p:sp>
        <p:nvSpPr>
          <p:cNvPr id="37" name="Tijdelijke aanduiding voor tekst 4">
            <a:extLst>
              <a:ext uri="{FF2B5EF4-FFF2-40B4-BE49-F238E27FC236}">
                <a16:creationId xmlns:a16="http://schemas.microsoft.com/office/drawing/2014/main" id="{50A5C736-1A6D-4568-BA29-793850ADD3ED}"/>
              </a:ext>
            </a:extLst>
          </p:cNvPr>
          <p:cNvSpPr txBox="1">
            <a:spLocks/>
          </p:cNvSpPr>
          <p:nvPr/>
        </p:nvSpPr>
        <p:spPr bwMode="auto">
          <a:xfrm>
            <a:off x="1082887" y="500042"/>
            <a:ext cx="7775378" cy="73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600" b="1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l-NL" kern="0"/>
              <a:t>Didactiek Tunneling</a:t>
            </a:r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365664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90031" y="1652167"/>
            <a:ext cx="3564008" cy="3560763"/>
          </a:xfrm>
        </p:spPr>
        <p:txBody>
          <a:bodyPr/>
          <a:lstStyle/>
          <a:p>
            <a:pPr marL="0" indent="0">
              <a:buNone/>
            </a:pPr>
            <a:r>
              <a:rPr lang="nl-NL" sz="1600" b="1" dirty="0"/>
              <a:t>Deeltje/golf dualiteit</a:t>
            </a:r>
          </a:p>
          <a:p>
            <a:pPr lvl="0"/>
            <a:r>
              <a:rPr lang="nl-NL" sz="1600" dirty="0"/>
              <a:t>Licht is een ruimtelijke trilling.</a:t>
            </a:r>
          </a:p>
          <a:p>
            <a:pPr lvl="0"/>
            <a:r>
              <a:rPr lang="nl-NL" sz="1600" dirty="0"/>
              <a:t>Elektronen deeltjes, fotonen wel deeltje of golf.</a:t>
            </a:r>
          </a:p>
          <a:p>
            <a:pPr lvl="0"/>
            <a:r>
              <a:rPr lang="nl-NL" sz="1600" dirty="0"/>
              <a:t>Fotonen nooit tegelijkertijd een deeltje of golf</a:t>
            </a:r>
          </a:p>
          <a:p>
            <a:pPr lvl="0"/>
            <a:r>
              <a:rPr lang="nl-NL" sz="1600" dirty="0"/>
              <a:t>Fotonen zijn golf of deeltje afhankelijk van de meting</a:t>
            </a:r>
          </a:p>
          <a:p>
            <a:pPr lvl="0"/>
            <a:r>
              <a:rPr lang="nl-NL" sz="1600" dirty="0"/>
              <a:t>De </a:t>
            </a:r>
            <a:r>
              <a:rPr lang="nl-NL" sz="1600" dirty="0" err="1"/>
              <a:t>Broglie</a:t>
            </a:r>
            <a:r>
              <a:rPr lang="nl-NL" sz="1600" dirty="0"/>
              <a:t>-golflengte vaste eigenschap</a:t>
            </a:r>
          </a:p>
          <a:p>
            <a:pPr marL="0" lvl="0" indent="0">
              <a:buNone/>
            </a:pPr>
            <a:endParaRPr lang="nl-NL" sz="1600" dirty="0"/>
          </a:p>
          <a:p>
            <a:pPr marL="0" indent="0">
              <a:buNone/>
            </a:pPr>
            <a:br>
              <a:rPr lang="nl-NL" sz="1600" dirty="0"/>
            </a:b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800" dirty="0"/>
          </a:p>
          <a:p>
            <a:pPr marL="0" indent="0">
              <a:buNone/>
            </a:pPr>
            <a:endParaRPr lang="nl-NL" sz="800" dirty="0"/>
          </a:p>
          <a:p>
            <a:pPr marL="0" indent="0">
              <a:buNone/>
            </a:pPr>
            <a:endParaRPr lang="nl-NL" sz="8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800" dirty="0"/>
              <a:t>(Deeltje/golf: Steinberg et al, 1999; </a:t>
            </a:r>
            <a:r>
              <a:rPr lang="nl-NL" sz="800" dirty="0" err="1"/>
              <a:t>Olson</a:t>
            </a:r>
            <a:r>
              <a:rPr lang="nl-NL" sz="800" dirty="0"/>
              <a:t>, 2002; </a:t>
            </a:r>
            <a:r>
              <a:rPr lang="nl-NL" sz="800" dirty="0" err="1"/>
              <a:t>Vokos</a:t>
            </a:r>
            <a:r>
              <a:rPr lang="nl-NL" sz="800" dirty="0"/>
              <a:t> et al, 2000)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800" dirty="0"/>
              <a:t>(</a:t>
            </a:r>
            <a:r>
              <a:rPr lang="nl-NL" sz="800" dirty="0" err="1"/>
              <a:t>Tunneling</a:t>
            </a:r>
            <a:r>
              <a:rPr lang="nl-NL" sz="800" dirty="0"/>
              <a:t>: </a:t>
            </a:r>
            <a:r>
              <a:rPr lang="nl-NL" sz="800" dirty="0" err="1"/>
              <a:t>McKagan</a:t>
            </a:r>
            <a:r>
              <a:rPr lang="nl-NL" sz="800" dirty="0"/>
              <a:t> et al, 2008; </a:t>
            </a:r>
            <a:r>
              <a:rPr lang="nl-NL" sz="800" dirty="0" err="1"/>
              <a:t>Wittmann</a:t>
            </a:r>
            <a:r>
              <a:rPr lang="nl-NL" sz="800" dirty="0"/>
              <a:t> et al, 2005)</a:t>
            </a:r>
          </a:p>
          <a:p>
            <a:endParaRPr lang="nl-NL" sz="160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15-12-2018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Misconcepten - literatuur</a:t>
            </a:r>
          </a:p>
        </p:txBody>
      </p:sp>
      <p:sp>
        <p:nvSpPr>
          <p:cNvPr id="8" name="Tijdelijke aanduiding voor inhoud 1"/>
          <p:cNvSpPr txBox="1">
            <a:spLocks/>
          </p:cNvSpPr>
          <p:nvPr/>
        </p:nvSpPr>
        <p:spPr bwMode="auto">
          <a:xfrm>
            <a:off x="5076056" y="1652167"/>
            <a:ext cx="3782224" cy="487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sz="1600" b="1" kern="0" dirty="0" err="1"/>
              <a:t>Tunneling</a:t>
            </a:r>
            <a:endParaRPr lang="nl-NL" sz="1600" b="1" kern="0" dirty="0"/>
          </a:p>
          <a:p>
            <a:r>
              <a:rPr lang="nl-NL" sz="1600" dirty="0"/>
              <a:t>Energie-barrière niet begrepen, vanwege onbegrip </a:t>
            </a:r>
            <a:r>
              <a:rPr lang="nl-NL" sz="1600" dirty="0" err="1"/>
              <a:t>E_pot</a:t>
            </a:r>
            <a:r>
              <a:rPr lang="nl-NL" sz="1600" dirty="0"/>
              <a:t>.</a:t>
            </a:r>
          </a:p>
          <a:p>
            <a:r>
              <a:rPr lang="nl-NL" sz="1600" dirty="0"/>
              <a:t>Energie verloren na barrière.</a:t>
            </a:r>
            <a:br>
              <a:rPr lang="nl-NL" sz="1600" dirty="0"/>
            </a:br>
            <a:br>
              <a:rPr lang="nl-NL" sz="1600" dirty="0"/>
            </a:br>
            <a:br>
              <a:rPr lang="nl-NL" sz="1600" dirty="0"/>
            </a:br>
            <a:br>
              <a:rPr lang="nl-NL" sz="1600" dirty="0"/>
            </a:br>
            <a:endParaRPr lang="nl-NL" sz="1600" dirty="0"/>
          </a:p>
          <a:p>
            <a:r>
              <a:rPr lang="nl-NL" sz="1600" dirty="0"/>
              <a:t>Evenwichtsstand - golffunctie verschuift na barrière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endParaRPr lang="nl-NL" dirty="0"/>
          </a:p>
          <a:p>
            <a:endParaRPr lang="nl-NL" kern="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79" y="3068960"/>
            <a:ext cx="2579214" cy="129368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814" y="5076503"/>
            <a:ext cx="2760801" cy="118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06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Licht kan </a:t>
            </a:r>
            <a:r>
              <a:rPr lang="nl-NL" u="sng" dirty="0"/>
              <a:t>tegelijkertijd</a:t>
            </a:r>
            <a:r>
              <a:rPr lang="nl-NL" dirty="0"/>
              <a:t> zowel deeltjes als golfgedrag vertonen</a:t>
            </a:r>
          </a:p>
          <a:p>
            <a:endParaRPr lang="nl-NL" dirty="0"/>
          </a:p>
          <a:p>
            <a:r>
              <a:rPr lang="nl-NL" dirty="0"/>
              <a:t>Golf/deeltjesdualiteit is fundamenteel eigenschap van </a:t>
            </a:r>
            <a:r>
              <a:rPr lang="nl-NL" u="sng" dirty="0"/>
              <a:t>individueel </a:t>
            </a:r>
            <a:r>
              <a:rPr lang="nl-NL" dirty="0"/>
              <a:t>foton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15-12-2018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Didactiek Deeltje/golf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Doel – aanpakken misconcepties:</a:t>
            </a:r>
          </a:p>
        </p:txBody>
      </p:sp>
    </p:spTree>
    <p:extLst>
      <p:ext uri="{BB962C8B-B14F-4D97-AF65-F5344CB8AC3E}">
        <p14:creationId xmlns:p14="http://schemas.microsoft.com/office/powerpoint/2010/main" val="98495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Rechte verbindingslijn 19"/>
          <p:cNvCxnSpPr/>
          <p:nvPr/>
        </p:nvCxnSpPr>
        <p:spPr>
          <a:xfrm>
            <a:off x="2526319" y="3900112"/>
            <a:ext cx="360040" cy="0"/>
          </a:xfrm>
          <a:prstGeom prst="line">
            <a:avLst/>
          </a:prstGeom>
          <a:ln w="34925"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8" name="Gelijkbenige driehoek 37"/>
          <p:cNvSpPr/>
          <p:nvPr/>
        </p:nvSpPr>
        <p:spPr>
          <a:xfrm rot="16200000">
            <a:off x="3868229" y="2847182"/>
            <a:ext cx="146559" cy="2110295"/>
          </a:xfrm>
          <a:prstGeom prst="triangle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Gelijkbenige driehoek 42"/>
          <p:cNvSpPr/>
          <p:nvPr/>
        </p:nvSpPr>
        <p:spPr>
          <a:xfrm rot="16200000">
            <a:off x="5512550" y="2492896"/>
            <a:ext cx="783200" cy="2808310"/>
          </a:xfrm>
          <a:prstGeom prst="triangle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0897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8509000" y="6400800"/>
            <a:ext cx="3746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E511A1B-0EED-2B4B-9577-CCFBD3B74D94}" type="slidenum">
              <a:rPr lang="nl-NL" altLang="nl-NL" sz="1000">
                <a:solidFill>
                  <a:srgbClr val="000000"/>
                </a:solidFill>
              </a:rPr>
              <a:pPr/>
              <a:t>6</a:t>
            </a:fld>
            <a:endParaRPr lang="nl-NL" altLang="nl-NL" sz="1000">
              <a:solidFill>
                <a:srgbClr val="000000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082675" y="500063"/>
            <a:ext cx="7775575" cy="7334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nl-NL" dirty="0"/>
              <a:t>Didactiek deeltje/golf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082675" y="1227138"/>
            <a:ext cx="7775575" cy="2857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 dirty="0"/>
              <a:t>Experiment – 1 foton 2 spleet</a:t>
            </a:r>
          </a:p>
        </p:txBody>
      </p:sp>
      <p:sp>
        <p:nvSpPr>
          <p:cNvPr id="2" name="Rechthoek 1"/>
          <p:cNvSpPr/>
          <p:nvPr/>
        </p:nvSpPr>
        <p:spPr>
          <a:xfrm>
            <a:off x="1331640" y="2104418"/>
            <a:ext cx="6552728" cy="3720628"/>
          </a:xfrm>
          <a:prstGeom prst="rect">
            <a:avLst/>
          </a:prstGeom>
          <a:noFill/>
          <a:ln w="31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1446199" y="3715446"/>
            <a:ext cx="7920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Laser</a:t>
            </a:r>
          </a:p>
        </p:txBody>
      </p:sp>
      <p:cxnSp>
        <p:nvCxnSpPr>
          <p:cNvPr id="13" name="Rechte verbindingslijn 12"/>
          <p:cNvCxnSpPr>
            <a:stCxn id="3" idx="3"/>
          </p:cNvCxnSpPr>
          <p:nvPr/>
        </p:nvCxnSpPr>
        <p:spPr>
          <a:xfrm>
            <a:off x="2238287" y="3900112"/>
            <a:ext cx="288032" cy="0"/>
          </a:xfrm>
          <a:prstGeom prst="line">
            <a:avLst/>
          </a:prstGeom>
          <a:ln w="571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Tekstvak 15"/>
          <p:cNvSpPr txBox="1"/>
          <p:nvPr/>
        </p:nvSpPr>
        <p:spPr>
          <a:xfrm>
            <a:off x="1462094" y="4433142"/>
            <a:ext cx="1186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Grijsfilter</a:t>
            </a:r>
          </a:p>
          <a:p>
            <a:pPr algn="r"/>
            <a:r>
              <a:rPr lang="nl-NL" dirty="0"/>
              <a:t>1:10</a:t>
            </a:r>
            <a:r>
              <a:rPr lang="nl-NL" baseline="30000" dirty="0"/>
              <a:t>5</a:t>
            </a:r>
            <a:endParaRPr lang="nl-NL" dirty="0"/>
          </a:p>
        </p:txBody>
      </p:sp>
      <p:cxnSp>
        <p:nvCxnSpPr>
          <p:cNvPr id="23" name="Rechte verbindingslijn 22"/>
          <p:cNvCxnSpPr/>
          <p:nvPr/>
        </p:nvCxnSpPr>
        <p:spPr>
          <a:xfrm>
            <a:off x="2886359" y="3360052"/>
            <a:ext cx="0" cy="108012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2526319" y="3360052"/>
            <a:ext cx="0" cy="108012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/>
          <p:nvPr/>
        </p:nvCxnSpPr>
        <p:spPr>
          <a:xfrm>
            <a:off x="2780342" y="3799670"/>
            <a:ext cx="25202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/>
          <p:cNvCxnSpPr/>
          <p:nvPr/>
        </p:nvCxnSpPr>
        <p:spPr>
          <a:xfrm>
            <a:off x="2778347" y="4005064"/>
            <a:ext cx="25202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2760488" y="2975383"/>
            <a:ext cx="15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dubbelspleet</a:t>
            </a:r>
          </a:p>
        </p:txBody>
      </p:sp>
      <p:sp>
        <p:nvSpPr>
          <p:cNvPr id="24" name="Rechthoek 23"/>
          <p:cNvSpPr/>
          <p:nvPr/>
        </p:nvSpPr>
        <p:spPr>
          <a:xfrm>
            <a:off x="7308304" y="3184193"/>
            <a:ext cx="72008" cy="1576326"/>
          </a:xfrm>
          <a:prstGeom prst="rect">
            <a:avLst/>
          </a:prstGeom>
          <a:pattFill prst="wdDnDiag">
            <a:fgClr>
              <a:schemeClr val="dk1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/>
          <p:cNvSpPr/>
          <p:nvPr/>
        </p:nvSpPr>
        <p:spPr>
          <a:xfrm>
            <a:off x="7236296" y="3329511"/>
            <a:ext cx="216024" cy="5400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/>
          <p:cNvSpPr/>
          <p:nvPr/>
        </p:nvSpPr>
        <p:spPr>
          <a:xfrm>
            <a:off x="7092280" y="3493313"/>
            <a:ext cx="144016" cy="2038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Tekstvak 32"/>
          <p:cNvSpPr txBox="1"/>
          <p:nvPr/>
        </p:nvSpPr>
        <p:spPr>
          <a:xfrm>
            <a:off x="5387296" y="2435121"/>
            <a:ext cx="207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Fotocounter op transportsysteem</a:t>
            </a:r>
          </a:p>
        </p:txBody>
      </p:sp>
      <p:cxnSp>
        <p:nvCxnSpPr>
          <p:cNvPr id="34" name="Rechte verbindingslijn 33"/>
          <p:cNvCxnSpPr/>
          <p:nvPr/>
        </p:nvCxnSpPr>
        <p:spPr>
          <a:xfrm>
            <a:off x="5004048" y="3329511"/>
            <a:ext cx="0" cy="108012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kstvak 34"/>
          <p:cNvSpPr txBox="1"/>
          <p:nvPr/>
        </p:nvSpPr>
        <p:spPr>
          <a:xfrm>
            <a:off x="3649137" y="4445931"/>
            <a:ext cx="15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Negatieve lens</a:t>
            </a:r>
          </a:p>
        </p:txBody>
      </p:sp>
      <p:cxnSp>
        <p:nvCxnSpPr>
          <p:cNvPr id="30" name="Rechte verbindingslijn 29"/>
          <p:cNvCxnSpPr/>
          <p:nvPr/>
        </p:nvCxnSpPr>
        <p:spPr>
          <a:xfrm>
            <a:off x="4932040" y="3232758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/>
          <p:cNvCxnSpPr/>
          <p:nvPr/>
        </p:nvCxnSpPr>
        <p:spPr>
          <a:xfrm>
            <a:off x="7668344" y="3360052"/>
            <a:ext cx="0" cy="1312866"/>
          </a:xfrm>
          <a:prstGeom prst="straightConnector1">
            <a:avLst/>
          </a:prstGeom>
          <a:ln w="28575">
            <a:headEnd type="arrow" w="lg" len="lg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74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8509000" y="6400800"/>
            <a:ext cx="3746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E511A1B-0EED-2B4B-9577-CCFBD3B74D94}" type="slidenum">
              <a:rPr lang="nl-NL" altLang="nl-NL" sz="1000">
                <a:solidFill>
                  <a:srgbClr val="000000"/>
                </a:solidFill>
              </a:rPr>
              <a:pPr/>
              <a:t>7</a:t>
            </a:fld>
            <a:endParaRPr lang="nl-NL" altLang="nl-NL" sz="1000">
              <a:solidFill>
                <a:srgbClr val="000000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082675" y="500063"/>
            <a:ext cx="7775575" cy="7334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nl-NL" dirty="0"/>
              <a:t>Didactiek deeltje/golf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062831" y="1233488"/>
            <a:ext cx="7775575" cy="2857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 dirty="0"/>
              <a:t>Experiment – 1 foton 2 spleet – fotocounter &amp; transportmechanisme</a:t>
            </a:r>
          </a:p>
        </p:txBody>
      </p:sp>
      <p:sp>
        <p:nvSpPr>
          <p:cNvPr id="27" name="Tijdelijke aanduiding voor inhoud 1"/>
          <p:cNvSpPr txBox="1">
            <a:spLocks/>
          </p:cNvSpPr>
          <p:nvPr/>
        </p:nvSpPr>
        <p:spPr>
          <a:xfrm>
            <a:off x="1080000" y="2051050"/>
            <a:ext cx="4284088" cy="3560763"/>
          </a:xfrm>
          <a:prstGeom prst="rect">
            <a:avLst/>
          </a:prstGeom>
        </p:spPr>
        <p:txBody>
          <a:bodyPr/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nl-NL" kern="0" dirty="0"/>
          </a:p>
        </p:txBody>
      </p:sp>
      <p:pic>
        <p:nvPicPr>
          <p:cNvPr id="2" name="IMG_02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323" y="1819584"/>
            <a:ext cx="7920880" cy="445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8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8509000" y="6400800"/>
            <a:ext cx="3746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E511A1B-0EED-2B4B-9577-CCFBD3B74D94}" type="slidenum">
              <a:rPr lang="nl-NL" altLang="nl-NL" sz="1000">
                <a:solidFill>
                  <a:srgbClr val="000000"/>
                </a:solidFill>
              </a:rPr>
              <a:pPr/>
              <a:t>8</a:t>
            </a:fld>
            <a:endParaRPr lang="nl-NL" altLang="nl-NL" sz="1000">
              <a:solidFill>
                <a:srgbClr val="000000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082675" y="500063"/>
            <a:ext cx="7775575" cy="7334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nl-NL" dirty="0"/>
              <a:t>Didactiek deeltje/golf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082675" y="1227138"/>
            <a:ext cx="7775575" cy="2857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 dirty="0"/>
              <a:t>Experiment – 1 foton 2 spleet</a:t>
            </a:r>
          </a:p>
        </p:txBody>
      </p:sp>
      <p:sp>
        <p:nvSpPr>
          <p:cNvPr id="27" name="Tijdelijke aanduiding voor inhoud 1"/>
          <p:cNvSpPr txBox="1">
            <a:spLocks/>
          </p:cNvSpPr>
          <p:nvPr/>
        </p:nvSpPr>
        <p:spPr>
          <a:xfrm>
            <a:off x="971600" y="1989535"/>
            <a:ext cx="5292200" cy="3560763"/>
          </a:xfrm>
          <a:prstGeom prst="rect">
            <a:avLst/>
          </a:prstGeom>
        </p:spPr>
        <p:txBody>
          <a:bodyPr/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nl-NL" kern="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830757D-1389-7A40-A7DD-80522E4DD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45881"/>
            <a:ext cx="6620349" cy="44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35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8509000" y="6400800"/>
            <a:ext cx="3746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65FA356-73C6-C94A-A001-46AD6D4D2505}" type="slidenum">
              <a:rPr lang="nl-NL" altLang="nl-NL" sz="1000">
                <a:solidFill>
                  <a:srgbClr val="000000"/>
                </a:solidFill>
              </a:rPr>
              <a:pPr/>
              <a:t>9</a:t>
            </a:fld>
            <a:endParaRPr lang="nl-NL" altLang="nl-NL" sz="1000">
              <a:solidFill>
                <a:srgbClr val="000000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082675" y="500063"/>
            <a:ext cx="7775575" cy="7334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nl-NL" dirty="0"/>
              <a:t>Didactiek Deeltje/golf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082675" y="1227138"/>
            <a:ext cx="7775575" cy="2857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 dirty="0"/>
              <a:t>Experiment – 1 foton 2 spleet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B74EDCB-6823-8C43-9A3B-844BEB3A7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59851"/>
            <a:ext cx="6948264" cy="464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01455"/>
      </p:ext>
    </p:extLst>
  </p:cSld>
  <p:clrMapOvr>
    <a:masterClrMapping/>
  </p:clrMapOvr>
</p:sld>
</file>

<file path=ppt/theme/theme1.xml><?xml version="1.0" encoding="utf-8"?>
<a:theme xmlns:a="http://schemas.openxmlformats.org/drawingml/2006/main" name="UT_NL">
  <a:themeElements>
    <a:clrScheme name="UT_wi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ED100"/>
      </a:accent3>
      <a:accent4>
        <a:srgbClr val="0098C3"/>
      </a:accent4>
      <a:accent5>
        <a:srgbClr val="DC0C30"/>
      </a:accent5>
      <a:accent6>
        <a:srgbClr val="006A4D"/>
      </a:accent6>
      <a:hlink>
        <a:srgbClr val="4F2D7F"/>
      </a:hlink>
      <a:folHlink>
        <a:srgbClr val="887B1B"/>
      </a:folHlink>
    </a:clrScheme>
    <a:fontScheme name="Standaardontwer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UT_NL 4-3</Template>
  <TotalTime>4065</TotalTime>
  <Words>914</Words>
  <Application>Microsoft Office PowerPoint</Application>
  <PresentationFormat>Diavoorstelling (4:3)</PresentationFormat>
  <Paragraphs>287</Paragraphs>
  <Slides>34</Slides>
  <Notes>0</Notes>
  <HiddenSlides>2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9" baseType="lpstr">
      <vt:lpstr>Arial</vt:lpstr>
      <vt:lpstr>Arial Narrow</vt:lpstr>
      <vt:lpstr>Courier New</vt:lpstr>
      <vt:lpstr>Wingdings</vt:lpstr>
      <vt:lpstr>UT_NL</vt:lpstr>
      <vt:lpstr>Quantumdidactiek   dualiteit    /    tunneling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Etty Hillesum Lyceum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 Grijsen</dc:creator>
  <cp:lastModifiedBy>Grijsen, J (Jeroen)</cp:lastModifiedBy>
  <cp:revision>103</cp:revision>
  <dcterms:created xsi:type="dcterms:W3CDTF">2016-12-15T08:46:59Z</dcterms:created>
  <dcterms:modified xsi:type="dcterms:W3CDTF">2018-12-15T06:34:42Z</dcterms:modified>
</cp:coreProperties>
</file>