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605" r:id="rId6"/>
    <p:sldId id="260" r:id="rId7"/>
    <p:sldId id="268" r:id="rId8"/>
    <p:sldId id="599" r:id="rId9"/>
    <p:sldId id="595" r:id="rId10"/>
    <p:sldId id="596" r:id="rId11"/>
    <p:sldId id="598" r:id="rId12"/>
    <p:sldId id="604" r:id="rId13"/>
    <p:sldId id="261" r:id="rId14"/>
    <p:sldId id="269" r:id="rId15"/>
    <p:sldId id="267" r:id="rId16"/>
    <p:sldId id="262" r:id="rId17"/>
    <p:sldId id="265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ion.thiememeulenhoff.nl/secure/newton-havo/45-havo-exp/0.1/nl/teacher#chapter-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nt.newton-online.nl/archief/doc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Digitaal – </a:t>
            </a:r>
            <a:r>
              <a:rPr lang="nl-NL" b="1" dirty="0" err="1"/>
              <a:t>the</a:t>
            </a:r>
            <a:r>
              <a:rPr lang="nl-NL" b="1" dirty="0"/>
              <a:t> Next Level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b="1" dirty="0"/>
              <a:t>Kees </a:t>
            </a:r>
            <a:r>
              <a:rPr lang="nl-NL" sz="2400" b="1" dirty="0" err="1"/>
              <a:t>hooyman</a:t>
            </a:r>
            <a:endParaRPr lang="nl-NL" sz="2400" b="1" dirty="0"/>
          </a:p>
          <a:p>
            <a:r>
              <a:rPr lang="nl-NL" sz="2400" b="1" dirty="0"/>
              <a:t>St </a:t>
            </a:r>
            <a:r>
              <a:rPr lang="nl-NL" sz="2400" b="1" dirty="0" err="1"/>
              <a:t>bonifatiuscollege</a:t>
            </a:r>
            <a:r>
              <a:rPr lang="nl-NL" sz="2400" b="1" dirty="0"/>
              <a:t> </a:t>
            </a:r>
            <a:r>
              <a:rPr lang="nl-NL" sz="2400" b="1" dirty="0" err="1"/>
              <a:t>utrecht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7579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24000" y="0"/>
            <a:ext cx="9144000" cy="1916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82" y="548680"/>
            <a:ext cx="8710636" cy="4471838"/>
          </a:xfrm>
          <a:prstGeom prst="rect">
            <a:avLst/>
          </a:prstGeom>
        </p:spPr>
      </p:pic>
      <p:sp>
        <p:nvSpPr>
          <p:cNvPr id="5" name="PIJL-LINKS 4">
            <a:extLst>
              <a:ext uri="{FF2B5EF4-FFF2-40B4-BE49-F238E27FC236}">
                <a16:creationId xmlns:a16="http://schemas.microsoft.com/office/drawing/2014/main" id="{282E7AF0-B58A-484C-81C7-231F5A91152F}"/>
              </a:ext>
            </a:extLst>
          </p:cNvPr>
          <p:cNvSpPr/>
          <p:nvPr/>
        </p:nvSpPr>
        <p:spPr bwMode="auto">
          <a:xfrm rot="8353673">
            <a:off x="23176" y="3606327"/>
            <a:ext cx="1800200" cy="415733"/>
          </a:xfrm>
          <a:prstGeom prst="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D0EA12-718A-45FA-BE50-E887A1C09E68}"/>
              </a:ext>
            </a:extLst>
          </p:cNvPr>
          <p:cNvSpPr txBox="1"/>
          <p:nvPr/>
        </p:nvSpPr>
        <p:spPr>
          <a:xfrm>
            <a:off x="5676147" y="219472"/>
            <a:ext cx="175080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u="sng" dirty="0"/>
              <a:t>Gebruikersnamen</a:t>
            </a:r>
            <a:endParaRPr lang="nl-NL" b="1" u="sng" dirty="0"/>
          </a:p>
          <a:p>
            <a:pPr>
              <a:lnSpc>
                <a:spcPct val="150000"/>
              </a:lnSpc>
            </a:pPr>
            <a:r>
              <a:rPr lang="nl-NL" sz="1400" dirty="0"/>
              <a:t>Woud01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Woud02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Woud03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(…enz., t/m)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Woud40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B3EC9FA-7B91-4BB4-ABBC-25442164A7F1}"/>
              </a:ext>
            </a:extLst>
          </p:cNvPr>
          <p:cNvSpPr/>
          <p:nvPr/>
        </p:nvSpPr>
        <p:spPr>
          <a:xfrm>
            <a:off x="7546359" y="204084"/>
            <a:ext cx="1449436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u="sng" dirty="0">
                <a:solidFill>
                  <a:srgbClr val="00B050"/>
                </a:solidFill>
              </a:rPr>
              <a:t>Wachtwoord</a:t>
            </a:r>
          </a:p>
          <a:p>
            <a:endParaRPr lang="nl-NL" sz="1600" dirty="0"/>
          </a:p>
          <a:p>
            <a:pPr>
              <a:lnSpc>
                <a:spcPct val="150000"/>
              </a:lnSpc>
            </a:pPr>
            <a:endParaRPr lang="nl-NL" sz="16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B050"/>
                </a:solidFill>
              </a:rPr>
              <a:t>welkom</a:t>
            </a:r>
            <a:endParaRPr lang="nl-NL" sz="1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8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24000" y="0"/>
            <a:ext cx="9144000" cy="1916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16632"/>
            <a:ext cx="3456382" cy="14815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27C815-8FDC-4410-A09E-916ACCBE77A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 b="5685"/>
          <a:stretch/>
        </p:blipFill>
        <p:spPr>
          <a:xfrm>
            <a:off x="2423592" y="1496081"/>
            <a:ext cx="8629636" cy="495777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720914" y="6033109"/>
            <a:ext cx="560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i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Klik op de gewenste licentie.</a:t>
            </a:r>
          </a:p>
        </p:txBody>
      </p:sp>
      <p:sp>
        <p:nvSpPr>
          <p:cNvPr id="9" name="PIJL-LINKS 4">
            <a:extLst>
              <a:ext uri="{FF2B5EF4-FFF2-40B4-BE49-F238E27FC236}">
                <a16:creationId xmlns:a16="http://schemas.microsoft.com/office/drawing/2014/main" id="{87306A4C-D373-4909-A0C2-71281DA7CA3E}"/>
              </a:ext>
            </a:extLst>
          </p:cNvPr>
          <p:cNvSpPr/>
          <p:nvPr/>
        </p:nvSpPr>
        <p:spPr bwMode="auto">
          <a:xfrm rot="10309760">
            <a:off x="2811259" y="5290622"/>
            <a:ext cx="1819310" cy="285670"/>
          </a:xfrm>
          <a:prstGeom prst="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24000" y="0"/>
            <a:ext cx="9144000" cy="1916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7F0C45C-AC8A-4662-8141-F9296B6DFAF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t="-4016" r="1011" b="8173"/>
          <a:stretch/>
        </p:blipFill>
        <p:spPr>
          <a:xfrm>
            <a:off x="189274" y="0"/>
            <a:ext cx="11409167" cy="6681537"/>
          </a:xfrm>
          <a:prstGeom prst="rect">
            <a:avLst/>
          </a:prstGeom>
        </p:spPr>
      </p:pic>
      <p:sp>
        <p:nvSpPr>
          <p:cNvPr id="9" name="PIJL-LINKS 4">
            <a:extLst>
              <a:ext uri="{FF2B5EF4-FFF2-40B4-BE49-F238E27FC236}">
                <a16:creationId xmlns:a16="http://schemas.microsoft.com/office/drawing/2014/main" id="{2171448A-7760-4537-B166-6A2104A7168A}"/>
              </a:ext>
            </a:extLst>
          </p:cNvPr>
          <p:cNvSpPr/>
          <p:nvPr/>
        </p:nvSpPr>
        <p:spPr bwMode="auto">
          <a:xfrm rot="12379348">
            <a:off x="512460" y="1335987"/>
            <a:ext cx="1800200" cy="415733"/>
          </a:xfrm>
          <a:prstGeom prst="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1" name="PIJL-LINKS 4">
            <a:extLst>
              <a:ext uri="{FF2B5EF4-FFF2-40B4-BE49-F238E27FC236}">
                <a16:creationId xmlns:a16="http://schemas.microsoft.com/office/drawing/2014/main" id="{9BE745E7-F9A0-4F16-9DD9-08A170A808C4}"/>
              </a:ext>
            </a:extLst>
          </p:cNvPr>
          <p:cNvSpPr/>
          <p:nvPr/>
        </p:nvSpPr>
        <p:spPr bwMode="auto">
          <a:xfrm rot="9220652" flipH="1">
            <a:off x="3791765" y="1335987"/>
            <a:ext cx="1800200" cy="415733"/>
          </a:xfrm>
          <a:prstGeom prst="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Ervaringen met Edition  </a:t>
            </a:r>
          </a:p>
          <a:p>
            <a:pPr lvl="1"/>
            <a:r>
              <a:rPr lang="nl-NL" sz="2800" dirty="0"/>
              <a:t>Leerlingen waarderen de opgaven, ze zijn soms wel behoorlijk pittig.</a:t>
            </a:r>
          </a:p>
          <a:p>
            <a:pPr lvl="1"/>
            <a:r>
              <a:rPr lang="nl-NL" sz="2800" dirty="0"/>
              <a:t>Formatief effect is duidelijk aanwezig.</a:t>
            </a:r>
          </a:p>
          <a:p>
            <a:pPr lvl="1"/>
            <a:r>
              <a:rPr lang="nl-NL" sz="2800" dirty="0"/>
              <a:t>Leerlingen werken redelijk serieus.</a:t>
            </a:r>
          </a:p>
          <a:p>
            <a:pPr lvl="1"/>
            <a:r>
              <a:rPr lang="nl-NL" sz="2800" dirty="0"/>
              <a:t>Nakijkmodel werkt redelijk goed.</a:t>
            </a:r>
          </a:p>
          <a:p>
            <a:pPr lvl="1"/>
            <a:endParaRPr lang="nl-NL" sz="2800" dirty="0"/>
          </a:p>
          <a:p>
            <a:pPr lvl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9684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49700"/>
          </a:xfrm>
        </p:spPr>
        <p:txBody>
          <a:bodyPr>
            <a:normAutofit/>
          </a:bodyPr>
          <a:lstStyle/>
          <a:p>
            <a:r>
              <a:rPr lang="nl-NL" sz="3200" dirty="0"/>
              <a:t>Ervaringen met Edition  </a:t>
            </a:r>
          </a:p>
          <a:p>
            <a:pPr lvl="1"/>
            <a:r>
              <a:rPr lang="nl-NL" sz="2800" dirty="0"/>
              <a:t>Prettig dat de vorm duidelijk afwijkt: ze zien alleen die ene opgave op hun scherm.</a:t>
            </a:r>
          </a:p>
          <a:p>
            <a:pPr lvl="1"/>
            <a:r>
              <a:rPr lang="nl-NL" sz="2800" dirty="0"/>
              <a:t>Diagnostische toets is wel een flinke kluif. Een deel nakijken kan alleen met een trucje.</a:t>
            </a:r>
          </a:p>
          <a:p>
            <a:pPr lvl="1"/>
            <a:r>
              <a:rPr lang="nl-NL" sz="2800" dirty="0"/>
              <a:t>Theorie is handig, maar graag ook een overzicht van de formules</a:t>
            </a:r>
          </a:p>
          <a:p>
            <a:pPr lvl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821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1614-D768-4FFD-B7C0-B433BC68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E7ABC-7B30-4F69-8EBA-6FFA1D18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Conclusie?</a:t>
            </a:r>
          </a:p>
        </p:txBody>
      </p:sp>
    </p:spTree>
    <p:extLst>
      <p:ext uri="{BB962C8B-B14F-4D97-AF65-F5344CB8AC3E}">
        <p14:creationId xmlns:p14="http://schemas.microsoft.com/office/powerpoint/2010/main" val="19063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Naar een </a:t>
            </a:r>
            <a:r>
              <a:rPr lang="nl-NL" b="1" dirty="0" err="1"/>
              <a:t>blended</a:t>
            </a:r>
            <a:r>
              <a:rPr lang="nl-NL" b="1" dirty="0"/>
              <a:t> 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9569368" cy="3416300"/>
          </a:xfrm>
        </p:spPr>
        <p:txBody>
          <a:bodyPr>
            <a:normAutofit/>
          </a:bodyPr>
          <a:lstStyle/>
          <a:p>
            <a:r>
              <a:rPr lang="nl-NL" sz="3200" dirty="0"/>
              <a:t>Volgende stap: Een deel van de opgaven uit het boek digitaliseren </a:t>
            </a:r>
            <a:r>
              <a:rPr lang="nl-NL" sz="3200" dirty="0">
                <a:sym typeface="Wingdings" panose="05000000000000000000" pitchFamily="2" charset="2"/>
              </a:rPr>
              <a:t> </a:t>
            </a:r>
            <a:r>
              <a:rPr lang="nl-NL" sz="3200" dirty="0" err="1"/>
              <a:t>blended</a:t>
            </a:r>
            <a:r>
              <a:rPr lang="nl-NL" sz="3200" dirty="0"/>
              <a:t> methode</a:t>
            </a:r>
          </a:p>
          <a:p>
            <a:pPr lvl="1"/>
            <a:r>
              <a:rPr lang="nl-NL" sz="2800" dirty="0">
                <a:hlinkClick r:id="rId2"/>
              </a:rPr>
              <a:t>Newton</a:t>
            </a:r>
            <a:r>
              <a:rPr lang="nl-NL" sz="2800" dirty="0"/>
              <a:t>: De vragen bij begrijpen.</a:t>
            </a:r>
          </a:p>
          <a:p>
            <a:pPr lvl="1"/>
            <a:endParaRPr lang="nl-NL" sz="2800" dirty="0"/>
          </a:p>
          <a:p>
            <a:pPr lvl="1"/>
            <a:r>
              <a:rPr lang="nl-NL" sz="2800" dirty="0"/>
              <a:t>Leerlingen kunnen kiezen: digitaal of op papier.</a:t>
            </a:r>
          </a:p>
          <a:p>
            <a:pPr lvl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9599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Naar een </a:t>
            </a:r>
            <a:r>
              <a:rPr lang="nl-NL" b="1" dirty="0" err="1"/>
              <a:t>blended</a:t>
            </a:r>
            <a:r>
              <a:rPr lang="nl-NL" b="1" dirty="0"/>
              <a:t> 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499"/>
            <a:ext cx="9585235" cy="4254501"/>
          </a:xfrm>
        </p:spPr>
        <p:txBody>
          <a:bodyPr>
            <a:normAutofit/>
          </a:bodyPr>
          <a:lstStyle/>
          <a:p>
            <a:r>
              <a:rPr lang="nl-NL" sz="3200" dirty="0"/>
              <a:t>Startvragen (digitaal)</a:t>
            </a:r>
          </a:p>
          <a:p>
            <a:pPr lvl="1"/>
            <a:r>
              <a:rPr lang="nl-NL" sz="3000" dirty="0"/>
              <a:t>Paragraaf</a:t>
            </a:r>
          </a:p>
          <a:p>
            <a:pPr lvl="2"/>
            <a:r>
              <a:rPr lang="nl-NL" sz="2800" dirty="0"/>
              <a:t>Vragen bij Begrijpen digitaal (of papier?)</a:t>
            </a:r>
          </a:p>
          <a:p>
            <a:pPr lvl="2"/>
            <a:r>
              <a:rPr lang="nl-NL" sz="2800" dirty="0"/>
              <a:t>Vragen bij Beheersen op papier (of in boek?)</a:t>
            </a:r>
          </a:p>
          <a:p>
            <a:r>
              <a:rPr lang="nl-NL" sz="3200" dirty="0"/>
              <a:t>Oefenreeksen + zelftoets (digitaal + papier)</a:t>
            </a:r>
          </a:p>
          <a:p>
            <a:r>
              <a:rPr lang="nl-NL" sz="3200" dirty="0"/>
              <a:t>Diagnostische of formatieve toets?</a:t>
            </a:r>
          </a:p>
          <a:p>
            <a:pPr lvl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2707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Naar een </a:t>
            </a:r>
            <a:r>
              <a:rPr lang="nl-NL" b="1" dirty="0" err="1"/>
              <a:t>blended</a:t>
            </a:r>
            <a:r>
              <a:rPr lang="nl-NL" b="1" dirty="0"/>
              <a:t> 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499"/>
            <a:ext cx="9585235" cy="4254501"/>
          </a:xfrm>
        </p:spPr>
        <p:txBody>
          <a:bodyPr>
            <a:normAutofit/>
          </a:bodyPr>
          <a:lstStyle/>
          <a:p>
            <a:r>
              <a:rPr lang="nl-NL" sz="3200" dirty="0"/>
              <a:t>Formatieve toets</a:t>
            </a:r>
          </a:p>
          <a:p>
            <a:pPr lvl="1"/>
            <a:r>
              <a:rPr lang="nl-NL" sz="3000" dirty="0"/>
              <a:t>In tweetallen, met boek erbij</a:t>
            </a:r>
          </a:p>
          <a:p>
            <a:pPr lvl="1"/>
            <a:r>
              <a:rPr lang="nl-NL" sz="3000" dirty="0"/>
              <a:t>Start individueel met een deel van de toets</a:t>
            </a:r>
          </a:p>
          <a:p>
            <a:pPr lvl="1"/>
            <a:r>
              <a:rPr lang="nl-NL" sz="3000" dirty="0"/>
              <a:t>Elkaars werk aanvullen en verbeteren</a:t>
            </a:r>
          </a:p>
          <a:p>
            <a:pPr lvl="1"/>
            <a:r>
              <a:rPr lang="nl-NL" sz="3000" dirty="0"/>
              <a:t>Cijfer telt alleen mee als het hoger is dan de ‘echte’ toets.</a:t>
            </a:r>
          </a:p>
          <a:p>
            <a:pPr lvl="1"/>
            <a:r>
              <a:rPr lang="nl-NL" sz="3000" dirty="0"/>
              <a:t>En het PTA dan?</a:t>
            </a:r>
          </a:p>
          <a:p>
            <a:pPr lvl="1"/>
            <a:endParaRPr lang="nl-NL" sz="3000" dirty="0"/>
          </a:p>
          <a:p>
            <a:pPr lvl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8227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err="1"/>
              <a:t>Blended</a:t>
            </a:r>
            <a:r>
              <a:rPr lang="nl-NL" sz="3200" b="1" dirty="0"/>
              <a:t> methode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39D93A-C745-44C1-A065-701A69F1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Probleem: Veel leerlingen werken tijdens de lessen vrij oppervlakkig. Ze doen wel wat, maar niet heel serieus.</a:t>
            </a:r>
          </a:p>
          <a:p>
            <a:r>
              <a:rPr lang="nl-NL" sz="2800" dirty="0"/>
              <a:t>Thuis is er veel afleiding.</a:t>
            </a:r>
          </a:p>
          <a:p>
            <a:endParaRPr lang="nl-NL" sz="2800" dirty="0"/>
          </a:p>
          <a:p>
            <a:r>
              <a:rPr lang="nl-NL" sz="2800" dirty="0"/>
              <a:t>Kan digitaal lesmateriaal daarbij helpen?</a:t>
            </a:r>
            <a:endParaRPr lang="nl-NL" sz="26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865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Huidige situatie: </a:t>
            </a:r>
            <a:r>
              <a:rPr lang="nl-NL" sz="2800" dirty="0"/>
              <a:t>Uitgeverijen zetten vaak bestaand lesmateriaal 1 op 1 over naar een digitale omgeving.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Werkt dat eigenlijk wel?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91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9801804" cy="3416300"/>
          </a:xfrm>
        </p:spPr>
        <p:txBody>
          <a:bodyPr>
            <a:noAutofit/>
          </a:bodyPr>
          <a:lstStyle/>
          <a:p>
            <a:r>
              <a:rPr lang="nl-NL" sz="2600" dirty="0"/>
              <a:t>Welk materiaal zorgt voor beter onderwijs? </a:t>
            </a:r>
          </a:p>
          <a:p>
            <a:r>
              <a:rPr lang="nl-NL" sz="2600" dirty="0"/>
              <a:t>Wat helpt onze leerlingen? </a:t>
            </a:r>
          </a:p>
          <a:p>
            <a:endParaRPr lang="nl-NL" sz="2600" dirty="0"/>
          </a:p>
          <a:p>
            <a:r>
              <a:rPr lang="nl-NL" sz="2600" dirty="0"/>
              <a:t>In welke fase van het leerproces? </a:t>
            </a:r>
          </a:p>
          <a:p>
            <a:r>
              <a:rPr lang="nl-NL" sz="2600" dirty="0"/>
              <a:t>Waardoor werken ze effectiever of sneller? </a:t>
            </a:r>
          </a:p>
          <a:p>
            <a:r>
              <a:rPr lang="nl-NL" sz="2600" dirty="0"/>
              <a:t>Wat helpt hen om beter te presteren bij de toets?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775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9801804" cy="3416300"/>
          </a:xfrm>
        </p:spPr>
        <p:txBody>
          <a:bodyPr>
            <a:noAutofit/>
          </a:bodyPr>
          <a:lstStyle/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277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9638942" cy="3416300"/>
          </a:xfrm>
        </p:spPr>
        <p:txBody>
          <a:bodyPr>
            <a:normAutofit/>
          </a:bodyPr>
          <a:lstStyle/>
          <a:p>
            <a:r>
              <a:rPr lang="nl-NL" sz="3200" dirty="0"/>
              <a:t>Thieme (bovenbouw): extra materiaal</a:t>
            </a:r>
          </a:p>
          <a:p>
            <a:pPr lvl="1"/>
            <a:r>
              <a:rPr lang="nl-NL" sz="2800" dirty="0"/>
              <a:t>Startactiviteit bij een hoofdstuk</a:t>
            </a:r>
          </a:p>
          <a:p>
            <a:pPr lvl="1"/>
            <a:r>
              <a:rPr lang="nl-NL" sz="2800" dirty="0"/>
              <a:t>Oefenen met feedback – halverwege</a:t>
            </a:r>
          </a:p>
          <a:p>
            <a:pPr lvl="1"/>
            <a:r>
              <a:rPr lang="nl-NL" sz="2800" dirty="0"/>
              <a:t>Oefenen met feedback – einde hoofdstuk</a:t>
            </a:r>
          </a:p>
          <a:p>
            <a:pPr lvl="1"/>
            <a:r>
              <a:rPr lang="nl-NL" sz="2800" dirty="0"/>
              <a:t>Diagnostische toets (met uitwerking achteraf)</a:t>
            </a:r>
          </a:p>
          <a:p>
            <a:pPr lvl="1"/>
            <a:r>
              <a:rPr lang="nl-NL" sz="2800" dirty="0">
                <a:hlinkClick r:id="rId2"/>
              </a:rPr>
              <a:t>Digitale omgeving</a:t>
            </a:r>
            <a:r>
              <a:rPr lang="nl-NL" sz="2800" dirty="0"/>
              <a:t> – </a:t>
            </a:r>
            <a:r>
              <a:rPr lang="nl-NL" sz="2800" dirty="0" err="1"/>
              <a:t>eDition</a:t>
            </a:r>
            <a:r>
              <a:rPr lang="nl-NL" sz="2800" dirty="0"/>
              <a:t> </a:t>
            </a:r>
            <a:r>
              <a:rPr lang="nl-NL" sz="2800" dirty="0">
                <a:sym typeface="Wingdings" panose="05000000000000000000" pitchFamily="2" charset="2"/>
              </a:rPr>
              <a:t> Anders dan nu?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312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Digitaal – </a:t>
            </a:r>
            <a:r>
              <a:rPr lang="nl-NL" sz="3200" b="1" dirty="0" err="1"/>
              <a:t>the</a:t>
            </a:r>
            <a:r>
              <a:rPr lang="nl-NL" sz="3200" b="1" dirty="0"/>
              <a:t> Next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9801804" cy="3416300"/>
          </a:xfrm>
        </p:spPr>
        <p:txBody>
          <a:bodyPr>
            <a:noAutofit/>
          </a:bodyPr>
          <a:lstStyle/>
          <a:p>
            <a:r>
              <a:rPr lang="nl-NL" sz="2600" dirty="0"/>
              <a:t> Open Google Chrome of Safari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ga naar thiememeulenhoff.nl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r>
              <a:rPr lang="nl-NL" sz="2600" dirty="0"/>
              <a:t>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3163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E4F6-2477-4F44-8734-E5A2CDC7D0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14/12/2018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003814-E6C3-4097-B09D-34F895CA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704" y="-459432"/>
            <a:ext cx="11449271" cy="7632848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 bwMode="auto">
          <a:xfrm>
            <a:off x="2783632" y="818654"/>
            <a:ext cx="4032448" cy="1368152"/>
          </a:xfrm>
          <a:prstGeom prst="wedgeEllipseCallout">
            <a:avLst>
              <a:gd name="adj1" fmla="val 96402"/>
              <a:gd name="adj2" fmla="val -530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6000" b="1" i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Klik op </a:t>
            </a:r>
          </a:p>
        </p:txBody>
      </p:sp>
    </p:spTree>
    <p:extLst>
      <p:ext uri="{BB962C8B-B14F-4D97-AF65-F5344CB8AC3E}">
        <p14:creationId xmlns:p14="http://schemas.microsoft.com/office/powerpoint/2010/main" val="1853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24000" y="0"/>
            <a:ext cx="9144000" cy="1916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620688"/>
            <a:ext cx="7952466" cy="4752528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 bwMode="auto">
          <a:xfrm rot="19810059">
            <a:off x="7595990" y="3757049"/>
            <a:ext cx="1800200" cy="720080"/>
          </a:xfrm>
          <a:prstGeom prst="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7" name="PIJL-LINKS 3">
            <a:extLst>
              <a:ext uri="{FF2B5EF4-FFF2-40B4-BE49-F238E27FC236}">
                <a16:creationId xmlns:a16="http://schemas.microsoft.com/office/drawing/2014/main" id="{05A1860A-F714-4D9E-A821-D3AE6E3ADC94}"/>
              </a:ext>
            </a:extLst>
          </p:cNvPr>
          <p:cNvSpPr/>
          <p:nvPr/>
        </p:nvSpPr>
        <p:spPr bwMode="auto">
          <a:xfrm rot="19810059">
            <a:off x="4643662" y="1764791"/>
            <a:ext cx="1800200" cy="720080"/>
          </a:xfrm>
          <a:prstGeom prst="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997</TotalTime>
  <Words>428</Words>
  <Application>Microsoft Office PowerPoint</Application>
  <PresentationFormat>Breedbeeld</PresentationFormat>
  <Paragraphs>86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Ion-directiekamer</vt:lpstr>
      <vt:lpstr>Digitaal – the Next Level </vt:lpstr>
      <vt:lpstr>Digitaal – the Next Level</vt:lpstr>
      <vt:lpstr>Digitaal – the Next Level</vt:lpstr>
      <vt:lpstr>Digitaal – the Next Level</vt:lpstr>
      <vt:lpstr>Digitaal – the Next Level</vt:lpstr>
      <vt:lpstr>Digitaal – the Next Level</vt:lpstr>
      <vt:lpstr>Digitaal – the Next Level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Digitaal – the Next Level</vt:lpstr>
      <vt:lpstr>Digitaal – the Next Level</vt:lpstr>
      <vt:lpstr>PowerPoint-presentatie</vt:lpstr>
      <vt:lpstr>Naar een blended methode</vt:lpstr>
      <vt:lpstr>Naar een blended methode</vt:lpstr>
      <vt:lpstr>Naar een blended methode</vt:lpstr>
      <vt:lpstr>Blended methode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Robotica in 4 havo  (en verder)</dc:title>
  <dc:creator>Kees Hooyman</dc:creator>
  <cp:lastModifiedBy>Kees Hooyman</cp:lastModifiedBy>
  <cp:revision>41</cp:revision>
  <dcterms:created xsi:type="dcterms:W3CDTF">2016-12-13T18:08:06Z</dcterms:created>
  <dcterms:modified xsi:type="dcterms:W3CDTF">2018-12-14T09:09:43Z</dcterms:modified>
</cp:coreProperties>
</file>