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65" r:id="rId2"/>
    <p:sldId id="298" r:id="rId3"/>
    <p:sldId id="281" r:id="rId4"/>
    <p:sldId id="278" r:id="rId5"/>
    <p:sldId id="272" r:id="rId6"/>
    <p:sldId id="274" r:id="rId7"/>
    <p:sldId id="279" r:id="rId8"/>
    <p:sldId id="287" r:id="rId9"/>
    <p:sldId id="295" r:id="rId10"/>
    <p:sldId id="296" r:id="rId11"/>
    <p:sldId id="297" r:id="rId12"/>
    <p:sldId id="289" r:id="rId13"/>
    <p:sldId id="290" r:id="rId14"/>
    <p:sldId id="291" r:id="rId15"/>
    <p:sldId id="292" r:id="rId16"/>
    <p:sldId id="293" r:id="rId17"/>
    <p:sldId id="294" r:id="rId18"/>
    <p:sldId id="299" r:id="rId19"/>
    <p:sldId id="300" r:id="rId2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3735"/>
    <a:srgbClr val="E3A7A7"/>
    <a:srgbClr val="CE6869"/>
    <a:srgbClr val="EECACA"/>
    <a:srgbClr val="E2E6E6"/>
    <a:srgbClr val="274E92"/>
    <a:srgbClr val="374D5A"/>
    <a:srgbClr val="7D7E82"/>
    <a:srgbClr val="2D3343"/>
    <a:srgbClr val="F2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5" autoAdjust="0"/>
    <p:restoredTop sz="94667"/>
  </p:normalViewPr>
  <p:slideViewPr>
    <p:cSldViewPr snapToGrid="0" snapToObjects="1">
      <p:cViewPr varScale="1">
        <p:scale>
          <a:sx n="109" d="100"/>
          <a:sy n="109" d="100"/>
        </p:scale>
        <p:origin x="153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.delhaye\Google%20Drive\JvB\Research%20-%20General%20Relativity\Design\Intervention%201%20-%20vwo6%20&amp;%20v4nat1\Evaluatie%20-%20Jan%20van%20Brabant%20College%202017-2018%20-%20vwo%206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.delhaye\Google%20Drive\JvB\Research%20-%20General%20Relativity\Design\Intervention%201%20-%20vwo6%20&amp;%20v4nat1\Evaluatie%20-%20Jan%20van%20Brabant%20College%202017-2018%20-%20vwo%206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.delhaye\Google%20Drive\JvB\Research%20-%20General%20Relativity\Design\Intervention%201%20-%20vwo6%20&amp;%20v4nat1\Evaluatie%20-%20Jan%20van%20Brabant%20College%202017-2018%20-%20vwo%206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.delhaye\Google%20Drive\JvB\Research%20-%20General%20Relativity\Design\Intervention%201%20-%20vwo6%20&amp;%20v4nat1\Evaluatie%20-%20Jan%20van%20Brabant%20College%202017-2018%20-%20v4nat1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.delhaye\Google%20Drive\JvB\Research%20-%20General%20Relativity\Design\Intervention%201%20-%20vwo6%20&amp;%20v4nat1\Evaluatie%20-%20Jan%20van%20Brabant%20College%202017-2018%20-%20v4nat1.xlsx" TargetMode="External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s.delhaye\Google%20Drive\JvB\Research%20-%20General%20Relativity\Design\Intervention%201%20-%20vwo6%20&amp;%20v4nat1\Evaluatie%20-%20Jan%20van%20Brabant%20College%202017-2018%20-%20v4nat1.xlsx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Data!$I$4</c:f>
              <c:strCache>
                <c:ptCount val="1"/>
                <c:pt idx="0">
                  <c:v>I thought that the topic 'gravitational waves' was appealing.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141-444F-9F49-7341C85FAF1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141-444F-9F49-7341C85FAF17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5141-444F-9F49-7341C85FAF17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5141-444F-9F49-7341C85FAF17}"/>
              </c:ext>
            </c:extLst>
          </c:dPt>
          <c:dLbls>
            <c:dLbl>
              <c:idx val="0"/>
              <c:layout>
                <c:manualLayout>
                  <c:x val="0.2124882889789807"/>
                  <c:y val="2.350302044188779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41-444F-9F49-7341C85FAF17}"/>
                </c:ext>
              </c:extLst>
            </c:dLbl>
            <c:dLbl>
              <c:idx val="2"/>
              <c:layout>
                <c:manualLayout>
                  <c:x val="-0.23457548063848904"/>
                  <c:y val="-0.201440614108301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/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32770200285810003"/>
                      <c:h val="0.11090860375095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141-444F-9F49-7341C85FAF17}"/>
                </c:ext>
              </c:extLst>
            </c:dLbl>
            <c:dLbl>
              <c:idx val="3"/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082569151417571"/>
                      <c:h val="0.115872666951273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5141-444F-9F49-7341C85FAF17}"/>
                </c:ext>
              </c:extLst>
            </c:dLbl>
            <c:dLbl>
              <c:idx val="4"/>
              <c:layout>
                <c:manualLayout>
                  <c:x val="-0.21907299664616298"/>
                  <c:y val="7.8664505936661494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675371442746066"/>
                      <c:h val="0.1320754610222822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141-444F-9F49-7341C85FAF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Hulpblad!$D$7:$D$11</c:f>
              <c:strCache>
                <c:ptCount val="5"/>
                <c:pt idx="0">
                  <c:v>strongly agree:</c:v>
                </c:pt>
                <c:pt idx="1">
                  <c:v>agree:</c:v>
                </c:pt>
                <c:pt idx="2">
                  <c:v>undecided:</c:v>
                </c:pt>
                <c:pt idx="3">
                  <c:v>disagree:</c:v>
                </c:pt>
                <c:pt idx="4">
                  <c:v>strongly disagree:</c:v>
                </c:pt>
              </c:strCache>
            </c:strRef>
          </c:cat>
          <c:val>
            <c:numRef>
              <c:f>Data!$I$26:$I$30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5</c:v>
                </c:pt>
                <c:pt idx="3">
                  <c:v>8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5141-444F-9F49-7341C85FAF1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Data!$T$4</c:f>
              <c:strCache>
                <c:ptCount val="1"/>
                <c:pt idx="0">
                  <c:v>I thought that the exercises of this module were very difficult.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E2D-4416-95B0-E4DDD1F8D01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E2D-4416-95B0-E4DDD1F8D017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9E2D-4416-95B0-E4DDD1F8D01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9E2D-4416-95B0-E4DDD1F8D017}"/>
              </c:ext>
            </c:extLst>
          </c:dPt>
          <c:dLbls>
            <c:dLbl>
              <c:idx val="0"/>
              <c:layout>
                <c:manualLayout>
                  <c:x val="0.23839873650266644"/>
                  <c:y val="2.43728017204203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2D-4416-95B0-E4DDD1F8D017}"/>
                </c:ext>
              </c:extLst>
            </c:dLbl>
            <c:dLbl>
              <c:idx val="2"/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574063851108389"/>
                      <c:h val="0.1185673801361869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E2D-4416-95B0-E4DDD1F8D017}"/>
                </c:ext>
              </c:extLst>
            </c:dLbl>
            <c:dLbl>
              <c:idx val="3"/>
              <c:layout>
                <c:manualLayout>
                  <c:x val="0.19487820964382868"/>
                  <c:y val="0.1579695298071097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0224166773464167"/>
                      <c:h val="6.180665224511447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E2D-4416-95B0-E4DDD1F8D01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2D-4416-95B0-E4DDD1F8D0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Hulpblad!$D$7:$D$11</c:f>
              <c:strCache>
                <c:ptCount val="5"/>
                <c:pt idx="0">
                  <c:v>strongly agree:</c:v>
                </c:pt>
                <c:pt idx="1">
                  <c:v>agree:</c:v>
                </c:pt>
                <c:pt idx="2">
                  <c:v>undecided:</c:v>
                </c:pt>
                <c:pt idx="3">
                  <c:v>disagree:</c:v>
                </c:pt>
                <c:pt idx="4">
                  <c:v>strongly disagree:</c:v>
                </c:pt>
              </c:strCache>
            </c:strRef>
          </c:cat>
          <c:val>
            <c:numRef>
              <c:f>Data!$T$26:$T$30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8</c:v>
                </c:pt>
                <c:pt idx="3">
                  <c:v>4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E2D-4416-95B0-E4DDD1F8D01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Data!$V$4</c:f>
              <c:strCache>
                <c:ptCount val="1"/>
                <c:pt idx="0">
                  <c:v>To what extent did you recognise (parts of) other topics within the physics curriculum?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C3A-42B8-A837-0D4B2F8A18E7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C3A-42B8-A837-0D4B2F8A18E7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DC3A-42B8-A837-0D4B2F8A18E7}"/>
              </c:ext>
            </c:extLst>
          </c:dPt>
          <c:dLbls>
            <c:dLbl>
              <c:idx val="0"/>
              <c:layout>
                <c:manualLayout>
                  <c:x val="0.12952237983993456"/>
                  <c:y val="1.196453331077600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200" b="1"/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9208121506774002"/>
                      <c:h val="0.115872732514272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C3A-42B8-A837-0D4B2F8A18E7}"/>
                </c:ext>
              </c:extLst>
            </c:dLbl>
            <c:dLbl>
              <c:idx val="1"/>
              <c:layout>
                <c:manualLayout>
                  <c:x val="-0.24651002275603676"/>
                  <c:y val="-2.760632665260982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680150860317676"/>
                      <c:h val="6.467315303122163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C3A-42B8-A837-0D4B2F8A18E7}"/>
                </c:ext>
              </c:extLst>
            </c:dLbl>
            <c:dLbl>
              <c:idx val="2"/>
              <c:layout>
                <c:manualLayout>
                  <c:x val="0.20055052698796202"/>
                  <c:y val="2.51294523971926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620231455573747"/>
                      <c:h val="0.1158727325142720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C3A-42B8-A837-0D4B2F8A18E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C3A-42B8-A837-0D4B2F8A18E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C3A-42B8-A837-0D4B2F8A18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Hulpblad!$C$7:$C$11</c:f>
              <c:strCache>
                <c:ptCount val="5"/>
                <c:pt idx="0">
                  <c:v>very great:</c:v>
                </c:pt>
                <c:pt idx="1">
                  <c:v>great:</c:v>
                </c:pt>
                <c:pt idx="2">
                  <c:v>moderate:</c:v>
                </c:pt>
                <c:pt idx="3">
                  <c:v>small:</c:v>
                </c:pt>
                <c:pt idx="4">
                  <c:v>very small:</c:v>
                </c:pt>
              </c:strCache>
            </c:strRef>
          </c:cat>
          <c:val>
            <c:numRef>
              <c:f>Data!$V$26:$V$30</c:f>
              <c:numCache>
                <c:formatCode>General</c:formatCode>
                <c:ptCount val="5"/>
                <c:pt idx="0">
                  <c:v>1</c:v>
                </c:pt>
                <c:pt idx="1">
                  <c:v>10</c:v>
                </c:pt>
                <c:pt idx="2">
                  <c:v>9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C3A-42B8-A837-0D4B2F8A18E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/>
              <a:t>I thought that the topic 'gravitational lensing' was appealing.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tx>
            <c:strRef>
              <c:f>Data!$I$4</c:f>
              <c:strCache>
                <c:ptCount val="1"/>
                <c:pt idx="0">
                  <c:v>Het inleidende onderwerp van de eerste les - dat de baan van lichtstralen kan worden afgebogen door massa - sprak mij aan.</c:v>
                </c:pt>
              </c:strCache>
            </c:strRef>
          </c:tx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A69E-4556-A3AE-29C03AFDDF5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A69E-4556-A3AE-29C03AFDDF55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A69E-4556-A3AE-29C03AFDDF55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A69E-4556-A3AE-29C03AFDDF55}"/>
              </c:ext>
            </c:extLst>
          </c:dPt>
          <c:dLbls>
            <c:dLbl>
              <c:idx val="0"/>
              <c:layout>
                <c:manualLayout>
                  <c:x val="0.2382136997073746"/>
                  <c:y val="2.1555188970709114E-3"/>
                </c:manualLayout>
              </c:layout>
              <c:tx>
                <c:rich>
                  <a:bodyPr/>
                  <a:lstStyle/>
                  <a:p>
                    <a:fld id="{59847B6D-5650-4CC8-AD0F-735E68207BFB}" type="CATEGORYNAME">
                      <a:rPr lang="en-US" smtClean="0"/>
                      <a:pPr/>
                      <a:t>[CATEGORIENAAM]</a:t>
                    </a:fld>
                    <a:r>
                      <a:rPr lang="en-US" baseline="0" dirty="0" smtClean="0"/>
                      <a:t>: </a:t>
                    </a:r>
                    <a:fld id="{6C8B63CE-291C-4332-8DCA-76CA51B696F3}" type="VALUE">
                      <a:rPr lang="en-US" baseline="0" dirty="0"/>
                      <a:pPr/>
                      <a:t>[WAARDE]</a:t>
                    </a:fld>
                    <a:endParaRPr lang="en-US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69E-4556-A3AE-29C03AFDDF5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30C11A9-8B68-43CC-87FB-7F4DA661D4CC}" type="CATEGORYNAME">
                      <a:rPr lang="en-US" smtClean="0"/>
                      <a:pPr/>
                      <a:t>[CATEGORIENAAM]</a:t>
                    </a:fld>
                    <a:r>
                      <a:rPr lang="en-US" baseline="0" smtClean="0"/>
                      <a:t>: </a:t>
                    </a:r>
                    <a:fld id="{95DFE06C-7F70-480B-A515-C804EB3065A4}" type="VALUE">
                      <a:rPr lang="en-US" baseline="0"/>
                      <a:pPr/>
                      <a:t>[WAARDE]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69E-4556-A3AE-29C03AFDDF55}"/>
                </c:ext>
              </c:extLst>
            </c:dLbl>
            <c:dLbl>
              <c:idx val="2"/>
              <c:layout>
                <c:manualLayout>
                  <c:x val="0.17053730811012116"/>
                  <c:y val="8.3044796848206565E-2"/>
                </c:manualLayout>
              </c:layout>
              <c:tx>
                <c:rich>
                  <a:bodyPr/>
                  <a:lstStyle/>
                  <a:p>
                    <a:fld id="{43B81DEC-3820-41D6-98E9-91C01231C8B9}" type="CATEGORYNAME">
                      <a:rPr lang="en-GB" smtClean="0"/>
                      <a:pPr/>
                      <a:t>[CATEGORIENAAM]</a:t>
                    </a:fld>
                    <a:r>
                      <a:rPr lang="en-GB" baseline="0" dirty="0" smtClean="0"/>
                      <a:t>: </a:t>
                    </a:r>
                    <a:fld id="{FF1BF0AF-E869-431F-98B1-FBE1B22BCB2E}" type="VALUE">
                      <a:rPr lang="en-GB" baseline="0"/>
                      <a:pPr/>
                      <a:t>[WAARDE]</a:t>
                    </a:fld>
                    <a:endParaRPr lang="en-GB" baseline="0" dirty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04805446971577"/>
                      <c:h val="0.21151623372022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69E-4556-A3AE-29C03AFDDF5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9E-4556-A3AE-29C03AFDDF5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9E-4556-A3AE-29C03AFDD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Hulpblad!$D$7:$D$11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neither agree nor disagree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Data!$I$26:$I$30</c:f>
              <c:numCache>
                <c:formatCode>General</c:formatCode>
                <c:ptCount val="5"/>
                <c:pt idx="0">
                  <c:v>1</c:v>
                </c:pt>
                <c:pt idx="1">
                  <c:v>8</c:v>
                </c:pt>
                <c:pt idx="2">
                  <c:v>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A69E-4556-A3AE-29C03AFDDF55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/>
              <a:t>I fully understood the explanation of sector models.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spPr>
            <a:ln>
              <a:solidFill>
                <a:sysClr val="windowText" lastClr="000000"/>
              </a:solidFill>
            </a:ln>
          </c:spPr>
          <c:dPt>
            <c:idx val="0"/>
            <c:bubble3D val="0"/>
            <c:spPr>
              <a:solidFill>
                <a:srgbClr val="00B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2DC-4FFA-B1AB-C8F12C714B48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62DC-4FFA-B1AB-C8F12C714B48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62DC-4FFA-B1AB-C8F12C714B48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BB32234-3DB0-4FE6-9FEB-CEA33F8A69BF}" type="CATEGORYNAME">
                      <a:rPr lang="en-US" smtClean="0"/>
                      <a:pPr/>
                      <a:t>[CATEGORIENAAM]</a:t>
                    </a:fld>
                    <a:r>
                      <a:rPr lang="en-US" baseline="0" smtClean="0"/>
                      <a:t>: </a:t>
                    </a:r>
                    <a:fld id="{8C35D8FE-D64F-4C30-BE87-6C225BE3FE65}" type="VALUE">
                      <a:rPr lang="en-US" baseline="0"/>
                      <a:pPr/>
                      <a:t>[WAARDE]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2DC-4FFA-B1AB-C8F12C714B4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8ACE38A-7EB8-4EA6-82C4-99138D563CAD}" type="CATEGORYNAME">
                      <a:rPr lang="en-US" smtClean="0"/>
                      <a:pPr/>
                      <a:t>[CATEGORIENAAM]</a:t>
                    </a:fld>
                    <a:r>
                      <a:rPr lang="en-US" baseline="0" smtClean="0"/>
                      <a:t>: </a:t>
                    </a:r>
                    <a:fld id="{ACE00F68-7A6B-4E9D-9456-6B150CB66696}" type="VALUE">
                      <a:rPr lang="en-US" baseline="0" smtClean="0"/>
                      <a:pPr/>
                      <a:t>[WAARDE]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2DC-4FFA-B1AB-C8F12C714B48}"/>
                </c:ext>
              </c:extLst>
            </c:dLbl>
            <c:dLbl>
              <c:idx val="2"/>
              <c:layout>
                <c:manualLayout>
                  <c:x val="2.9246942230544862E-2"/>
                  <c:y val="4.8863980028065676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b="1"/>
                    </a:pPr>
                    <a:fld id="{5FD752DC-6C3F-4E07-8944-E4DD74194A32}" type="CATEGORYNAME">
                      <a:rPr lang="en-GB" smtClean="0"/>
                      <a:pPr>
                        <a:defRPr b="1"/>
                      </a:pPr>
                      <a:t>[CATEGORIENAAM]</a:t>
                    </a:fld>
                    <a:r>
                      <a:rPr lang="en-GB" baseline="0" dirty="0" smtClean="0"/>
                      <a:t>: </a:t>
                    </a:r>
                    <a:fld id="{3AE8B4FC-14DB-43B5-BC77-ED8141C70C0F}" type="VALUE">
                      <a:rPr lang="en-GB" baseline="0"/>
                      <a:pPr>
                        <a:defRPr b="1"/>
                      </a:pPr>
                      <a:t>[WAARDE]</a:t>
                    </a:fld>
                    <a:endParaRPr lang="en-GB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329763413513231"/>
                      <c:h val="0.2016764588590453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2DC-4FFA-B1AB-C8F12C714B4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2DC-4FFA-B1AB-C8F12C714B4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2DC-4FFA-B1AB-C8F12C714B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Hulpblad!$D$7:$D$11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neither agree nor disagree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Data!$M$26:$M$30</c:f>
              <c:numCache>
                <c:formatCode>General</c:formatCode>
                <c:ptCount val="5"/>
                <c:pt idx="0">
                  <c:v>7</c:v>
                </c:pt>
                <c:pt idx="1">
                  <c:v>6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DC-4FFA-B1AB-C8F12C714B48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400" baseline="0"/>
              <a:t>I thought that drawing the lightrays on the sector models was difficult.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1"/>
          <c:order val="0"/>
          <c:spPr>
            <a:ln>
              <a:solidFill>
                <a:sysClr val="windowText" lastClr="000000"/>
              </a:solidFill>
            </a:ln>
          </c:spPr>
          <c:dPt>
            <c:idx val="2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B96-41D3-ACBD-8D8CDEB2DB2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B96-41D3-ACBD-8D8CDEB2DB27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B96-41D3-ACBD-8D8CDEB2DB27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B96-41D3-ACBD-8D8CDEB2DB2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B96-41D3-ACBD-8D8CDEB2DB27}"/>
                </c:ext>
              </c:extLst>
            </c:dLbl>
            <c:dLbl>
              <c:idx val="2"/>
              <c:layout>
                <c:manualLayout>
                  <c:x val="-0.21726299942690469"/>
                  <c:y val="0.12859026888894684"/>
                </c:manualLayout>
              </c:layout>
              <c:tx>
                <c:rich>
                  <a:bodyPr/>
                  <a:lstStyle/>
                  <a:p>
                    <a:fld id="{00200F69-BDF5-46C9-A070-8258BDCA655A}" type="CATEGORYNAME">
                      <a:rPr lang="en-GB" smtClean="0"/>
                      <a:pPr/>
                      <a:t>[CATEGORIENAAM]</a:t>
                    </a:fld>
                    <a:r>
                      <a:rPr lang="en-GB" baseline="0" smtClean="0"/>
                      <a:t>: </a:t>
                    </a:r>
                    <a:fld id="{52C56E90-E1B1-4198-8274-63C0CB138974}" type="VALUE">
                      <a:rPr lang="en-GB" baseline="0"/>
                      <a:pPr/>
                      <a:t>[WAARDE]</a:t>
                    </a:fld>
                    <a:endParaRPr lang="en-GB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40061467926729"/>
                      <c:h val="0.272671384533755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96-41D3-ACBD-8D8CDEB2DB27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2487EF3-F6F3-442F-AA60-D90048FB9466}" type="CATEGORYNAME">
                      <a:rPr lang="en-US" smtClean="0"/>
                      <a:pPr/>
                      <a:t>[CATEGORIENAAM]</a:t>
                    </a:fld>
                    <a:r>
                      <a:rPr lang="en-US" baseline="0" smtClean="0"/>
                      <a:t>: </a:t>
                    </a:r>
                    <a:fld id="{851863FE-C8BA-44DC-B7B9-1F5B04E494BE}" type="VALUE">
                      <a:rPr lang="en-US" baseline="0"/>
                      <a:pPr/>
                      <a:t>[WAARDE]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082569151417571"/>
                      <c:h val="0.116087817177737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B96-41D3-ACBD-8D8CDEB2DB2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31BD7524-9026-4942-94B1-89828C96B277}" type="CATEGORYNAME">
                      <a:rPr lang="en-US" smtClean="0"/>
                      <a:pPr/>
                      <a:t>[CATEGORIENAAM]</a:t>
                    </a:fld>
                    <a:r>
                      <a:rPr lang="en-US" baseline="0" smtClean="0"/>
                      <a:t>: </a:t>
                    </a:r>
                    <a:fld id="{0D41F6E4-39D3-40CA-826A-774E7FB2296B}" type="VALUE">
                      <a:rPr lang="en-US" baseline="0"/>
                      <a:pPr/>
                      <a:t>[WAARDE]</a:t>
                    </a:fld>
                    <a:endParaRPr lang="en-US" baseline="0" smtClean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038035500326687"/>
                      <c:h val="0.170082150748778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96-41D3-ACBD-8D8CDEB2DB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Hulpblad!$D$7:$D$11</c:f>
              <c:strCache>
                <c:ptCount val="5"/>
                <c:pt idx="0">
                  <c:v>strongly agree</c:v>
                </c:pt>
                <c:pt idx="1">
                  <c:v>agree</c:v>
                </c:pt>
                <c:pt idx="2">
                  <c:v>neither agree nor disagree</c:v>
                </c:pt>
                <c:pt idx="3">
                  <c:v>disagree</c:v>
                </c:pt>
                <c:pt idx="4">
                  <c:v>strongly disagree</c:v>
                </c:pt>
              </c:strCache>
            </c:strRef>
          </c:cat>
          <c:val>
            <c:numRef>
              <c:f>Data!$O$26:$O$30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5</c:v>
                </c:pt>
                <c:pt idx="3">
                  <c:v>6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B96-41D3-ACBD-8D8CDEB2DB27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solidFill>
      <a:sysClr val="window" lastClr="FFFFFF"/>
    </a:solidFill>
  </c:spPr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9A5B8-EA23-49E7-A1E8-989C696C7E25}" type="datetimeFigureOut">
              <a:rPr lang="en-GB" smtClean="0"/>
              <a:t>05/12/2018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AB467-601C-4CB4-ACCC-681C0C20C0A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92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-1" y="-3400"/>
            <a:ext cx="9144001" cy="6861400"/>
          </a:xfrm>
          <a:prstGeom prst="rect">
            <a:avLst/>
          </a:prstGeom>
          <a:solidFill>
            <a:srgbClr val="4F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eren 7"/>
          <p:cNvGrpSpPr/>
          <p:nvPr userDrawn="1"/>
        </p:nvGrpSpPr>
        <p:grpSpPr>
          <a:xfrm rot="2700000">
            <a:off x="4363677" y="5151541"/>
            <a:ext cx="1433444" cy="2866888"/>
            <a:chOff x="1643642" y="2850127"/>
            <a:chExt cx="1433444" cy="2866888"/>
          </a:xfrm>
        </p:grpSpPr>
        <p:sp>
          <p:nvSpPr>
            <p:cNvPr id="9" name="Rechthoek 8"/>
            <p:cNvSpPr/>
            <p:nvPr/>
          </p:nvSpPr>
          <p:spPr>
            <a:xfrm>
              <a:off x="1643642" y="2850127"/>
              <a:ext cx="1433444" cy="1433444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9"/>
            <p:cNvSpPr/>
            <p:nvPr/>
          </p:nvSpPr>
          <p:spPr>
            <a:xfrm>
              <a:off x="1643642" y="4283571"/>
              <a:ext cx="1433444" cy="1433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1" name="Groeperen 10"/>
          <p:cNvGrpSpPr/>
          <p:nvPr userDrawn="1"/>
        </p:nvGrpSpPr>
        <p:grpSpPr>
          <a:xfrm rot="2700000">
            <a:off x="5209315" y="-531628"/>
            <a:ext cx="6455030" cy="4476366"/>
            <a:chOff x="524157" y="0"/>
            <a:chExt cx="6455030" cy="4476366"/>
          </a:xfrm>
        </p:grpSpPr>
        <p:sp>
          <p:nvSpPr>
            <p:cNvPr id="12" name="Rechthoek 11"/>
            <p:cNvSpPr/>
            <p:nvPr/>
          </p:nvSpPr>
          <p:spPr>
            <a:xfrm>
              <a:off x="5545743" y="2326200"/>
              <a:ext cx="1433444" cy="1433444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12"/>
            <p:cNvSpPr/>
            <p:nvPr/>
          </p:nvSpPr>
          <p:spPr>
            <a:xfrm>
              <a:off x="4112299" y="2326200"/>
              <a:ext cx="1433444" cy="1433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4112299" y="2326200"/>
              <a:ext cx="718988" cy="718988"/>
            </a:xfrm>
            <a:prstGeom prst="rect">
              <a:avLst/>
            </a:prstGeom>
            <a:solidFill>
              <a:srgbClr val="CE6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/>
            <p:cNvSpPr/>
            <p:nvPr/>
          </p:nvSpPr>
          <p:spPr>
            <a:xfrm>
              <a:off x="1243145" y="0"/>
              <a:ext cx="2869154" cy="375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Rechthoek 15"/>
            <p:cNvSpPr/>
            <p:nvPr/>
          </p:nvSpPr>
          <p:spPr>
            <a:xfrm>
              <a:off x="4112299" y="3757378"/>
              <a:ext cx="718988" cy="718988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3393311" y="3040656"/>
              <a:ext cx="718988" cy="718988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524157" y="2326200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1243145" y="3756245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24157" y="3756245"/>
              <a:ext cx="718988" cy="7189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60385"/>
            <a:ext cx="2435624" cy="934183"/>
          </a:xfrm>
          <a:prstGeom prst="rect">
            <a:avLst/>
          </a:prstGeom>
        </p:spPr>
      </p:pic>
      <p:sp>
        <p:nvSpPr>
          <p:cNvPr id="24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71463" y="2461353"/>
            <a:ext cx="6467475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>
                <a:solidFill>
                  <a:schemeClr val="bg1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  <p:sp>
        <p:nvSpPr>
          <p:cNvPr id="25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271463" y="3213507"/>
            <a:ext cx="6860610" cy="20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>
                <a:solidFill>
                  <a:schemeClr val="bg1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Groep x</a:t>
            </a:r>
            <a:endParaRPr lang="nl-N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tekst 5"/>
          <p:cNvSpPr>
            <a:spLocks noGrp="1"/>
          </p:cNvSpPr>
          <p:nvPr>
            <p:ph type="body" sz="quarter" idx="12" hasCustomPrompt="1"/>
          </p:nvPr>
        </p:nvSpPr>
        <p:spPr>
          <a:xfrm>
            <a:off x="271463" y="2461353"/>
            <a:ext cx="6467475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20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  <p:sp>
        <p:nvSpPr>
          <p:cNvPr id="27" name="Tijdelijke aanduiding voor tekst 5"/>
          <p:cNvSpPr>
            <a:spLocks noGrp="1"/>
          </p:cNvSpPr>
          <p:nvPr>
            <p:ph type="body" sz="quarter" idx="13" hasCustomPrompt="1"/>
          </p:nvPr>
        </p:nvSpPr>
        <p:spPr>
          <a:xfrm>
            <a:off x="271463" y="3213507"/>
            <a:ext cx="6860610" cy="20786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50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Groep x</a:t>
            </a:r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7366837" cy="3837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A2C3"/>
                </a:solidFill>
              </a:defRPr>
            </a:lvl1pPr>
            <a:lvl2pPr>
              <a:defRPr>
                <a:solidFill>
                  <a:srgbClr val="4FA2C3"/>
                </a:solidFill>
              </a:defRPr>
            </a:lvl2pPr>
            <a:lvl3pPr>
              <a:defRPr>
                <a:solidFill>
                  <a:srgbClr val="4FA2C3"/>
                </a:solidFill>
              </a:defRPr>
            </a:lvl3pPr>
            <a:lvl4pPr>
              <a:defRPr>
                <a:solidFill>
                  <a:srgbClr val="4FA2C3"/>
                </a:solidFill>
              </a:defRPr>
            </a:lvl4pPr>
            <a:lvl5pPr>
              <a:defRPr>
                <a:solidFill>
                  <a:srgbClr val="4FA2C3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2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31135" y="1790879"/>
            <a:ext cx="6608877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rgbClr val="4FA2C3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  <p:grpSp>
        <p:nvGrpSpPr>
          <p:cNvPr id="13" name="Groeperen 12"/>
          <p:cNvGrpSpPr/>
          <p:nvPr userDrawn="1"/>
        </p:nvGrpSpPr>
        <p:grpSpPr>
          <a:xfrm>
            <a:off x="6779941" y="-1252183"/>
            <a:ext cx="3633277" cy="5240601"/>
            <a:chOff x="6779941" y="-1252183"/>
            <a:chExt cx="3633277" cy="5240601"/>
          </a:xfrm>
        </p:grpSpPr>
        <p:grpSp>
          <p:nvGrpSpPr>
            <p:cNvPr id="16" name="Groeperen 15"/>
            <p:cNvGrpSpPr/>
            <p:nvPr userDrawn="1"/>
          </p:nvGrpSpPr>
          <p:grpSpPr>
            <a:xfrm rot="2700000">
              <a:off x="5976279" y="-448521"/>
              <a:ext cx="5240601" cy="3633277"/>
              <a:chOff x="524157" y="0"/>
              <a:chExt cx="6455030" cy="4475233"/>
            </a:xfrm>
          </p:grpSpPr>
          <p:sp>
            <p:nvSpPr>
              <p:cNvPr id="23" name="Rechthoek 22"/>
              <p:cNvSpPr/>
              <p:nvPr/>
            </p:nvSpPr>
            <p:spPr>
              <a:xfrm>
                <a:off x="5545743" y="2326200"/>
                <a:ext cx="1433444" cy="1433444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4"/>
              <p:cNvSpPr/>
              <p:nvPr/>
            </p:nvSpPr>
            <p:spPr>
              <a:xfrm>
                <a:off x="4112299" y="2326200"/>
                <a:ext cx="718988" cy="718988"/>
              </a:xfrm>
              <a:prstGeom prst="rect">
                <a:avLst/>
              </a:prstGeom>
              <a:solidFill>
                <a:srgbClr val="CE68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5"/>
              <p:cNvSpPr/>
              <p:nvPr/>
            </p:nvSpPr>
            <p:spPr>
              <a:xfrm>
                <a:off x="1243145" y="0"/>
                <a:ext cx="2869154" cy="3759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6"/>
              <p:cNvSpPr/>
              <p:nvPr/>
            </p:nvSpPr>
            <p:spPr>
              <a:xfrm>
                <a:off x="3393311" y="3040656"/>
                <a:ext cx="718988" cy="718988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27"/>
              <p:cNvSpPr/>
              <p:nvPr/>
            </p:nvSpPr>
            <p:spPr>
              <a:xfrm>
                <a:off x="524157" y="2326200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28"/>
              <p:cNvSpPr/>
              <p:nvPr/>
            </p:nvSpPr>
            <p:spPr>
              <a:xfrm>
                <a:off x="1243145" y="3756245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0" name="Rechthoek 29"/>
              <p:cNvSpPr/>
              <p:nvPr/>
            </p:nvSpPr>
            <p:spPr>
              <a:xfrm>
                <a:off x="529537" y="3038107"/>
                <a:ext cx="718988" cy="718988"/>
              </a:xfrm>
              <a:prstGeom prst="rect">
                <a:avLst/>
              </a:prstGeom>
              <a:solidFill>
                <a:srgbClr val="4FA2C3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22" name="Afbeelding 2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0012" y="383785"/>
              <a:ext cx="1993765" cy="76470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p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24"/>
          <p:cNvSpPr/>
          <p:nvPr userDrawn="1"/>
        </p:nvSpPr>
        <p:spPr>
          <a:xfrm>
            <a:off x="-1" y="-3400"/>
            <a:ext cx="9144001" cy="6861400"/>
          </a:xfrm>
          <a:prstGeom prst="rect">
            <a:avLst/>
          </a:prstGeom>
          <a:solidFill>
            <a:srgbClr val="4FA2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eren 10"/>
          <p:cNvGrpSpPr/>
          <p:nvPr userDrawn="1"/>
        </p:nvGrpSpPr>
        <p:grpSpPr>
          <a:xfrm rot="2700000">
            <a:off x="5976279" y="-448521"/>
            <a:ext cx="5240601" cy="3633277"/>
            <a:chOff x="524157" y="0"/>
            <a:chExt cx="6455030" cy="4475233"/>
          </a:xfrm>
        </p:grpSpPr>
        <p:sp>
          <p:nvSpPr>
            <p:cNvPr id="12" name="Rechthoek 11"/>
            <p:cNvSpPr/>
            <p:nvPr/>
          </p:nvSpPr>
          <p:spPr>
            <a:xfrm>
              <a:off x="5545743" y="2326200"/>
              <a:ext cx="1433444" cy="1433444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13"/>
            <p:cNvSpPr/>
            <p:nvPr/>
          </p:nvSpPr>
          <p:spPr>
            <a:xfrm>
              <a:off x="4112299" y="2326200"/>
              <a:ext cx="718988" cy="718988"/>
            </a:xfrm>
            <a:prstGeom prst="rect">
              <a:avLst/>
            </a:prstGeom>
            <a:solidFill>
              <a:srgbClr val="CE68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14"/>
            <p:cNvSpPr/>
            <p:nvPr/>
          </p:nvSpPr>
          <p:spPr>
            <a:xfrm>
              <a:off x="1243145" y="0"/>
              <a:ext cx="2869154" cy="37596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3393311" y="3040656"/>
              <a:ext cx="718988" cy="718988"/>
            </a:xfrm>
            <a:prstGeom prst="rect">
              <a:avLst/>
            </a:prstGeom>
            <a:solidFill>
              <a:srgbClr val="C437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524157" y="2326200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18"/>
            <p:cNvSpPr/>
            <p:nvPr/>
          </p:nvSpPr>
          <p:spPr>
            <a:xfrm>
              <a:off x="1243145" y="3756245"/>
              <a:ext cx="718988" cy="718988"/>
            </a:xfrm>
            <a:prstGeom prst="rect">
              <a:avLst/>
            </a:prstGeom>
            <a:solidFill>
              <a:srgbClr val="A751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19"/>
            <p:cNvSpPr/>
            <p:nvPr/>
          </p:nvSpPr>
          <p:spPr>
            <a:xfrm>
              <a:off x="529537" y="3038107"/>
              <a:ext cx="718988" cy="71898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21" name="Afbeelding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012" y="383785"/>
            <a:ext cx="1993765" cy="764708"/>
          </a:xfrm>
          <a:prstGeom prst="rect">
            <a:avLst/>
          </a:prstGeom>
        </p:spPr>
      </p:pic>
      <p:sp>
        <p:nvSpPr>
          <p:cNvPr id="6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7366837" cy="3837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24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31135" y="1790879"/>
            <a:ext cx="6608877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te tekst op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5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7366837" cy="383772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16" name="Tijdelijke aanduiding voor tekst 5"/>
          <p:cNvSpPr>
            <a:spLocks noGrp="1"/>
          </p:cNvSpPr>
          <p:nvPr>
            <p:ph type="body" sz="quarter" idx="11" hasCustomPrompt="1"/>
          </p:nvPr>
        </p:nvSpPr>
        <p:spPr>
          <a:xfrm>
            <a:off x="331135" y="1790879"/>
            <a:ext cx="6608877" cy="779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effectLst>
                  <a:outerShdw blurRad="50800" dist="76200" dir="5400000" algn="t" rotWithShape="0">
                    <a:prstClr val="black">
                      <a:alpha val="40000"/>
                    </a:prstClr>
                  </a:outerShdw>
                </a:effectLst>
                <a:latin typeface="jan_van_brabant" charset="0"/>
                <a:ea typeface="jan_van_brabant" charset="0"/>
                <a:cs typeface="jan_van_brabant" charset="0"/>
              </a:defRPr>
            </a:lvl1pPr>
          </a:lstStyle>
          <a:p>
            <a:pPr lvl="0"/>
            <a:r>
              <a:rPr lang="nl-NL" dirty="0" smtClean="0"/>
              <a:t>Ruimte voor titel</a:t>
            </a:r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73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4" r:id="rId3"/>
    <p:sldLayoutId id="2147483673" r:id="rId4"/>
    <p:sldLayoutId id="2147483677" r:id="rId5"/>
    <p:sldLayoutId id="2147483676" r:id="rId6"/>
    <p:sldLayoutId id="214748366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qhUANNFXw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park.sciencemag.org/generalrelativity/img/GeneralRelativityMeta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8006" y="-5004"/>
            <a:ext cx="13072386" cy="686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3"/>
          </p:nvPr>
        </p:nvSpPr>
        <p:spPr>
          <a:xfrm rot="20653868">
            <a:off x="997378" y="2759950"/>
            <a:ext cx="4220330" cy="3379771"/>
          </a:xfrm>
          <a:solidFill>
            <a:srgbClr val="7D7E82"/>
          </a:solidFill>
          <a:ln w="317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nl-NL" sz="44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... in de bovenbouw van het vwo</a:t>
            </a:r>
          </a:p>
          <a:p>
            <a:pPr algn="ctr"/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S. Delhaye (</a:t>
            </a:r>
            <a:r>
              <a:rPr lang="nl-NL" sz="1800" dirty="0" err="1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JvB</a:t>
            </a:r>
            <a:r>
              <a:rPr lang="nl-NL" sz="1800" dirty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 </a:t>
            </a:r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college)</a:t>
            </a:r>
          </a:p>
          <a:p>
            <a:pPr algn="ctr"/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L. De </a:t>
            </a:r>
            <a:r>
              <a:rPr lang="nl-NL" sz="1800" dirty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Putter (TU/e</a:t>
            </a:r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)</a:t>
            </a:r>
          </a:p>
          <a:p>
            <a:pPr algn="ctr"/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B. </a:t>
            </a:r>
            <a:r>
              <a:rPr lang="nl-NL" sz="1800" dirty="0" err="1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Peppin</a:t>
            </a:r>
            <a:r>
              <a:rPr lang="nl-NL" sz="1800" dirty="0" smtClean="0">
                <a:effectLst>
                  <a:outerShdw blurRad="50800" dist="101600" dir="7800000" algn="t" rotWithShape="0">
                    <a:prstClr val="black">
                      <a:alpha val="70000"/>
                    </a:prstClr>
                  </a:outerShdw>
                </a:effectLst>
              </a:rPr>
              <a:t> (TU/e)</a:t>
            </a:r>
            <a:endParaRPr lang="nl-NL" sz="1800" dirty="0">
              <a:effectLst>
                <a:outerShdw blurRad="50800" dist="101600" dir="7800000" algn="t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grpSp>
        <p:nvGrpSpPr>
          <p:cNvPr id="5" name="Groeperen 4"/>
          <p:cNvGrpSpPr/>
          <p:nvPr/>
        </p:nvGrpSpPr>
        <p:grpSpPr>
          <a:xfrm>
            <a:off x="3646955" y="-1520960"/>
            <a:ext cx="7028058" cy="8822667"/>
            <a:chOff x="3646955" y="-1520960"/>
            <a:chExt cx="7028058" cy="8822667"/>
          </a:xfrm>
        </p:grpSpPr>
        <p:grpSp>
          <p:nvGrpSpPr>
            <p:cNvPr id="6" name="Groeperen 5"/>
            <p:cNvGrpSpPr/>
            <p:nvPr/>
          </p:nvGrpSpPr>
          <p:grpSpPr>
            <a:xfrm rot="2700000">
              <a:off x="4363677" y="5151541"/>
              <a:ext cx="1433444" cy="2866888"/>
              <a:chOff x="1643642" y="2850127"/>
              <a:chExt cx="1433444" cy="2866888"/>
            </a:xfrm>
          </p:grpSpPr>
          <p:sp>
            <p:nvSpPr>
              <p:cNvPr id="18" name="Rechthoek 17"/>
              <p:cNvSpPr/>
              <p:nvPr/>
            </p:nvSpPr>
            <p:spPr>
              <a:xfrm>
                <a:off x="1643642" y="2850127"/>
                <a:ext cx="1433444" cy="1433444"/>
              </a:xfrm>
              <a:prstGeom prst="rect">
                <a:avLst/>
              </a:prstGeom>
              <a:solidFill>
                <a:srgbClr val="C43735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18"/>
              <p:cNvSpPr/>
              <p:nvPr/>
            </p:nvSpPr>
            <p:spPr>
              <a:xfrm>
                <a:off x="1643642" y="4283571"/>
                <a:ext cx="1433444" cy="1433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" name="Groeperen 6"/>
            <p:cNvGrpSpPr/>
            <p:nvPr/>
          </p:nvGrpSpPr>
          <p:grpSpPr>
            <a:xfrm rot="2700000">
              <a:off x="5209315" y="-531628"/>
              <a:ext cx="6455030" cy="4476366"/>
              <a:chOff x="524157" y="0"/>
              <a:chExt cx="6455030" cy="4476366"/>
            </a:xfrm>
          </p:grpSpPr>
          <p:sp>
            <p:nvSpPr>
              <p:cNvPr id="9" name="Rechthoek 8"/>
              <p:cNvSpPr/>
              <p:nvPr/>
            </p:nvSpPr>
            <p:spPr>
              <a:xfrm>
                <a:off x="5545743" y="2326200"/>
                <a:ext cx="1433444" cy="1433444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Rechthoek 9"/>
              <p:cNvSpPr/>
              <p:nvPr/>
            </p:nvSpPr>
            <p:spPr>
              <a:xfrm>
                <a:off x="4112299" y="2326200"/>
                <a:ext cx="1433444" cy="1433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" name="Rechthoek 10"/>
              <p:cNvSpPr/>
              <p:nvPr/>
            </p:nvSpPr>
            <p:spPr>
              <a:xfrm>
                <a:off x="4112299" y="2326200"/>
                <a:ext cx="718988" cy="718988"/>
              </a:xfrm>
              <a:prstGeom prst="rect">
                <a:avLst/>
              </a:prstGeom>
              <a:solidFill>
                <a:srgbClr val="CE68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Rechthoek 11"/>
              <p:cNvSpPr/>
              <p:nvPr/>
            </p:nvSpPr>
            <p:spPr>
              <a:xfrm>
                <a:off x="1243145" y="0"/>
                <a:ext cx="2869154" cy="37596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3" name="Rechthoek 12"/>
              <p:cNvSpPr/>
              <p:nvPr/>
            </p:nvSpPr>
            <p:spPr>
              <a:xfrm>
                <a:off x="4112299" y="3757378"/>
                <a:ext cx="718988" cy="718988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Rechthoek 13"/>
              <p:cNvSpPr/>
              <p:nvPr/>
            </p:nvSpPr>
            <p:spPr>
              <a:xfrm>
                <a:off x="3393311" y="3040656"/>
                <a:ext cx="718988" cy="718988"/>
              </a:xfrm>
              <a:prstGeom prst="rect">
                <a:avLst/>
              </a:prstGeom>
              <a:solidFill>
                <a:srgbClr val="C4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Rechthoek 14"/>
              <p:cNvSpPr/>
              <p:nvPr/>
            </p:nvSpPr>
            <p:spPr>
              <a:xfrm>
                <a:off x="524157" y="2326200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Rechthoek 15"/>
              <p:cNvSpPr/>
              <p:nvPr/>
            </p:nvSpPr>
            <p:spPr>
              <a:xfrm>
                <a:off x="1243145" y="3756245"/>
                <a:ext cx="718988" cy="718988"/>
              </a:xfrm>
              <a:prstGeom prst="rect">
                <a:avLst/>
              </a:prstGeom>
              <a:solidFill>
                <a:srgbClr val="A751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Rechthoek 16"/>
              <p:cNvSpPr/>
              <p:nvPr/>
            </p:nvSpPr>
            <p:spPr>
              <a:xfrm>
                <a:off x="524157" y="3756245"/>
                <a:ext cx="718988" cy="7189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460385"/>
              <a:ext cx="2435624" cy="9341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985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Leerlingen van collega: vwo 4 (15 </a:t>
            </a:r>
            <a:r>
              <a:rPr lang="nl-NL" dirty="0" err="1" smtClean="0">
                <a:solidFill>
                  <a:srgbClr val="C43735"/>
                </a:solidFill>
              </a:rPr>
              <a:t>lln</a:t>
            </a:r>
            <a:r>
              <a:rPr lang="nl-NL" dirty="0" smtClean="0">
                <a:solidFill>
                  <a:srgbClr val="C43735"/>
                </a:solidFill>
              </a:rPr>
              <a:t>)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Eén onderwerp: kromming ruimtetijd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Twee lessen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Les: korte uitleg en activiteit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Sector modellen (knippen, tekenen en plakken)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Einde les: kennis getoetst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Feedback leerlingen positiever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Interventie 2017-2018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</a:t>
            </a:r>
            <a:r>
              <a:rPr lang="nl-NL" sz="1400" b="1" u="sng" dirty="0" smtClean="0">
                <a:solidFill>
                  <a:srgbClr val="C43735"/>
                </a:solidFill>
              </a:rPr>
              <a:t>RESULTATEN</a:t>
            </a:r>
            <a:r>
              <a:rPr lang="nl-NL" sz="1400" dirty="0" smtClean="0">
                <a:solidFill>
                  <a:srgbClr val="E3A7A7"/>
                </a:solidFill>
              </a:rPr>
              <a:t> / ACTIVITEIT / ENQUETE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  <p:graphicFrame>
        <p:nvGraphicFramePr>
          <p:cNvPr id="27" name="Grafiek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6050670"/>
              </p:ext>
            </p:extLst>
          </p:nvPr>
        </p:nvGraphicFramePr>
        <p:xfrm>
          <a:off x="0" y="3019000"/>
          <a:ext cx="3039634" cy="352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Grafiek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761678"/>
              </p:ext>
            </p:extLst>
          </p:nvPr>
        </p:nvGraphicFramePr>
        <p:xfrm>
          <a:off x="3023034" y="3018996"/>
          <a:ext cx="3039634" cy="3528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Grafiek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2573270"/>
              </p:ext>
            </p:extLst>
          </p:nvPr>
        </p:nvGraphicFramePr>
        <p:xfrm>
          <a:off x="6062668" y="3018996"/>
          <a:ext cx="3039634" cy="3528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6167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  <p:bldGraphic spid="28" grpId="0">
        <p:bldAsOne/>
      </p:bldGraphic>
      <p:bldGraphic spid="28" grpId="1">
        <p:bldAsOne/>
      </p:bldGraphic>
      <p:bldGraphic spid="29" grpId="0">
        <p:bldAsOne/>
      </p:bldGraphic>
      <p:bldGraphic spid="29" grpId="1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Nieuwe lichting vwo 6 en andere docenten!</a:t>
            </a:r>
          </a:p>
          <a:p>
            <a:pPr lvl="1"/>
            <a:r>
              <a:rPr lang="nl-NL" dirty="0">
                <a:solidFill>
                  <a:srgbClr val="C43735"/>
                </a:solidFill>
              </a:rPr>
              <a:t>Eelco Verkuil</a:t>
            </a:r>
          </a:p>
          <a:p>
            <a:pPr lvl="2"/>
            <a:r>
              <a:rPr lang="nl-NL" dirty="0">
                <a:solidFill>
                  <a:srgbClr val="C43735"/>
                </a:solidFill>
              </a:rPr>
              <a:t>2x 100 minuten (Brainsport)</a:t>
            </a:r>
          </a:p>
          <a:p>
            <a:pPr lvl="1"/>
            <a:r>
              <a:rPr lang="nl-NL" dirty="0">
                <a:solidFill>
                  <a:srgbClr val="C43735"/>
                </a:solidFill>
              </a:rPr>
              <a:t>Yvonne </a:t>
            </a:r>
            <a:r>
              <a:rPr lang="nl-NL" dirty="0" err="1">
                <a:solidFill>
                  <a:srgbClr val="C43735"/>
                </a:solidFill>
              </a:rPr>
              <a:t>Dietzenbacher</a:t>
            </a:r>
            <a:r>
              <a:rPr lang="nl-NL" dirty="0">
                <a:solidFill>
                  <a:srgbClr val="C43735"/>
                </a:solidFill>
              </a:rPr>
              <a:t> en Karsten </a:t>
            </a:r>
            <a:r>
              <a:rPr lang="nl-NL" dirty="0" err="1" smtClean="0">
                <a:solidFill>
                  <a:srgbClr val="C43735"/>
                </a:solidFill>
              </a:rPr>
              <a:t>Köhler</a:t>
            </a:r>
            <a:endParaRPr lang="nl-NL" dirty="0" smtClean="0">
              <a:solidFill>
                <a:srgbClr val="C43735"/>
              </a:solidFill>
            </a:endParaRPr>
          </a:p>
          <a:p>
            <a:pPr lvl="2"/>
            <a:r>
              <a:rPr lang="nl-NL" dirty="0" smtClean="0">
                <a:solidFill>
                  <a:srgbClr val="C43735"/>
                </a:solidFill>
              </a:rPr>
              <a:t>Twee vwo 6 groepen</a:t>
            </a:r>
            <a:endParaRPr lang="nl-NL" dirty="0">
              <a:solidFill>
                <a:srgbClr val="C43735"/>
              </a:solidFill>
            </a:endParaRPr>
          </a:p>
          <a:p>
            <a:pPr lvl="2"/>
            <a:r>
              <a:rPr lang="nl-NL" dirty="0" smtClean="0">
                <a:solidFill>
                  <a:srgbClr val="C43735"/>
                </a:solidFill>
              </a:rPr>
              <a:t>Ongeveer 7 tot 8 lessen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Behoefte aan sturing en overdracht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2019: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Remco Poulus en Abdel el </a:t>
            </a:r>
            <a:r>
              <a:rPr lang="nl-NL" dirty="0" err="1" smtClean="0">
                <a:solidFill>
                  <a:srgbClr val="C43735"/>
                </a:solidFill>
              </a:rPr>
              <a:t>Fattahi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Interventie 2018-2019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</a:t>
            </a:r>
            <a:r>
              <a:rPr lang="nl-NL" sz="1400" b="1" u="sng" dirty="0" smtClean="0">
                <a:solidFill>
                  <a:srgbClr val="C43735"/>
                </a:solidFill>
              </a:rPr>
              <a:t>RESULTATEN</a:t>
            </a:r>
            <a:r>
              <a:rPr lang="nl-NL" sz="1400" dirty="0" smtClean="0">
                <a:solidFill>
                  <a:srgbClr val="E3A7A7"/>
                </a:solidFill>
              </a:rPr>
              <a:t> / ACTIVITEIT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5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nl-NL" b="1" u="sng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b="1" u="sng" dirty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b="1" u="sng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b="1" u="sng" dirty="0">
              <a:solidFill>
                <a:srgbClr val="C43735"/>
              </a:solidFill>
            </a:endParaRPr>
          </a:p>
          <a:p>
            <a:pPr marL="0" indent="0">
              <a:buNone/>
            </a:pPr>
            <a:endParaRPr lang="nl-NL" b="1" u="sng" dirty="0" smtClean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b="1" u="sng" dirty="0" smtClean="0">
                <a:solidFill>
                  <a:srgbClr val="C43735"/>
                </a:solidFill>
              </a:rPr>
              <a:t>Equivalentieprincipe</a:t>
            </a:r>
            <a:r>
              <a:rPr lang="nl-NL" dirty="0" smtClean="0">
                <a:solidFill>
                  <a:srgbClr val="C43735"/>
                </a:solidFill>
              </a:rPr>
              <a:t>:</a:t>
            </a:r>
          </a:p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Alle deeltjes ondervinden dezelfde versnelling in een gravitatieveld, ongeacht hun massa.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31135" y="344705"/>
            <a:ext cx="6608877" cy="779463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Bowlingbal </a:t>
            </a:r>
            <a:r>
              <a:rPr lang="nl-NL" dirty="0" err="1" smtClean="0">
                <a:solidFill>
                  <a:srgbClr val="C43735"/>
                </a:solidFill>
              </a:rPr>
              <a:t>vs</a:t>
            </a:r>
            <a:r>
              <a:rPr lang="nl-NL" dirty="0" smtClean="0">
                <a:solidFill>
                  <a:srgbClr val="C43735"/>
                </a:solidFill>
              </a:rPr>
              <a:t> Veer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b="1" u="sng" dirty="0" smtClean="0">
                <a:solidFill>
                  <a:srgbClr val="C43735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94592" y="1820007"/>
            <a:ext cx="7464670" cy="286232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r>
              <a:rPr lang="nl-NL" dirty="0" smtClean="0"/>
              <a:t>FILMPJE BRIAN COX ONTBREEKT IVM BESTANDSGROOTTE</a:t>
            </a:r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16202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1" y="632113"/>
            <a:ext cx="4785789" cy="293297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18" y="3622057"/>
            <a:ext cx="4793673" cy="2925087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423519" y="632112"/>
            <a:ext cx="2388953" cy="2932971"/>
          </a:xfrm>
          <a:prstGeom prst="rect">
            <a:avLst/>
          </a:prstGeom>
          <a:solidFill>
            <a:srgbClr val="374D5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hoek 6"/>
          <p:cNvSpPr/>
          <p:nvPr/>
        </p:nvSpPr>
        <p:spPr>
          <a:xfrm>
            <a:off x="4017818" y="3622057"/>
            <a:ext cx="2388953" cy="2925087"/>
          </a:xfrm>
          <a:prstGeom prst="rect">
            <a:avLst/>
          </a:prstGeom>
          <a:solidFill>
            <a:srgbClr val="374D5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vak 7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b="1" u="sng" dirty="0">
                <a:solidFill>
                  <a:srgbClr val="C43735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8563483" cy="3837723"/>
          </a:xfrm>
        </p:spPr>
        <p:txBody>
          <a:bodyPr/>
          <a:lstStyle/>
          <a:p>
            <a:pPr marL="0" indent="0">
              <a:buNone/>
            </a:pPr>
            <a:r>
              <a:rPr lang="nl-NL" b="1" u="sng" dirty="0" smtClean="0">
                <a:solidFill>
                  <a:srgbClr val="C43735"/>
                </a:solidFill>
              </a:rPr>
              <a:t>Relativiteitsprincipe</a:t>
            </a:r>
            <a:r>
              <a:rPr lang="nl-NL" dirty="0" smtClean="0">
                <a:solidFill>
                  <a:srgbClr val="C43735"/>
                </a:solidFill>
              </a:rPr>
              <a:t>:</a:t>
            </a:r>
          </a:p>
          <a:p>
            <a:pPr marL="0" indent="0">
              <a:buNone/>
            </a:pPr>
            <a:r>
              <a:rPr lang="nl-NL" dirty="0" smtClean="0">
                <a:solidFill>
                  <a:srgbClr val="C43735"/>
                </a:solidFill>
              </a:rPr>
              <a:t>Er is geen enkel experiment te bedenken waarmee een waarnemer kan concluderen of: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C43735"/>
                </a:solidFill>
              </a:rPr>
              <a:t>de waarnemer een vrije val ondergaat of zich in de ruimte </a:t>
            </a:r>
            <a:r>
              <a:rPr lang="nl-NL" dirty="0" smtClean="0">
                <a:solidFill>
                  <a:srgbClr val="C43735"/>
                </a:solidFill>
              </a:rPr>
              <a:t>bevindt;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C43735"/>
                </a:solidFill>
              </a:rPr>
              <a:t>de waarnemer zich op aarde bevindt of in een ruimteschip dat met 9,81 m/s</a:t>
            </a:r>
            <a:r>
              <a:rPr lang="nl-NL" baseline="30000" dirty="0">
                <a:solidFill>
                  <a:srgbClr val="C43735"/>
                </a:solidFill>
              </a:rPr>
              <a:t>2</a:t>
            </a:r>
            <a:r>
              <a:rPr lang="nl-NL" dirty="0">
                <a:solidFill>
                  <a:srgbClr val="C43735"/>
                </a:solidFill>
              </a:rPr>
              <a:t> versnelt</a:t>
            </a:r>
            <a:r>
              <a:rPr lang="nl-NL" dirty="0" smtClean="0">
                <a:solidFill>
                  <a:srgbClr val="C43735"/>
                </a:solidFill>
              </a:rPr>
              <a:t>.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31135" y="1769437"/>
            <a:ext cx="6608877" cy="779463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Relativiteitsprincipe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b="1" u="sng" dirty="0">
                <a:solidFill>
                  <a:srgbClr val="C43735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15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31135" y="328564"/>
            <a:ext cx="6608877" cy="779463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Roodverschuiving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10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4" y="4554269"/>
            <a:ext cx="7366837" cy="1843605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 err="1" smtClean="0">
                <a:solidFill>
                  <a:srgbClr val="C43735"/>
                </a:solidFill>
              </a:rPr>
              <a:t>f</a:t>
            </a:r>
            <a:r>
              <a:rPr lang="nl-NL" sz="2400" baseline="-25000" dirty="0" err="1" smtClean="0">
                <a:solidFill>
                  <a:srgbClr val="C43735"/>
                </a:solidFill>
              </a:rPr>
              <a:t>h</a:t>
            </a:r>
            <a:r>
              <a:rPr lang="nl-NL" sz="2400" dirty="0">
                <a:solidFill>
                  <a:srgbClr val="C43735"/>
                </a:solidFill>
              </a:rPr>
              <a:t>	</a:t>
            </a:r>
            <a:r>
              <a:rPr lang="nl-NL" sz="2400" dirty="0" smtClean="0">
                <a:solidFill>
                  <a:srgbClr val="C43735"/>
                </a:solidFill>
              </a:rPr>
              <a:t>frequentie van het foton op hoogte h (Hz)</a:t>
            </a:r>
            <a:br>
              <a:rPr lang="nl-NL" sz="2400" dirty="0" smtClean="0">
                <a:solidFill>
                  <a:srgbClr val="C43735"/>
                </a:solidFill>
              </a:rPr>
            </a:br>
            <a:r>
              <a:rPr lang="nl-NL" sz="2400" dirty="0" smtClean="0">
                <a:solidFill>
                  <a:srgbClr val="C43735"/>
                </a:solidFill>
              </a:rPr>
              <a:t>f	frequentie van het foton op de grond (Hz)</a:t>
            </a:r>
            <a:br>
              <a:rPr lang="nl-NL" sz="2400" dirty="0" smtClean="0">
                <a:solidFill>
                  <a:srgbClr val="C43735"/>
                </a:solidFill>
              </a:rPr>
            </a:br>
            <a:r>
              <a:rPr lang="nl-NL" sz="2400" dirty="0" smtClean="0">
                <a:solidFill>
                  <a:srgbClr val="C43735"/>
                </a:solidFill>
              </a:rPr>
              <a:t>g	de valversnelling op aarde (m s</a:t>
            </a:r>
            <a:r>
              <a:rPr lang="nl-NL" sz="2400" baseline="30000" dirty="0" smtClean="0">
                <a:solidFill>
                  <a:srgbClr val="C43735"/>
                </a:solidFill>
              </a:rPr>
              <a:t>-2</a:t>
            </a:r>
            <a:r>
              <a:rPr lang="nl-NL" sz="2400" dirty="0" smtClean="0">
                <a:solidFill>
                  <a:srgbClr val="C43735"/>
                </a:solidFill>
              </a:rPr>
              <a:t>)</a:t>
            </a:r>
            <a:br>
              <a:rPr lang="nl-NL" sz="2400" dirty="0" smtClean="0">
                <a:solidFill>
                  <a:srgbClr val="C43735"/>
                </a:solidFill>
              </a:rPr>
            </a:br>
            <a:r>
              <a:rPr lang="nl-NL" sz="2400" dirty="0" smtClean="0">
                <a:solidFill>
                  <a:srgbClr val="C43735"/>
                </a:solidFill>
              </a:rPr>
              <a:t>h	hoogte vanaf de grond (m)</a:t>
            </a:r>
            <a:br>
              <a:rPr lang="nl-NL" sz="2400" dirty="0" smtClean="0">
                <a:solidFill>
                  <a:srgbClr val="C43735"/>
                </a:solidFill>
              </a:rPr>
            </a:br>
            <a:r>
              <a:rPr lang="nl-NL" sz="2400" dirty="0" smtClean="0">
                <a:solidFill>
                  <a:srgbClr val="C43735"/>
                </a:solidFill>
              </a:rPr>
              <a:t>c	lichtsnelheid (m s</a:t>
            </a:r>
            <a:r>
              <a:rPr lang="nl-NL" sz="2400" baseline="30000" dirty="0" smtClean="0">
                <a:solidFill>
                  <a:srgbClr val="C43735"/>
                </a:solidFill>
              </a:rPr>
              <a:t>-1</a:t>
            </a:r>
            <a:r>
              <a:rPr lang="nl-NL" sz="2400" dirty="0" smtClean="0">
                <a:solidFill>
                  <a:srgbClr val="C43735"/>
                </a:solidFill>
              </a:rPr>
              <a:t>)</a:t>
            </a:r>
            <a:endParaRPr lang="en-GB" sz="2400" dirty="0">
              <a:solidFill>
                <a:srgbClr val="C43735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766679" y="1108027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hoek 3"/>
              <p:cNvSpPr/>
              <p:nvPr/>
            </p:nvSpPr>
            <p:spPr>
              <a:xfrm>
                <a:off x="331135" y="3550627"/>
                <a:ext cx="3713389" cy="999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2800" i="1" smtClean="0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C4373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>
                                  <a:solidFill>
                                    <a:srgbClr val="C4373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b="0" i="1">
                                  <a:solidFill>
                                    <a:srgbClr val="C43735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GB" sz="2800" b="0" i="0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800" b="0" i="1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GB" sz="2800" b="0" i="1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0">
                          <a:solidFill>
                            <a:srgbClr val="C43735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0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GB" sz="2800" i="1">
                                  <a:solidFill>
                                    <a:srgbClr val="C4373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0" i="1">
                                  <a:solidFill>
                                    <a:srgbClr val="C43735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800" b="0" i="1">
                                  <a:solidFill>
                                    <a:srgbClr val="C43735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num>
                        <m:den>
                          <m:r>
                            <a:rPr lang="en-GB" sz="2800" b="0" i="1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  <m:r>
                        <a:rPr lang="en-GB" sz="2800" b="0" i="0">
                          <a:solidFill>
                            <a:srgbClr val="C43735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GB" sz="2800" i="1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0" i="1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2800" b="0" i="0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en-GB" sz="2800" b="0" i="1">
                              <a:solidFill>
                                <a:srgbClr val="C43735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sSup>
                            <m:sSupPr>
                              <m:ctrlPr>
                                <a:rPr lang="en-GB" sz="2800" i="1">
                                  <a:solidFill>
                                    <a:srgbClr val="C4373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800" b="0" i="1">
                                  <a:solidFill>
                                    <a:srgbClr val="C43735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sz="2800" b="0" i="0">
                                  <a:solidFill>
                                    <a:srgbClr val="C43735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sz="2800" dirty="0">
                  <a:solidFill>
                    <a:srgbClr val="C43735"/>
                  </a:solidFill>
                </a:endParaRPr>
              </a:p>
            </p:txBody>
          </p:sp>
        </mc:Choice>
        <mc:Fallback xmlns="">
          <p:sp>
            <p:nvSpPr>
              <p:cNvPr id="4" name="Rechthoek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35" y="3550627"/>
                <a:ext cx="3713389" cy="9998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33" y="1385026"/>
            <a:ext cx="4564121" cy="188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b="1" u="sng" dirty="0">
                <a:solidFill>
                  <a:srgbClr val="C43735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0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31135" y="328564"/>
            <a:ext cx="6608877" cy="779463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Roodverschuiving</a:t>
            </a:r>
            <a:endParaRPr lang="en-GB" dirty="0">
              <a:solidFill>
                <a:srgbClr val="C43735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09" y="1108027"/>
            <a:ext cx="2026206" cy="51816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b="1" u="sng" dirty="0">
                <a:solidFill>
                  <a:srgbClr val="C43735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6871609" y="3244927"/>
            <a:ext cx="2026206" cy="400110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bg1"/>
                </a:solidFill>
              </a:rPr>
              <a:t>Robert </a:t>
            </a:r>
            <a:r>
              <a:rPr lang="nl-NL" sz="2000" b="1" dirty="0" err="1" smtClean="0">
                <a:solidFill>
                  <a:schemeClr val="bg1"/>
                </a:solidFill>
              </a:rPr>
              <a:t>Pound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6871609" y="5889517"/>
            <a:ext cx="2026206" cy="400110"/>
          </a:xfrm>
          <a:prstGeom prst="rect">
            <a:avLst/>
          </a:prstGeom>
          <a:solidFill>
            <a:schemeClr val="bg1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nl-NL" sz="2000" b="1" dirty="0" smtClean="0">
                <a:solidFill>
                  <a:schemeClr val="bg1"/>
                </a:solidFill>
              </a:rPr>
              <a:t>Glen </a:t>
            </a:r>
            <a:r>
              <a:rPr lang="nl-NL" sz="2000" b="1" dirty="0" err="1" smtClean="0">
                <a:solidFill>
                  <a:schemeClr val="bg1"/>
                </a:solidFill>
              </a:rPr>
              <a:t>Rebka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331136" y="1108028"/>
            <a:ext cx="3598504" cy="5181600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Gravitationele roodverschuiving meten</a:t>
            </a:r>
          </a:p>
          <a:p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Instabiel Fe-57 isotoop</a:t>
            </a:r>
          </a:p>
          <a:p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Emissie en absorptie gamma-fotonen</a:t>
            </a:r>
          </a:p>
          <a:p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Dopplereffect</a:t>
            </a:r>
            <a:endParaRPr lang="en-GB" dirty="0">
              <a:solidFill>
                <a:srgbClr val="C43735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94" y="1979254"/>
            <a:ext cx="2596661" cy="333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69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331136" y="2548900"/>
            <a:ext cx="5006983" cy="3837723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Gravitationele roodverschuiving impliceert dat er tijddilatatie plaatsvindt…</a:t>
            </a:r>
          </a:p>
          <a:p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…maar waarom dan?</a:t>
            </a:r>
          </a:p>
          <a:p>
            <a:endParaRPr lang="nl-NL" dirty="0">
              <a:solidFill>
                <a:srgbClr val="C43735"/>
              </a:solidFill>
            </a:endParaRPr>
          </a:p>
          <a:p>
            <a:r>
              <a:rPr lang="nl-NL" dirty="0" err="1" smtClean="0">
                <a:solidFill>
                  <a:srgbClr val="C43735"/>
                </a:solidFill>
              </a:rPr>
              <a:t>Leerlingactiviteit</a:t>
            </a:r>
            <a:r>
              <a:rPr lang="nl-NL" dirty="0">
                <a:solidFill>
                  <a:srgbClr val="C43735"/>
                </a:solidFill>
              </a:rPr>
              <a:t> </a:t>
            </a:r>
            <a:r>
              <a:rPr lang="nl-NL" dirty="0" smtClean="0">
                <a:solidFill>
                  <a:srgbClr val="C43735"/>
                </a:solidFill>
              </a:rPr>
              <a:t>ontworpen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Tijddilatatie</a:t>
            </a:r>
            <a:endParaRPr lang="en-GB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511" y="2548900"/>
            <a:ext cx="3339890" cy="367057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b="1" u="sng" dirty="0">
                <a:solidFill>
                  <a:srgbClr val="C43735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err="1" smtClean="0">
                <a:solidFill>
                  <a:srgbClr val="C43735"/>
                </a:solidFill>
              </a:rPr>
              <a:t>Googleforms</a:t>
            </a:r>
            <a:r>
              <a:rPr lang="nl-NL" dirty="0" smtClean="0">
                <a:solidFill>
                  <a:srgbClr val="C43735"/>
                </a:solidFill>
              </a:rPr>
              <a:t> URL</a:t>
            </a:r>
          </a:p>
          <a:p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FEEDBACK ACTIVITEIT</a:t>
            </a:r>
          </a:p>
          <a:p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VRAGEN OVER WAT U NODIG HEEFT</a:t>
            </a:r>
          </a:p>
          <a:p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MATERIAAL PER MAIL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Enquête</a:t>
            </a:r>
            <a:endParaRPr lang="en-GB" dirty="0"/>
          </a:p>
        </p:txBody>
      </p:sp>
      <p:sp>
        <p:nvSpPr>
          <p:cNvPr id="8" name="Tekstvak 7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dirty="0">
                <a:solidFill>
                  <a:srgbClr val="E3A7A7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/ </a:t>
            </a:r>
            <a:r>
              <a:rPr lang="nl-NL" sz="1400" b="1" u="sng" dirty="0">
                <a:solidFill>
                  <a:srgbClr val="C43735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BLABLA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Discussie</a:t>
            </a:r>
            <a:endParaRPr lang="en-GB" dirty="0"/>
          </a:p>
        </p:txBody>
      </p:sp>
      <p:sp>
        <p:nvSpPr>
          <p:cNvPr id="8" name="Tekstvak 7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RESULTATEN / </a:t>
            </a:r>
            <a:r>
              <a:rPr lang="nl-NL" sz="1400" dirty="0">
                <a:solidFill>
                  <a:srgbClr val="E3A7A7"/>
                </a:solidFill>
              </a:rPr>
              <a:t>ACTIVITEIT</a:t>
            </a:r>
            <a:r>
              <a:rPr lang="nl-NL" sz="1400" dirty="0" smtClean="0">
                <a:solidFill>
                  <a:srgbClr val="E3A7A7"/>
                </a:solidFill>
              </a:rPr>
              <a:t>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</a:t>
            </a:r>
            <a:r>
              <a:rPr lang="nl-NL" sz="1400" b="1" u="sng" dirty="0" smtClean="0">
                <a:solidFill>
                  <a:srgbClr val="C43735"/>
                </a:solidFill>
              </a:rPr>
              <a:t>DISCUSSIE</a:t>
            </a:r>
            <a:endParaRPr lang="en-GB" sz="1400" b="1" u="sng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77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b="1" dirty="0" smtClean="0">
                <a:solidFill>
                  <a:srgbClr val="C43735"/>
                </a:solidFill>
              </a:rPr>
              <a:t>Introductie</a:t>
            </a:r>
            <a:r>
              <a:rPr lang="nl-NL" dirty="0" smtClean="0">
                <a:solidFill>
                  <a:srgbClr val="C43735"/>
                </a:solidFill>
              </a:rPr>
              <a:t>: Wie, wat en waarom</a:t>
            </a:r>
          </a:p>
          <a:p>
            <a:r>
              <a:rPr lang="nl-NL" b="1" dirty="0" smtClean="0">
                <a:solidFill>
                  <a:srgbClr val="C43735"/>
                </a:solidFill>
              </a:rPr>
              <a:t>Re</a:t>
            </a:r>
            <a:r>
              <a:rPr lang="nl-NL" b="1" dirty="0">
                <a:solidFill>
                  <a:srgbClr val="C43735"/>
                </a:solidFill>
              </a:rPr>
              <a:t>sultaten</a:t>
            </a:r>
          </a:p>
          <a:p>
            <a:pPr lvl="1"/>
            <a:r>
              <a:rPr lang="nl-NL" dirty="0">
                <a:solidFill>
                  <a:srgbClr val="C43735"/>
                </a:solidFill>
              </a:rPr>
              <a:t>WND 2017</a:t>
            </a:r>
          </a:p>
          <a:p>
            <a:pPr lvl="1"/>
            <a:r>
              <a:rPr lang="nl-NL" dirty="0">
                <a:solidFill>
                  <a:srgbClr val="C43735"/>
                </a:solidFill>
              </a:rPr>
              <a:t>Interventies 2017-2018</a:t>
            </a:r>
          </a:p>
          <a:p>
            <a:pPr lvl="1"/>
            <a:r>
              <a:rPr lang="nl-NL" dirty="0">
                <a:solidFill>
                  <a:srgbClr val="C43735"/>
                </a:solidFill>
              </a:rPr>
              <a:t>Interventies 2018-2019</a:t>
            </a:r>
          </a:p>
          <a:p>
            <a:r>
              <a:rPr lang="nl-NL" b="1" dirty="0" smtClean="0">
                <a:solidFill>
                  <a:srgbClr val="C43735"/>
                </a:solidFill>
              </a:rPr>
              <a:t>Activiteit</a:t>
            </a:r>
            <a:r>
              <a:rPr lang="nl-NL" dirty="0" smtClean="0">
                <a:solidFill>
                  <a:srgbClr val="C43735"/>
                </a:solidFill>
              </a:rPr>
              <a:t>: Gravitationele tijddilatatie</a:t>
            </a:r>
          </a:p>
          <a:p>
            <a:r>
              <a:rPr lang="nl-NL" b="1" dirty="0" smtClean="0">
                <a:solidFill>
                  <a:srgbClr val="C43735"/>
                </a:solidFill>
              </a:rPr>
              <a:t>Enquête</a:t>
            </a:r>
            <a:r>
              <a:rPr lang="nl-NL" dirty="0" smtClean="0">
                <a:solidFill>
                  <a:srgbClr val="C43735"/>
                </a:solidFill>
              </a:rPr>
              <a:t> en beschikbaar stellen materiaal</a:t>
            </a:r>
          </a:p>
          <a:p>
            <a:r>
              <a:rPr lang="nl-NL" b="1" dirty="0" smtClean="0">
                <a:solidFill>
                  <a:srgbClr val="C43735"/>
                </a:solidFill>
              </a:rPr>
              <a:t>Discussie</a:t>
            </a:r>
            <a:r>
              <a:rPr lang="nl-NL" dirty="0" smtClean="0">
                <a:solidFill>
                  <a:srgbClr val="C43735"/>
                </a:solidFill>
              </a:rPr>
              <a:t> en vragen</a:t>
            </a:r>
            <a:endParaRPr lang="nl-NL" b="1" dirty="0" smtClean="0">
              <a:solidFill>
                <a:srgbClr val="C43735"/>
              </a:solidFill>
            </a:endParaRPr>
          </a:p>
          <a:p>
            <a:pPr lvl="1"/>
            <a:endParaRPr lang="nl-NL" dirty="0">
              <a:solidFill>
                <a:srgbClr val="C43735"/>
              </a:solidFill>
            </a:endParaRPr>
          </a:p>
          <a:p>
            <a:pPr marL="457200" lvl="1" indent="0">
              <a:buNone/>
            </a:pP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Inhoudsopgave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C43735"/>
                </a:solidFill>
              </a:rPr>
              <a:t>INTRO / RESULTATEN / ACTIVITEIT / ENQUÊTE / DISCUSSIE</a:t>
            </a:r>
            <a:endParaRPr lang="en-GB" sz="1400" dirty="0">
              <a:solidFill>
                <a:srgbClr val="C437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7803215" cy="3369300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Nobelprijs natuurkunde - LIGO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Werking GPS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Oerknal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Modern model voor gravitatie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Astronomie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Aansluiting huidig curriculum</a:t>
            </a:r>
            <a:endParaRPr lang="nl-NL" dirty="0">
              <a:solidFill>
                <a:srgbClr val="C43735"/>
              </a:solidFill>
            </a:endParaRPr>
          </a:p>
          <a:p>
            <a:pPr lvl="1"/>
            <a:endParaRPr lang="nl-NL" dirty="0" smtClean="0">
              <a:solidFill>
                <a:srgbClr val="C43735"/>
              </a:solidFill>
            </a:endParaRPr>
          </a:p>
          <a:p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Waarom ART op het vwo?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6" name="Picture 2" descr="http://news.xinhuanet.com/english/2017-10/03/136656833_15070319717671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46" y="2560280"/>
            <a:ext cx="3003785" cy="16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1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846" y="2560280"/>
            <a:ext cx="3003785" cy="187977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www.insidescience.org/sites/default/files/images/articles/top-images/Top%20Image%20%20-%20CREDIT-%20NASA%2527s%20Goddard%20Space%20Flight%20Cente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578" y="4440053"/>
            <a:ext cx="3003785" cy="176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u="sng" dirty="0" smtClean="0">
                <a:solidFill>
                  <a:srgbClr val="C43735"/>
                </a:solidFill>
              </a:rPr>
              <a:t>INTRO</a:t>
            </a:r>
            <a:r>
              <a:rPr lang="nl-NL" sz="1400" dirty="0" smtClean="0">
                <a:solidFill>
                  <a:srgbClr val="E3A7A7"/>
                </a:solidFill>
              </a:rPr>
              <a:t> / RESULTATEN / ACTIVITEIT / ENQUÊTE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6222065" cy="4098084"/>
          </a:xfrm>
        </p:spPr>
        <p:txBody>
          <a:bodyPr/>
          <a:lstStyle/>
          <a:p>
            <a:r>
              <a:rPr lang="nl-NL" dirty="0">
                <a:solidFill>
                  <a:srgbClr val="C43735"/>
                </a:solidFill>
              </a:rPr>
              <a:t>Eigenschappen van licht </a:t>
            </a:r>
            <a:r>
              <a:rPr lang="nl-NL" dirty="0" smtClean="0">
                <a:solidFill>
                  <a:srgbClr val="C43735"/>
                </a:solidFill>
              </a:rPr>
              <a:t>- interferentie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Quantum - </a:t>
            </a:r>
            <a:r>
              <a:rPr lang="nl-NL" dirty="0" err="1" smtClean="0">
                <a:solidFill>
                  <a:srgbClr val="C43735"/>
                </a:solidFill>
              </a:rPr>
              <a:t>Energieniveau‘s</a:t>
            </a:r>
            <a:endParaRPr lang="nl-NL" dirty="0" smtClean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Astrofysica en hemelmechanica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Trillingen </a:t>
            </a:r>
            <a:r>
              <a:rPr lang="nl-NL" dirty="0">
                <a:solidFill>
                  <a:srgbClr val="C43735"/>
                </a:solidFill>
              </a:rPr>
              <a:t>en </a:t>
            </a:r>
            <a:r>
              <a:rPr lang="nl-NL" dirty="0" smtClean="0">
                <a:solidFill>
                  <a:srgbClr val="C43735"/>
                </a:solidFill>
              </a:rPr>
              <a:t>golven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Optica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Klassieke mechanica</a:t>
            </a:r>
          </a:p>
          <a:p>
            <a:r>
              <a:rPr lang="nl-NL" dirty="0" smtClean="0">
                <a:solidFill>
                  <a:srgbClr val="C43735"/>
                </a:solidFill>
              </a:rPr>
              <a:t>Medische beeldvorming</a:t>
            </a:r>
            <a:endParaRPr lang="nl-NL" dirty="0">
              <a:solidFill>
                <a:srgbClr val="C43735"/>
              </a:solidFill>
            </a:endParaRPr>
          </a:p>
          <a:p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331135" y="1790879"/>
            <a:ext cx="7178029" cy="779463"/>
          </a:xfrm>
        </p:spPr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Aansluiting op curriculum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u="sng" dirty="0" smtClean="0">
                <a:solidFill>
                  <a:srgbClr val="C43735"/>
                </a:solidFill>
              </a:rPr>
              <a:t>INTRO</a:t>
            </a:r>
            <a:r>
              <a:rPr lang="nl-NL" sz="1400" dirty="0" smtClean="0">
                <a:solidFill>
                  <a:srgbClr val="E3A7A7"/>
                </a:solidFill>
              </a:rPr>
              <a:t> / RESULTATEN / ACTIVITEIT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  <p:pic>
        <p:nvPicPr>
          <p:cNvPr id="13" name="Afbeelding 1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08" y="3113255"/>
            <a:ext cx="4457700" cy="3744746"/>
          </a:xfrm>
          <a:prstGeom prst="rect">
            <a:avLst/>
          </a:prstGeom>
        </p:spPr>
      </p:pic>
      <p:pic>
        <p:nvPicPr>
          <p:cNvPr id="14" name="Picture 12" descr="https://www.ligo.caltech.edu/assets/ligo_default_social_image-fa8a65b147c61b5147e1d43f9e7afc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8355" y="-57584"/>
            <a:ext cx="5634713" cy="317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s://www.ligo.caltech.edu/system/video_items/images/21/medium/ifo_response_vid_still.jpg?14478736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903" y="-20489"/>
            <a:ext cx="5571097" cy="313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astrobites.org/wp-content/uploads/2016/02/Screen-Shot-2016-02-10-at-9.47.17-A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3255"/>
            <a:ext cx="4675478" cy="374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0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1"/>
            <a:ext cx="7803215" cy="336930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Curriculummateriaal ontwerpen en </a:t>
            </a:r>
            <a:r>
              <a:rPr lang="nl-NL" b="1" u="sng" dirty="0">
                <a:solidFill>
                  <a:srgbClr val="C43735"/>
                </a:solidFill>
              </a:rPr>
              <a:t>evalueren</a:t>
            </a:r>
            <a:r>
              <a:rPr lang="nl-NL" dirty="0">
                <a:solidFill>
                  <a:srgbClr val="C43735"/>
                </a:solidFill>
              </a:rPr>
              <a:t> waarin het onderwerp algemene relativiteitstheorie op een </a:t>
            </a:r>
            <a:r>
              <a:rPr lang="nl-NL" b="1" i="1" dirty="0">
                <a:solidFill>
                  <a:srgbClr val="C43735"/>
                </a:solidFill>
              </a:rPr>
              <a:t>adequate</a:t>
            </a:r>
            <a:r>
              <a:rPr lang="nl-NL" dirty="0">
                <a:solidFill>
                  <a:srgbClr val="C43735"/>
                </a:solidFill>
              </a:rPr>
              <a:t> manier wordt </a:t>
            </a:r>
            <a:r>
              <a:rPr lang="nl-NL" dirty="0" smtClean="0">
                <a:solidFill>
                  <a:srgbClr val="C43735"/>
                </a:solidFill>
              </a:rPr>
              <a:t>onderwezen.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rol </a:t>
            </a:r>
            <a:r>
              <a:rPr lang="nl-NL" dirty="0">
                <a:solidFill>
                  <a:srgbClr val="C43735"/>
                </a:solidFill>
              </a:rPr>
              <a:t>van </a:t>
            </a:r>
            <a:r>
              <a:rPr lang="nl-NL" dirty="0" smtClean="0">
                <a:solidFill>
                  <a:srgbClr val="C43735"/>
                </a:solidFill>
              </a:rPr>
              <a:t>ART </a:t>
            </a:r>
            <a:r>
              <a:rPr lang="nl-NL" dirty="0">
                <a:solidFill>
                  <a:srgbClr val="C43735"/>
                </a:solidFill>
              </a:rPr>
              <a:t>in </a:t>
            </a:r>
            <a:r>
              <a:rPr lang="nl-NL" dirty="0" smtClean="0">
                <a:solidFill>
                  <a:srgbClr val="C43735"/>
                </a:solidFill>
              </a:rPr>
              <a:t>natuurwetenschap;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dirty="0" smtClean="0">
                <a:solidFill>
                  <a:srgbClr val="C43735"/>
                </a:solidFill>
              </a:rPr>
              <a:t>materialen en de lespraktijk voldoen aan vier kwaliteitscriteria </a:t>
            </a:r>
            <a:r>
              <a:rPr lang="nl-NL" dirty="0">
                <a:solidFill>
                  <a:srgbClr val="C43735"/>
                </a:solidFill>
              </a:rPr>
              <a:t>(relevantie, consistent ontwerp, praktische bruikbaarheid en effectiviteit).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Doel van het onderzoek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u="sng" dirty="0" smtClean="0">
                <a:solidFill>
                  <a:srgbClr val="C43735"/>
                </a:solidFill>
              </a:rPr>
              <a:t>INTRO</a:t>
            </a:r>
            <a:r>
              <a:rPr lang="nl-NL" sz="1400" dirty="0" smtClean="0">
                <a:solidFill>
                  <a:srgbClr val="E3A7A7"/>
                </a:solidFill>
              </a:rPr>
              <a:t> / RESULTATEN / ACTIVITEIT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3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8147847" cy="4198263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Hoe wordt ART op dit moment </a:t>
            </a:r>
            <a:r>
              <a:rPr lang="nl-NL" dirty="0" smtClean="0">
                <a:solidFill>
                  <a:srgbClr val="C43735"/>
                </a:solidFill>
              </a:rPr>
              <a:t>onderwezen? </a:t>
            </a: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Wat zijn de </a:t>
            </a:r>
            <a:r>
              <a:rPr lang="nl-NL" dirty="0" smtClean="0">
                <a:solidFill>
                  <a:srgbClr val="C43735"/>
                </a:solidFill>
              </a:rPr>
              <a:t>uitdagingen </a:t>
            </a:r>
            <a:r>
              <a:rPr lang="nl-NL" dirty="0">
                <a:solidFill>
                  <a:srgbClr val="C43735"/>
                </a:solidFill>
              </a:rPr>
              <a:t>bij het onderwijzen van </a:t>
            </a:r>
            <a:r>
              <a:rPr lang="nl-NL" dirty="0" smtClean="0">
                <a:solidFill>
                  <a:srgbClr val="C43735"/>
                </a:solidFill>
              </a:rPr>
              <a:t>ART?</a:t>
            </a:r>
            <a:endParaRPr lang="nl-NL" dirty="0">
              <a:solidFill>
                <a:srgbClr val="C43735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C43735"/>
                </a:solidFill>
              </a:rPr>
              <a:t>Wat zijn de </a:t>
            </a:r>
            <a:r>
              <a:rPr lang="nl-NL" dirty="0" smtClean="0">
                <a:solidFill>
                  <a:srgbClr val="C43735"/>
                </a:solidFill>
              </a:rPr>
              <a:t>ontwerpprincipes?</a:t>
            </a:r>
          </a:p>
          <a:p>
            <a:pPr marL="0" indent="0">
              <a:buNone/>
            </a:pPr>
            <a:r>
              <a:rPr lang="nl-NL" b="1" dirty="0">
                <a:solidFill>
                  <a:srgbClr val="C43735"/>
                </a:solidFill>
              </a:rPr>
              <a:t>Voldoen de ontworpen materialen aan de criteria?</a:t>
            </a:r>
          </a:p>
          <a:p>
            <a:pPr marL="0" indent="0">
              <a:buNone/>
            </a:pPr>
            <a:r>
              <a:rPr lang="nl-NL" b="1" dirty="0" smtClean="0">
                <a:solidFill>
                  <a:srgbClr val="C43735"/>
                </a:solidFill>
              </a:rPr>
              <a:t>Affectieve </a:t>
            </a:r>
            <a:r>
              <a:rPr lang="nl-NL" b="1" dirty="0">
                <a:solidFill>
                  <a:srgbClr val="C43735"/>
                </a:solidFill>
              </a:rPr>
              <a:t>ervaringen en leeropbrengsten</a:t>
            </a:r>
            <a:r>
              <a:rPr lang="nl-NL" b="1" dirty="0" smtClean="0">
                <a:solidFill>
                  <a:srgbClr val="C43735"/>
                </a:solidFill>
              </a:rPr>
              <a:t>?</a:t>
            </a:r>
          </a:p>
          <a:p>
            <a:pPr marL="0" indent="0">
              <a:buNone/>
            </a:pPr>
            <a:r>
              <a:rPr lang="nl-NL" b="1" dirty="0" smtClean="0">
                <a:solidFill>
                  <a:srgbClr val="C43735"/>
                </a:solidFill>
              </a:rPr>
              <a:t>Wat </a:t>
            </a:r>
            <a:r>
              <a:rPr lang="nl-NL" b="1" dirty="0">
                <a:solidFill>
                  <a:srgbClr val="C43735"/>
                </a:solidFill>
              </a:rPr>
              <a:t>zijn de implicaties </a:t>
            </a:r>
            <a:r>
              <a:rPr lang="nl-NL" b="1" dirty="0" smtClean="0">
                <a:solidFill>
                  <a:srgbClr val="C43735"/>
                </a:solidFill>
              </a:rPr>
              <a:t>voor docenten</a:t>
            </a:r>
            <a:r>
              <a:rPr lang="nl-NL" b="1" dirty="0">
                <a:solidFill>
                  <a:srgbClr val="C43735"/>
                </a:solidFill>
              </a:rPr>
              <a:t>?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Onderzoeksvragen</a:t>
            </a:r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u="sng" dirty="0" smtClean="0">
                <a:solidFill>
                  <a:srgbClr val="C43735"/>
                </a:solidFill>
              </a:rPr>
              <a:t>INTRO</a:t>
            </a:r>
            <a:r>
              <a:rPr lang="nl-NL" sz="1400" dirty="0" smtClean="0">
                <a:solidFill>
                  <a:srgbClr val="E3A7A7"/>
                </a:solidFill>
              </a:rPr>
              <a:t> / RESULTATEN / ACTIVITEIT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>
          <a:xfrm>
            <a:off x="331135" y="2548900"/>
            <a:ext cx="8383373" cy="4247553"/>
          </a:xfrm>
        </p:spPr>
        <p:txBody>
          <a:bodyPr/>
          <a:lstStyle/>
          <a:p>
            <a:r>
              <a:rPr lang="nl-NL" sz="2400" dirty="0">
                <a:solidFill>
                  <a:srgbClr val="C43735"/>
                </a:solidFill>
              </a:rPr>
              <a:t>Begin met een interessante </a:t>
            </a:r>
            <a:r>
              <a:rPr lang="nl-NL" sz="2400" dirty="0" smtClean="0">
                <a:solidFill>
                  <a:srgbClr val="C43735"/>
                </a:solidFill>
              </a:rPr>
              <a:t>context: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Bijvoorbeeld gravitatiegolven</a:t>
            </a:r>
          </a:p>
          <a:p>
            <a:r>
              <a:rPr lang="nl-NL" sz="2400" dirty="0" smtClean="0">
                <a:solidFill>
                  <a:srgbClr val="C43735"/>
                </a:solidFill>
              </a:rPr>
              <a:t>Conceptueel en hands-on ervaringen: 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Voortplanting gravitatiegolven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Kromming ruimtetijd: Sector </a:t>
            </a:r>
            <a:r>
              <a:rPr lang="nl-NL" dirty="0" err="1" smtClean="0">
                <a:solidFill>
                  <a:srgbClr val="C43735"/>
                </a:solidFill>
              </a:rPr>
              <a:t>Models</a:t>
            </a:r>
            <a:endParaRPr lang="nl-NL" dirty="0">
              <a:solidFill>
                <a:srgbClr val="C43735"/>
              </a:solidFill>
            </a:endParaRPr>
          </a:p>
          <a:p>
            <a:r>
              <a:rPr lang="nl-NL" sz="2400" dirty="0" smtClean="0">
                <a:solidFill>
                  <a:srgbClr val="C43735"/>
                </a:solidFill>
              </a:rPr>
              <a:t>Maar ook kwantitatieve ‘rekenopgaven’: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Gravitationele roodverschuiving: </a:t>
            </a:r>
            <a:r>
              <a:rPr lang="nl-NL" dirty="0" err="1" smtClean="0">
                <a:solidFill>
                  <a:srgbClr val="C43735"/>
                </a:solidFill>
              </a:rPr>
              <a:t>Pound-Rebka</a:t>
            </a:r>
            <a:endParaRPr lang="nl-NL" dirty="0" smtClean="0">
              <a:solidFill>
                <a:srgbClr val="C43735"/>
              </a:solidFill>
            </a:endParaRP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Perihelium precessie van Mercurius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Rekenen aan LIGO-data</a:t>
            </a:r>
            <a:endParaRPr lang="nl-NL" sz="2400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Ontwerp principes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2052" name="Picture 4" descr="http://www.spacetimetravel.org/list_of_sectormodels/images/kugelkalo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477" y="4672677"/>
            <a:ext cx="2527878" cy="189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459" y="4672677"/>
            <a:ext cx="2387080" cy="1894652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u="sng" dirty="0" smtClean="0">
                <a:solidFill>
                  <a:srgbClr val="C43735"/>
                </a:solidFill>
              </a:rPr>
              <a:t>INTRO</a:t>
            </a:r>
            <a:r>
              <a:rPr lang="nl-NL" sz="1400" dirty="0" smtClean="0">
                <a:solidFill>
                  <a:srgbClr val="E3A7A7"/>
                </a:solidFill>
              </a:rPr>
              <a:t> / RESULTATEN / ACTIVITEIT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78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WND - december 2017</a:t>
            </a:r>
            <a:endParaRPr lang="nl-NL" dirty="0">
              <a:solidFill>
                <a:srgbClr val="C43735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106" y="2781064"/>
            <a:ext cx="6200000" cy="31523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106" y="2781063"/>
            <a:ext cx="6430470" cy="315238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106" y="2781062"/>
            <a:ext cx="6430470" cy="3425030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</a:t>
            </a:r>
            <a:r>
              <a:rPr lang="nl-NL" sz="1400" b="1" u="sng" dirty="0" smtClean="0">
                <a:solidFill>
                  <a:srgbClr val="C43735"/>
                </a:solidFill>
              </a:rPr>
              <a:t>RESULTATEN</a:t>
            </a:r>
            <a:r>
              <a:rPr lang="nl-NL" sz="1400" dirty="0" smtClean="0">
                <a:solidFill>
                  <a:srgbClr val="E3A7A7"/>
                </a:solidFill>
              </a:rPr>
              <a:t> / ACTIVITEIT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6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Mijn eigen leerlingen: vwo 6 (28 </a:t>
            </a:r>
            <a:r>
              <a:rPr lang="nl-NL" dirty="0" err="1" smtClean="0">
                <a:solidFill>
                  <a:srgbClr val="C43735"/>
                </a:solidFill>
              </a:rPr>
              <a:t>lln</a:t>
            </a:r>
            <a:r>
              <a:rPr lang="nl-NL" dirty="0" smtClean="0">
                <a:solidFill>
                  <a:srgbClr val="C43735"/>
                </a:solidFill>
              </a:rPr>
              <a:t>)</a:t>
            </a:r>
            <a:endParaRPr lang="nl-NL" dirty="0">
              <a:solidFill>
                <a:srgbClr val="C43735"/>
              </a:solidFill>
            </a:endParaRP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Gehele module (5 lessen)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Standaard les (uitleg en vragen stellen, </a:t>
            </a:r>
            <a:r>
              <a:rPr lang="nl-NL" dirty="0">
                <a:solidFill>
                  <a:srgbClr val="C43735"/>
                </a:solidFill>
              </a:rPr>
              <a:t>verwerking</a:t>
            </a:r>
            <a:r>
              <a:rPr lang="nl-NL" dirty="0" smtClean="0">
                <a:solidFill>
                  <a:srgbClr val="C43735"/>
                </a:solidFill>
              </a:rPr>
              <a:t>)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Groot verschil m/v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Positief over de </a:t>
            </a:r>
            <a:r>
              <a:rPr lang="nl-NL" dirty="0" err="1" smtClean="0">
                <a:solidFill>
                  <a:srgbClr val="C43735"/>
                </a:solidFill>
              </a:rPr>
              <a:t>layout</a:t>
            </a:r>
            <a:r>
              <a:rPr lang="nl-NL" dirty="0" smtClean="0">
                <a:solidFill>
                  <a:srgbClr val="C43735"/>
                </a:solidFill>
              </a:rPr>
              <a:t> van het tekstboekje</a:t>
            </a:r>
          </a:p>
          <a:p>
            <a:pPr lvl="1"/>
            <a:r>
              <a:rPr lang="nl-NL" dirty="0" smtClean="0">
                <a:solidFill>
                  <a:srgbClr val="C43735"/>
                </a:solidFill>
              </a:rPr>
              <a:t>Aansluiting met curriculum herkend</a:t>
            </a:r>
          </a:p>
          <a:p>
            <a:pPr lvl="1"/>
            <a:r>
              <a:rPr lang="nl-NL" dirty="0">
                <a:solidFill>
                  <a:srgbClr val="C43735"/>
                </a:solidFill>
              </a:rPr>
              <a:t>De timing was niet optimaal (CE)</a:t>
            </a:r>
          </a:p>
          <a:p>
            <a:pPr lvl="1"/>
            <a:endParaRPr lang="nl-NL" dirty="0">
              <a:solidFill>
                <a:srgbClr val="C43735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 smtClean="0">
                <a:solidFill>
                  <a:srgbClr val="C43735"/>
                </a:solidFill>
              </a:rPr>
              <a:t>Interventie 2017-2018</a:t>
            </a:r>
            <a:endParaRPr lang="en-GB" dirty="0">
              <a:solidFill>
                <a:srgbClr val="C43735"/>
              </a:solidFill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0" y="6547144"/>
            <a:ext cx="4395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E3A7A7"/>
                </a:solidFill>
              </a:rPr>
              <a:t>INTRO / </a:t>
            </a:r>
            <a:r>
              <a:rPr lang="nl-NL" sz="1400" b="1" u="sng" dirty="0" smtClean="0">
                <a:solidFill>
                  <a:srgbClr val="C43735"/>
                </a:solidFill>
              </a:rPr>
              <a:t>RESULTATEN</a:t>
            </a:r>
            <a:r>
              <a:rPr lang="nl-NL" sz="1400" dirty="0" smtClean="0">
                <a:solidFill>
                  <a:srgbClr val="E3A7A7"/>
                </a:solidFill>
              </a:rPr>
              <a:t> / ACTIVITEIT / </a:t>
            </a:r>
            <a:r>
              <a:rPr lang="nl-NL" sz="1400" dirty="0">
                <a:solidFill>
                  <a:srgbClr val="E3A7A7"/>
                </a:solidFill>
              </a:rPr>
              <a:t>ENQUÊTE</a:t>
            </a:r>
            <a:r>
              <a:rPr lang="nl-NL" sz="1400" dirty="0" smtClean="0">
                <a:solidFill>
                  <a:srgbClr val="E3A7A7"/>
                </a:solidFill>
              </a:rPr>
              <a:t> / DISCUSSIE</a:t>
            </a:r>
            <a:endParaRPr lang="en-GB" sz="1400" dirty="0">
              <a:solidFill>
                <a:srgbClr val="E3A7A7"/>
              </a:solidFill>
            </a:endParaRPr>
          </a:p>
        </p:txBody>
      </p:sp>
      <p:graphicFrame>
        <p:nvGraphicFramePr>
          <p:cNvPr id="18" name="Grafiek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1642796"/>
              </p:ext>
            </p:extLst>
          </p:nvPr>
        </p:nvGraphicFramePr>
        <p:xfrm>
          <a:off x="0" y="3012446"/>
          <a:ext cx="3039634" cy="3534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Grafiek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247795"/>
              </p:ext>
            </p:extLst>
          </p:nvPr>
        </p:nvGraphicFramePr>
        <p:xfrm>
          <a:off x="3039634" y="3012446"/>
          <a:ext cx="3039634" cy="3534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Grafiek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0470869"/>
              </p:ext>
            </p:extLst>
          </p:nvPr>
        </p:nvGraphicFramePr>
        <p:xfrm>
          <a:off x="6079267" y="3012448"/>
          <a:ext cx="3039633" cy="353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5490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9" grpId="0">
        <p:bldAsOne/>
      </p:bldGraphic>
      <p:bldGraphic spid="19" grpId="1">
        <p:bldAsOne/>
      </p:bldGraphic>
      <p:bldGraphic spid="20" grpId="0">
        <p:bldAsOne/>
      </p:bldGraphic>
      <p:bldGraphic spid="20" grpId="1">
        <p:bldAsOne/>
      </p:bldGraphic>
    </p:bldLst>
  </p:timing>
</p:sld>
</file>

<file path=ppt/theme/theme1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toor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toor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toor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1959</TotalTime>
  <Words>711</Words>
  <Application>Microsoft Office PowerPoint</Application>
  <PresentationFormat>Diavoorstelling (4:3)</PresentationFormat>
  <Paragraphs>159</Paragraphs>
  <Slides>19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jan_van_brabant</vt:lpstr>
      <vt:lpstr>Wingdings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Delhaye S.</cp:lastModifiedBy>
  <cp:revision>113</cp:revision>
  <dcterms:created xsi:type="dcterms:W3CDTF">2017-10-20T08:45:03Z</dcterms:created>
  <dcterms:modified xsi:type="dcterms:W3CDTF">2018-12-05T13:27:11Z</dcterms:modified>
</cp:coreProperties>
</file>