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270" r:id="rId4"/>
    <p:sldId id="258" r:id="rId5"/>
    <p:sldId id="273" r:id="rId6"/>
    <p:sldId id="259" r:id="rId7"/>
    <p:sldId id="260" r:id="rId8"/>
    <p:sldId id="272" r:id="rId9"/>
    <p:sldId id="271" r:id="rId10"/>
    <p:sldId id="261" r:id="rId11"/>
    <p:sldId id="269" r:id="rId12"/>
    <p:sldId id="274" r:id="rId13"/>
    <p:sldId id="267" r:id="rId14"/>
    <p:sldId id="277" r:id="rId15"/>
    <p:sldId id="278" r:id="rId16"/>
    <p:sldId id="282" r:id="rId17"/>
    <p:sldId id="276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9"/>
    <a:srgbClr val="002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15/12/2018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15/12/2018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tieflereninwetenschapsonderwijs.weebly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ele.vandamme@ucll.be" TargetMode="External"/><Relationship Id="rId2" Type="http://schemas.openxmlformats.org/officeDocument/2006/relationships/hyperlink" Target="mailto:heleen.bossuyt@ucll.be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sz="3600" dirty="0" smtClean="0"/>
              <a:t>Actief leren in wetenschapsonderwijs voor 10 tot 14 – jarigen 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77333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512662" y="116625"/>
            <a:ext cx="245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>
                <a:solidFill>
                  <a:srgbClr val="E00049"/>
                </a:solidFill>
              </a:rPr>
              <a:t>Reflectie-instrument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23625" y="116625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dirty="0" smtClean="0">
                <a:solidFill>
                  <a:srgbClr val="E00049"/>
                </a:solidFill>
              </a:rPr>
              <a:t>Reflectie-instrument</a:t>
            </a:r>
            <a:endParaRPr lang="nl-BE" sz="4000" dirty="0">
              <a:solidFill>
                <a:srgbClr val="E00049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https://actieflereninwetenschapsonderwijs.weebly.com</a:t>
            </a:r>
            <a:r>
              <a:rPr lang="nl-BE" dirty="0" smtClean="0">
                <a:hlinkClick r:id="rId2"/>
              </a:rPr>
              <a:t>/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4805" t="8285" r="5558" b="12492"/>
          <a:stretch/>
        </p:blipFill>
        <p:spPr>
          <a:xfrm>
            <a:off x="2814221" y="2569497"/>
            <a:ext cx="7599286" cy="37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Drie delen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6261" y="1497150"/>
            <a:ext cx="9948333" cy="4750153"/>
          </a:xfrm>
        </p:spPr>
        <p:txBody>
          <a:bodyPr/>
          <a:lstStyle/>
          <a:p>
            <a:endParaRPr lang="nl-NL" dirty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512662" y="116625"/>
            <a:ext cx="245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Reflectie-instrument</a:t>
            </a:r>
            <a:endParaRPr lang="nl-BE" sz="2000" dirty="0">
              <a:solidFill>
                <a:srgbClr val="E00049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23956" t="27702" r="23835" b="14045"/>
          <a:stretch/>
        </p:blipFill>
        <p:spPr>
          <a:xfrm>
            <a:off x="2157274" y="1420650"/>
            <a:ext cx="8300621" cy="52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Aan de slag</a:t>
            </a:r>
            <a:endParaRPr lang="nl-BE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785" y="1555036"/>
            <a:ext cx="9948333" cy="475015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Doel: betekenis geven aan actief leren in wetenschapsonderwijs voor 10 tot 14-jarigen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endParaRPr lang="nl-BE" dirty="0" smtClean="0"/>
          </a:p>
          <a:p>
            <a:pPr marL="514350" lvl="0" indent="-514350">
              <a:buFont typeface="+mj-lt"/>
              <a:buAutoNum type="arabicPeriod"/>
            </a:pPr>
            <a:r>
              <a:rPr lang="nl-BE" dirty="0" smtClean="0"/>
              <a:t>Wat heeft het voorbeeld je bijgebracht?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BE" dirty="0" smtClean="0"/>
              <a:t>Hoe zie je de implementatie van het voorbeeld (en de bijhorende reflectievragen) in je eigen lespraktijk?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91855" y="162962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dirty="0" smtClean="0">
                <a:solidFill>
                  <a:srgbClr val="E00049"/>
                </a:solidFill>
              </a:rPr>
              <a:t>Deel 1</a:t>
            </a:r>
            <a:endParaRPr lang="nl-BE" sz="4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785" y="1555036"/>
            <a:ext cx="9948333" cy="475015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Doel: beheersing leerinhoud verhogen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91855" y="162962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dirty="0" smtClean="0">
                <a:solidFill>
                  <a:srgbClr val="E00049"/>
                </a:solidFill>
              </a:rPr>
              <a:t>Deel 2</a:t>
            </a:r>
            <a:endParaRPr lang="nl-BE" sz="4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785" y="1555036"/>
            <a:ext cx="9948333" cy="475015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Doel: </a:t>
            </a:r>
            <a:r>
              <a:rPr lang="nl-BE" dirty="0" smtClean="0"/>
              <a:t>ontwerpen </a:t>
            </a:r>
            <a:r>
              <a:rPr lang="nl-BE" dirty="0"/>
              <a:t>van wetenschapslessen waarin actief leren centraal staat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BE" dirty="0"/>
              <a:t>Wat heeft het voorbeeld je bijgebracht?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BE" dirty="0"/>
              <a:t>Hoe zie je de implementatie van het voorbeeld (en de bijhorende reflectievragen) in je eigen lespraktijk?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91855" y="162962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dirty="0" smtClean="0">
                <a:solidFill>
                  <a:srgbClr val="E00049"/>
                </a:solidFill>
              </a:rPr>
              <a:t>Deel 3</a:t>
            </a:r>
            <a:endParaRPr lang="nl-BE" sz="4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785" y="1555036"/>
            <a:ext cx="9948333" cy="475015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BE" dirty="0" smtClean="0"/>
              <a:t>Uittesten reflectie-instrument in vakgroep</a:t>
            </a:r>
            <a:endParaRPr lang="nl-BE" dirty="0"/>
          </a:p>
          <a:p>
            <a:pPr marL="514350" lvl="0" indent="-514350">
              <a:buFont typeface="+mj-lt"/>
              <a:buAutoNum type="arabicPeriod"/>
            </a:pPr>
            <a:r>
              <a:rPr lang="nl-BE" dirty="0" smtClean="0"/>
              <a:t>Aanreiken goede voorbeelden (deel 3)</a:t>
            </a:r>
          </a:p>
          <a:p>
            <a:pPr marL="514350" lvl="0" indent="-514350">
              <a:buFont typeface="+mj-lt"/>
              <a:buAutoNum type="arabicPeriod"/>
            </a:pPr>
            <a:endParaRPr lang="nl-BE" dirty="0"/>
          </a:p>
          <a:p>
            <a:pPr marL="0" lvl="0" indent="0">
              <a:buNone/>
            </a:pPr>
            <a:r>
              <a:rPr lang="nl-BE" dirty="0" smtClean="0"/>
              <a:t>Contact: </a:t>
            </a:r>
            <a:r>
              <a:rPr lang="nl-BE" dirty="0" smtClean="0">
                <a:hlinkClick r:id="rId2"/>
              </a:rPr>
              <a:t>heleen.bossuyt@ucll.be</a:t>
            </a:r>
            <a:r>
              <a:rPr lang="nl-BE" dirty="0" smtClean="0"/>
              <a:t> en </a:t>
            </a:r>
            <a:r>
              <a:rPr lang="nl-BE" dirty="0" smtClean="0">
                <a:hlinkClick r:id="rId3"/>
              </a:rPr>
              <a:t>nele.vandamme@ucll.be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91855" y="162962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dirty="0" smtClean="0">
                <a:solidFill>
                  <a:srgbClr val="E00049"/>
                </a:solidFill>
              </a:rPr>
              <a:t>Samenwerking  </a:t>
            </a:r>
            <a:endParaRPr lang="nl-BE" sz="4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DANKJEWEL!</a:t>
            </a:r>
            <a:endParaRPr lang="nl-BE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7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8" y="2376039"/>
            <a:ext cx="9948333" cy="4750153"/>
          </a:xfrm>
        </p:spPr>
        <p:txBody>
          <a:bodyPr/>
          <a:lstStyle/>
          <a:p>
            <a:pPr algn="just"/>
            <a:r>
              <a:rPr lang="nl-BE" dirty="0" smtClean="0"/>
              <a:t>Voorstelling project</a:t>
            </a:r>
          </a:p>
          <a:p>
            <a:pPr marL="0" indent="0" algn="just">
              <a:buNone/>
            </a:pPr>
            <a:endParaRPr lang="nl-BE" dirty="0" smtClean="0"/>
          </a:p>
          <a:p>
            <a:pPr algn="just"/>
            <a:r>
              <a:rPr lang="nl-BE" dirty="0" smtClean="0"/>
              <a:t>Reflectie - instrument</a:t>
            </a:r>
          </a:p>
          <a:p>
            <a:pPr marL="0" indent="0" algn="just">
              <a:buNone/>
            </a:pPr>
            <a:endParaRPr lang="nl-BE" dirty="0" smtClean="0"/>
          </a:p>
          <a:p>
            <a:pPr algn="just"/>
            <a:r>
              <a:rPr lang="nl-BE" dirty="0" smtClean="0"/>
              <a:t>Discussie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765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dirty="0" smtClean="0">
                <a:solidFill>
                  <a:srgbClr val="E00049"/>
                </a:solidFill>
              </a:rPr>
              <a:t>Voorstelling Project</a:t>
            </a:r>
            <a:endParaRPr lang="nl-BE" sz="4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2286" y="620489"/>
            <a:ext cx="9948332" cy="1281113"/>
          </a:xfrm>
        </p:spPr>
        <p:txBody>
          <a:bodyPr/>
          <a:lstStyle/>
          <a:p>
            <a:pPr algn="ctr"/>
            <a:r>
              <a:rPr lang="nl-BE" smtClean="0"/>
              <a:t>Medewerkers PWO-project  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9611471" y="116625"/>
            <a:ext cx="235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Voorstelling project</a:t>
            </a:r>
            <a:endParaRPr lang="nl-BE" sz="2000" dirty="0">
              <a:solidFill>
                <a:srgbClr val="E00049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876777" y="1825624"/>
            <a:ext cx="3867075" cy="4750153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>
                <a:solidFill>
                  <a:srgbClr val="E00049"/>
                </a:solidFill>
              </a:rPr>
              <a:t>Uitvoerende leden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Heleen </a:t>
            </a:r>
            <a:r>
              <a:rPr lang="nl-BE" dirty="0" err="1" smtClean="0"/>
              <a:t>Bossuyt</a:t>
            </a:r>
            <a:endParaRPr lang="nl-BE" dirty="0" smtClean="0"/>
          </a:p>
          <a:p>
            <a:r>
              <a:rPr lang="nl-BE" dirty="0" smtClean="0"/>
              <a:t>Nele Vandamme</a:t>
            </a:r>
          </a:p>
          <a:p>
            <a:r>
              <a:rPr lang="nl-BE" dirty="0" smtClean="0"/>
              <a:t>Leen Vandermarliere</a:t>
            </a:r>
          </a:p>
          <a:p>
            <a:r>
              <a:rPr lang="nl-BE" dirty="0" smtClean="0"/>
              <a:t>Tim Vandersmissen</a:t>
            </a:r>
            <a:endParaRPr lang="nl-BE" dirty="0"/>
          </a:p>
        </p:txBody>
      </p:sp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6733697" y="1901602"/>
            <a:ext cx="3867075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757"/>
              </a:buClr>
              <a:buFont typeface="Wingdings" charset="2"/>
              <a:buChar char="§"/>
              <a:defRPr sz="24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2400" dirty="0" err="1" smtClean="0">
                <a:solidFill>
                  <a:srgbClr val="E00049"/>
                </a:solidFill>
              </a:rPr>
              <a:t>Resonansgroep</a:t>
            </a:r>
            <a:endParaRPr lang="nl-BE" sz="2400" dirty="0" smtClean="0">
              <a:solidFill>
                <a:srgbClr val="E0004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 smtClean="0"/>
          </a:p>
          <a:p>
            <a:r>
              <a:rPr lang="nl-BE" sz="1800" dirty="0"/>
              <a:t>Els De Smet </a:t>
            </a:r>
          </a:p>
          <a:p>
            <a:r>
              <a:rPr lang="nl-BE" sz="1800" dirty="0"/>
              <a:t>Bern Martens</a:t>
            </a:r>
          </a:p>
          <a:p>
            <a:r>
              <a:rPr lang="nl-BE" sz="1800" dirty="0"/>
              <a:t>Mieke De Cock</a:t>
            </a:r>
          </a:p>
          <a:p>
            <a:r>
              <a:rPr lang="nl-BE" sz="1800" dirty="0"/>
              <a:t>Simon Strobbe</a:t>
            </a:r>
          </a:p>
          <a:p>
            <a:r>
              <a:rPr lang="nl-BE" sz="1800" dirty="0"/>
              <a:t>Peter Ceulemans</a:t>
            </a:r>
          </a:p>
          <a:p>
            <a:r>
              <a:rPr lang="nl-BE" sz="1800" dirty="0" err="1"/>
              <a:t>Natacha</a:t>
            </a:r>
            <a:r>
              <a:rPr lang="nl-BE" sz="1800" dirty="0"/>
              <a:t> Gesquière</a:t>
            </a:r>
          </a:p>
          <a:p>
            <a:r>
              <a:rPr lang="nl-BE" sz="1800" dirty="0"/>
              <a:t>Kristof Van De </a:t>
            </a:r>
            <a:r>
              <a:rPr lang="nl-BE" sz="1800" dirty="0" err="1"/>
              <a:t>Keere</a:t>
            </a:r>
            <a:endParaRPr lang="nl-BE" sz="1800" dirty="0"/>
          </a:p>
          <a:p>
            <a:r>
              <a:rPr lang="nl-BE" sz="1800" dirty="0"/>
              <a:t>Marion Crauwels</a:t>
            </a:r>
          </a:p>
          <a:p>
            <a:r>
              <a:rPr lang="nl-BE" sz="1800" dirty="0"/>
              <a:t>Peter Declerck </a:t>
            </a:r>
          </a:p>
          <a:p>
            <a:r>
              <a:rPr lang="nl-BE" sz="1800" dirty="0"/>
              <a:t>Wim Peeters</a:t>
            </a:r>
          </a:p>
          <a:p>
            <a:r>
              <a:rPr lang="nl-BE" sz="1800" dirty="0"/>
              <a:t>Didier Van de </a:t>
            </a:r>
            <a:r>
              <a:rPr lang="nl-BE" sz="1800" dirty="0" smtClean="0"/>
              <a:t>Velde</a:t>
            </a:r>
            <a:endParaRPr lang="nl-BE" sz="1800" dirty="0"/>
          </a:p>
        </p:txBody>
      </p:sp>
      <p:sp>
        <p:nvSpPr>
          <p:cNvPr id="14" name="Tijdelijke aanduiding voor inhoud 7"/>
          <p:cNvSpPr txBox="1">
            <a:spLocks/>
          </p:cNvSpPr>
          <p:nvPr/>
        </p:nvSpPr>
        <p:spPr>
          <a:xfrm>
            <a:off x="9553983" y="2005356"/>
            <a:ext cx="3867075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0004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757"/>
              </a:buClr>
              <a:buFont typeface="Wingdings" charset="2"/>
              <a:buChar char="§"/>
              <a:defRPr sz="24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BE" sz="1800" dirty="0">
              <a:solidFill>
                <a:srgbClr val="E00049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BE" sz="1800" dirty="0"/>
          </a:p>
          <a:p>
            <a:r>
              <a:rPr lang="nl-BE" sz="1800" dirty="0"/>
              <a:t>Greet Decin</a:t>
            </a:r>
          </a:p>
          <a:p>
            <a:r>
              <a:rPr lang="nl-BE" sz="1800" dirty="0"/>
              <a:t>Linda Clijmans</a:t>
            </a:r>
          </a:p>
          <a:p>
            <a:r>
              <a:rPr lang="nl-BE" sz="1800" dirty="0"/>
              <a:t>Suzanne Nelissen</a:t>
            </a:r>
          </a:p>
          <a:p>
            <a:r>
              <a:rPr lang="nl-BE" sz="1800" dirty="0"/>
              <a:t>Yves Vanbilsen</a:t>
            </a:r>
          </a:p>
          <a:p>
            <a:r>
              <a:rPr lang="nl-BE" sz="1800" dirty="0"/>
              <a:t>Sofie Schoofs</a:t>
            </a:r>
          </a:p>
          <a:p>
            <a:r>
              <a:rPr lang="nl-BE" sz="1800" dirty="0" err="1"/>
              <a:t>Goele</a:t>
            </a:r>
            <a:r>
              <a:rPr lang="nl-BE" sz="1800" dirty="0"/>
              <a:t> De Bauw</a:t>
            </a:r>
          </a:p>
          <a:p>
            <a:r>
              <a:rPr lang="nl-BE" sz="1800" dirty="0"/>
              <a:t>David Stienaers</a:t>
            </a:r>
          </a:p>
          <a:p>
            <a:r>
              <a:rPr lang="nl-BE" sz="1800" dirty="0"/>
              <a:t>Sarah Labanieh</a:t>
            </a:r>
          </a:p>
          <a:p>
            <a:r>
              <a:rPr lang="nl-BE" sz="1800" dirty="0"/>
              <a:t>Lin</a:t>
            </a:r>
            <a:r>
              <a:rPr lang="nl-BE" sz="1800"/>
              <a:t> Wollants</a:t>
            </a:r>
            <a:endParaRPr lang="nl-BE" sz="1800" dirty="0"/>
          </a:p>
          <a:p>
            <a:r>
              <a:rPr lang="nl-BE" sz="1800"/>
              <a:t>Sander De Cuyper</a:t>
            </a:r>
            <a:endParaRPr lang="nl-BE" sz="1800" dirty="0"/>
          </a:p>
          <a:p>
            <a:r>
              <a:rPr lang="nl-BE" sz="1800"/>
              <a:t>Fien Peeters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31323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2286" y="620489"/>
            <a:ext cx="9948332" cy="1281113"/>
          </a:xfrm>
        </p:spPr>
        <p:txBody>
          <a:bodyPr/>
          <a:lstStyle/>
          <a:p>
            <a:pPr algn="ctr"/>
            <a:r>
              <a:rPr lang="nl-BE" dirty="0" smtClean="0"/>
              <a:t>Achtergrond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2539999"/>
            <a:ext cx="9948333" cy="4750153"/>
          </a:xfrm>
        </p:spPr>
        <p:txBody>
          <a:bodyPr/>
          <a:lstStyle/>
          <a:p>
            <a:r>
              <a:rPr lang="nl-BE" dirty="0" smtClean="0"/>
              <a:t>Wetenschappen: door leerlingen ervaren als abstract en irrelevant (</a:t>
            </a:r>
            <a:r>
              <a:rPr lang="nl-BE" dirty="0" err="1" smtClean="0"/>
              <a:t>Rocard</a:t>
            </a:r>
            <a:r>
              <a:rPr lang="nl-BE" dirty="0" smtClean="0"/>
              <a:t> (2007), Freeman (2014))</a:t>
            </a:r>
          </a:p>
          <a:p>
            <a:r>
              <a:rPr lang="nl-BE" dirty="0" smtClean="0"/>
              <a:t>Actief leren: </a:t>
            </a:r>
          </a:p>
          <a:p>
            <a:pPr lvl="1"/>
            <a:r>
              <a:rPr lang="nl-BE" dirty="0" smtClean="0"/>
              <a:t>Belangrijke motivatiemethodiek</a:t>
            </a:r>
          </a:p>
          <a:p>
            <a:pPr lvl="1"/>
            <a:r>
              <a:rPr lang="nl-BE" dirty="0" smtClean="0"/>
              <a:t>Leidt tot dieper conceptueel inzicht</a:t>
            </a:r>
          </a:p>
          <a:p>
            <a:pPr lvl="1"/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Linkeraccolade 3"/>
          <p:cNvSpPr/>
          <p:nvPr/>
        </p:nvSpPr>
        <p:spPr>
          <a:xfrm>
            <a:off x="1417793" y="2336864"/>
            <a:ext cx="582337" cy="2027285"/>
          </a:xfrm>
          <a:prstGeom prst="leftBrace">
            <a:avLst/>
          </a:prstGeom>
          <a:ln w="25400">
            <a:solidFill>
              <a:srgbClr val="00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Gekromde PIJL-RECHTS 4"/>
          <p:cNvSpPr/>
          <p:nvPr/>
        </p:nvSpPr>
        <p:spPr>
          <a:xfrm>
            <a:off x="382189" y="3350506"/>
            <a:ext cx="731520" cy="1969976"/>
          </a:xfrm>
          <a:prstGeom prst="curvedRightArrow">
            <a:avLst/>
          </a:prstGeom>
          <a:solidFill>
            <a:srgbClr val="00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08961" y="5002546"/>
            <a:ext cx="10027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2757"/>
                </a:solidFill>
              </a:rPr>
              <a:t>MAAR concrete implementatie door leraren vaak niet evident want didactische ondersteuning is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757"/>
                </a:solidFill>
              </a:rPr>
              <a:t>t</a:t>
            </a:r>
            <a:r>
              <a:rPr lang="nl-BE" sz="2000" dirty="0" smtClean="0">
                <a:solidFill>
                  <a:srgbClr val="002757"/>
                </a:solidFill>
              </a:rPr>
              <a:t>e abstract (literatuur)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757"/>
                </a:solidFill>
              </a:rPr>
              <a:t>t</a:t>
            </a:r>
            <a:r>
              <a:rPr lang="nl-BE" sz="2000" dirty="0" smtClean="0">
                <a:solidFill>
                  <a:srgbClr val="002757"/>
                </a:solidFill>
              </a:rPr>
              <a:t>e concreet (voorbeeldmateriaal bijscholingen)</a:t>
            </a:r>
            <a:endParaRPr lang="nl-BE" sz="2000" dirty="0">
              <a:solidFill>
                <a:srgbClr val="002757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611471" y="116625"/>
            <a:ext cx="235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Voorstelling project</a:t>
            </a:r>
            <a:endParaRPr lang="nl-BE" sz="2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2285" y="2458745"/>
            <a:ext cx="9948333" cy="4750153"/>
          </a:xfrm>
        </p:spPr>
        <p:txBody>
          <a:bodyPr/>
          <a:lstStyle/>
          <a:p>
            <a:r>
              <a:rPr lang="nl-NL" dirty="0" smtClean="0"/>
              <a:t>Ondersteunen van leraren 3</a:t>
            </a:r>
            <a:r>
              <a:rPr lang="nl-NL" baseline="30000" dirty="0" smtClean="0"/>
              <a:t>de</a:t>
            </a:r>
            <a:r>
              <a:rPr lang="nl-NL" dirty="0" smtClean="0"/>
              <a:t> graad lager onderwijs en 1</a:t>
            </a:r>
            <a:r>
              <a:rPr lang="nl-NL" baseline="30000" dirty="0" smtClean="0"/>
              <a:t>ste</a:t>
            </a:r>
            <a:r>
              <a:rPr lang="nl-NL" dirty="0" smtClean="0"/>
              <a:t> graad secundair onderwijs wetenschappen en techniek bij de implementatie van actief leren in hun lespraktijk:</a:t>
            </a:r>
          </a:p>
          <a:p>
            <a:pPr lvl="1"/>
            <a:r>
              <a:rPr lang="nl-NL" dirty="0" smtClean="0"/>
              <a:t>Betekenis geven aan actief leren </a:t>
            </a:r>
            <a:r>
              <a:rPr lang="nl-NL" dirty="0" err="1" smtClean="0"/>
              <a:t>a.h.v</a:t>
            </a:r>
            <a:r>
              <a:rPr lang="nl-NL" dirty="0" smtClean="0"/>
              <a:t>. criterialijst en uitgewerkte voorbeelden</a:t>
            </a:r>
          </a:p>
          <a:p>
            <a:pPr lvl="1"/>
            <a:r>
              <a:rPr lang="nl-NL" dirty="0" smtClean="0"/>
              <a:t>Beheersing leerinhoud verhogen </a:t>
            </a:r>
            <a:r>
              <a:rPr lang="nl-NL" dirty="0" err="1" smtClean="0"/>
              <a:t>a.h.v</a:t>
            </a:r>
            <a:r>
              <a:rPr lang="nl-NL" dirty="0" smtClean="0"/>
              <a:t>. </a:t>
            </a:r>
            <a:r>
              <a:rPr lang="nl-NL" dirty="0" err="1" smtClean="0"/>
              <a:t>metacognitievragenlijst</a:t>
            </a:r>
            <a:r>
              <a:rPr lang="nl-NL" dirty="0" smtClean="0"/>
              <a:t> </a:t>
            </a:r>
            <a:endParaRPr lang="nl-NL" dirty="0"/>
          </a:p>
          <a:p>
            <a:pPr lvl="1"/>
            <a:r>
              <a:rPr lang="nl-NL" dirty="0" smtClean="0"/>
              <a:t>Leraren begeleiden bij het ontwerpen nieuwe wetenschapslessen </a:t>
            </a:r>
            <a:r>
              <a:rPr lang="nl-NL" dirty="0" err="1" smtClean="0"/>
              <a:t>a.h.v</a:t>
            </a:r>
            <a:r>
              <a:rPr lang="nl-NL" dirty="0" smtClean="0"/>
              <a:t>. uitgewerkt leermateriaal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42286" y="620489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Doelstelling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9611471" y="116625"/>
            <a:ext cx="235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Voorstelling project</a:t>
            </a:r>
            <a:endParaRPr lang="nl-BE" sz="2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6302" y="2797174"/>
            <a:ext cx="9948333" cy="4750153"/>
          </a:xfrm>
        </p:spPr>
        <p:txBody>
          <a:bodyPr/>
          <a:lstStyle/>
          <a:p>
            <a:pPr marL="0" indent="0">
              <a:buNone/>
            </a:pPr>
            <a:r>
              <a:rPr lang="nl-BE" b="1" i="1" dirty="0" smtClean="0"/>
              <a:t>Laagdrempelig reflectie-instrument </a:t>
            </a:r>
            <a:r>
              <a:rPr lang="nl-NL" i="1" dirty="0" smtClean="0"/>
              <a:t>om ontwikkelde </a:t>
            </a:r>
            <a:r>
              <a:rPr lang="nl-NL" i="1" dirty="0"/>
              <a:t>leermaterialen optimaal te implementeren </a:t>
            </a:r>
            <a:r>
              <a:rPr lang="nl-NL" i="1" dirty="0" smtClean="0"/>
              <a:t>opdat </a:t>
            </a:r>
            <a:r>
              <a:rPr lang="nl-NL" i="1" dirty="0"/>
              <a:t>een </a:t>
            </a:r>
            <a:r>
              <a:rPr lang="nl-NL" i="1" dirty="0" smtClean="0"/>
              <a:t>duurzame extrapolatie </a:t>
            </a:r>
            <a:r>
              <a:rPr lang="nl-NL" i="1" dirty="0"/>
              <a:t>naar de volledige lespraktijk </a:t>
            </a:r>
            <a:r>
              <a:rPr lang="nl-NL" i="1" dirty="0" smtClean="0"/>
              <a:t>mogelijk zou zijn</a:t>
            </a:r>
            <a:r>
              <a:rPr lang="nl-NL" sz="2400" dirty="0"/>
              <a:t/>
            </a:r>
            <a:br>
              <a:rPr lang="nl-NL" sz="2400" dirty="0"/>
            </a:br>
            <a:endParaRPr lang="nl-BE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42286" y="620489"/>
            <a:ext cx="9948332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Verspreiding naar leerkrachten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9611471" y="116625"/>
            <a:ext cx="235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 smtClean="0">
                <a:solidFill>
                  <a:srgbClr val="E00049"/>
                </a:solidFill>
              </a:rPr>
              <a:t>Voorstelling project</a:t>
            </a:r>
            <a:endParaRPr lang="nl-BE" sz="2000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1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-176051"/>
            <a:ext cx="9948332" cy="1281113"/>
          </a:xfrm>
        </p:spPr>
        <p:txBody>
          <a:bodyPr/>
          <a:lstStyle/>
          <a:p>
            <a:pPr algn="ctr"/>
            <a:r>
              <a:rPr lang="nl-BE" sz="4000" dirty="0" smtClean="0"/>
              <a:t>Reflectie-instrument: 3 delen 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4811" y="1321769"/>
            <a:ext cx="9948333" cy="4750153"/>
          </a:xfrm>
        </p:spPr>
        <p:txBody>
          <a:bodyPr/>
          <a:lstStyle/>
          <a:p>
            <a:pPr fontAlgn="base"/>
            <a:r>
              <a:rPr lang="nl-NL" sz="2400" dirty="0" smtClean="0"/>
              <a:t>Deel 1: Wat </a:t>
            </a:r>
            <a:r>
              <a:rPr lang="nl-NL" sz="2400" dirty="0"/>
              <a:t>is actief leren? </a:t>
            </a:r>
            <a:endParaRPr lang="nl-NL" sz="2400" dirty="0" smtClean="0"/>
          </a:p>
          <a:p>
            <a:pPr marL="0" indent="0" fontAlgn="base">
              <a:buNone/>
            </a:pPr>
            <a:r>
              <a:rPr lang="nl-NL" sz="2000" dirty="0" smtClean="0"/>
              <a:t>STAVAZA in </a:t>
            </a:r>
            <a:r>
              <a:rPr lang="nl-NL" sz="2000" dirty="0"/>
              <a:t>kaart brengen over </a:t>
            </a:r>
          </a:p>
          <a:p>
            <a:pPr lvl="1" fontAlgn="base"/>
            <a:r>
              <a:rPr lang="nl-NL" sz="2200" dirty="0"/>
              <a:t>Kennis betekenis actief leren in wetenschapslessen </a:t>
            </a:r>
          </a:p>
          <a:p>
            <a:pPr lvl="1" fontAlgn="base"/>
            <a:r>
              <a:rPr lang="nl-NL" sz="2200" dirty="0" smtClean="0"/>
              <a:t>Toepassen </a:t>
            </a:r>
            <a:r>
              <a:rPr lang="nl-NL" sz="2200" dirty="0"/>
              <a:t>actief leren in wetenschapslessen </a:t>
            </a:r>
          </a:p>
          <a:p>
            <a:pPr lvl="1" fontAlgn="base"/>
            <a:r>
              <a:rPr lang="nl-NL" sz="2200" dirty="0"/>
              <a:t>Toekomstgerichte feedback </a:t>
            </a:r>
            <a:endParaRPr lang="nl-NL" sz="2200" dirty="0" smtClean="0"/>
          </a:p>
          <a:p>
            <a:pPr fontAlgn="base"/>
            <a:r>
              <a:rPr lang="nl-NL" sz="2400" dirty="0" smtClean="0"/>
              <a:t>Deel 2: Hoe </a:t>
            </a:r>
            <a:r>
              <a:rPr lang="nl-NL" sz="2400" dirty="0"/>
              <a:t>goed is de leerinhoud gekend? </a:t>
            </a:r>
          </a:p>
          <a:p>
            <a:pPr lvl="1" fontAlgn="base"/>
            <a:r>
              <a:rPr lang="nl-NL" sz="2000" dirty="0" smtClean="0"/>
              <a:t>Bewustmaking over </a:t>
            </a:r>
            <a:r>
              <a:rPr lang="nl-NL" sz="2000" dirty="0"/>
              <a:t>eigen kennis omtrent het onderwerp (</a:t>
            </a:r>
            <a:r>
              <a:rPr lang="nl-NL" sz="2000" dirty="0" err="1"/>
              <a:t>dmv</a:t>
            </a:r>
            <a:r>
              <a:rPr lang="nl-NL" sz="2000" dirty="0"/>
              <a:t> metacognitie) </a:t>
            </a:r>
          </a:p>
          <a:p>
            <a:pPr lvl="1" fontAlgn="base"/>
            <a:r>
              <a:rPr lang="nl-NL" sz="2000" dirty="0"/>
              <a:t>Middelen aanreiken om tekortkomingen aan te pakken </a:t>
            </a:r>
            <a:endParaRPr lang="nl-NL" sz="2000" dirty="0" smtClean="0"/>
          </a:p>
          <a:p>
            <a:pPr fontAlgn="base"/>
            <a:r>
              <a:rPr lang="nl-NL" sz="2400" dirty="0" smtClean="0"/>
              <a:t>Deel 3: Hoe </a:t>
            </a:r>
            <a:r>
              <a:rPr lang="nl-NL" sz="2400" dirty="0" smtClean="0"/>
              <a:t>kan je met je bestaand cursusmateriaal aan de slag om </a:t>
            </a:r>
            <a:r>
              <a:rPr lang="nl-NL" sz="2400" dirty="0"/>
              <a:t>actief leren te stimuleren? </a:t>
            </a:r>
          </a:p>
          <a:p>
            <a:pPr lvl="1" fontAlgn="base"/>
            <a:r>
              <a:rPr lang="nl-NL" sz="2000" dirty="0" smtClean="0"/>
              <a:t>Kritische </a:t>
            </a:r>
            <a:r>
              <a:rPr lang="nl-NL" sz="2000" dirty="0"/>
              <a:t>blik over bruikbaarheid van aanpak werkboek </a:t>
            </a:r>
          </a:p>
          <a:p>
            <a:pPr lvl="1" fontAlgn="base"/>
            <a:r>
              <a:rPr lang="nl-NL" sz="2000" dirty="0"/>
              <a:t>Tools aanreiken om aanpak actief te maken  </a:t>
            </a:r>
          </a:p>
          <a:p>
            <a:pPr lvl="1" fontAlgn="base"/>
            <a:r>
              <a:rPr lang="nl-NL" sz="2000" dirty="0"/>
              <a:t>Alternatieven aanreiken voor ‘zwakke’ passages werkboek </a:t>
            </a:r>
          </a:p>
          <a:p>
            <a:pPr fontAlgn="base"/>
            <a:endParaRPr lang="nl-NL" sz="2400" dirty="0"/>
          </a:p>
          <a:p>
            <a:pPr fontAlgn="base"/>
            <a:endParaRPr lang="nl-NL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6038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Reflectie-instrument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50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9394</TotalTime>
  <Words>351</Words>
  <Application>Microsoft Office PowerPoint</Application>
  <PresentationFormat>Breedbeeld</PresentationFormat>
  <Paragraphs>99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Kantoorthema</vt:lpstr>
      <vt:lpstr>Actief leren in wetenschapsonderwijs voor 10 tot 14 – jarigen </vt:lpstr>
      <vt:lpstr>Planning</vt:lpstr>
      <vt:lpstr>Voorstelling Project</vt:lpstr>
      <vt:lpstr>Medewerkers PWO-project  </vt:lpstr>
      <vt:lpstr>Achtergrond</vt:lpstr>
      <vt:lpstr>PowerPoint-presentatie</vt:lpstr>
      <vt:lpstr>PowerPoint-presentatie</vt:lpstr>
      <vt:lpstr>Reflectie-instrument: 3 delen </vt:lpstr>
      <vt:lpstr>Reflectie-instrument </vt:lpstr>
      <vt:lpstr>PowerPoint-presentatie</vt:lpstr>
      <vt:lpstr>Drie delen</vt:lpstr>
      <vt:lpstr>Aan de slag</vt:lpstr>
      <vt:lpstr>PowerPoint-presentatie</vt:lpstr>
      <vt:lpstr>PowerPoint-presentatie</vt:lpstr>
      <vt:lpstr>PowerPoint-presentatie</vt:lpstr>
      <vt:lpstr>PowerPoint-presentatie</vt:lpstr>
      <vt:lpstr>DANKJEWEL!</vt:lpstr>
    </vt:vector>
  </TitlesOfParts>
  <Company>UC Leuven-Limburg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Actief leren in wetenschapsonderwijs voor 10-14 jarigen</dc:title>
  <dc:creator>Heleen Bossuyt</dc:creator>
  <cp:lastModifiedBy>Nele Vandamme</cp:lastModifiedBy>
  <cp:revision>35</cp:revision>
  <dcterms:created xsi:type="dcterms:W3CDTF">2017-11-09T09:50:33Z</dcterms:created>
  <dcterms:modified xsi:type="dcterms:W3CDTF">2018-12-15T08:39:28Z</dcterms:modified>
</cp:coreProperties>
</file>