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78" r:id="rId3"/>
    <p:sldId id="381" r:id="rId4"/>
    <p:sldId id="420" r:id="rId5"/>
    <p:sldId id="492" r:id="rId6"/>
    <p:sldId id="437" r:id="rId7"/>
    <p:sldId id="493" r:id="rId8"/>
    <p:sldId id="352" r:id="rId9"/>
    <p:sldId id="482" r:id="rId10"/>
    <p:sldId id="481" r:id="rId11"/>
    <p:sldId id="483" r:id="rId12"/>
    <p:sldId id="484" r:id="rId13"/>
    <p:sldId id="485" r:id="rId14"/>
    <p:sldId id="494" r:id="rId15"/>
    <p:sldId id="396" r:id="rId16"/>
    <p:sldId id="386" r:id="rId17"/>
    <p:sldId id="379" r:id="rId18"/>
    <p:sldId id="382" r:id="rId19"/>
    <p:sldId id="391" r:id="rId20"/>
    <p:sldId id="383" r:id="rId21"/>
    <p:sldId id="384" r:id="rId22"/>
    <p:sldId id="385" r:id="rId23"/>
    <p:sldId id="387" r:id="rId24"/>
    <p:sldId id="389" r:id="rId25"/>
    <p:sldId id="390" r:id="rId26"/>
    <p:sldId id="395" r:id="rId27"/>
    <p:sldId id="392" r:id="rId28"/>
    <p:sldId id="393" r:id="rId29"/>
    <p:sldId id="394" r:id="rId30"/>
    <p:sldId id="397" r:id="rId31"/>
    <p:sldId id="405" r:id="rId32"/>
    <p:sldId id="438" r:id="rId33"/>
    <p:sldId id="439" r:id="rId34"/>
    <p:sldId id="440" r:id="rId35"/>
    <p:sldId id="441" r:id="rId36"/>
    <p:sldId id="377" r:id="rId37"/>
    <p:sldId id="313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4700"/>
    <a:srgbClr val="00D500"/>
    <a:srgbClr val="02AE00"/>
    <a:srgbClr val="029C00"/>
    <a:srgbClr val="0080FF"/>
    <a:srgbClr val="EAEAEA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3"/>
    <p:restoredTop sz="90144" autoAdjust="0"/>
  </p:normalViewPr>
  <p:slideViewPr>
    <p:cSldViewPr>
      <p:cViewPr varScale="1">
        <p:scale>
          <a:sx n="74" d="100"/>
          <a:sy n="74" d="100"/>
        </p:scale>
        <p:origin x="13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52"/>
    </p:cViewPr>
  </p:sorterViewPr>
  <p:notesViewPr>
    <p:cSldViewPr>
      <p:cViewPr varScale="1">
        <p:scale>
          <a:sx n="80" d="100"/>
          <a:sy n="80" d="100"/>
        </p:scale>
        <p:origin x="-14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9457AD4-1394-D544-BE72-BE757AF24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5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147F517-DC3E-0E45-A370-ABD39CB6F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18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01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79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4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34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5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4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2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8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Uitleg over activiteiten, opbouw</a:t>
            </a:r>
            <a:r>
              <a:rPr lang="nl-NL" baseline="0" dirty="0"/>
              <a:t> en af met coach activiteit + resultaat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7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7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1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3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4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5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8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73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9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FC35-7B4E-C94C-9F8C-F24A442A7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2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F54E1-1BC7-964D-9727-96E80623B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9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628775"/>
            <a:ext cx="2071687" cy="4497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628775"/>
            <a:ext cx="6067425" cy="4497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8E4B-1DBB-3843-B52B-EFF1FCDF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8945-2DCC-804E-A5CA-BBD4ED1DD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6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5918B-F073-8A4C-80CC-ED20A585C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3100"/>
            <a:ext cx="4038600" cy="2913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13100"/>
            <a:ext cx="4038600" cy="2913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5401-4695-9047-8578-C0F22CE1C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10D34-9D67-DD4B-BE38-FE37B5DE4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74D98-F3AB-CC46-9812-3F70F138E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527D-AA54-A84B-BE8C-EB2D49D2E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FA789-531A-404B-9E7E-22F6D3207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7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C17B-D4A5-9C42-A858-ACE4EF128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3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07375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303E8D4-16AF-FD40-8281-1935CFC57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merel@cma-science.n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sander@cma-science.n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tif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3226652"/>
            <a:ext cx="9144000" cy="1728788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err="1">
                <a:solidFill>
                  <a:srgbClr val="FF6600"/>
                </a:solidFill>
                <a:cs typeface="+mj-cs"/>
              </a:rPr>
              <a:t>Werkgroep</a:t>
            </a:r>
            <a:r>
              <a:rPr lang="en-US" sz="3000" dirty="0">
                <a:solidFill>
                  <a:srgbClr val="FF6600"/>
                </a:solidFill>
                <a:cs typeface="+mj-cs"/>
              </a:rPr>
              <a:t> </a:t>
            </a:r>
            <a:r>
              <a:rPr lang="en-US" sz="3000" dirty="0" err="1">
                <a:solidFill>
                  <a:srgbClr val="FF6600"/>
                </a:solidFill>
                <a:cs typeface="+mj-cs"/>
              </a:rPr>
              <a:t>Natuurkunde</a:t>
            </a:r>
            <a:r>
              <a:rPr lang="en-US" sz="3000" dirty="0">
                <a:solidFill>
                  <a:srgbClr val="FF6600"/>
                </a:solidFill>
                <a:cs typeface="+mj-cs"/>
              </a:rPr>
              <a:t> </a:t>
            </a:r>
            <a:r>
              <a:rPr lang="en-US" sz="3000" dirty="0" err="1">
                <a:solidFill>
                  <a:srgbClr val="FF6600"/>
                </a:solidFill>
                <a:cs typeface="+mj-cs"/>
              </a:rPr>
              <a:t>Didactiek</a:t>
            </a:r>
            <a:br>
              <a:rPr lang="en-US" sz="3000" dirty="0">
                <a:solidFill>
                  <a:srgbClr val="FF6600"/>
                </a:solidFill>
                <a:cs typeface="+mj-cs"/>
              </a:rPr>
            </a:br>
            <a:r>
              <a:rPr lang="en-US" sz="3000" dirty="0">
                <a:solidFill>
                  <a:srgbClr val="FF6600"/>
                </a:solidFill>
                <a:cs typeface="+mj-cs"/>
              </a:rPr>
              <a:t>15 December 2018</a:t>
            </a:r>
            <a:br>
              <a:rPr lang="en-US" sz="3000" dirty="0">
                <a:solidFill>
                  <a:srgbClr val="FF6600"/>
                </a:solidFill>
                <a:cs typeface="+mj-cs"/>
              </a:rPr>
            </a:br>
            <a:br>
              <a:rPr lang="en-US" sz="3000" dirty="0">
                <a:solidFill>
                  <a:srgbClr val="FF6600"/>
                </a:solidFill>
                <a:cs typeface="+mj-cs"/>
              </a:rPr>
            </a:br>
            <a:r>
              <a:rPr lang="en-US" sz="2800" dirty="0">
                <a:solidFill>
                  <a:srgbClr val="FF6600"/>
                </a:solidFill>
                <a:cs typeface="+mj-cs"/>
              </a:rPr>
              <a:t>Norbert van Veen(</a:t>
            </a:r>
            <a:r>
              <a:rPr lang="en-US" sz="2800" dirty="0">
                <a:solidFill>
                  <a:srgbClr val="FF6600"/>
                </a:solidFill>
                <a:cs typeface="+mj-cs"/>
                <a:hlinkClick r:id="rId2"/>
              </a:rPr>
              <a:t>norbert@cma-science.nl</a:t>
            </a:r>
            <a:r>
              <a:rPr lang="en-US" sz="2800" dirty="0">
                <a:solidFill>
                  <a:srgbClr val="FF6600"/>
                </a:solidFill>
                <a:cs typeface="+mj-cs"/>
              </a:rPr>
              <a:t>)</a:t>
            </a:r>
            <a:br>
              <a:rPr lang="en-US" sz="2800" dirty="0">
                <a:solidFill>
                  <a:srgbClr val="FF6600"/>
                </a:solidFill>
                <a:cs typeface="+mj-cs"/>
              </a:rPr>
            </a:br>
            <a:endParaRPr lang="en-US" sz="2800" b="1" dirty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1873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0" y="90805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4800" b="1" dirty="0">
                <a:solidFill>
                  <a:schemeClr val="bg1"/>
                </a:solidFill>
              </a:rPr>
              <a:t>Experimenteren </a:t>
            </a:r>
            <a:br>
              <a:rPr lang="nl-NL" sz="4800" b="1" dirty="0">
                <a:solidFill>
                  <a:schemeClr val="bg1"/>
                </a:solidFill>
              </a:rPr>
            </a:br>
            <a:r>
              <a:rPr lang="nl-NL" sz="4800" b="1" dirty="0">
                <a:solidFill>
                  <a:schemeClr val="bg1"/>
                </a:solidFill>
              </a:rPr>
              <a:t>met Coach 7</a:t>
            </a:r>
          </a:p>
        </p:txBody>
      </p:sp>
      <p:pic>
        <p:nvPicPr>
          <p:cNvPr id="9" name="Picture 7" descr="CMA-logo-400x400-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08542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/>
              <a:t>Data </a:t>
            </a:r>
            <a:r>
              <a:rPr lang="en-US" sz="3600" dirty="0" err="1"/>
              <a:t>opslaan</a:t>
            </a:r>
            <a:r>
              <a:rPr lang="en-US" sz="3600" dirty="0"/>
              <a:t>: de </a:t>
            </a:r>
            <a:r>
              <a:rPr lang="en-US" sz="3600" dirty="0" err="1"/>
              <a:t>datatabel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340768"/>
            <a:ext cx="8209284" cy="417646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GB" dirty="0" err="1"/>
              <a:t>Opslaan</a:t>
            </a:r>
            <a:r>
              <a:rPr lang="en-GB" dirty="0"/>
              <a:t> van </a:t>
            </a:r>
            <a:r>
              <a:rPr lang="en-GB" dirty="0" err="1"/>
              <a:t>meetgegevens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latere</a:t>
            </a:r>
            <a:r>
              <a:rPr lang="en-GB" dirty="0"/>
              <a:t> analyse</a:t>
            </a:r>
          </a:p>
          <a:p>
            <a:pPr lvl="1">
              <a:spcBef>
                <a:spcPts val="1000"/>
              </a:spcBef>
            </a:pPr>
            <a:r>
              <a:rPr lang="en-GB" dirty="0" err="1"/>
              <a:t>Meerdere</a:t>
            </a:r>
            <a:r>
              <a:rPr lang="en-GB" dirty="0"/>
              <a:t> runs </a:t>
            </a:r>
            <a:r>
              <a:rPr lang="en-GB" dirty="0" err="1"/>
              <a:t>mogelijk</a:t>
            </a:r>
            <a:endParaRPr lang="en-GB" dirty="0"/>
          </a:p>
          <a:p>
            <a:pPr marL="0" indent="0">
              <a:spcBef>
                <a:spcPts val="1000"/>
              </a:spcBef>
              <a:buNone/>
            </a:pPr>
            <a:endParaRPr lang="en-GB" dirty="0"/>
          </a:p>
          <a:p>
            <a:pPr marL="0" indent="0">
              <a:spcBef>
                <a:spcPts val="1000"/>
              </a:spcBef>
              <a:buNone/>
            </a:pPr>
            <a:endParaRPr lang="en-GB" sz="25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70" y="2962699"/>
            <a:ext cx="8280920" cy="38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5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/>
              <a:t>Data </a:t>
            </a:r>
            <a:r>
              <a:rPr lang="en-US" sz="3600" dirty="0" err="1"/>
              <a:t>opslaan</a:t>
            </a:r>
            <a:r>
              <a:rPr lang="en-US" sz="3600" dirty="0"/>
              <a:t>: de </a:t>
            </a:r>
            <a:r>
              <a:rPr lang="en-US" sz="3600" dirty="0" err="1"/>
              <a:t>datatabel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340768"/>
            <a:ext cx="8209284" cy="417646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GB" dirty="0" err="1"/>
              <a:t>Functionele</a:t>
            </a:r>
            <a:r>
              <a:rPr lang="en-GB" dirty="0"/>
              <a:t> headers</a:t>
            </a:r>
          </a:p>
          <a:p>
            <a:pPr>
              <a:spcBef>
                <a:spcPts val="1000"/>
              </a:spcBef>
            </a:pPr>
            <a:r>
              <a:rPr lang="en-GB" dirty="0" err="1"/>
              <a:t>Meerdere</a:t>
            </a:r>
            <a:r>
              <a:rPr lang="en-GB" dirty="0"/>
              <a:t> runs</a:t>
            </a:r>
          </a:p>
          <a:p>
            <a:pPr>
              <a:spcBef>
                <a:spcPts val="1000"/>
              </a:spcBef>
            </a:pPr>
            <a:r>
              <a:rPr lang="en-GB" dirty="0"/>
              <a:t>Runs met </a:t>
            </a:r>
            <a:r>
              <a:rPr lang="en-GB" dirty="0" err="1"/>
              <a:t>verschillende</a:t>
            </a:r>
            <a:r>
              <a:rPr lang="en-GB" dirty="0"/>
              <a:t> </a:t>
            </a:r>
            <a:r>
              <a:rPr lang="en-GB" dirty="0" err="1"/>
              <a:t>namen</a:t>
            </a:r>
            <a:endParaRPr lang="en-GB" dirty="0"/>
          </a:p>
          <a:p>
            <a:pPr>
              <a:spcBef>
                <a:spcPts val="1000"/>
              </a:spcBef>
            </a:pPr>
            <a:r>
              <a:rPr lang="en-GB" dirty="0"/>
              <a:t>Data </a:t>
            </a:r>
            <a:r>
              <a:rPr lang="en-GB" dirty="0" err="1"/>
              <a:t>manipuleren</a:t>
            </a:r>
            <a:endParaRPr lang="en-GB" dirty="0"/>
          </a:p>
          <a:p>
            <a:pPr>
              <a:spcBef>
                <a:spcPts val="1000"/>
              </a:spcBef>
            </a:pPr>
            <a:r>
              <a:rPr lang="en-GB" dirty="0" err="1"/>
              <a:t>Variabelen</a:t>
            </a:r>
            <a:r>
              <a:rPr lang="en-GB" dirty="0"/>
              <a:t> (</a:t>
            </a:r>
            <a:r>
              <a:rPr lang="en-GB" dirty="0" err="1"/>
              <a:t>formules</a:t>
            </a:r>
            <a:r>
              <a:rPr lang="en-GB" dirty="0"/>
              <a:t>) </a:t>
            </a:r>
            <a:r>
              <a:rPr lang="en-GB" dirty="0" err="1"/>
              <a:t>toevoegen</a:t>
            </a:r>
            <a:endParaRPr lang="en-GB" dirty="0"/>
          </a:p>
          <a:p>
            <a:pPr marL="0" indent="0">
              <a:spcBef>
                <a:spcPts val="1000"/>
              </a:spcBef>
              <a:buNone/>
            </a:pPr>
            <a:endParaRPr lang="en-GB" dirty="0"/>
          </a:p>
          <a:p>
            <a:pPr marL="0" indent="0">
              <a:spcBef>
                <a:spcPts val="1000"/>
              </a:spcBef>
              <a:buNone/>
            </a:pPr>
            <a:endParaRPr lang="en-GB" sz="25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72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/>
              <a:t>Diagram </a:t>
            </a:r>
            <a:r>
              <a:rPr lang="en-US" sz="3600" dirty="0" err="1"/>
              <a:t>maken</a:t>
            </a:r>
            <a:r>
              <a:rPr lang="en-US" sz="3600" dirty="0"/>
              <a:t>, </a:t>
            </a:r>
            <a:r>
              <a:rPr lang="en-US" sz="3600" dirty="0" err="1"/>
              <a:t>aanpassen</a:t>
            </a:r>
            <a:r>
              <a:rPr lang="en-US" sz="3600" dirty="0"/>
              <a:t>, </a:t>
            </a:r>
            <a:r>
              <a:rPr lang="en-US" sz="3600" dirty="0" err="1"/>
              <a:t>gebruiken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Tijdelijke aanduiding voor inhoud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50" y="2562225"/>
            <a:ext cx="33147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/>
              <a:t>Diagram </a:t>
            </a:r>
            <a:r>
              <a:rPr lang="en-US" sz="3600" dirty="0" err="1"/>
              <a:t>maken</a:t>
            </a:r>
            <a:r>
              <a:rPr lang="en-US" sz="3600" dirty="0"/>
              <a:t>, </a:t>
            </a:r>
            <a:r>
              <a:rPr lang="en-US" sz="3600" dirty="0" err="1"/>
              <a:t>aanpassen</a:t>
            </a:r>
            <a:r>
              <a:rPr lang="en-US" sz="3600" dirty="0"/>
              <a:t>, </a:t>
            </a:r>
            <a:r>
              <a:rPr lang="en-US" sz="3600" dirty="0" err="1"/>
              <a:t>gebruiken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16839"/>
            <a:ext cx="8229600" cy="4576797"/>
          </a:xfrm>
          <a:prstGeom prst="rect">
            <a:avLst/>
          </a:prstGeom>
        </p:spPr>
      </p:pic>
      <p:sp>
        <p:nvSpPr>
          <p:cNvPr id="12" name="Ovaal 11"/>
          <p:cNvSpPr/>
          <p:nvPr/>
        </p:nvSpPr>
        <p:spPr>
          <a:xfrm>
            <a:off x="827584" y="1990727"/>
            <a:ext cx="1224136" cy="57606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al 12"/>
          <p:cNvSpPr/>
          <p:nvPr/>
        </p:nvSpPr>
        <p:spPr>
          <a:xfrm>
            <a:off x="7092280" y="4797152"/>
            <a:ext cx="1224136" cy="57606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al 13"/>
          <p:cNvSpPr/>
          <p:nvPr/>
        </p:nvSpPr>
        <p:spPr>
          <a:xfrm>
            <a:off x="179512" y="1387594"/>
            <a:ext cx="2340260" cy="57606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 err="1"/>
              <a:t>Natuurkunde</a:t>
            </a:r>
            <a:r>
              <a:rPr lang="en-US" sz="3600" dirty="0"/>
              <a:t>: </a:t>
            </a:r>
            <a:r>
              <a:rPr lang="en-US" sz="3600" dirty="0" err="1"/>
              <a:t>Sensoren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nl-NL" dirty="0"/>
              <a:t>Voorbeelden van sensoren voor Natuurkunde: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Versnellingsensor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Draaihoeksensor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Ladingsensor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Stroomsensoren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Krachtsensor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Lichtsensor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Magnetisch-veldsensor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Bewegingsdetector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Lichtsluis met gatenwiel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Druksensoren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Stralingsensor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Geluidsensor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Temperatuursensor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–"/>
              <a:defRPr/>
            </a:pPr>
            <a:r>
              <a:rPr lang="nl-NL" sz="2000" dirty="0"/>
              <a:t>Spanningsensor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dirty="0"/>
          </a:p>
        </p:txBody>
      </p:sp>
      <p:pic>
        <p:nvPicPr>
          <p:cNvPr id="13" name="Picture 7" descr="0222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2066926"/>
            <a:ext cx="2159000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SlPr028-CMAA-20081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088" y="3521076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SlPr045-CMAA-20081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4738" y="4981576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52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Snelheid</a:t>
            </a:r>
            <a:r>
              <a:rPr lang="en-US" sz="3600" dirty="0"/>
              <a:t> </a:t>
            </a:r>
            <a:r>
              <a:rPr lang="en-US" sz="3600" dirty="0" err="1"/>
              <a:t>koelventilator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656655"/>
          </a:xfrm>
        </p:spPr>
        <p:txBody>
          <a:bodyPr/>
          <a:lstStyle/>
          <a:p>
            <a:r>
              <a:rPr lang="nl-NL" dirty="0"/>
              <a:t>Bepaal de rotatiesnelheid van koelventilator:</a:t>
            </a:r>
            <a:br>
              <a:rPr lang="nl-NL" dirty="0"/>
            </a:br>
            <a:r>
              <a:rPr lang="nl-NL" dirty="0"/>
              <a:t>Meet de spanning en rotatiefrequentie met een lichtsensor.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Afbeelding 1" descr="\\srv-fons-02\USV_Home$\6071\Downloads\IMG_1661.JPG">
            <a:extLst>
              <a:ext uri="{FF2B5EF4-FFF2-40B4-BE49-F238E27FC236}">
                <a16:creationId xmlns:a16="http://schemas.microsoft.com/office/drawing/2014/main" id="{764B2537-0A4B-D64D-8B34-25DCE2714E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5389" y="2482270"/>
            <a:ext cx="3353793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59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Condensator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Condensator: Metingen vergelijken met model. Opladen en ontladen.</a:t>
            </a:r>
            <a:br>
              <a:rPr lang="nl-NL" dirty="0"/>
            </a:b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38112"/>
            <a:ext cx="6189698" cy="34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25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De slinger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656655"/>
          </a:xfrm>
        </p:spPr>
        <p:txBody>
          <a:bodyPr/>
          <a:lstStyle/>
          <a:p>
            <a:r>
              <a:rPr lang="nl-NL" dirty="0"/>
              <a:t>Slinger:</a:t>
            </a:r>
            <a:br>
              <a:rPr lang="nl-NL" dirty="0"/>
            </a:br>
            <a:r>
              <a:rPr lang="nl-NL" dirty="0"/>
              <a:t>Videometen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99" y="3180656"/>
            <a:ext cx="7067128" cy="1923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09363" y="1484313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Formule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1985982"/>
            <a:ext cx="1263015" cy="772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311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De slinger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656655"/>
          </a:xfrm>
        </p:spPr>
        <p:txBody>
          <a:bodyPr/>
          <a:lstStyle/>
          <a:p>
            <a:r>
              <a:rPr lang="nl-NL" dirty="0"/>
              <a:t>Slinger:</a:t>
            </a:r>
            <a:br>
              <a:rPr lang="nl-NL" dirty="0"/>
            </a:br>
            <a:r>
              <a:rPr lang="nl-NL" dirty="0"/>
              <a:t>Modelleren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80963" y="1484313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63" y="2024032"/>
            <a:ext cx="2536190" cy="57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0252"/>
            <a:ext cx="3328701" cy="34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3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Gaswet</a:t>
            </a:r>
            <a:r>
              <a:rPr lang="en-US" sz="3600" dirty="0"/>
              <a:t> van Boyle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Boyle: meting (eigenvolume) en model (+van der Waals)</a:t>
            </a: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023i-08-CMA0608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1" y="2638112"/>
            <a:ext cx="2325370" cy="1543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6" y="5314189"/>
            <a:ext cx="2185035" cy="4425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54836" y="4859949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Formule: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B5772-87D5-B345-A044-21B10AF4F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884" y="4048761"/>
            <a:ext cx="4291739" cy="2222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A6331-37B7-7548-8B95-FA822D0F4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282" y="2036990"/>
            <a:ext cx="3923553" cy="19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Even </a:t>
            </a:r>
            <a:r>
              <a:rPr lang="en-US" dirty="0" err="1"/>
              <a:t>voorstellen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voorstellen, inhoud</a:t>
            </a:r>
          </a:p>
          <a:p>
            <a:r>
              <a:rPr lang="nl-NL" dirty="0"/>
              <a:t>Experimenten en modellen</a:t>
            </a:r>
          </a:p>
          <a:p>
            <a:r>
              <a:rPr lang="nl-NL" dirty="0"/>
              <a:t>Zelf proberen</a:t>
            </a:r>
          </a:p>
        </p:txBody>
      </p:sp>
    </p:spTree>
    <p:extLst>
      <p:ext uri="{BB962C8B-B14F-4D97-AF65-F5344CB8AC3E}">
        <p14:creationId xmlns:p14="http://schemas.microsoft.com/office/powerpoint/2010/main" val="2559231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Waterraket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656655"/>
          </a:xfrm>
        </p:spPr>
        <p:txBody>
          <a:bodyPr/>
          <a:lstStyle/>
          <a:p>
            <a:r>
              <a:rPr lang="nl-NL" dirty="0"/>
              <a:t>Waterraket:</a:t>
            </a:r>
            <a:br>
              <a:rPr lang="nl-NL" dirty="0"/>
            </a:br>
            <a:r>
              <a:rPr lang="nl-NL" dirty="0"/>
              <a:t>videometen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raket_water_luch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141" y="2553593"/>
            <a:ext cx="6197179" cy="34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Waterraket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656655"/>
          </a:xfrm>
        </p:spPr>
        <p:txBody>
          <a:bodyPr/>
          <a:lstStyle/>
          <a:p>
            <a:r>
              <a:rPr lang="nl-NL" dirty="0"/>
              <a:t>Waterraket:</a:t>
            </a:r>
            <a:br>
              <a:rPr lang="nl-NL" dirty="0"/>
            </a:br>
            <a:r>
              <a:rPr lang="nl-NL" sz="2400" dirty="0"/>
              <a:t>videometen -&gt; Water en lucht stuwkracht mee modelleren.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4684" y="3384981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19929"/>
            <a:ext cx="2784330" cy="101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18" y="3897714"/>
            <a:ext cx="1692394" cy="61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84" y="4785420"/>
            <a:ext cx="2874856" cy="312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990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Waterraket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656655"/>
          </a:xfrm>
        </p:spPr>
        <p:txBody>
          <a:bodyPr/>
          <a:lstStyle/>
          <a:p>
            <a:r>
              <a:rPr lang="nl-NL" dirty="0"/>
              <a:t>Waterraket:</a:t>
            </a:r>
            <a:br>
              <a:rPr lang="nl-NL" dirty="0"/>
            </a:br>
            <a:r>
              <a:rPr lang="nl-NL" sz="2400" dirty="0"/>
              <a:t>Modelleren: </a:t>
            </a:r>
            <a:r>
              <a:rPr lang="nl-NL" sz="2000" dirty="0"/>
              <a:t>gebaseerd op</a:t>
            </a:r>
            <a:r>
              <a:rPr lang="nl-NL" sz="2400" dirty="0"/>
              <a:t> </a:t>
            </a:r>
            <a:r>
              <a:rPr lang="nl-NL" sz="1600" dirty="0"/>
              <a:t>Peter </a:t>
            </a:r>
            <a:r>
              <a:rPr lang="nl-NL" sz="1600" dirty="0" err="1"/>
              <a:t>Nielsen</a:t>
            </a:r>
            <a:r>
              <a:rPr lang="nl-NL" sz="1600" dirty="0"/>
              <a:t> 1999: http://</a:t>
            </a:r>
            <a:r>
              <a:rPr lang="nl-NL" sz="1600" dirty="0" err="1"/>
              <a:t>www.ent.ohiou.edu</a:t>
            </a:r>
            <a:r>
              <a:rPr lang="nl-NL" sz="1600" dirty="0"/>
              <a:t>/~et181/</a:t>
            </a:r>
            <a:r>
              <a:rPr lang="nl-NL" sz="1600" dirty="0" err="1"/>
              <a:t>rocket</a:t>
            </a:r>
            <a:r>
              <a:rPr lang="nl-NL" sz="1600" dirty="0"/>
              <a:t>/</a:t>
            </a:r>
            <a:r>
              <a:rPr lang="nl-NL" sz="1600" dirty="0" err="1"/>
              <a:t>Nielsen_Rocket.pdf</a:t>
            </a:r>
            <a:r>
              <a:rPr lang="nl-NL" sz="16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46" y="2917510"/>
            <a:ext cx="3397450" cy="2873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53538"/>
            <a:ext cx="5246653" cy="236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68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Slingergolf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Slingergolf: Videometing en model (animatie)</a:t>
            </a: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50" y="2427398"/>
            <a:ext cx="3352800" cy="340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035" y="3692025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5" y="4169812"/>
            <a:ext cx="2569210" cy="43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4" y="4902146"/>
            <a:ext cx="1644015" cy="467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45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Slingergolf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Slingergolf: Videometing en model (animatie)</a:t>
            </a: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2957198"/>
            <a:ext cx="7836706" cy="3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Luchtdruk</a:t>
            </a:r>
            <a:r>
              <a:rPr lang="en-US" sz="3600" dirty="0"/>
              <a:t>  </a:t>
            </a:r>
            <a:r>
              <a:rPr lang="en-US" sz="3600" dirty="0" err="1"/>
              <a:t>raket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Raket: Videometing en model </a:t>
            </a: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143127"/>
            <a:ext cx="5271160" cy="257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33" y="2143127"/>
            <a:ext cx="3032373" cy="25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12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Gaswet</a:t>
            </a:r>
            <a:r>
              <a:rPr lang="en-US" sz="3600" dirty="0"/>
              <a:t> van Boyle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Boyle: modelleren en eigenvolume bepalen met simulatie omgeving.</a:t>
            </a: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Gloeilampje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Gloeilamp: meting (U en I)</a:t>
            </a:r>
            <a:br>
              <a:rPr lang="nl-NL" dirty="0"/>
            </a:br>
            <a:r>
              <a:rPr lang="nl-NL" dirty="0"/>
              <a:t>resulteert in</a:t>
            </a:r>
            <a:br>
              <a:rPr lang="nl-NL" dirty="0"/>
            </a:br>
            <a:r>
              <a:rPr lang="nl-NL" dirty="0"/>
              <a:t>R(T) diagram.</a:t>
            </a:r>
          </a:p>
          <a:p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00" y="2177239"/>
            <a:ext cx="3822117" cy="3985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4684" y="3384981"/>
                <a:ext cx="3952164" cy="2578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Formule</a:t>
                </a:r>
                <a:r>
                  <a:rPr lang="en-US" dirty="0"/>
                  <a:t> </a:t>
                </a:r>
                <a:r>
                  <a:rPr lang="en-US" dirty="0" err="1"/>
                  <a:t>stralingsevenwicht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nl-NL" i="1">
                              <a:latin typeface="Cambria Math" charset="0"/>
                            </a:rPr>
                            <m:t>𝑒𝑙</m:t>
                          </m:r>
                        </m:sub>
                      </m:sSub>
                      <m:r>
                        <a:rPr lang="nl-NL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nl-NL" i="1">
                              <a:latin typeface="Cambria Math" charset="0"/>
                            </a:rPr>
                            <m:t>𝑟𝑎𝑑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charset="0"/>
                        </a:rPr>
                        <m:t>𝑈</m:t>
                      </m:r>
                      <m:r>
                        <a:rPr lang="nl-NL" i="1">
                          <a:latin typeface="Cambria Math" charset="0"/>
                        </a:rPr>
                        <m:t>∙</m:t>
                      </m:r>
                      <m:r>
                        <a:rPr lang="nl-NL" i="1">
                          <a:latin typeface="Cambria Math" charset="0"/>
                        </a:rPr>
                        <m:t>𝐼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r>
                        <a:rPr lang="nl-NL" i="1">
                          <a:latin typeface="Cambria Math" charset="0"/>
                        </a:rPr>
                        <m:t>𝑒</m:t>
                      </m:r>
                      <m:r>
                        <a:rPr lang="nl-NL" i="1">
                          <a:latin typeface="Cambria Math" charset="0"/>
                        </a:rPr>
                        <m:t>∙</m:t>
                      </m:r>
                      <m:r>
                        <a:rPr lang="nl-NL" i="1">
                          <a:latin typeface="Cambria Math" charset="0"/>
                        </a:rPr>
                        <m:t>𝜎</m:t>
                      </m:r>
                      <m:r>
                        <a:rPr lang="nl-NL" i="1">
                          <a:latin typeface="Cambria Math" charset="0"/>
                        </a:rPr>
                        <m:t>∙</m:t>
                      </m:r>
                      <m:r>
                        <a:rPr lang="nl-NL" i="1">
                          <a:latin typeface="Cambria Math" charset="0"/>
                        </a:rPr>
                        <m:t>𝐴</m:t>
                      </m:r>
                      <m:r>
                        <a:rPr lang="nl-NL" i="1">
                          <a:latin typeface="Cambria Math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charset="0"/>
                        </a:rPr>
                        <m:t>𝑇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rad>
                        <m:ra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nl-NL" i="1">
                              <a:latin typeface="Cambria Math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 charset="0"/>
                                </a:rPr>
                                <m:t>𝑈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∙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𝐼</m:t>
                              </m:r>
                            </m:num>
                            <m:den>
                              <m:r>
                                <a:rPr lang="nl-NL" i="1">
                                  <a:latin typeface="Cambria Math" charset="0"/>
                                </a:rPr>
                                <m:t>𝑒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∙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𝜎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∙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 = 0,32 </a:t>
                </a:r>
                <a:r>
                  <a:rPr lang="en-US" dirty="0" err="1"/>
                  <a:t>voor</a:t>
                </a:r>
                <a:r>
                  <a:rPr lang="en-US" dirty="0"/>
                  <a:t> </a:t>
                </a:r>
                <a:r>
                  <a:rPr lang="en-US" dirty="0" err="1"/>
                  <a:t>wolfraam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84" y="3384981"/>
                <a:ext cx="3952164" cy="2578206"/>
              </a:xfrm>
              <a:prstGeom prst="rect">
                <a:avLst/>
              </a:prstGeom>
              <a:blipFill rotWithShape="0">
                <a:blip r:embed="rId4"/>
                <a:stretch>
                  <a:fillRect l="-1233" t="-1182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073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Gloeilampje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Gloeilamp: modelleren</a:t>
            </a:r>
          </a:p>
          <a:p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80" y="2180295"/>
            <a:ext cx="6319535" cy="36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inductiespanning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Meten en modelleren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78297"/>
            <a:ext cx="2794000" cy="24979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949" y="2178297"/>
            <a:ext cx="4566739" cy="2497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238" y="4869160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4" y="5470911"/>
            <a:ext cx="2046605" cy="52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541713"/>
            <a:ext cx="3189605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88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Lesmateriaal</a:t>
            </a:r>
            <a:r>
              <a:rPr lang="en-US" sz="3600" dirty="0"/>
              <a:t> </a:t>
            </a:r>
            <a:r>
              <a:rPr lang="en-US" sz="3600" dirty="0" err="1"/>
              <a:t>bij</a:t>
            </a:r>
            <a:r>
              <a:rPr lang="en-US" sz="3600" dirty="0"/>
              <a:t> Coach 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4641850"/>
          </a:xfrm>
        </p:spPr>
        <p:txBody>
          <a:bodyPr/>
          <a:lstStyle/>
          <a:p>
            <a:r>
              <a:rPr lang="nl-NL" dirty="0"/>
              <a:t>Lesmateriaal is op de website te verkrijgen.</a:t>
            </a:r>
            <a:br>
              <a:rPr lang="nl-NL" dirty="0"/>
            </a:br>
            <a:r>
              <a:rPr lang="nl-NL" dirty="0"/>
              <a:t>Nodig een licentiecode voor Coach 7.</a:t>
            </a:r>
          </a:p>
          <a:p>
            <a:endParaRPr lang="nl-NL" dirty="0"/>
          </a:p>
          <a:p>
            <a:pPr marL="4572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8786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inductiespanning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Meten en modelleren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78297"/>
            <a:ext cx="2794000" cy="24979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949" y="2178297"/>
            <a:ext cx="4566739" cy="2497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238" y="4869160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4" y="5470911"/>
            <a:ext cx="2046605" cy="52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541713"/>
            <a:ext cx="3189605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94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Spectrofotometrie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Met de spectrometer kunnen concentratie bepalingen, ijklijnen en colorimetrie gedaan worden.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www.cma-science.nl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9" y="344850"/>
            <a:ext cx="79208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EAEAEA"/>
                </a:solidFill>
                <a:latin typeface="FagoNo" panose="00000500000000000000" pitchFamily="2" charset="0"/>
              </a:rPr>
              <a:t>Na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2A814-729B-9046-BB94-77345192AB57}"/>
              </a:ext>
            </a:extLst>
          </p:cNvPr>
          <p:cNvCxnSpPr/>
          <p:nvPr/>
        </p:nvCxnSpPr>
        <p:spPr>
          <a:xfrm>
            <a:off x="323529" y="1052736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fbeelding 4">
            <a:extLst>
              <a:ext uri="{FF2B5EF4-FFF2-40B4-BE49-F238E27FC236}">
                <a16:creationId xmlns:a16="http://schemas.microsoft.com/office/drawing/2014/main" id="{ED4CC474-D68A-074D-9670-2E875E98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40968"/>
            <a:ext cx="4528454" cy="25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8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Spectrometrie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SE-stof voor scheikunde</a:t>
            </a:r>
          </a:p>
          <a:p>
            <a:pPr lvl="1"/>
            <a:r>
              <a:rPr lang="nl-NL" dirty="0"/>
              <a:t>Met name als kwantitatieve analysemethode: ijklijnen, concentraties, colorimetrie</a:t>
            </a:r>
          </a:p>
          <a:p>
            <a:r>
              <a:rPr lang="nl-NL" dirty="0"/>
              <a:t>CE-stof voor natuurkunde</a:t>
            </a:r>
          </a:p>
          <a:p>
            <a:pPr marL="0" indent="0">
              <a:buNone/>
            </a:pPr>
            <a:r>
              <a:rPr lang="nl-NL" dirty="0"/>
              <a:t>    - </a:t>
            </a:r>
            <a:r>
              <a:rPr lang="nl-NL" sz="2400" dirty="0"/>
              <a:t>Mogelijkheden:</a:t>
            </a:r>
            <a:br>
              <a:rPr lang="nl-NL" sz="2400" dirty="0"/>
            </a:br>
            <a:r>
              <a:rPr lang="nl-NL" sz="2400" dirty="0"/>
              <a:t>       Absorptie / emissie spectra van gasontladingslampen</a:t>
            </a:r>
            <a:br>
              <a:rPr lang="nl-NL" sz="2400" dirty="0"/>
            </a:br>
            <a:r>
              <a:rPr lang="nl-NL" sz="2400" dirty="0"/>
              <a:t>       fluorescentie -&gt; Quantum mechanica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Biologie</a:t>
            </a:r>
            <a:br>
              <a:rPr lang="nl-NL" sz="2400" dirty="0"/>
            </a:br>
            <a:r>
              <a:rPr lang="nl-NL" sz="2400" dirty="0"/>
              <a:t> - fluorescentie gen</a:t>
            </a:r>
            <a:br>
              <a:rPr lang="nl-NL" sz="2400" dirty="0"/>
            </a:br>
            <a:r>
              <a:rPr lang="nl-NL" sz="2400" dirty="0"/>
              <a:t> - Absorptiespectrum van Chlorofyl          </a:t>
            </a:r>
            <a:endParaRPr lang="en-US" sz="24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02172D-3906-9648-90ED-A19187B5E6C0}"/>
              </a:ext>
            </a:extLst>
          </p:cNvPr>
          <p:cNvCxnSpPr/>
          <p:nvPr/>
        </p:nvCxnSpPr>
        <p:spPr>
          <a:xfrm>
            <a:off x="457200" y="1124744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821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Constante</a:t>
            </a:r>
            <a:r>
              <a:rPr lang="en-US" sz="3600" dirty="0"/>
              <a:t> van Planck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Meten en helling van E tegen f -&gt; 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238" y="4869160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E36D0-0410-6A45-B00B-F32D8280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22" y="2157623"/>
            <a:ext cx="3861936" cy="1827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BC364-C692-C34A-9BCA-E93DB858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8" y="2158268"/>
            <a:ext cx="3568564" cy="18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29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Constante</a:t>
            </a:r>
            <a:r>
              <a:rPr lang="en-US" sz="3600" dirty="0"/>
              <a:t> van Planck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Meten en helling van E tegen f -&gt; 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238" y="4869160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Formules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E36D0-0410-6A45-B00B-F32D8280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22" y="2157623"/>
            <a:ext cx="3861936" cy="1827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BC364-C692-C34A-9BCA-E93DB858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8" y="2158268"/>
            <a:ext cx="3568564" cy="1809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535EE-FD42-0244-A90A-C54C060D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322" y="4223889"/>
            <a:ext cx="3861936" cy="19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53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Experimenten</a:t>
            </a:r>
            <a:r>
              <a:rPr lang="en-US" sz="3600" dirty="0"/>
              <a:t>: </a:t>
            </a:r>
            <a:r>
              <a:rPr lang="en-US" sz="3600" dirty="0" err="1"/>
              <a:t>Emissiespectrum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6" cy="1114111"/>
          </a:xfrm>
        </p:spPr>
        <p:txBody>
          <a:bodyPr/>
          <a:lstStyle/>
          <a:p>
            <a:r>
              <a:rPr lang="nl-NL" dirty="0"/>
              <a:t>Meten van spectraallijnen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4752" y="3985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238" y="4869160"/>
            <a:ext cx="395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Voorbeeld</a:t>
            </a:r>
            <a:r>
              <a:rPr lang="en-US" dirty="0"/>
              <a:t> meting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D639BC-F78D-D640-84A2-68EE60A3C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36" y="1537813"/>
            <a:ext cx="2770014" cy="2051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671D50-FD40-3E4A-9931-A8269D6F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33" y="2169830"/>
            <a:ext cx="4345550" cy="2184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4124B9-2388-6C4C-936E-82E2D372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924" y="4063536"/>
            <a:ext cx="2732638" cy="20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65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13100"/>
            <a:ext cx="9144000" cy="17287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solidFill>
                  <a:srgbClr val="FF6600"/>
                </a:solidFill>
                <a:cs typeface="+mj-cs"/>
              </a:rPr>
              <a:t>Bedankt</a:t>
            </a:r>
            <a:r>
              <a:rPr lang="en-US" sz="4000" dirty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>
                <a:solidFill>
                  <a:srgbClr val="FF6600"/>
                </a:solidFill>
                <a:cs typeface="+mj-cs"/>
              </a:rPr>
              <a:t>voor</a:t>
            </a:r>
            <a:r>
              <a:rPr lang="en-US" sz="4000" dirty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>
                <a:solidFill>
                  <a:srgbClr val="FF6600"/>
                </a:solidFill>
                <a:cs typeface="+mj-cs"/>
              </a:rPr>
              <a:t>uw</a:t>
            </a:r>
            <a:r>
              <a:rPr lang="en-US" sz="4000" dirty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>
                <a:solidFill>
                  <a:srgbClr val="FF6600"/>
                </a:solidFill>
                <a:cs typeface="+mj-cs"/>
              </a:rPr>
              <a:t>aandacht</a:t>
            </a:r>
            <a:r>
              <a:rPr lang="en-US" sz="4000" dirty="0">
                <a:solidFill>
                  <a:srgbClr val="FF6600"/>
                </a:solidFill>
                <a:cs typeface="+mj-cs"/>
              </a:rPr>
              <a:t>!</a:t>
            </a:r>
            <a:br>
              <a:rPr lang="en-US" sz="4000" dirty="0">
                <a:solidFill>
                  <a:srgbClr val="FF6600"/>
                </a:solidFill>
                <a:cs typeface="+mj-cs"/>
              </a:rPr>
            </a:br>
            <a:br>
              <a:rPr lang="en-US" sz="2400" dirty="0">
                <a:solidFill>
                  <a:srgbClr val="FF6600"/>
                </a:solidFill>
                <a:cs typeface="+mj-cs"/>
              </a:rPr>
            </a:br>
            <a:br>
              <a:rPr lang="en-US" sz="2400" b="1" dirty="0">
                <a:cs typeface="+mj-cs"/>
              </a:rPr>
            </a:br>
            <a:r>
              <a:rPr lang="en-US" sz="2400" dirty="0">
                <a:solidFill>
                  <a:srgbClr val="FF6600"/>
                </a:solidFill>
                <a:cs typeface="+mj-cs"/>
                <a:hlinkClick r:id="rId2"/>
              </a:rPr>
              <a:t>norbert@cma-science.nl</a:t>
            </a:r>
            <a:r>
              <a:rPr lang="en-US" sz="2400" dirty="0">
                <a:solidFill>
                  <a:srgbClr val="FF6600"/>
                </a:solidFill>
                <a:cs typeface="+mj-cs"/>
              </a:rPr>
              <a:t> </a:t>
            </a:r>
            <a:endParaRPr lang="en-US" sz="2400" b="1" dirty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1873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0" y="90805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4000" b="1" dirty="0">
                <a:solidFill>
                  <a:schemeClr val="bg1"/>
                </a:solidFill>
              </a:rPr>
              <a:t>Experimenteren </a:t>
            </a:r>
            <a:br>
              <a:rPr lang="nl-NL" sz="4000" b="1" dirty="0">
                <a:solidFill>
                  <a:schemeClr val="bg1"/>
                </a:solidFill>
              </a:rPr>
            </a:b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7" descr="CMA-logo-400x400-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30275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388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nl-NL" dirty="0"/>
              <a:t>Nascholing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0" y="1412776"/>
            <a:ext cx="8064500" cy="41037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2400" dirty="0"/>
              <a:t>Cursussen </a:t>
            </a:r>
          </a:p>
          <a:p>
            <a:pPr lvl="1">
              <a:defRPr/>
            </a:pPr>
            <a:r>
              <a:rPr lang="nl-NL" sz="2400" dirty="0"/>
              <a:t>Werken met Coach 7</a:t>
            </a:r>
          </a:p>
          <a:p>
            <a:pPr lvl="2">
              <a:defRPr/>
            </a:pPr>
            <a:r>
              <a:rPr lang="nl-NL" sz="2000" dirty="0"/>
              <a:t>Basiscursus</a:t>
            </a:r>
          </a:p>
          <a:p>
            <a:pPr lvl="2">
              <a:defRPr/>
            </a:pPr>
            <a:r>
              <a:rPr lang="nl-NL" sz="2000" dirty="0"/>
              <a:t>Verdiepingscursus voor uw vakgebied</a:t>
            </a:r>
          </a:p>
          <a:p>
            <a:pPr lvl="1">
              <a:defRPr/>
            </a:pPr>
            <a:r>
              <a:rPr lang="nl-NL" sz="2400" dirty="0"/>
              <a:t>Modelleren in Coach 7</a:t>
            </a:r>
          </a:p>
          <a:p>
            <a:pPr lvl="1">
              <a:defRPr/>
            </a:pPr>
            <a:r>
              <a:rPr lang="nl-NL" sz="2400" dirty="0"/>
              <a:t>Robotica: LEGO EV3</a:t>
            </a:r>
          </a:p>
          <a:p>
            <a:pPr marL="457200" lvl="1" indent="0">
              <a:buNone/>
              <a:defRPr/>
            </a:pPr>
            <a:endParaRPr lang="nl-NL" sz="2400" dirty="0"/>
          </a:p>
          <a:p>
            <a:pPr>
              <a:defRPr/>
            </a:pPr>
            <a:r>
              <a:rPr lang="nl-NL" sz="2400" dirty="0"/>
              <a:t>Maatwerk bij u op school </a:t>
            </a:r>
          </a:p>
          <a:p>
            <a:pPr lvl="1">
              <a:defRPr/>
            </a:pPr>
            <a:r>
              <a:rPr lang="nl-NL" sz="2400" dirty="0"/>
              <a:t>Inhoud gebaseerd op uw leervraag, beta-breed. </a:t>
            </a:r>
          </a:p>
          <a:p>
            <a:pPr lvl="2">
              <a:defRPr/>
            </a:pPr>
            <a:r>
              <a:rPr lang="nl-NL" sz="2000" dirty="0"/>
              <a:t>Bv. modelleren in de </a:t>
            </a:r>
            <a:r>
              <a:rPr lang="nl-NL" sz="2000" dirty="0" err="1"/>
              <a:t>beta</a:t>
            </a:r>
            <a:r>
              <a:rPr lang="nl-NL" sz="2000" dirty="0"/>
              <a:t>-vakken</a:t>
            </a:r>
          </a:p>
          <a:p>
            <a:pPr lvl="2">
              <a:defRPr/>
            </a:pPr>
            <a:r>
              <a:rPr lang="nl-NL" sz="2000" dirty="0"/>
              <a:t>Gebruik Coach</a:t>
            </a:r>
          </a:p>
          <a:p>
            <a:pPr lvl="2">
              <a:defRPr/>
            </a:pPr>
            <a:r>
              <a:rPr lang="nl-NL" sz="2000" dirty="0"/>
              <a:t>Implementatie ICT-practica in curriculum. 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</p:spTree>
    <p:extLst>
      <p:ext uri="{BB962C8B-B14F-4D97-AF65-F5344CB8AC3E}">
        <p14:creationId xmlns:p14="http://schemas.microsoft.com/office/powerpoint/2010/main" val="323754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Mogelijkheden van Coach 7</a:t>
            </a:r>
          </a:p>
        </p:txBody>
      </p:sp>
      <p:sp>
        <p:nvSpPr>
          <p:cNvPr id="6" name="_s1032"/>
          <p:cNvSpPr>
            <a:spLocks noChangeArrowheads="1"/>
          </p:cNvSpPr>
          <p:nvPr/>
        </p:nvSpPr>
        <p:spPr bwMode="auto">
          <a:xfrm>
            <a:off x="138596" y="1132627"/>
            <a:ext cx="2193335" cy="171345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Sturen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regelen</a:t>
            </a:r>
            <a:br>
              <a:rPr lang="en-US" sz="1600" b="1" dirty="0"/>
            </a:br>
            <a:r>
              <a:rPr lang="en-US" sz="1600" b="1" dirty="0"/>
              <a:t>  </a:t>
            </a: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8" name="Picture 22" descr="Coachlab Cont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7" y="1496687"/>
            <a:ext cx="844550" cy="128428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_s1032"/>
          <p:cNvSpPr>
            <a:spLocks noChangeArrowheads="1"/>
          </p:cNvSpPr>
          <p:nvPr/>
        </p:nvSpPr>
        <p:spPr bwMode="auto">
          <a:xfrm>
            <a:off x="236320" y="3293097"/>
            <a:ext cx="2193335" cy="18244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Gegevens</a:t>
            </a:r>
            <a:r>
              <a:rPr lang="en-US" sz="1600" b="1" dirty="0"/>
              <a:t> </a:t>
            </a:r>
            <a:r>
              <a:rPr lang="en-US" sz="1600" b="1" dirty="0" err="1"/>
              <a:t>verzamelen</a:t>
            </a:r>
            <a:br>
              <a:rPr lang="en-US" sz="1600" b="1" dirty="0"/>
            </a:br>
            <a:br>
              <a:rPr lang="en-US" sz="1600" b="1" dirty="0"/>
            </a:b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11" name="Picture 30" descr="PePo129-CMA-20080926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4" y="3748696"/>
            <a:ext cx="1843088" cy="126047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_s1032"/>
          <p:cNvSpPr>
            <a:spLocks noChangeArrowheads="1"/>
          </p:cNvSpPr>
          <p:nvPr/>
        </p:nvSpPr>
        <p:spPr bwMode="auto">
          <a:xfrm>
            <a:off x="2522729" y="1144185"/>
            <a:ext cx="2014785" cy="170190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Videometen</a:t>
            </a: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16" name="_s1032"/>
          <p:cNvSpPr>
            <a:spLocks noChangeArrowheads="1"/>
          </p:cNvSpPr>
          <p:nvPr/>
        </p:nvSpPr>
        <p:spPr bwMode="auto">
          <a:xfrm>
            <a:off x="4682704" y="1144185"/>
            <a:ext cx="2120922" cy="17030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Modelleren</a:t>
            </a:r>
            <a:r>
              <a:rPr lang="en-US" sz="1600" b="1" dirty="0"/>
              <a:t> </a:t>
            </a:r>
            <a:br>
              <a:rPr lang="en-US" sz="1600" b="1" dirty="0"/>
            </a:b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19" name="_s1032"/>
          <p:cNvSpPr>
            <a:spLocks noChangeArrowheads="1"/>
          </p:cNvSpPr>
          <p:nvPr/>
        </p:nvSpPr>
        <p:spPr bwMode="auto">
          <a:xfrm>
            <a:off x="4572000" y="3293856"/>
            <a:ext cx="2088232" cy="182372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Animaties</a:t>
            </a:r>
            <a:endParaRPr lang="en-US" sz="1600" b="1" dirty="0"/>
          </a:p>
          <a:p>
            <a:pPr>
              <a:defRPr/>
            </a:pPr>
            <a:br>
              <a:rPr lang="en-US" sz="1600" b="1" dirty="0"/>
            </a:b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22" name="_s1032"/>
          <p:cNvSpPr>
            <a:spLocks noChangeArrowheads="1"/>
          </p:cNvSpPr>
          <p:nvPr/>
        </p:nvSpPr>
        <p:spPr bwMode="auto">
          <a:xfrm>
            <a:off x="2522729" y="3294354"/>
            <a:ext cx="1924408" cy="18244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Analyse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br>
              <a:rPr lang="en-US" sz="1600" b="1" dirty="0"/>
            </a:br>
            <a:r>
              <a:rPr lang="en-US" sz="1600" b="1" dirty="0" err="1"/>
              <a:t>verwerking</a:t>
            </a: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321" y="1560123"/>
            <a:ext cx="1848463" cy="11574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732" y="1560123"/>
            <a:ext cx="1768330" cy="10472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550" y="1551776"/>
            <a:ext cx="921344" cy="3987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816" y="4099718"/>
            <a:ext cx="1846321" cy="6247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595" y="3968474"/>
            <a:ext cx="1720292" cy="88719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0562" y="5804109"/>
            <a:ext cx="785018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Instructie- en voorbeeldactiviteiten meegeleverd!</a:t>
            </a:r>
          </a:p>
        </p:txBody>
      </p:sp>
      <p:sp>
        <p:nvSpPr>
          <p:cNvPr id="17" name="_s1032">
            <a:extLst>
              <a:ext uri="{FF2B5EF4-FFF2-40B4-BE49-F238E27FC236}">
                <a16:creationId xmlns:a16="http://schemas.microsoft.com/office/drawing/2014/main" id="{170B0E76-9E3B-BF49-8C97-CC6BA9F4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816" y="1144185"/>
            <a:ext cx="2120922" cy="17030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Synchroon</a:t>
            </a:r>
            <a:r>
              <a:rPr lang="en-US" sz="1600" b="1" dirty="0"/>
              <a:t> video </a:t>
            </a:r>
            <a:br>
              <a:rPr lang="en-US" sz="1600" b="1" dirty="0"/>
            </a:b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18" name="_s1032">
            <a:extLst>
              <a:ext uri="{FF2B5EF4-FFF2-40B4-BE49-F238E27FC236}">
                <a16:creationId xmlns:a16="http://schemas.microsoft.com/office/drawing/2014/main" id="{266A4E5A-B543-864A-9D33-0E82685C3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626" y="3307031"/>
            <a:ext cx="2266112" cy="18105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Spectrometrie</a:t>
            </a:r>
            <a:br>
              <a:rPr lang="en-US" sz="1600" b="1" dirty="0"/>
            </a:b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B4B15-DC92-1B40-BE25-A7F555EF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2941" y="3904082"/>
            <a:ext cx="1829636" cy="875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E80B6-6C5D-7148-95E3-48A7E4607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7665" y="1512871"/>
            <a:ext cx="1543223" cy="11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4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2" y="270522"/>
            <a:ext cx="8207375" cy="941388"/>
          </a:xfrm>
        </p:spPr>
        <p:txBody>
          <a:bodyPr/>
          <a:lstStyle/>
          <a:p>
            <a:pPr algn="r">
              <a:defRPr/>
            </a:pPr>
            <a:r>
              <a:rPr lang="en-US" sz="3600" dirty="0"/>
              <a:t>Interfaces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6F2E42CB-4F14-43DF-B61C-27D42CF150E9}"/>
              </a:ext>
            </a:extLst>
          </p:cNvPr>
          <p:cNvSpPr/>
          <p:nvPr/>
        </p:nvSpPr>
        <p:spPr>
          <a:xfrm>
            <a:off x="330778" y="1961199"/>
            <a:ext cx="1587755" cy="6854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Sensor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0A8FEAA1-680F-4BC3-8AB7-B7CEF8FDE4A9}"/>
              </a:ext>
            </a:extLst>
          </p:cNvPr>
          <p:cNvSpPr/>
          <p:nvPr/>
        </p:nvSpPr>
        <p:spPr>
          <a:xfrm>
            <a:off x="323529" y="3014290"/>
            <a:ext cx="1587755" cy="6854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Interface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FF3785DB-5D55-4E56-978C-D5B15A07D45A}"/>
              </a:ext>
            </a:extLst>
          </p:cNvPr>
          <p:cNvSpPr/>
          <p:nvPr/>
        </p:nvSpPr>
        <p:spPr>
          <a:xfrm>
            <a:off x="323528" y="4067381"/>
            <a:ext cx="1587755" cy="6854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Computer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573AEC-406C-42F6-BEA5-2F751B0EA225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1117406" y="3699784"/>
            <a:ext cx="1" cy="36759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A3C3FCE5-D412-4B22-830B-BD94FF7C6A0A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1117407" y="2646693"/>
            <a:ext cx="7249" cy="36759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Content Placeholder 7">
            <a:extLst>
              <a:ext uri="{FF2B5EF4-FFF2-40B4-BE49-F238E27FC236}">
                <a16:creationId xmlns:a16="http://schemas.microsoft.com/office/drawing/2014/main" id="{CF3CED9A-1D65-4026-9226-D71B5D765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414" y="1794263"/>
            <a:ext cx="1877105" cy="1107199"/>
          </a:xfrm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8637FFD0-CF91-4DB6-82E7-6823B505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571" y="1776043"/>
            <a:ext cx="1426711" cy="294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3CD9B821-CE51-4711-BEA3-7ABA4B0D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905" y="1794263"/>
            <a:ext cx="1426483" cy="294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4B1EC6F-9EBB-4F59-A88E-8A26A8AF58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961" y="3089571"/>
            <a:ext cx="1877105" cy="1293706"/>
          </a:xfrm>
          <a:prstGeom prst="rect">
            <a:avLst/>
          </a:prstGeom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9396B8EC-2C49-4552-A90A-9B3BA6C6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075" y="1794263"/>
            <a:ext cx="1471999" cy="294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" name="TextBox 11">
            <a:extLst>
              <a:ext uri="{FF2B5EF4-FFF2-40B4-BE49-F238E27FC236}">
                <a16:creationId xmlns:a16="http://schemas.microsoft.com/office/drawing/2014/main" id="{5E7FBDD8-3DD7-4D34-9FF2-E901F27A1BCF}"/>
              </a:ext>
            </a:extLst>
          </p:cNvPr>
          <p:cNvSpPr txBox="1"/>
          <p:nvPr/>
        </p:nvSpPr>
        <p:spPr>
          <a:xfrm>
            <a:off x="2441573" y="1318420"/>
            <a:ext cx="99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€Sense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4070E628-813E-474B-9BFE-3CF49DD63C3C}"/>
              </a:ext>
            </a:extLst>
          </p:cNvPr>
          <p:cNvSpPr txBox="1"/>
          <p:nvPr/>
        </p:nvSpPr>
        <p:spPr>
          <a:xfrm>
            <a:off x="4002822" y="1306129"/>
            <a:ext cx="72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€Lab</a:t>
            </a: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B8BDF202-836F-428D-A3E5-A4D63FC832C3}"/>
              </a:ext>
            </a:extLst>
          </p:cNvPr>
          <p:cNvSpPr txBox="1"/>
          <p:nvPr/>
        </p:nvSpPr>
        <p:spPr>
          <a:xfrm>
            <a:off x="5027042" y="1306129"/>
            <a:ext cx="162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CoachLab</a:t>
            </a:r>
            <a:r>
              <a:rPr lang="nl-NL" b="1" dirty="0"/>
              <a:t> II+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9BED6599-9278-4D9A-BB05-0FBE8621539E}"/>
              </a:ext>
            </a:extLst>
          </p:cNvPr>
          <p:cNvSpPr txBox="1"/>
          <p:nvPr/>
        </p:nvSpPr>
        <p:spPr>
          <a:xfrm>
            <a:off x="7054930" y="1278799"/>
            <a:ext cx="114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VinciLab</a:t>
            </a:r>
            <a:endParaRPr lang="nl-NL" b="1" dirty="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C603EA54-D4DA-46A3-A785-CB434E962593}"/>
              </a:ext>
            </a:extLst>
          </p:cNvPr>
          <p:cNvSpPr txBox="1"/>
          <p:nvPr/>
        </p:nvSpPr>
        <p:spPr>
          <a:xfrm>
            <a:off x="7359699" y="4436596"/>
            <a:ext cx="82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CLAB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863CB54C-D701-4D16-A31E-3D2D0A49E2BB}"/>
              </a:ext>
            </a:extLst>
          </p:cNvPr>
          <p:cNvSpPr txBox="1"/>
          <p:nvPr/>
        </p:nvSpPr>
        <p:spPr>
          <a:xfrm>
            <a:off x="2645288" y="4797152"/>
            <a:ext cx="51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PO</a:t>
            </a: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17968408-2262-44A3-835C-DBCB81AC4C34}"/>
              </a:ext>
            </a:extLst>
          </p:cNvPr>
          <p:cNvSpPr txBox="1"/>
          <p:nvPr/>
        </p:nvSpPr>
        <p:spPr>
          <a:xfrm>
            <a:off x="3597075" y="4854627"/>
            <a:ext cx="147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VO</a:t>
            </a:r>
          </a:p>
          <a:p>
            <a:pPr algn="ctr"/>
            <a:r>
              <a:rPr lang="nl-NL" dirty="0"/>
              <a:t>(onderbouw)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CFD5946A-6A16-44A8-9C36-7E80EB77A552}"/>
              </a:ext>
            </a:extLst>
          </p:cNvPr>
          <p:cNvSpPr txBox="1"/>
          <p:nvPr/>
        </p:nvSpPr>
        <p:spPr>
          <a:xfrm>
            <a:off x="5011702" y="4843318"/>
            <a:ext cx="151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VO</a:t>
            </a:r>
          </a:p>
          <a:p>
            <a:pPr algn="ctr"/>
            <a:r>
              <a:rPr lang="nl-NL" dirty="0"/>
              <a:t>(bovenbouw)</a:t>
            </a:r>
          </a:p>
        </p:txBody>
      </p:sp>
      <p:sp>
        <p:nvSpPr>
          <p:cNvPr id="43" name="TextBox 21">
            <a:extLst>
              <a:ext uri="{FF2B5EF4-FFF2-40B4-BE49-F238E27FC236}">
                <a16:creationId xmlns:a16="http://schemas.microsoft.com/office/drawing/2014/main" id="{F2154409-F760-4348-9891-5F2FA9E241C2}"/>
              </a:ext>
            </a:extLst>
          </p:cNvPr>
          <p:cNvSpPr txBox="1"/>
          <p:nvPr/>
        </p:nvSpPr>
        <p:spPr>
          <a:xfrm>
            <a:off x="6659212" y="4719103"/>
            <a:ext cx="237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(werkt ook i.s.m. </a:t>
            </a:r>
            <a:r>
              <a:rPr lang="nl-NL" sz="1400" dirty="0" err="1"/>
              <a:t>Casio</a:t>
            </a:r>
            <a:r>
              <a:rPr lang="nl-NL" sz="1400" dirty="0"/>
              <a:t> GR)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64733A2A-88E9-403E-AD58-F8B7551724EB}"/>
              </a:ext>
            </a:extLst>
          </p:cNvPr>
          <p:cNvSpPr txBox="1"/>
          <p:nvPr/>
        </p:nvSpPr>
        <p:spPr>
          <a:xfrm rot="5400000">
            <a:off x="7748082" y="2716796"/>
            <a:ext cx="241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Mobiele dataloggers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3D0F6-6CE9-5B4E-8CF1-084489CE0BD3}"/>
              </a:ext>
            </a:extLst>
          </p:cNvPr>
          <p:cNvSpPr txBox="1"/>
          <p:nvPr/>
        </p:nvSpPr>
        <p:spPr>
          <a:xfrm>
            <a:off x="2512119" y="5747081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Wireless Interface BT4 of BT 5 : </a:t>
            </a:r>
            <a:r>
              <a:rPr lang="en-US" dirty="0" err="1"/>
              <a:t>WiLAB</a:t>
            </a:r>
            <a:r>
              <a:rPr lang="en-US" dirty="0"/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A7456D-8719-AA48-9F71-C92106B5A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829" y="5166484"/>
            <a:ext cx="1997609" cy="14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0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 err="1"/>
              <a:t>Sensoren</a:t>
            </a:r>
            <a:r>
              <a:rPr lang="en-US" sz="3600" dirty="0"/>
              <a:t> </a:t>
            </a:r>
            <a:r>
              <a:rPr lang="en-US" sz="3600" dirty="0" err="1"/>
              <a:t>voor</a:t>
            </a:r>
            <a:r>
              <a:rPr lang="en-US" sz="3600" dirty="0"/>
              <a:t> </a:t>
            </a:r>
            <a:r>
              <a:rPr lang="en-US" sz="3600" dirty="0" err="1"/>
              <a:t>alle</a:t>
            </a:r>
            <a:r>
              <a:rPr lang="en-US" sz="3600" dirty="0"/>
              <a:t> </a:t>
            </a:r>
            <a:r>
              <a:rPr lang="en-US" sz="3600" dirty="0" err="1"/>
              <a:t>vakken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Coach 7 ondersteunt ca. 200 sensoren en sensorkalibraties out-of-</a:t>
            </a:r>
            <a:r>
              <a:rPr lang="nl-NL" dirty="0" err="1"/>
              <a:t>the</a:t>
            </a:r>
            <a:r>
              <a:rPr lang="nl-NL" dirty="0"/>
              <a:t>-box</a:t>
            </a: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9" name="Group 18"/>
          <p:cNvGrpSpPr/>
          <p:nvPr/>
        </p:nvGrpSpPr>
        <p:grpSpPr>
          <a:xfrm>
            <a:off x="1783371" y="2658071"/>
            <a:ext cx="5577257" cy="3645892"/>
            <a:chOff x="2078559" y="1576498"/>
            <a:chExt cx="6702546" cy="4381501"/>
          </a:xfrm>
        </p:grpSpPr>
        <p:pic>
          <p:nvPicPr>
            <p:cNvPr id="10" name="Picture 7" descr="0661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22105" y="1576498"/>
              <a:ext cx="21590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SlPr035-CMAA-200810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2105" y="3045753"/>
              <a:ext cx="2159000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027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22105" y="4505169"/>
              <a:ext cx="21590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038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55976" y="1576499"/>
              <a:ext cx="21590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 descr="030I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46451" y="3046524"/>
              <a:ext cx="21590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03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55976" y="4527661"/>
              <a:ext cx="2159000" cy="143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" descr="0222I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96021" y="1590519"/>
              <a:ext cx="21590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SlPr028-CMAA-2008101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84909" y="3044669"/>
              <a:ext cx="2159000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SlPr045-CMAA-2008101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078559" y="4505169"/>
              <a:ext cx="2159000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4250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www.cma-science.nl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" y="1196752"/>
            <a:ext cx="500062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80" y="2155484"/>
            <a:ext cx="66484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11" y="1456420"/>
            <a:ext cx="66484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07375" cy="941388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Lesactiviteiten</a:t>
            </a:r>
            <a:endParaRPr lang="en-US" sz="3600" dirty="0"/>
          </a:p>
        </p:txBody>
      </p:sp>
      <p:cxnSp>
        <p:nvCxnSpPr>
          <p:cNvPr id="12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6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/>
              <a:t>In real-time </a:t>
            </a:r>
            <a:r>
              <a:rPr lang="en-US" sz="3600" dirty="0" err="1"/>
              <a:t>ijken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meten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340768"/>
            <a:ext cx="8209284" cy="417646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GB" b="1" dirty="0" err="1"/>
              <a:t>Demonstratie</a:t>
            </a:r>
            <a:r>
              <a:rPr lang="en-GB" b="1" dirty="0"/>
              <a:t> hardware/software</a:t>
            </a:r>
          </a:p>
          <a:p>
            <a:pPr lvl="1">
              <a:spcBef>
                <a:spcPts val="1000"/>
              </a:spcBef>
            </a:pPr>
            <a:r>
              <a:rPr lang="en-GB" dirty="0"/>
              <a:t>Interface</a:t>
            </a:r>
          </a:p>
          <a:p>
            <a:pPr lvl="1">
              <a:spcBef>
                <a:spcPts val="1000"/>
              </a:spcBef>
            </a:pPr>
            <a:r>
              <a:rPr lang="en-GB" dirty="0" err="1"/>
              <a:t>Draaihoeksensor</a:t>
            </a:r>
            <a:endParaRPr lang="en-GB" dirty="0"/>
          </a:p>
          <a:p>
            <a:pPr lvl="1">
              <a:spcBef>
                <a:spcPts val="1000"/>
              </a:spcBef>
            </a:pPr>
            <a:r>
              <a:rPr lang="en-GB" dirty="0"/>
              <a:t>Coach 7</a:t>
            </a:r>
          </a:p>
          <a:p>
            <a:pPr marL="457200" lvl="1" indent="0">
              <a:spcBef>
                <a:spcPts val="1000"/>
              </a:spcBef>
              <a:buNone/>
            </a:pP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73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600" dirty="0"/>
              <a:t>Data </a:t>
            </a:r>
            <a:r>
              <a:rPr lang="en-US" sz="3600" dirty="0" err="1"/>
              <a:t>opslaan</a:t>
            </a:r>
            <a:r>
              <a:rPr lang="en-US" sz="3600" dirty="0"/>
              <a:t>: </a:t>
            </a:r>
            <a:r>
              <a:rPr lang="en-US" sz="3600" dirty="0" err="1"/>
              <a:t>metingen</a:t>
            </a:r>
            <a:r>
              <a:rPr lang="en-US" sz="3600" dirty="0"/>
              <a:t> </a:t>
            </a:r>
            <a:r>
              <a:rPr lang="en-US" sz="3600" dirty="0" err="1"/>
              <a:t>doen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340768"/>
            <a:ext cx="8209284" cy="417646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GB" dirty="0" err="1"/>
              <a:t>Veranderingen</a:t>
            </a:r>
            <a:r>
              <a:rPr lang="en-GB" dirty="0"/>
              <a:t> van </a:t>
            </a:r>
            <a:r>
              <a:rPr lang="en-GB" dirty="0" err="1"/>
              <a:t>grootheden</a:t>
            </a:r>
            <a:r>
              <a:rPr lang="en-GB" dirty="0"/>
              <a:t> </a:t>
            </a:r>
            <a:r>
              <a:rPr lang="en-GB" dirty="0" err="1"/>
              <a:t>analyseren</a:t>
            </a:r>
            <a:endParaRPr lang="en-GB" dirty="0"/>
          </a:p>
          <a:p>
            <a:pPr lvl="1">
              <a:spcBef>
                <a:spcPts val="1000"/>
              </a:spcBef>
            </a:pPr>
            <a:r>
              <a:rPr lang="en-GB" dirty="0" err="1"/>
              <a:t>Tijdgebonden</a:t>
            </a:r>
            <a:endParaRPr lang="en-GB" dirty="0"/>
          </a:p>
          <a:p>
            <a:pPr lvl="2">
              <a:spcBef>
                <a:spcPts val="1000"/>
              </a:spcBef>
            </a:pPr>
            <a:r>
              <a:rPr lang="en-GB" dirty="0"/>
              <a:t>x-as: </a:t>
            </a:r>
            <a:r>
              <a:rPr lang="en-GB" dirty="0" err="1"/>
              <a:t>tijd</a:t>
            </a:r>
            <a:endParaRPr lang="en-GB" dirty="0"/>
          </a:p>
          <a:p>
            <a:pPr lvl="1">
              <a:spcBef>
                <a:spcPts val="1000"/>
              </a:spcBef>
            </a:pPr>
            <a:r>
              <a:rPr lang="en-GB" dirty="0" err="1"/>
              <a:t>Pulsgestuurd</a:t>
            </a:r>
            <a:endParaRPr lang="en-GB" dirty="0"/>
          </a:p>
          <a:p>
            <a:pPr lvl="2">
              <a:spcBef>
                <a:spcPts val="1000"/>
              </a:spcBef>
            </a:pPr>
            <a:r>
              <a:rPr lang="en-GB" dirty="0" err="1"/>
              <a:t>meetpunt</a:t>
            </a:r>
            <a:r>
              <a:rPr lang="en-GB" dirty="0"/>
              <a:t> </a:t>
            </a:r>
            <a:r>
              <a:rPr lang="en-GB" dirty="0" err="1"/>
              <a:t>opgeslagen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ingesteld</a:t>
            </a:r>
            <a:r>
              <a:rPr lang="en-GB" dirty="0"/>
              <a:t> </a:t>
            </a:r>
            <a:r>
              <a:rPr lang="en-GB" dirty="0" err="1"/>
              <a:t>voorval</a:t>
            </a:r>
            <a:r>
              <a:rPr lang="en-GB" dirty="0"/>
              <a:t> </a:t>
            </a:r>
            <a:r>
              <a:rPr lang="en-GB" dirty="0" err="1"/>
              <a:t>plaatsvindt</a:t>
            </a:r>
            <a:r>
              <a:rPr lang="en-GB" dirty="0"/>
              <a:t> (</a:t>
            </a:r>
            <a:r>
              <a:rPr lang="en-GB" dirty="0" err="1"/>
              <a:t>als</a:t>
            </a:r>
            <a:r>
              <a:rPr lang="en-GB" dirty="0"/>
              <a:t> …, </a:t>
            </a:r>
            <a:r>
              <a:rPr lang="en-GB" dirty="0" err="1"/>
              <a:t>dan</a:t>
            </a:r>
            <a:r>
              <a:rPr lang="en-GB" dirty="0"/>
              <a:t> meting </a:t>
            </a:r>
            <a:r>
              <a:rPr lang="en-GB" dirty="0" err="1"/>
              <a:t>opslaan</a:t>
            </a:r>
            <a:r>
              <a:rPr lang="en-GB" dirty="0"/>
              <a:t>)</a:t>
            </a:r>
          </a:p>
          <a:p>
            <a:pPr lvl="1">
              <a:spcBef>
                <a:spcPts val="1000"/>
              </a:spcBef>
            </a:pPr>
            <a:r>
              <a:rPr lang="en-GB" dirty="0" err="1"/>
              <a:t>Handmatig</a:t>
            </a:r>
            <a:endParaRPr lang="en-GB" dirty="0"/>
          </a:p>
          <a:p>
            <a:pPr lvl="2">
              <a:spcBef>
                <a:spcPts val="1000"/>
              </a:spcBef>
            </a:pPr>
            <a:r>
              <a:rPr lang="en-GB" dirty="0" err="1"/>
              <a:t>meetpunten</a:t>
            </a:r>
            <a:r>
              <a:rPr lang="en-GB" dirty="0"/>
              <a:t> met de hand </a:t>
            </a:r>
            <a:r>
              <a:rPr lang="en-GB" dirty="0" err="1"/>
              <a:t>invoeren</a:t>
            </a:r>
            <a:endParaRPr lang="en-GB" dirty="0"/>
          </a:p>
          <a:p>
            <a:pPr>
              <a:spcBef>
                <a:spcPts val="1000"/>
              </a:spcBef>
            </a:pPr>
            <a:endParaRPr lang="en-GB" dirty="0"/>
          </a:p>
          <a:p>
            <a:pPr>
              <a:spcBef>
                <a:spcPts val="1000"/>
              </a:spcBef>
            </a:pPr>
            <a:endParaRPr lang="en-GB" dirty="0"/>
          </a:p>
          <a:p>
            <a:pPr marL="0" indent="0">
              <a:spcBef>
                <a:spcPts val="1000"/>
              </a:spcBef>
              <a:buNone/>
            </a:pPr>
            <a:endParaRPr lang="en-GB" dirty="0"/>
          </a:p>
          <a:p>
            <a:pPr marL="0" indent="0">
              <a:spcBef>
                <a:spcPts val="1000"/>
              </a:spcBef>
              <a:buNone/>
            </a:pPr>
            <a:endParaRPr lang="en-GB" sz="25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616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EAEAEA"/>
      </a:lt1>
      <a:dk2>
        <a:srgbClr val="FF6600"/>
      </a:dk2>
      <a:lt2>
        <a:srgbClr val="808080"/>
      </a:lt2>
      <a:accent1>
        <a:srgbClr val="FF6600"/>
      </a:accent1>
      <a:accent2>
        <a:srgbClr val="333399"/>
      </a:accent2>
      <a:accent3>
        <a:srgbClr val="F3F3F3"/>
      </a:accent3>
      <a:accent4>
        <a:srgbClr val="000000"/>
      </a:accent4>
      <a:accent5>
        <a:srgbClr val="FFB8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DDDDDD"/>
        </a:lt1>
        <a:dk2>
          <a:srgbClr val="FF9933"/>
        </a:dk2>
        <a:lt2>
          <a:srgbClr val="808080"/>
        </a:lt2>
        <a:accent1>
          <a:srgbClr val="ECAD3C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F4D3A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DDDDDD"/>
        </a:lt1>
        <a:dk2>
          <a:srgbClr val="FF6600"/>
        </a:dk2>
        <a:lt2>
          <a:srgbClr val="808080"/>
        </a:lt2>
        <a:accent1>
          <a:srgbClr val="FF6600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FFB8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EAEAEA"/>
        </a:lt1>
        <a:dk2>
          <a:srgbClr val="FF6600"/>
        </a:dk2>
        <a:lt2>
          <a:srgbClr val="808080"/>
        </a:lt2>
        <a:accent1>
          <a:srgbClr val="FF6600"/>
        </a:accent1>
        <a:accent2>
          <a:srgbClr val="333399"/>
        </a:accent2>
        <a:accent3>
          <a:srgbClr val="F3F3F3"/>
        </a:accent3>
        <a:accent4>
          <a:srgbClr val="000000"/>
        </a:accent4>
        <a:accent5>
          <a:srgbClr val="FFB8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2957</TotalTime>
  <Words>749</Words>
  <Application>Microsoft Macintosh PowerPoint</Application>
  <PresentationFormat>On-screen Show (4:3)</PresentationFormat>
  <Paragraphs>260</Paragraphs>
  <Slides>37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Cambria Math</vt:lpstr>
      <vt:lpstr>FagoNo</vt:lpstr>
      <vt:lpstr>Default Design</vt:lpstr>
      <vt:lpstr>Werkgroep Natuurkunde Didactiek 15 December 2018  Norbert van Veen(norbert@cma-science.nl) </vt:lpstr>
      <vt:lpstr>Even voorstellen</vt:lpstr>
      <vt:lpstr>Lesmateriaal bij Coach 7</vt:lpstr>
      <vt:lpstr>Mogelijkheden van Coach 7</vt:lpstr>
      <vt:lpstr>Interfaces</vt:lpstr>
      <vt:lpstr>Sensoren voor alle vakken</vt:lpstr>
      <vt:lpstr>Lesactiviteiten</vt:lpstr>
      <vt:lpstr>In real-time ijken en meten</vt:lpstr>
      <vt:lpstr>Data opslaan: metingen doen</vt:lpstr>
      <vt:lpstr>Data opslaan: de datatabel</vt:lpstr>
      <vt:lpstr>Data opslaan: de datatabel</vt:lpstr>
      <vt:lpstr>Diagram maken, aanpassen, gebruiken</vt:lpstr>
      <vt:lpstr>Diagram maken, aanpassen, gebruiken</vt:lpstr>
      <vt:lpstr>Natuurkunde: Sensoren</vt:lpstr>
      <vt:lpstr>Experimenten: Snelheid koelventilator</vt:lpstr>
      <vt:lpstr>Experimenten: Condensator</vt:lpstr>
      <vt:lpstr>Experimenten: De slinger</vt:lpstr>
      <vt:lpstr>Experimenten: De slinger</vt:lpstr>
      <vt:lpstr>Experimenten: Gaswet van Boyle</vt:lpstr>
      <vt:lpstr>Experimenten: Waterraket</vt:lpstr>
      <vt:lpstr>Experimenten: Waterraket</vt:lpstr>
      <vt:lpstr>Experimenten: Waterraket</vt:lpstr>
      <vt:lpstr>Experimenten: Slingergolf</vt:lpstr>
      <vt:lpstr>Experimenten: Slingergolf</vt:lpstr>
      <vt:lpstr>Experimenten: Luchtdruk  raket</vt:lpstr>
      <vt:lpstr>Experimenten: Gaswet van Boyle</vt:lpstr>
      <vt:lpstr>Experimenten: Gloeilampje</vt:lpstr>
      <vt:lpstr>Experimenten: Gloeilampje</vt:lpstr>
      <vt:lpstr>Experimenten: inductiespanning</vt:lpstr>
      <vt:lpstr>Experimenten: inductiespanning</vt:lpstr>
      <vt:lpstr>Spectrofotometrie</vt:lpstr>
      <vt:lpstr>Spectrometrie</vt:lpstr>
      <vt:lpstr>Experimenten: Constante van Planck</vt:lpstr>
      <vt:lpstr>Experimenten: Constante van Planck</vt:lpstr>
      <vt:lpstr>Experimenten: Emissiespectrum</vt:lpstr>
      <vt:lpstr>Bedankt voor uw aandacht!   norbert@cma-science.nl </vt:lpstr>
      <vt:lpstr>Nascholing </vt:lpstr>
    </vt:vector>
  </TitlesOfParts>
  <Company>Universiteit van Amsterdam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CMA products</dc:title>
  <dc:creator>miodus</dc:creator>
  <cp:lastModifiedBy>norbert van Veen</cp:lastModifiedBy>
  <cp:revision>315</cp:revision>
  <dcterms:created xsi:type="dcterms:W3CDTF">2009-02-19T13:45:19Z</dcterms:created>
  <dcterms:modified xsi:type="dcterms:W3CDTF">2018-12-15T12:16:08Z</dcterms:modified>
</cp:coreProperties>
</file>