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256" r:id="rId2"/>
    <p:sldId id="328" r:id="rId3"/>
    <p:sldId id="312" r:id="rId4"/>
    <p:sldId id="327" r:id="rId5"/>
    <p:sldId id="326" r:id="rId6"/>
    <p:sldId id="317" r:id="rId7"/>
    <p:sldId id="318" r:id="rId8"/>
    <p:sldId id="319" r:id="rId9"/>
    <p:sldId id="313" r:id="rId10"/>
    <p:sldId id="321" r:id="rId11"/>
    <p:sldId id="323" r:id="rId12"/>
    <p:sldId id="314" r:id="rId13"/>
    <p:sldId id="329" r:id="rId14"/>
    <p:sldId id="330" r:id="rId15"/>
    <p:sldId id="331" r:id="rId16"/>
    <p:sldId id="417" r:id="rId17"/>
    <p:sldId id="418" r:id="rId18"/>
    <p:sldId id="419" r:id="rId19"/>
    <p:sldId id="332" r:id="rId20"/>
    <p:sldId id="333" r:id="rId21"/>
    <p:sldId id="334" r:id="rId22"/>
    <p:sldId id="335" r:id="rId23"/>
    <p:sldId id="336" r:id="rId24"/>
    <p:sldId id="337" r:id="rId25"/>
    <p:sldId id="338" r:id="rId26"/>
    <p:sldId id="310" r:id="rId2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0000"/>
    <a:srgbClr val="FF4700"/>
    <a:srgbClr val="00D500"/>
    <a:srgbClr val="02AE00"/>
    <a:srgbClr val="029C00"/>
    <a:srgbClr val="0080FF"/>
    <a:srgbClr val="EAEAEA"/>
    <a:srgbClr val="E0E0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81"/>
    <p:restoredTop sz="91589" autoAdjust="0"/>
  </p:normalViewPr>
  <p:slideViewPr>
    <p:cSldViewPr>
      <p:cViewPr varScale="1">
        <p:scale>
          <a:sx n="65" d="100"/>
          <a:sy n="65" d="100"/>
        </p:scale>
        <p:origin x="912"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952"/>
    </p:cViewPr>
  </p:sorterViewPr>
  <p:notesViewPr>
    <p:cSldViewPr>
      <p:cViewPr varScale="1">
        <p:scale>
          <a:sx n="80" d="100"/>
          <a:sy n="80" d="100"/>
        </p:scale>
        <p:origin x="-148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6147" name="Rectangle 3"/>
          <p:cNvSpPr>
            <a:spLocks noGrp="1" noChangeArrowheads="1"/>
          </p:cNvSpPr>
          <p:nvPr>
            <p:ph type="dt" sz="quarter" idx="1"/>
          </p:nvPr>
        </p:nvSpPr>
        <p:spPr bwMode="auto">
          <a:xfrm>
            <a:off x="3884613" y="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6148" name="Rectangle 4"/>
          <p:cNvSpPr>
            <a:spLocks noGrp="1" noChangeArrowheads="1"/>
          </p:cNvSpPr>
          <p:nvPr>
            <p:ph type="ftr" sz="quarter" idx="2"/>
          </p:nvPr>
        </p:nvSpPr>
        <p:spPr bwMode="auto">
          <a:xfrm>
            <a:off x="0" y="8685213"/>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614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39457AD4-1394-D544-BE72-BE757AF243A7}" type="slidenum">
              <a:rPr lang="en-US"/>
              <a:pPr>
                <a:defRPr/>
              </a:pPr>
              <a:t>‹#›</a:t>
            </a:fld>
            <a:endParaRPr lang="en-US"/>
          </a:p>
        </p:txBody>
      </p:sp>
    </p:spTree>
    <p:extLst>
      <p:ext uri="{BB962C8B-B14F-4D97-AF65-F5344CB8AC3E}">
        <p14:creationId xmlns:p14="http://schemas.microsoft.com/office/powerpoint/2010/main" val="32897152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E147F517-DC3E-0E45-A370-ABD39CB6F776}" type="slidenum">
              <a:rPr lang="en-US"/>
              <a:pPr>
                <a:defRPr/>
              </a:pPr>
              <a:t>‹#›</a:t>
            </a:fld>
            <a:endParaRPr lang="en-US"/>
          </a:p>
        </p:txBody>
      </p:sp>
    </p:spTree>
    <p:extLst>
      <p:ext uri="{BB962C8B-B14F-4D97-AF65-F5344CB8AC3E}">
        <p14:creationId xmlns:p14="http://schemas.microsoft.com/office/powerpoint/2010/main" val="390991878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147F517-DC3E-0E45-A370-ABD39CB6F776}" type="slidenum">
              <a:rPr lang="en-US" smtClean="0"/>
              <a:pPr>
                <a:defRPr/>
              </a:pPr>
              <a:t>18</a:t>
            </a:fld>
            <a:endParaRPr lang="en-US"/>
          </a:p>
        </p:txBody>
      </p:sp>
    </p:spTree>
    <p:extLst>
      <p:ext uri="{BB962C8B-B14F-4D97-AF65-F5344CB8AC3E}">
        <p14:creationId xmlns:p14="http://schemas.microsoft.com/office/powerpoint/2010/main" val="1444401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147F517-DC3E-0E45-A370-ABD39CB6F776}" type="slidenum">
              <a:rPr lang="en-US" smtClean="0"/>
              <a:pPr>
                <a:defRPr/>
              </a:pPr>
              <a:t>26</a:t>
            </a:fld>
            <a:endParaRPr lang="en-US"/>
          </a:p>
        </p:txBody>
      </p:sp>
    </p:spTree>
    <p:extLst>
      <p:ext uri="{BB962C8B-B14F-4D97-AF65-F5344CB8AC3E}">
        <p14:creationId xmlns:p14="http://schemas.microsoft.com/office/powerpoint/2010/main" val="1180272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576" y="2204864"/>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www.cma-science.nl</a:t>
            </a:r>
          </a:p>
        </p:txBody>
      </p:sp>
      <p:sp>
        <p:nvSpPr>
          <p:cNvPr id="6" name="Rectangle 6"/>
          <p:cNvSpPr>
            <a:spLocks noGrp="1" noChangeArrowheads="1"/>
          </p:cNvSpPr>
          <p:nvPr>
            <p:ph type="sldNum" sz="quarter" idx="12"/>
          </p:nvPr>
        </p:nvSpPr>
        <p:spPr>
          <a:ln/>
        </p:spPr>
        <p:txBody>
          <a:bodyPr/>
          <a:lstStyle>
            <a:lvl1pPr>
              <a:defRPr/>
            </a:lvl1pPr>
          </a:lstStyle>
          <a:p>
            <a:pPr>
              <a:defRPr/>
            </a:pPr>
            <a:fld id="{2854FC35-7B4E-C94C-9F8C-F24A442A7ECC}" type="slidenum">
              <a:rPr lang="en-US"/>
              <a:pPr>
                <a:defRPr/>
              </a:pPr>
              <a:t>‹#›</a:t>
            </a:fld>
            <a:endParaRPr lang="en-US"/>
          </a:p>
        </p:txBody>
      </p:sp>
    </p:spTree>
    <p:extLst>
      <p:ext uri="{BB962C8B-B14F-4D97-AF65-F5344CB8AC3E}">
        <p14:creationId xmlns:p14="http://schemas.microsoft.com/office/powerpoint/2010/main" val="2399923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www.cma-science.nl</a:t>
            </a:r>
          </a:p>
        </p:txBody>
      </p:sp>
      <p:sp>
        <p:nvSpPr>
          <p:cNvPr id="6" name="Rectangle 6"/>
          <p:cNvSpPr>
            <a:spLocks noGrp="1" noChangeArrowheads="1"/>
          </p:cNvSpPr>
          <p:nvPr>
            <p:ph type="sldNum" sz="quarter" idx="12"/>
          </p:nvPr>
        </p:nvSpPr>
        <p:spPr>
          <a:ln/>
        </p:spPr>
        <p:txBody>
          <a:bodyPr/>
          <a:lstStyle>
            <a:lvl1pPr>
              <a:defRPr/>
            </a:lvl1pPr>
          </a:lstStyle>
          <a:p>
            <a:pPr>
              <a:defRPr/>
            </a:pPr>
            <a:fld id="{6AFF54E1-1BC7-964D-9727-96E80623B264}" type="slidenum">
              <a:rPr lang="en-US"/>
              <a:pPr>
                <a:defRPr/>
              </a:pPr>
              <a:t>‹#›</a:t>
            </a:fld>
            <a:endParaRPr lang="en-US"/>
          </a:p>
        </p:txBody>
      </p:sp>
    </p:spTree>
    <p:extLst>
      <p:ext uri="{BB962C8B-B14F-4D97-AF65-F5344CB8AC3E}">
        <p14:creationId xmlns:p14="http://schemas.microsoft.com/office/powerpoint/2010/main" val="3717297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628775"/>
            <a:ext cx="2071687" cy="44973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95288" y="1628775"/>
            <a:ext cx="6067425" cy="44973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www.cma-science.nl</a:t>
            </a:r>
          </a:p>
        </p:txBody>
      </p:sp>
      <p:sp>
        <p:nvSpPr>
          <p:cNvPr id="6" name="Rectangle 6"/>
          <p:cNvSpPr>
            <a:spLocks noGrp="1" noChangeArrowheads="1"/>
          </p:cNvSpPr>
          <p:nvPr>
            <p:ph type="sldNum" sz="quarter" idx="12"/>
          </p:nvPr>
        </p:nvSpPr>
        <p:spPr>
          <a:ln/>
        </p:spPr>
        <p:txBody>
          <a:bodyPr/>
          <a:lstStyle>
            <a:lvl1pPr>
              <a:defRPr/>
            </a:lvl1pPr>
          </a:lstStyle>
          <a:p>
            <a:pPr>
              <a:defRPr/>
            </a:pPr>
            <a:fld id="{312C8E4B-1DBB-3843-B52B-EFF1FCDFB5F2}" type="slidenum">
              <a:rPr lang="en-US"/>
              <a:pPr>
                <a:defRPr/>
              </a:pPr>
              <a:t>‹#›</a:t>
            </a:fld>
            <a:endParaRPr lang="en-US"/>
          </a:p>
        </p:txBody>
      </p:sp>
    </p:spTree>
    <p:extLst>
      <p:ext uri="{BB962C8B-B14F-4D97-AF65-F5344CB8AC3E}">
        <p14:creationId xmlns:p14="http://schemas.microsoft.com/office/powerpoint/2010/main" val="1789307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www.cma-science.nl</a:t>
            </a:r>
          </a:p>
        </p:txBody>
      </p:sp>
      <p:sp>
        <p:nvSpPr>
          <p:cNvPr id="6" name="Rectangle 6"/>
          <p:cNvSpPr>
            <a:spLocks noGrp="1" noChangeArrowheads="1"/>
          </p:cNvSpPr>
          <p:nvPr>
            <p:ph type="sldNum" sz="quarter" idx="12"/>
          </p:nvPr>
        </p:nvSpPr>
        <p:spPr>
          <a:ln/>
        </p:spPr>
        <p:txBody>
          <a:bodyPr/>
          <a:lstStyle>
            <a:lvl1pPr>
              <a:defRPr/>
            </a:lvl1pPr>
          </a:lstStyle>
          <a:p>
            <a:pPr>
              <a:defRPr/>
            </a:pPr>
            <a:fld id="{FE628945-2DCC-804E-A5CA-BBD4ED1DD0DE}" type="slidenum">
              <a:rPr lang="en-US"/>
              <a:pPr>
                <a:defRPr/>
              </a:pPr>
              <a:t>‹#›</a:t>
            </a:fld>
            <a:endParaRPr lang="en-US"/>
          </a:p>
        </p:txBody>
      </p:sp>
    </p:spTree>
    <p:extLst>
      <p:ext uri="{BB962C8B-B14F-4D97-AF65-F5344CB8AC3E}">
        <p14:creationId xmlns:p14="http://schemas.microsoft.com/office/powerpoint/2010/main" val="3548963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www.cma-science.nl</a:t>
            </a:r>
          </a:p>
        </p:txBody>
      </p:sp>
      <p:sp>
        <p:nvSpPr>
          <p:cNvPr id="6" name="Rectangle 6"/>
          <p:cNvSpPr>
            <a:spLocks noGrp="1" noChangeArrowheads="1"/>
          </p:cNvSpPr>
          <p:nvPr>
            <p:ph type="sldNum" sz="quarter" idx="12"/>
          </p:nvPr>
        </p:nvSpPr>
        <p:spPr>
          <a:ln/>
        </p:spPr>
        <p:txBody>
          <a:bodyPr/>
          <a:lstStyle>
            <a:lvl1pPr>
              <a:defRPr/>
            </a:lvl1pPr>
          </a:lstStyle>
          <a:p>
            <a:pPr>
              <a:defRPr/>
            </a:pPr>
            <a:fld id="{4A75918B-F073-8A4C-80CC-ED20A585CF67}" type="slidenum">
              <a:rPr lang="en-US"/>
              <a:pPr>
                <a:defRPr/>
              </a:pPr>
              <a:t>‹#›</a:t>
            </a:fld>
            <a:endParaRPr lang="en-US"/>
          </a:p>
        </p:txBody>
      </p:sp>
    </p:spTree>
    <p:extLst>
      <p:ext uri="{BB962C8B-B14F-4D97-AF65-F5344CB8AC3E}">
        <p14:creationId xmlns:p14="http://schemas.microsoft.com/office/powerpoint/2010/main" val="532706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3213100"/>
            <a:ext cx="4038600" cy="29130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213100"/>
            <a:ext cx="4038600" cy="29130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www.cma-science.nl</a:t>
            </a:r>
          </a:p>
        </p:txBody>
      </p:sp>
      <p:sp>
        <p:nvSpPr>
          <p:cNvPr id="7" name="Rectangle 6"/>
          <p:cNvSpPr>
            <a:spLocks noGrp="1" noChangeArrowheads="1"/>
          </p:cNvSpPr>
          <p:nvPr>
            <p:ph type="sldNum" sz="quarter" idx="12"/>
          </p:nvPr>
        </p:nvSpPr>
        <p:spPr>
          <a:ln/>
        </p:spPr>
        <p:txBody>
          <a:bodyPr/>
          <a:lstStyle>
            <a:lvl1pPr>
              <a:defRPr/>
            </a:lvl1pPr>
          </a:lstStyle>
          <a:p>
            <a:pPr>
              <a:defRPr/>
            </a:pPr>
            <a:fld id="{8F9A5401-4695-9047-8578-C0F22CE1C406}" type="slidenum">
              <a:rPr lang="en-US"/>
              <a:pPr>
                <a:defRPr/>
              </a:pPr>
              <a:t>‹#›</a:t>
            </a:fld>
            <a:endParaRPr lang="en-US"/>
          </a:p>
        </p:txBody>
      </p:sp>
    </p:spTree>
    <p:extLst>
      <p:ext uri="{BB962C8B-B14F-4D97-AF65-F5344CB8AC3E}">
        <p14:creationId xmlns:p14="http://schemas.microsoft.com/office/powerpoint/2010/main" val="3528149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www.cma-science.nl</a:t>
            </a:r>
          </a:p>
        </p:txBody>
      </p:sp>
      <p:sp>
        <p:nvSpPr>
          <p:cNvPr id="9" name="Rectangle 6"/>
          <p:cNvSpPr>
            <a:spLocks noGrp="1" noChangeArrowheads="1"/>
          </p:cNvSpPr>
          <p:nvPr>
            <p:ph type="sldNum" sz="quarter" idx="12"/>
          </p:nvPr>
        </p:nvSpPr>
        <p:spPr>
          <a:ln/>
        </p:spPr>
        <p:txBody>
          <a:bodyPr/>
          <a:lstStyle>
            <a:lvl1pPr>
              <a:defRPr/>
            </a:lvl1pPr>
          </a:lstStyle>
          <a:p>
            <a:pPr>
              <a:defRPr/>
            </a:pPr>
            <a:fld id="{68910D34-9D67-DD4B-BE38-FE37B5DE4B5C}" type="slidenum">
              <a:rPr lang="en-US"/>
              <a:pPr>
                <a:defRPr/>
              </a:pPr>
              <a:t>‹#›</a:t>
            </a:fld>
            <a:endParaRPr lang="en-US"/>
          </a:p>
        </p:txBody>
      </p:sp>
    </p:spTree>
    <p:extLst>
      <p:ext uri="{BB962C8B-B14F-4D97-AF65-F5344CB8AC3E}">
        <p14:creationId xmlns:p14="http://schemas.microsoft.com/office/powerpoint/2010/main" val="590582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www.cma-science.nl</a:t>
            </a:r>
          </a:p>
        </p:txBody>
      </p:sp>
      <p:sp>
        <p:nvSpPr>
          <p:cNvPr id="5" name="Rectangle 6"/>
          <p:cNvSpPr>
            <a:spLocks noGrp="1" noChangeArrowheads="1"/>
          </p:cNvSpPr>
          <p:nvPr>
            <p:ph type="sldNum" sz="quarter" idx="12"/>
          </p:nvPr>
        </p:nvSpPr>
        <p:spPr>
          <a:ln/>
        </p:spPr>
        <p:txBody>
          <a:bodyPr/>
          <a:lstStyle>
            <a:lvl1pPr>
              <a:defRPr/>
            </a:lvl1pPr>
          </a:lstStyle>
          <a:p>
            <a:pPr>
              <a:defRPr/>
            </a:pPr>
            <a:fld id="{52974D98-F3AB-CC46-9812-3F70F138E473}" type="slidenum">
              <a:rPr lang="en-US"/>
              <a:pPr>
                <a:defRPr/>
              </a:pPr>
              <a:t>‹#›</a:t>
            </a:fld>
            <a:endParaRPr lang="en-US"/>
          </a:p>
        </p:txBody>
      </p:sp>
    </p:spTree>
    <p:extLst>
      <p:ext uri="{BB962C8B-B14F-4D97-AF65-F5344CB8AC3E}">
        <p14:creationId xmlns:p14="http://schemas.microsoft.com/office/powerpoint/2010/main" val="1337167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www.cma-science.nl</a:t>
            </a:r>
          </a:p>
        </p:txBody>
      </p:sp>
      <p:sp>
        <p:nvSpPr>
          <p:cNvPr id="4" name="Rectangle 6"/>
          <p:cNvSpPr>
            <a:spLocks noGrp="1" noChangeArrowheads="1"/>
          </p:cNvSpPr>
          <p:nvPr>
            <p:ph type="sldNum" sz="quarter" idx="12"/>
          </p:nvPr>
        </p:nvSpPr>
        <p:spPr>
          <a:ln/>
        </p:spPr>
        <p:txBody>
          <a:bodyPr/>
          <a:lstStyle>
            <a:lvl1pPr>
              <a:defRPr/>
            </a:lvl1pPr>
          </a:lstStyle>
          <a:p>
            <a:pPr>
              <a:defRPr/>
            </a:pPr>
            <a:fld id="{8453527D-AA54-A84B-BE8C-EB2D49D2E326}" type="slidenum">
              <a:rPr lang="en-US"/>
              <a:pPr>
                <a:defRPr/>
              </a:pPr>
              <a:t>‹#›</a:t>
            </a:fld>
            <a:endParaRPr lang="en-US"/>
          </a:p>
        </p:txBody>
      </p:sp>
    </p:spTree>
    <p:extLst>
      <p:ext uri="{BB962C8B-B14F-4D97-AF65-F5344CB8AC3E}">
        <p14:creationId xmlns:p14="http://schemas.microsoft.com/office/powerpoint/2010/main" val="3394720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www.cma-science.nl</a:t>
            </a:r>
          </a:p>
        </p:txBody>
      </p:sp>
      <p:sp>
        <p:nvSpPr>
          <p:cNvPr id="7" name="Rectangle 6"/>
          <p:cNvSpPr>
            <a:spLocks noGrp="1" noChangeArrowheads="1"/>
          </p:cNvSpPr>
          <p:nvPr>
            <p:ph type="sldNum" sz="quarter" idx="12"/>
          </p:nvPr>
        </p:nvSpPr>
        <p:spPr>
          <a:ln/>
        </p:spPr>
        <p:txBody>
          <a:bodyPr/>
          <a:lstStyle>
            <a:lvl1pPr>
              <a:defRPr/>
            </a:lvl1pPr>
          </a:lstStyle>
          <a:p>
            <a:pPr>
              <a:defRPr/>
            </a:pPr>
            <a:fld id="{B37FA789-531A-404B-9E7E-22F6D3207E02}" type="slidenum">
              <a:rPr lang="en-US"/>
              <a:pPr>
                <a:defRPr/>
              </a:pPr>
              <a:t>‹#›</a:t>
            </a:fld>
            <a:endParaRPr lang="en-US"/>
          </a:p>
        </p:txBody>
      </p:sp>
    </p:spTree>
    <p:extLst>
      <p:ext uri="{BB962C8B-B14F-4D97-AF65-F5344CB8AC3E}">
        <p14:creationId xmlns:p14="http://schemas.microsoft.com/office/powerpoint/2010/main" val="852473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www.cma-science.nl</a:t>
            </a:r>
          </a:p>
        </p:txBody>
      </p:sp>
      <p:sp>
        <p:nvSpPr>
          <p:cNvPr id="7" name="Rectangle 6"/>
          <p:cNvSpPr>
            <a:spLocks noGrp="1" noChangeArrowheads="1"/>
          </p:cNvSpPr>
          <p:nvPr>
            <p:ph type="sldNum" sz="quarter" idx="12"/>
          </p:nvPr>
        </p:nvSpPr>
        <p:spPr>
          <a:ln/>
        </p:spPr>
        <p:txBody>
          <a:bodyPr/>
          <a:lstStyle>
            <a:lvl1pPr>
              <a:defRPr/>
            </a:lvl1pPr>
          </a:lstStyle>
          <a:p>
            <a:pPr>
              <a:defRPr/>
            </a:pPr>
            <a:fld id="{ED3AC17B-D4A5-9C42-A858-ACE4EF1288B1}" type="slidenum">
              <a:rPr lang="en-US"/>
              <a:pPr>
                <a:defRPr/>
              </a:pPr>
              <a:t>‹#›</a:t>
            </a:fld>
            <a:endParaRPr lang="en-US"/>
          </a:p>
        </p:txBody>
      </p:sp>
    </p:spTree>
    <p:extLst>
      <p:ext uri="{BB962C8B-B14F-4D97-AF65-F5344CB8AC3E}">
        <p14:creationId xmlns:p14="http://schemas.microsoft.com/office/powerpoint/2010/main" val="2563739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AEAEA"/>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260350"/>
            <a:ext cx="8207375" cy="94138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484313"/>
            <a:ext cx="8229600" cy="46418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481763"/>
            <a:ext cx="2895600" cy="331787"/>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r>
              <a:rPr lang="en-US"/>
              <a:t>www.cma-science.nl</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7303E8D4-16AF-FD40-8281-1935CFC57D2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watch?v=pRZN8swnaDo"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www.cma-science.nl/nascholing"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hyperlink" Target="https://beta.scratch.mit.edu/"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3213100"/>
            <a:ext cx="9144000" cy="1728788"/>
          </a:xfrm>
        </p:spPr>
        <p:txBody>
          <a:bodyPr/>
          <a:lstStyle/>
          <a:p>
            <a:pPr eaLnBrk="1" hangingPunct="1">
              <a:defRPr/>
            </a:pPr>
            <a:r>
              <a:rPr lang="en-US" sz="2400" b="1" dirty="0" err="1">
                <a:cs typeface="+mj-cs"/>
              </a:rPr>
              <a:t>Werkgroep</a:t>
            </a:r>
            <a:r>
              <a:rPr lang="en-US" sz="2400" b="1" dirty="0">
                <a:cs typeface="+mj-cs"/>
              </a:rPr>
              <a:t> EV3 WND 2018</a:t>
            </a:r>
            <a:br>
              <a:rPr lang="en-US" sz="2400" b="1" dirty="0">
                <a:cs typeface="+mj-cs"/>
              </a:rPr>
            </a:br>
            <a:br>
              <a:rPr lang="en-US" sz="2400" b="1" dirty="0">
                <a:cs typeface="+mj-cs"/>
              </a:rPr>
            </a:br>
            <a:r>
              <a:rPr lang="en-US" sz="2000" b="1" dirty="0">
                <a:cs typeface="+mj-cs"/>
              </a:rPr>
              <a:t>Norbert van Veen</a:t>
            </a:r>
            <a:br>
              <a:rPr lang="en-US" sz="2000" b="1" dirty="0">
                <a:cs typeface="+mj-cs"/>
              </a:rPr>
            </a:br>
            <a:br>
              <a:rPr lang="en-US" sz="2400" b="1" dirty="0">
                <a:cs typeface="+mj-cs"/>
              </a:rPr>
            </a:br>
            <a:r>
              <a:rPr lang="en-US" sz="1400" b="1" u="sng" dirty="0" err="1">
                <a:cs typeface="+mj-cs"/>
              </a:rPr>
              <a:t>norbert@cma-science.nl</a:t>
            </a:r>
            <a:endParaRPr lang="en-US" sz="1400" b="1" u="sng" dirty="0">
              <a:cs typeface="+mj-cs"/>
            </a:endParaRPr>
          </a:p>
        </p:txBody>
      </p:sp>
      <p:sp>
        <p:nvSpPr>
          <p:cNvPr id="2054" name="Text Box 6"/>
          <p:cNvSpPr txBox="1">
            <a:spLocks noChangeArrowheads="1"/>
          </p:cNvSpPr>
          <p:nvPr/>
        </p:nvSpPr>
        <p:spPr bwMode="auto">
          <a:xfrm>
            <a:off x="0" y="692150"/>
            <a:ext cx="9144000" cy="1873250"/>
          </a:xfrm>
          <a:prstGeom prst="rect">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50000"/>
              </a:spcBef>
              <a:defRPr/>
            </a:pPr>
            <a:br>
              <a:rPr lang="en-US" sz="2000" b="1" dirty="0">
                <a:solidFill>
                  <a:schemeClr val="bg1"/>
                </a:solidFill>
                <a:cs typeface="+mn-cs"/>
              </a:rPr>
            </a:br>
            <a:endParaRPr lang="en-US" sz="3600" b="1" dirty="0">
              <a:solidFill>
                <a:schemeClr val="bg1"/>
              </a:solidFill>
              <a:cs typeface="+mn-cs"/>
            </a:endParaRPr>
          </a:p>
        </p:txBody>
      </p:sp>
      <p:pic>
        <p:nvPicPr>
          <p:cNvPr id="205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430588"/>
            <a:ext cx="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05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65400"/>
            <a:ext cx="9144000" cy="352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Footer Placeholder 1"/>
          <p:cNvSpPr>
            <a:spLocks noGrp="1"/>
          </p:cNvSpPr>
          <p:nvPr>
            <p:ph type="ftr" sz="quarter" idx="11"/>
          </p:nvPr>
        </p:nvSpPr>
        <p:spPr/>
        <p:txBody>
          <a:bodyPr/>
          <a:lstStyle/>
          <a:p>
            <a:pPr>
              <a:defRPr/>
            </a:pPr>
            <a:r>
              <a:rPr lang="en-US"/>
              <a:t>www.cma-science.nl</a:t>
            </a:r>
          </a:p>
        </p:txBody>
      </p:sp>
      <p:sp>
        <p:nvSpPr>
          <p:cNvPr id="15367" name="TextBox 2"/>
          <p:cNvSpPr txBox="1">
            <a:spLocks noChangeArrowheads="1"/>
          </p:cNvSpPr>
          <p:nvPr/>
        </p:nvSpPr>
        <p:spPr bwMode="auto">
          <a:xfrm>
            <a:off x="19314" y="1274832"/>
            <a:ext cx="91440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4000" b="1" dirty="0" err="1">
                <a:solidFill>
                  <a:schemeClr val="bg1"/>
                </a:solidFill>
              </a:rPr>
              <a:t>Mindstorms</a:t>
            </a:r>
            <a:r>
              <a:rPr lang="en-US" sz="4000" b="1" dirty="0">
                <a:solidFill>
                  <a:schemeClr val="bg1"/>
                </a:solidFill>
              </a:rPr>
              <a:t> EV3 </a:t>
            </a:r>
          </a:p>
        </p:txBody>
      </p:sp>
      <p:pic>
        <p:nvPicPr>
          <p:cNvPr id="9" name="Picture 7" descr="CMA-logo-400x400-RGB.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5013176"/>
            <a:ext cx="1225550" cy="1223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a:solidFill>
                  <a:srgbClr val="FF6600"/>
                </a:solidFill>
              </a:rPr>
              <a:t>Lego </a:t>
            </a:r>
            <a:r>
              <a:rPr lang="en-US" dirty="0" err="1">
                <a:solidFill>
                  <a:srgbClr val="FF6600"/>
                </a:solidFill>
              </a:rPr>
              <a:t>mindstorms</a:t>
            </a:r>
            <a:endParaRPr lang="en-US" dirty="0">
              <a:solidFill>
                <a:srgbClr val="FF6600"/>
              </a:solidFill>
            </a:endParaRP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sp>
        <p:nvSpPr>
          <p:cNvPr id="3" name="TextBox 2"/>
          <p:cNvSpPr txBox="1"/>
          <p:nvPr/>
        </p:nvSpPr>
        <p:spPr>
          <a:xfrm>
            <a:off x="611560" y="1916832"/>
            <a:ext cx="8229987" cy="3139321"/>
          </a:xfrm>
          <a:prstGeom prst="rect">
            <a:avLst/>
          </a:prstGeom>
          <a:noFill/>
        </p:spPr>
        <p:txBody>
          <a:bodyPr wrap="none" rtlCol="0">
            <a:spAutoFit/>
          </a:bodyPr>
          <a:lstStyle/>
          <a:p>
            <a:r>
              <a:rPr lang="nl-NL" dirty="0"/>
              <a:t>Leerlingen hebben vaak al een eerdere ervaring met (technisch-)legostenen</a:t>
            </a:r>
          </a:p>
          <a:p>
            <a:endParaRPr lang="nl-NL" dirty="0"/>
          </a:p>
          <a:p>
            <a:r>
              <a:rPr lang="nl-NL" dirty="0"/>
              <a:t>Het heeft krachtige software en hardware</a:t>
            </a:r>
          </a:p>
          <a:p>
            <a:endParaRPr lang="nl-NL" dirty="0"/>
          </a:p>
          <a:p>
            <a:r>
              <a:rPr lang="nl-NL" dirty="0"/>
              <a:t>Is een goed compromis tussen complexiteit en de mogelijkheden op elk niveau</a:t>
            </a:r>
          </a:p>
          <a:p>
            <a:endParaRPr lang="nl-NL" dirty="0"/>
          </a:p>
          <a:p>
            <a:r>
              <a:rPr lang="nl-NL" dirty="0"/>
              <a:t>Simulatieomgeving mogelijk en datalogging</a:t>
            </a:r>
          </a:p>
          <a:p>
            <a:endParaRPr lang="nl-NL" dirty="0"/>
          </a:p>
          <a:p>
            <a:r>
              <a:rPr lang="nl-NL" dirty="0"/>
              <a:t>Leuke activiteiten en leerlingen kunnen zelf creatief experimenteren.</a:t>
            </a:r>
          </a:p>
          <a:p>
            <a:endParaRPr lang="nl-NL" dirty="0"/>
          </a:p>
          <a:p>
            <a:r>
              <a:rPr lang="nl-NL" dirty="0"/>
              <a:t>Ook te besturen met andere programmeertalen. (vb. </a:t>
            </a:r>
            <a:r>
              <a:rPr lang="nl-NL" dirty="0" err="1"/>
              <a:t>Brickx</a:t>
            </a:r>
            <a:r>
              <a:rPr lang="nl-NL" dirty="0"/>
              <a:t>, Python etc.)</a:t>
            </a:r>
          </a:p>
        </p:txBody>
      </p:sp>
    </p:spTree>
    <p:extLst>
      <p:ext uri="{BB962C8B-B14F-4D97-AF65-F5344CB8AC3E}">
        <p14:creationId xmlns:p14="http://schemas.microsoft.com/office/powerpoint/2010/main" val="122417761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a:solidFill>
                  <a:srgbClr val="FF6600"/>
                </a:solidFill>
              </a:rPr>
              <a:t>EV3</a:t>
            </a: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sp>
        <p:nvSpPr>
          <p:cNvPr id="7" name="TextBox 6"/>
          <p:cNvSpPr txBox="1"/>
          <p:nvPr/>
        </p:nvSpPr>
        <p:spPr>
          <a:xfrm>
            <a:off x="611560" y="1628800"/>
            <a:ext cx="3249608" cy="4247317"/>
          </a:xfrm>
          <a:prstGeom prst="rect">
            <a:avLst/>
          </a:prstGeom>
          <a:noFill/>
        </p:spPr>
        <p:txBody>
          <a:bodyPr wrap="none" rtlCol="0">
            <a:spAutoFit/>
          </a:bodyPr>
          <a:lstStyle/>
          <a:p>
            <a:r>
              <a:rPr lang="nl-NL" dirty="0" err="1"/>
              <a:t>Education</a:t>
            </a:r>
            <a:r>
              <a:rPr lang="nl-NL" dirty="0"/>
              <a:t> kit</a:t>
            </a:r>
          </a:p>
          <a:p>
            <a:r>
              <a:rPr lang="nl-NL" dirty="0"/>
              <a:t>Expansion kit</a:t>
            </a:r>
          </a:p>
          <a:p>
            <a:endParaRPr lang="nl-NL" dirty="0"/>
          </a:p>
          <a:p>
            <a:r>
              <a:rPr lang="nl-NL" dirty="0"/>
              <a:t>In de software zitten zelfbouw</a:t>
            </a:r>
          </a:p>
          <a:p>
            <a:r>
              <a:rPr lang="nl-NL" dirty="0"/>
              <a:t>projecten en </a:t>
            </a:r>
            <a:r>
              <a:rPr lang="nl-NL" dirty="0" err="1"/>
              <a:t>tutorials</a:t>
            </a:r>
            <a:r>
              <a:rPr lang="nl-NL" dirty="0"/>
              <a:t>. </a:t>
            </a:r>
          </a:p>
          <a:p>
            <a:r>
              <a:rPr lang="nl-NL" dirty="0"/>
              <a:t>(</a:t>
            </a:r>
            <a:r>
              <a:rPr lang="nl-NL" dirty="0" err="1"/>
              <a:t>Labview</a:t>
            </a:r>
            <a:r>
              <a:rPr lang="nl-NL" dirty="0"/>
              <a:t>)</a:t>
            </a:r>
          </a:p>
          <a:p>
            <a:endParaRPr lang="nl-NL" dirty="0"/>
          </a:p>
          <a:p>
            <a:r>
              <a:rPr lang="nl-NL" dirty="0"/>
              <a:t>Veel online projecten.</a:t>
            </a:r>
          </a:p>
          <a:p>
            <a:endParaRPr lang="nl-NL" dirty="0"/>
          </a:p>
          <a:p>
            <a:r>
              <a:rPr lang="nl-NL" dirty="0"/>
              <a:t>Simulators beschikbaar</a:t>
            </a:r>
          </a:p>
          <a:p>
            <a:r>
              <a:rPr lang="nl-NL" dirty="0"/>
              <a:t>(software die werkt als</a:t>
            </a:r>
          </a:p>
          <a:p>
            <a:r>
              <a:rPr lang="nl-NL" dirty="0"/>
              <a:t>Robotje)</a:t>
            </a:r>
          </a:p>
          <a:p>
            <a:endParaRPr lang="nl-NL" dirty="0"/>
          </a:p>
          <a:p>
            <a:endParaRPr lang="nl-NL" dirty="0"/>
          </a:p>
          <a:p>
            <a:r>
              <a:rPr lang="nl-NL" dirty="0">
                <a:hlinkClick r:id="rId2"/>
              </a:rPr>
              <a:t>LEGO EV3</a:t>
            </a:r>
            <a:endParaRPr lang="nl-NL" dirty="0"/>
          </a:p>
        </p:txBody>
      </p:sp>
      <p:pic>
        <p:nvPicPr>
          <p:cNvPr id="6" name="Picture 5"/>
          <p:cNvPicPr>
            <a:picLocks noChangeAspect="1"/>
          </p:cNvPicPr>
          <p:nvPr/>
        </p:nvPicPr>
        <p:blipFill>
          <a:blip r:embed="rId3"/>
          <a:stretch>
            <a:fillRect/>
          </a:stretch>
        </p:blipFill>
        <p:spPr>
          <a:xfrm>
            <a:off x="3923928" y="1484784"/>
            <a:ext cx="4674096" cy="3816424"/>
          </a:xfrm>
          <a:prstGeom prst="rect">
            <a:avLst/>
          </a:prstGeom>
        </p:spPr>
      </p:pic>
    </p:spTree>
    <p:extLst>
      <p:ext uri="{BB962C8B-B14F-4D97-AF65-F5344CB8AC3E}">
        <p14:creationId xmlns:p14="http://schemas.microsoft.com/office/powerpoint/2010/main" val="241453381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a:solidFill>
                  <a:srgbClr val="FF6600"/>
                </a:solidFill>
              </a:rPr>
              <a:t>CMA</a:t>
            </a: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sp>
        <p:nvSpPr>
          <p:cNvPr id="3" name="TextBox 2"/>
          <p:cNvSpPr txBox="1"/>
          <p:nvPr/>
        </p:nvSpPr>
        <p:spPr>
          <a:xfrm>
            <a:off x="600838" y="1857019"/>
            <a:ext cx="6571158" cy="3693319"/>
          </a:xfrm>
          <a:prstGeom prst="rect">
            <a:avLst/>
          </a:prstGeom>
          <a:noFill/>
        </p:spPr>
        <p:txBody>
          <a:bodyPr wrap="none" rtlCol="0">
            <a:spAutoFit/>
          </a:bodyPr>
          <a:lstStyle/>
          <a:p>
            <a:endParaRPr lang="nl-NL" dirty="0"/>
          </a:p>
          <a:p>
            <a:endParaRPr lang="nl-NL" dirty="0"/>
          </a:p>
          <a:p>
            <a:r>
              <a:rPr lang="nl-NL" dirty="0"/>
              <a:t>EV3 </a:t>
            </a:r>
            <a:r>
              <a:rPr lang="nl-NL"/>
              <a:t>nascholing 18 </a:t>
            </a:r>
            <a:r>
              <a:rPr lang="nl-NL" dirty="0"/>
              <a:t>maart 2019</a:t>
            </a:r>
          </a:p>
          <a:p>
            <a:endParaRPr lang="nl-NL" dirty="0"/>
          </a:p>
          <a:p>
            <a:r>
              <a:rPr lang="nl-NL" dirty="0"/>
              <a:t>EV3 nascholing 1 april 2019</a:t>
            </a:r>
          </a:p>
          <a:p>
            <a:endParaRPr lang="nl-NL" dirty="0"/>
          </a:p>
          <a:p>
            <a:r>
              <a:rPr lang="nl-NL" dirty="0"/>
              <a:t>Nascholing voor werken met Coach 7 meten met de computer, </a:t>
            </a:r>
          </a:p>
          <a:p>
            <a:r>
              <a:rPr lang="nl-NL" dirty="0"/>
              <a:t>Modelleren, videometen en sturen en regelen.</a:t>
            </a:r>
          </a:p>
          <a:p>
            <a:endParaRPr lang="nl-NL" dirty="0"/>
          </a:p>
          <a:p>
            <a:r>
              <a:rPr lang="nl-NL" dirty="0">
                <a:hlinkClick r:id="rId2"/>
              </a:rPr>
              <a:t>www.cma-science.nl/nascholing</a:t>
            </a:r>
            <a:endParaRPr lang="nl-NL" dirty="0"/>
          </a:p>
          <a:p>
            <a:endParaRPr lang="nl-NL" dirty="0"/>
          </a:p>
          <a:p>
            <a:endParaRPr lang="nl-NL" dirty="0"/>
          </a:p>
          <a:p>
            <a:endParaRPr lang="en-US" dirty="0"/>
          </a:p>
        </p:txBody>
      </p:sp>
    </p:spTree>
    <p:extLst>
      <p:ext uri="{BB962C8B-B14F-4D97-AF65-F5344CB8AC3E}">
        <p14:creationId xmlns:p14="http://schemas.microsoft.com/office/powerpoint/2010/main" val="63925416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a:solidFill>
                  <a:srgbClr val="FF6600"/>
                </a:solidFill>
              </a:rPr>
              <a:t>CMA</a:t>
            </a: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sp>
        <p:nvSpPr>
          <p:cNvPr id="3" name="TextBox 2"/>
          <p:cNvSpPr txBox="1"/>
          <p:nvPr/>
        </p:nvSpPr>
        <p:spPr>
          <a:xfrm>
            <a:off x="468313" y="1412776"/>
            <a:ext cx="2749471" cy="2862322"/>
          </a:xfrm>
          <a:prstGeom prst="rect">
            <a:avLst/>
          </a:prstGeom>
          <a:noFill/>
        </p:spPr>
        <p:txBody>
          <a:bodyPr wrap="none" rtlCol="0">
            <a:spAutoFit/>
          </a:bodyPr>
          <a:lstStyle/>
          <a:p>
            <a:endParaRPr lang="nl-NL" dirty="0"/>
          </a:p>
          <a:p>
            <a:endParaRPr lang="nl-NL" dirty="0"/>
          </a:p>
          <a:p>
            <a:r>
              <a:rPr lang="nl-NL" dirty="0"/>
              <a:t>Nu aan de slag met EV3.</a:t>
            </a:r>
          </a:p>
          <a:p>
            <a:endParaRPr lang="nl-NL" dirty="0"/>
          </a:p>
          <a:p>
            <a:r>
              <a:rPr lang="nl-NL" dirty="0"/>
              <a:t>Mogelijkheden met:</a:t>
            </a:r>
          </a:p>
          <a:p>
            <a:r>
              <a:rPr lang="nl-NL" dirty="0"/>
              <a:t>PC en tablet</a:t>
            </a:r>
          </a:p>
          <a:p>
            <a:endParaRPr lang="nl-NL" dirty="0"/>
          </a:p>
          <a:p>
            <a:endParaRPr lang="nl-NL" dirty="0"/>
          </a:p>
          <a:p>
            <a:endParaRPr lang="nl-NL" dirty="0"/>
          </a:p>
          <a:p>
            <a:endParaRPr lang="en-US" dirty="0"/>
          </a:p>
        </p:txBody>
      </p:sp>
      <p:pic>
        <p:nvPicPr>
          <p:cNvPr id="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26092" y="1412063"/>
            <a:ext cx="2778158" cy="19449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3"/>
          <a:stretch>
            <a:fillRect/>
          </a:stretch>
        </p:blipFill>
        <p:spPr>
          <a:xfrm>
            <a:off x="468313" y="3532811"/>
            <a:ext cx="3195503" cy="1906650"/>
          </a:xfrm>
          <a:prstGeom prst="rect">
            <a:avLst/>
          </a:prstGeom>
        </p:spPr>
      </p:pic>
      <p:pic>
        <p:nvPicPr>
          <p:cNvPr id="8" name="Picture 7"/>
          <p:cNvPicPr>
            <a:picLocks noChangeAspect="1"/>
          </p:cNvPicPr>
          <p:nvPr/>
        </p:nvPicPr>
        <p:blipFill>
          <a:blip r:embed="rId4"/>
          <a:stretch>
            <a:fillRect/>
          </a:stretch>
        </p:blipFill>
        <p:spPr>
          <a:xfrm>
            <a:off x="4851194" y="3567317"/>
            <a:ext cx="3130622" cy="1949916"/>
          </a:xfrm>
          <a:prstGeom prst="rect">
            <a:avLst/>
          </a:prstGeom>
        </p:spPr>
      </p:pic>
    </p:spTree>
    <p:extLst>
      <p:ext uri="{BB962C8B-B14F-4D97-AF65-F5344CB8AC3E}">
        <p14:creationId xmlns:p14="http://schemas.microsoft.com/office/powerpoint/2010/main" val="73518457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a:solidFill>
                  <a:srgbClr val="FF6600"/>
                </a:solidFill>
              </a:rPr>
              <a:t>EV3</a:t>
            </a: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sp>
        <p:nvSpPr>
          <p:cNvPr id="7" name="TextBox 6"/>
          <p:cNvSpPr txBox="1"/>
          <p:nvPr/>
        </p:nvSpPr>
        <p:spPr>
          <a:xfrm>
            <a:off x="827584" y="5085184"/>
            <a:ext cx="8063601" cy="1477328"/>
          </a:xfrm>
          <a:prstGeom prst="rect">
            <a:avLst/>
          </a:prstGeom>
          <a:noFill/>
        </p:spPr>
        <p:txBody>
          <a:bodyPr wrap="none" rtlCol="0">
            <a:spAutoFit/>
          </a:bodyPr>
          <a:lstStyle/>
          <a:p>
            <a:r>
              <a:rPr lang="nl-NL" b="1" dirty="0"/>
              <a:t>Opdracht: </a:t>
            </a:r>
          </a:p>
          <a:p>
            <a:r>
              <a:rPr lang="nl-NL" dirty="0"/>
              <a:t>A. Ga eens door je EV3 steen heen met de </a:t>
            </a:r>
            <a:r>
              <a:rPr lang="nl-NL" dirty="0" err="1"/>
              <a:t>controls</a:t>
            </a:r>
            <a:r>
              <a:rPr lang="nl-NL" dirty="0"/>
              <a:t> en zoek welke </a:t>
            </a:r>
          </a:p>
          <a:p>
            <a:r>
              <a:rPr lang="nl-NL" dirty="0"/>
              <a:t>programma’s er al op staan.</a:t>
            </a:r>
          </a:p>
          <a:p>
            <a:r>
              <a:rPr lang="nl-NL" dirty="0"/>
              <a:t>B. Sluit een sensor aan en zoek op je steen het menu waar je de waarde van </a:t>
            </a:r>
          </a:p>
          <a:p>
            <a:r>
              <a:rPr lang="nl-NL" dirty="0"/>
              <a:t>de sensor kunt uitlezen.</a:t>
            </a:r>
          </a:p>
        </p:txBody>
      </p:sp>
      <p:pic>
        <p:nvPicPr>
          <p:cNvPr id="8" name="Picture 7">
            <a:extLst>
              <a:ext uri="{FF2B5EF4-FFF2-40B4-BE49-F238E27FC236}">
                <a16:creationId xmlns:a16="http://schemas.microsoft.com/office/drawing/2014/main" id="{16C281DC-701C-E34C-B629-6918B70B4E9F}"/>
              </a:ext>
            </a:extLst>
          </p:cNvPr>
          <p:cNvPicPr>
            <a:picLocks noChangeAspect="1"/>
          </p:cNvPicPr>
          <p:nvPr/>
        </p:nvPicPr>
        <p:blipFill>
          <a:blip r:embed="rId2"/>
          <a:stretch>
            <a:fillRect/>
          </a:stretch>
        </p:blipFill>
        <p:spPr>
          <a:xfrm>
            <a:off x="2447116" y="1237899"/>
            <a:ext cx="4824536" cy="3847285"/>
          </a:xfrm>
          <a:prstGeom prst="rect">
            <a:avLst/>
          </a:prstGeom>
        </p:spPr>
      </p:pic>
    </p:spTree>
    <p:extLst>
      <p:ext uri="{BB962C8B-B14F-4D97-AF65-F5344CB8AC3E}">
        <p14:creationId xmlns:p14="http://schemas.microsoft.com/office/powerpoint/2010/main" val="466098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a:solidFill>
                  <a:srgbClr val="FF6600"/>
                </a:solidFill>
              </a:rPr>
              <a:t>EV3</a:t>
            </a: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pic>
        <p:nvPicPr>
          <p:cNvPr id="7" name="Picture 6"/>
          <p:cNvPicPr>
            <a:picLocks noChangeAspect="1"/>
          </p:cNvPicPr>
          <p:nvPr/>
        </p:nvPicPr>
        <p:blipFill>
          <a:blip r:embed="rId2"/>
          <a:stretch>
            <a:fillRect/>
          </a:stretch>
        </p:blipFill>
        <p:spPr>
          <a:xfrm>
            <a:off x="683568" y="1412776"/>
            <a:ext cx="7920880" cy="4910138"/>
          </a:xfrm>
          <a:prstGeom prst="rect">
            <a:avLst/>
          </a:prstGeom>
        </p:spPr>
      </p:pic>
    </p:spTree>
    <p:extLst>
      <p:ext uri="{BB962C8B-B14F-4D97-AF65-F5344CB8AC3E}">
        <p14:creationId xmlns:p14="http://schemas.microsoft.com/office/powerpoint/2010/main" val="1851385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84BBF63-2754-DE4A-BCBA-E5996362359D}"/>
              </a:ext>
            </a:extLst>
          </p:cNvPr>
          <p:cNvPicPr>
            <a:picLocks noChangeAspect="1"/>
          </p:cNvPicPr>
          <p:nvPr/>
        </p:nvPicPr>
        <p:blipFill>
          <a:blip r:embed="rId2"/>
          <a:stretch>
            <a:fillRect/>
          </a:stretch>
        </p:blipFill>
        <p:spPr>
          <a:xfrm>
            <a:off x="468313" y="1201738"/>
            <a:ext cx="8100392" cy="4043945"/>
          </a:xfrm>
          <a:prstGeom prst="rect">
            <a:avLst/>
          </a:prstGeom>
        </p:spPr>
      </p:pic>
      <p:sp>
        <p:nvSpPr>
          <p:cNvPr id="5" name="Title 4"/>
          <p:cNvSpPr>
            <a:spLocks noGrp="1"/>
          </p:cNvSpPr>
          <p:nvPr>
            <p:ph type="title"/>
          </p:nvPr>
        </p:nvSpPr>
        <p:spPr/>
        <p:txBody>
          <a:bodyPr/>
          <a:lstStyle/>
          <a:p>
            <a:pPr algn="r">
              <a:defRPr/>
            </a:pPr>
            <a:r>
              <a:rPr lang="en-US" dirty="0">
                <a:solidFill>
                  <a:srgbClr val="FF6600"/>
                </a:solidFill>
              </a:rPr>
              <a:t>Scratch 3.0 </a:t>
            </a:r>
            <a:r>
              <a:rPr lang="en-US" dirty="0" err="1">
                <a:solidFill>
                  <a:srgbClr val="FF6600"/>
                </a:solidFill>
              </a:rPr>
              <a:t>en</a:t>
            </a:r>
            <a:r>
              <a:rPr lang="en-US" dirty="0">
                <a:solidFill>
                  <a:srgbClr val="FF6600"/>
                </a:solidFill>
              </a:rPr>
              <a:t> EV3)</a:t>
            </a: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sp>
        <p:nvSpPr>
          <p:cNvPr id="7" name="TextBox 6"/>
          <p:cNvSpPr txBox="1"/>
          <p:nvPr/>
        </p:nvSpPr>
        <p:spPr>
          <a:xfrm>
            <a:off x="733778" y="4275667"/>
            <a:ext cx="184666" cy="369332"/>
          </a:xfrm>
          <a:prstGeom prst="rect">
            <a:avLst/>
          </a:prstGeom>
          <a:noFill/>
        </p:spPr>
        <p:txBody>
          <a:bodyPr wrap="none" rtlCol="0">
            <a:spAutoFit/>
          </a:bodyPr>
          <a:lstStyle/>
          <a:p>
            <a:endParaRPr lang="en-US" dirty="0"/>
          </a:p>
        </p:txBody>
      </p:sp>
      <p:pic>
        <p:nvPicPr>
          <p:cNvPr id="9" name="Picture 8">
            <a:extLst>
              <a:ext uri="{FF2B5EF4-FFF2-40B4-BE49-F238E27FC236}">
                <a16:creationId xmlns:a16="http://schemas.microsoft.com/office/drawing/2014/main" id="{C2EB5F88-BDA0-6041-A0CA-7BAFE4778D84}"/>
              </a:ext>
            </a:extLst>
          </p:cNvPr>
          <p:cNvPicPr>
            <a:picLocks noChangeAspect="1"/>
          </p:cNvPicPr>
          <p:nvPr/>
        </p:nvPicPr>
        <p:blipFill>
          <a:blip r:embed="rId3"/>
          <a:stretch>
            <a:fillRect/>
          </a:stretch>
        </p:blipFill>
        <p:spPr>
          <a:xfrm>
            <a:off x="918444" y="1277937"/>
            <a:ext cx="7253851" cy="5032467"/>
          </a:xfrm>
          <a:prstGeom prst="rect">
            <a:avLst/>
          </a:prstGeom>
        </p:spPr>
      </p:pic>
      <p:sp>
        <p:nvSpPr>
          <p:cNvPr id="11" name="TextBox 10">
            <a:extLst>
              <a:ext uri="{FF2B5EF4-FFF2-40B4-BE49-F238E27FC236}">
                <a16:creationId xmlns:a16="http://schemas.microsoft.com/office/drawing/2014/main" id="{067CE885-6F5C-0A40-A719-916D5DC0B0BA}"/>
              </a:ext>
            </a:extLst>
          </p:cNvPr>
          <p:cNvSpPr txBox="1"/>
          <p:nvPr/>
        </p:nvSpPr>
        <p:spPr>
          <a:xfrm>
            <a:off x="2987066" y="3223710"/>
            <a:ext cx="5153113" cy="584775"/>
          </a:xfrm>
          <a:prstGeom prst="rect">
            <a:avLst/>
          </a:prstGeom>
          <a:noFill/>
        </p:spPr>
        <p:txBody>
          <a:bodyPr wrap="square" rtlCol="0">
            <a:spAutoFit/>
          </a:bodyPr>
          <a:lstStyle/>
          <a:p>
            <a:r>
              <a:rPr lang="en-US" sz="3200" dirty="0">
                <a:hlinkClick r:id="rId4"/>
              </a:rPr>
              <a:t>https://</a:t>
            </a:r>
            <a:r>
              <a:rPr lang="en-US" sz="3200" dirty="0" err="1">
                <a:hlinkClick r:id="rId4"/>
              </a:rPr>
              <a:t>beta.scratch.mit.edu</a:t>
            </a:r>
            <a:endParaRPr lang="en-US" sz="3200" dirty="0"/>
          </a:p>
        </p:txBody>
      </p:sp>
    </p:spTree>
    <p:extLst>
      <p:ext uri="{BB962C8B-B14F-4D97-AF65-F5344CB8AC3E}">
        <p14:creationId xmlns:p14="http://schemas.microsoft.com/office/powerpoint/2010/main" val="71671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err="1">
                <a:solidFill>
                  <a:srgbClr val="FF6600"/>
                </a:solidFill>
              </a:rPr>
              <a:t>MakeCode</a:t>
            </a:r>
            <a:r>
              <a:rPr lang="en-US" dirty="0">
                <a:solidFill>
                  <a:srgbClr val="FF6600"/>
                </a:solidFill>
              </a:rPr>
              <a:t> </a:t>
            </a:r>
            <a:r>
              <a:rPr lang="en-US" dirty="0" err="1">
                <a:solidFill>
                  <a:srgbClr val="FF6600"/>
                </a:solidFill>
              </a:rPr>
              <a:t>en</a:t>
            </a:r>
            <a:r>
              <a:rPr lang="en-US" dirty="0">
                <a:solidFill>
                  <a:srgbClr val="FF6600"/>
                </a:solidFill>
              </a:rPr>
              <a:t> EV3</a:t>
            </a: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sp>
        <p:nvSpPr>
          <p:cNvPr id="7" name="TextBox 6"/>
          <p:cNvSpPr txBox="1"/>
          <p:nvPr/>
        </p:nvSpPr>
        <p:spPr>
          <a:xfrm>
            <a:off x="733778" y="4275667"/>
            <a:ext cx="184666" cy="369332"/>
          </a:xfrm>
          <a:prstGeom prst="rect">
            <a:avLst/>
          </a:prstGeom>
          <a:noFill/>
        </p:spPr>
        <p:txBody>
          <a:bodyPr wrap="none" rtlCol="0">
            <a:spAutoFit/>
          </a:bodyPr>
          <a:lstStyle/>
          <a:p>
            <a:endParaRPr lang="en-US" dirty="0"/>
          </a:p>
        </p:txBody>
      </p:sp>
      <p:pic>
        <p:nvPicPr>
          <p:cNvPr id="3" name="Picture 2">
            <a:extLst>
              <a:ext uri="{FF2B5EF4-FFF2-40B4-BE49-F238E27FC236}">
                <a16:creationId xmlns:a16="http://schemas.microsoft.com/office/drawing/2014/main" id="{7699A157-7BE3-9A4C-BD2A-6D63C3231808}"/>
              </a:ext>
            </a:extLst>
          </p:cNvPr>
          <p:cNvPicPr>
            <a:picLocks noChangeAspect="1"/>
          </p:cNvPicPr>
          <p:nvPr/>
        </p:nvPicPr>
        <p:blipFill>
          <a:blip r:embed="rId2"/>
          <a:stretch>
            <a:fillRect/>
          </a:stretch>
        </p:blipFill>
        <p:spPr>
          <a:xfrm>
            <a:off x="606014" y="1412776"/>
            <a:ext cx="7931972" cy="4161034"/>
          </a:xfrm>
          <a:prstGeom prst="rect">
            <a:avLst/>
          </a:prstGeom>
        </p:spPr>
      </p:pic>
      <p:sp>
        <p:nvSpPr>
          <p:cNvPr id="8" name="TextBox 7">
            <a:extLst>
              <a:ext uri="{FF2B5EF4-FFF2-40B4-BE49-F238E27FC236}">
                <a16:creationId xmlns:a16="http://schemas.microsoft.com/office/drawing/2014/main" id="{1E58D3A4-4C0A-1940-8854-518646BBE987}"/>
              </a:ext>
            </a:extLst>
          </p:cNvPr>
          <p:cNvSpPr txBox="1"/>
          <p:nvPr/>
        </p:nvSpPr>
        <p:spPr>
          <a:xfrm>
            <a:off x="2771800" y="4167945"/>
            <a:ext cx="5766186" cy="523220"/>
          </a:xfrm>
          <a:prstGeom prst="rect">
            <a:avLst/>
          </a:prstGeom>
          <a:noFill/>
        </p:spPr>
        <p:txBody>
          <a:bodyPr wrap="square" rtlCol="0">
            <a:spAutoFit/>
          </a:bodyPr>
          <a:lstStyle/>
          <a:p>
            <a:r>
              <a:rPr lang="en-US" sz="2800" dirty="0"/>
              <a:t>https://</a:t>
            </a:r>
            <a:r>
              <a:rPr lang="en-US" sz="2800" dirty="0" err="1"/>
              <a:t>makecode.mindstorms.com</a:t>
            </a:r>
            <a:endParaRPr lang="en-US" sz="2800" dirty="0"/>
          </a:p>
        </p:txBody>
      </p:sp>
    </p:spTree>
    <p:extLst>
      <p:ext uri="{BB962C8B-B14F-4D97-AF65-F5344CB8AC3E}">
        <p14:creationId xmlns:p14="http://schemas.microsoft.com/office/powerpoint/2010/main" val="2891427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a:solidFill>
                  <a:srgbClr val="FF6600"/>
                </a:solidFill>
              </a:rPr>
              <a:t>CMA </a:t>
            </a:r>
            <a:r>
              <a:rPr lang="en-US" dirty="0" err="1">
                <a:solidFill>
                  <a:srgbClr val="FF6600"/>
                </a:solidFill>
              </a:rPr>
              <a:t>sensoren</a:t>
            </a:r>
            <a:r>
              <a:rPr lang="en-US" dirty="0">
                <a:solidFill>
                  <a:srgbClr val="FF6600"/>
                </a:solidFill>
              </a:rPr>
              <a:t> </a:t>
            </a:r>
            <a:r>
              <a:rPr lang="en-US" dirty="0" err="1">
                <a:solidFill>
                  <a:srgbClr val="FF6600"/>
                </a:solidFill>
              </a:rPr>
              <a:t>en</a:t>
            </a:r>
            <a:r>
              <a:rPr lang="en-US" dirty="0">
                <a:solidFill>
                  <a:srgbClr val="FF6600"/>
                </a:solidFill>
              </a:rPr>
              <a:t> EV3</a:t>
            </a: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sp>
        <p:nvSpPr>
          <p:cNvPr id="7" name="TextBox 6"/>
          <p:cNvSpPr txBox="1"/>
          <p:nvPr/>
        </p:nvSpPr>
        <p:spPr>
          <a:xfrm>
            <a:off x="733778" y="4275667"/>
            <a:ext cx="184666" cy="369332"/>
          </a:xfrm>
          <a:prstGeom prst="rect">
            <a:avLst/>
          </a:prstGeom>
          <a:noFill/>
        </p:spPr>
        <p:txBody>
          <a:bodyPr wrap="none" rtlCol="0">
            <a:spAutoFit/>
          </a:bodyPr>
          <a:lstStyle/>
          <a:p>
            <a:endParaRPr lang="en-US" dirty="0"/>
          </a:p>
        </p:txBody>
      </p:sp>
      <p:pic>
        <p:nvPicPr>
          <p:cNvPr id="9" name="Picture 8">
            <a:extLst>
              <a:ext uri="{FF2B5EF4-FFF2-40B4-BE49-F238E27FC236}">
                <a16:creationId xmlns:a16="http://schemas.microsoft.com/office/drawing/2014/main" id="{A7E45394-67C4-CE4E-96EC-56E6B74FB409}"/>
              </a:ext>
            </a:extLst>
          </p:cNvPr>
          <p:cNvPicPr/>
          <p:nvPr/>
        </p:nvPicPr>
        <p:blipFill rotWithShape="1">
          <a:blip r:embed="rId3"/>
          <a:srcRect l="3679"/>
          <a:stretch/>
        </p:blipFill>
        <p:spPr bwMode="auto">
          <a:xfrm>
            <a:off x="920491" y="1425306"/>
            <a:ext cx="3033912" cy="2027195"/>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A207589C-73F6-6347-B010-0B6637B594CF}"/>
              </a:ext>
            </a:extLst>
          </p:cNvPr>
          <p:cNvPicPr/>
          <p:nvPr/>
        </p:nvPicPr>
        <p:blipFill>
          <a:blip r:embed="rId4">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680585" y="1418590"/>
            <a:ext cx="3923665" cy="2423160"/>
          </a:xfrm>
          <a:prstGeom prst="rect">
            <a:avLst/>
          </a:prstGeom>
        </p:spPr>
      </p:pic>
      <p:pic>
        <p:nvPicPr>
          <p:cNvPr id="12" name="Picture 11">
            <a:extLst>
              <a:ext uri="{FF2B5EF4-FFF2-40B4-BE49-F238E27FC236}">
                <a16:creationId xmlns:a16="http://schemas.microsoft.com/office/drawing/2014/main" id="{B791B69D-7446-0E4C-B624-38E261A67F13}"/>
              </a:ext>
            </a:extLst>
          </p:cNvPr>
          <p:cNvPicPr/>
          <p:nvPr/>
        </p:nvPicPr>
        <p:blipFill>
          <a:blip r:embed="rId5">
            <a:extLst>
              <a:ext uri="{BEBA8EAE-BF5A-486C-A8C5-ECC9F3942E4B}">
                <a14:imgProps xmlns:a14="http://schemas.microsoft.com/office/drawing/2010/main">
                  <a14:imgLayer>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01984" y="3841749"/>
            <a:ext cx="4078601" cy="2640013"/>
          </a:xfrm>
          <a:prstGeom prst="rect">
            <a:avLst/>
          </a:prstGeom>
        </p:spPr>
      </p:pic>
      <p:pic>
        <p:nvPicPr>
          <p:cNvPr id="13" name="Picture 12">
            <a:extLst>
              <a:ext uri="{FF2B5EF4-FFF2-40B4-BE49-F238E27FC236}">
                <a16:creationId xmlns:a16="http://schemas.microsoft.com/office/drawing/2014/main" id="{B78DD58B-47DC-5745-AD95-0CC514A0964D}"/>
              </a:ext>
            </a:extLst>
          </p:cNvPr>
          <p:cNvPicPr/>
          <p:nvPr/>
        </p:nvPicPr>
        <p:blipFill>
          <a:blip r:embed="rId6">
            <a:extLst>
              <a:ext uri="{28A0092B-C50C-407E-A947-70E740481C1C}">
                <a14:useLocalDpi xmlns:a14="http://schemas.microsoft.com/office/drawing/2010/main" val="0"/>
              </a:ext>
            </a:extLst>
          </a:blip>
          <a:stretch>
            <a:fillRect/>
          </a:stretch>
        </p:blipFill>
        <p:spPr>
          <a:xfrm>
            <a:off x="4680585" y="3841747"/>
            <a:ext cx="3923665" cy="2640013"/>
          </a:xfrm>
          <a:prstGeom prst="rect">
            <a:avLst/>
          </a:prstGeom>
        </p:spPr>
      </p:pic>
    </p:spTree>
    <p:extLst>
      <p:ext uri="{BB962C8B-B14F-4D97-AF65-F5344CB8AC3E}">
        <p14:creationId xmlns:p14="http://schemas.microsoft.com/office/powerpoint/2010/main" val="2918624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a:solidFill>
                  <a:srgbClr val="FF6600"/>
                </a:solidFill>
              </a:rPr>
              <a:t>Software (EV3-G)</a:t>
            </a: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sp>
        <p:nvSpPr>
          <p:cNvPr id="7" name="TextBox 6"/>
          <p:cNvSpPr txBox="1"/>
          <p:nvPr/>
        </p:nvSpPr>
        <p:spPr>
          <a:xfrm>
            <a:off x="733778" y="4275667"/>
            <a:ext cx="184666" cy="369332"/>
          </a:xfrm>
          <a:prstGeom prst="rect">
            <a:avLst/>
          </a:prstGeom>
          <a:noFill/>
        </p:spPr>
        <p:txBody>
          <a:bodyPr wrap="none" rtlCol="0">
            <a:spAutoFit/>
          </a:bodyPr>
          <a:lstStyle/>
          <a:p>
            <a:endParaRPr lang="en-US" dirty="0"/>
          </a:p>
        </p:txBody>
      </p:sp>
      <p:sp>
        <p:nvSpPr>
          <p:cNvPr id="6" name="Rectangle 5"/>
          <p:cNvSpPr/>
          <p:nvPr/>
        </p:nvSpPr>
        <p:spPr>
          <a:xfrm>
            <a:off x="611560" y="1484784"/>
            <a:ext cx="4572000" cy="923330"/>
          </a:xfrm>
          <a:prstGeom prst="rect">
            <a:avLst/>
          </a:prstGeom>
        </p:spPr>
        <p:txBody>
          <a:bodyPr>
            <a:spAutoFit/>
          </a:bodyPr>
          <a:lstStyle/>
          <a:p>
            <a:r>
              <a:rPr lang="nl-NL" dirty="0"/>
              <a:t>Programma werkblad</a:t>
            </a:r>
          </a:p>
          <a:p>
            <a:r>
              <a:rPr lang="nl-NL" dirty="0"/>
              <a:t>Palet met bouwstenen</a:t>
            </a:r>
          </a:p>
          <a:p>
            <a:r>
              <a:rPr lang="nl-NL" dirty="0"/>
              <a:t>Communicatie met de EV3 of NXT </a:t>
            </a:r>
            <a:r>
              <a:rPr lang="nl-NL" dirty="0" err="1"/>
              <a:t>brick</a:t>
            </a:r>
            <a:endParaRPr lang="nl-NL" dirty="0"/>
          </a:p>
        </p:txBody>
      </p:sp>
      <p:pic>
        <p:nvPicPr>
          <p:cNvPr id="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564904"/>
            <a:ext cx="6912768" cy="323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84951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err="1">
                <a:solidFill>
                  <a:srgbClr val="FF6600"/>
                </a:solidFill>
              </a:rPr>
              <a:t>Programma</a:t>
            </a:r>
            <a:endParaRPr lang="en-US" dirty="0">
              <a:solidFill>
                <a:srgbClr val="FF6600"/>
              </a:solidFill>
            </a:endParaRP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sp>
        <p:nvSpPr>
          <p:cNvPr id="3" name="TextBox 2"/>
          <p:cNvSpPr txBox="1"/>
          <p:nvPr/>
        </p:nvSpPr>
        <p:spPr>
          <a:xfrm>
            <a:off x="539552" y="1772816"/>
            <a:ext cx="7920880" cy="2585323"/>
          </a:xfrm>
          <a:prstGeom prst="rect">
            <a:avLst/>
          </a:prstGeom>
          <a:noFill/>
        </p:spPr>
        <p:txBody>
          <a:bodyPr wrap="square" rtlCol="0">
            <a:spAutoFit/>
          </a:bodyPr>
          <a:lstStyle/>
          <a:p>
            <a:pPr marL="285750" indent="-285750">
              <a:buFontTx/>
              <a:buChar char="-"/>
            </a:pPr>
            <a:r>
              <a:rPr lang="nl-NL" dirty="0"/>
              <a:t>Voorstellen:</a:t>
            </a:r>
          </a:p>
          <a:p>
            <a:r>
              <a:rPr lang="nl-NL" dirty="0"/>
              <a:t>       Welke spullen heb je op school?</a:t>
            </a:r>
          </a:p>
          <a:p>
            <a:pPr lvl="1"/>
            <a:r>
              <a:rPr lang="nl-NL" dirty="0"/>
              <a:t>Wat weet je al?</a:t>
            </a:r>
          </a:p>
          <a:p>
            <a:pPr lvl="1"/>
            <a:r>
              <a:rPr lang="nl-NL" dirty="0"/>
              <a:t>Wat kun je al?</a:t>
            </a:r>
          </a:p>
          <a:p>
            <a:pPr lvl="1"/>
            <a:r>
              <a:rPr lang="nl-NL" dirty="0"/>
              <a:t>Hoe wil EV3 (eventueel) inzetten in de les?</a:t>
            </a:r>
          </a:p>
          <a:p>
            <a:pPr marL="285750" indent="-285750">
              <a:buFontTx/>
              <a:buChar char="-"/>
            </a:pPr>
            <a:endParaRPr lang="nl-NL" dirty="0"/>
          </a:p>
          <a:p>
            <a:pPr marL="285750" indent="-285750">
              <a:buFontTx/>
              <a:buChar char="-"/>
            </a:pPr>
            <a:r>
              <a:rPr lang="nl-NL" dirty="0"/>
              <a:t>Introductie: LEGO producten</a:t>
            </a:r>
          </a:p>
          <a:p>
            <a:pPr marL="285750" indent="-285750">
              <a:buFontTx/>
              <a:buChar char="-"/>
            </a:pPr>
            <a:endParaRPr lang="nl-NL" dirty="0"/>
          </a:p>
          <a:p>
            <a:pPr marL="285750" indent="-285750">
              <a:buFontTx/>
              <a:buChar char="-"/>
            </a:pPr>
            <a:r>
              <a:rPr lang="nl-NL" dirty="0"/>
              <a:t>uitproberen EV3 </a:t>
            </a:r>
            <a:r>
              <a:rPr lang="nl-NL" dirty="0" err="1"/>
              <a:t>dmv</a:t>
            </a:r>
            <a:r>
              <a:rPr lang="nl-NL" dirty="0"/>
              <a:t> opdrachten.</a:t>
            </a:r>
          </a:p>
        </p:txBody>
      </p:sp>
    </p:spTree>
    <p:extLst>
      <p:ext uri="{BB962C8B-B14F-4D97-AF65-F5344CB8AC3E}">
        <p14:creationId xmlns:p14="http://schemas.microsoft.com/office/powerpoint/2010/main" val="32827628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a:solidFill>
                  <a:srgbClr val="FF6600"/>
                </a:solidFill>
              </a:rPr>
              <a:t>Software (EV3-G)</a:t>
            </a: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sp>
        <p:nvSpPr>
          <p:cNvPr id="7" name="TextBox 6"/>
          <p:cNvSpPr txBox="1"/>
          <p:nvPr/>
        </p:nvSpPr>
        <p:spPr>
          <a:xfrm>
            <a:off x="733778" y="4275667"/>
            <a:ext cx="184666" cy="369332"/>
          </a:xfrm>
          <a:prstGeom prst="rect">
            <a:avLst/>
          </a:prstGeom>
          <a:noFill/>
        </p:spPr>
        <p:txBody>
          <a:bodyPr wrap="none" rtlCol="0">
            <a:spAutoFit/>
          </a:bodyPr>
          <a:lstStyle/>
          <a:p>
            <a:endParaRPr lang="en-US" dirty="0"/>
          </a:p>
        </p:txBody>
      </p:sp>
      <p:pic>
        <p:nvPicPr>
          <p:cNvPr id="6" name="Picture 5"/>
          <p:cNvPicPr>
            <a:picLocks noChangeAspect="1"/>
          </p:cNvPicPr>
          <p:nvPr/>
        </p:nvPicPr>
        <p:blipFill>
          <a:blip r:embed="rId2"/>
          <a:stretch>
            <a:fillRect/>
          </a:stretch>
        </p:blipFill>
        <p:spPr>
          <a:xfrm>
            <a:off x="611560" y="1340768"/>
            <a:ext cx="7992888" cy="4824536"/>
          </a:xfrm>
          <a:prstGeom prst="rect">
            <a:avLst/>
          </a:prstGeom>
        </p:spPr>
      </p:pic>
    </p:spTree>
    <p:extLst>
      <p:ext uri="{BB962C8B-B14F-4D97-AF65-F5344CB8AC3E}">
        <p14:creationId xmlns:p14="http://schemas.microsoft.com/office/powerpoint/2010/main" val="499810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a:solidFill>
                  <a:srgbClr val="FF6600"/>
                </a:solidFill>
              </a:rPr>
              <a:t>Software (EV3-G)</a:t>
            </a: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sp>
        <p:nvSpPr>
          <p:cNvPr id="7" name="TextBox 6"/>
          <p:cNvSpPr txBox="1"/>
          <p:nvPr/>
        </p:nvSpPr>
        <p:spPr>
          <a:xfrm>
            <a:off x="733778" y="4275667"/>
            <a:ext cx="184666"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2"/>
          <a:stretch>
            <a:fillRect/>
          </a:stretch>
        </p:blipFill>
        <p:spPr>
          <a:xfrm>
            <a:off x="611560" y="1268760"/>
            <a:ext cx="7848872" cy="5059445"/>
          </a:xfrm>
          <a:prstGeom prst="rect">
            <a:avLst/>
          </a:prstGeom>
        </p:spPr>
      </p:pic>
    </p:spTree>
    <p:extLst>
      <p:ext uri="{BB962C8B-B14F-4D97-AF65-F5344CB8AC3E}">
        <p14:creationId xmlns:p14="http://schemas.microsoft.com/office/powerpoint/2010/main" val="1506883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a:solidFill>
                  <a:srgbClr val="FF6600"/>
                </a:solidFill>
              </a:rPr>
              <a:t>Software (EV3-G)</a:t>
            </a: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sp>
        <p:nvSpPr>
          <p:cNvPr id="7" name="TextBox 6"/>
          <p:cNvSpPr txBox="1"/>
          <p:nvPr/>
        </p:nvSpPr>
        <p:spPr>
          <a:xfrm>
            <a:off x="733778" y="4275667"/>
            <a:ext cx="184666" cy="369332"/>
          </a:xfrm>
          <a:prstGeom prst="rect">
            <a:avLst/>
          </a:prstGeom>
          <a:noFill/>
        </p:spPr>
        <p:txBody>
          <a:bodyPr wrap="none" rtlCol="0">
            <a:spAutoFit/>
          </a:bodyPr>
          <a:lstStyle/>
          <a:p>
            <a:endParaRPr lang="en-US" dirty="0"/>
          </a:p>
        </p:txBody>
      </p:sp>
      <p:pic>
        <p:nvPicPr>
          <p:cNvPr id="6" name="Picture 5"/>
          <p:cNvPicPr>
            <a:picLocks noChangeAspect="1"/>
          </p:cNvPicPr>
          <p:nvPr/>
        </p:nvPicPr>
        <p:blipFill>
          <a:blip r:embed="rId2"/>
          <a:stretch>
            <a:fillRect/>
          </a:stretch>
        </p:blipFill>
        <p:spPr>
          <a:xfrm>
            <a:off x="611560" y="1340768"/>
            <a:ext cx="7992888" cy="4823814"/>
          </a:xfrm>
          <a:prstGeom prst="rect">
            <a:avLst/>
          </a:prstGeom>
        </p:spPr>
      </p:pic>
    </p:spTree>
    <p:extLst>
      <p:ext uri="{BB962C8B-B14F-4D97-AF65-F5344CB8AC3E}">
        <p14:creationId xmlns:p14="http://schemas.microsoft.com/office/powerpoint/2010/main" val="908436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a:solidFill>
                  <a:srgbClr val="FF6600"/>
                </a:solidFill>
              </a:rPr>
              <a:t>EV3-G </a:t>
            </a:r>
            <a:r>
              <a:rPr lang="nl-NL" sz="4000" dirty="0">
                <a:solidFill>
                  <a:srgbClr val="FF6600"/>
                </a:solidFill>
              </a:rPr>
              <a:t>communicatie paneel</a:t>
            </a: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sp>
        <p:nvSpPr>
          <p:cNvPr id="7" name="TextBox 6"/>
          <p:cNvSpPr txBox="1"/>
          <p:nvPr/>
        </p:nvSpPr>
        <p:spPr>
          <a:xfrm>
            <a:off x="733778" y="4275667"/>
            <a:ext cx="184666" cy="369332"/>
          </a:xfrm>
          <a:prstGeom prst="rect">
            <a:avLst/>
          </a:prstGeom>
          <a:noFill/>
        </p:spPr>
        <p:txBody>
          <a:bodyPr wrap="none" rtlCol="0">
            <a:spAutoFit/>
          </a:bodyPr>
          <a:lstStyle/>
          <a:p>
            <a:endParaRPr lang="en-US" dirty="0"/>
          </a:p>
        </p:txBody>
      </p:sp>
      <p:pic>
        <p:nvPicPr>
          <p:cNvPr id="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1340768"/>
            <a:ext cx="4813300" cy="165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889000" y="3344333"/>
            <a:ext cx="8242611" cy="2862323"/>
          </a:xfrm>
          <a:prstGeom prst="rect">
            <a:avLst/>
          </a:prstGeom>
          <a:noFill/>
        </p:spPr>
        <p:txBody>
          <a:bodyPr wrap="none" rtlCol="0">
            <a:spAutoFit/>
          </a:bodyPr>
          <a:lstStyle/>
          <a:p>
            <a:pPr marL="285750" indent="-285750">
              <a:buFont typeface="Arial"/>
              <a:buChar char="•"/>
            </a:pPr>
            <a:r>
              <a:rPr lang="nl-NL" dirty="0"/>
              <a:t>Status, EV3 of NXT of virtuele steen</a:t>
            </a:r>
          </a:p>
          <a:p>
            <a:pPr marL="285750" indent="-285750">
              <a:buFont typeface="Arial"/>
              <a:buChar char="•"/>
            </a:pPr>
            <a:r>
              <a:rPr lang="nl-NL" dirty="0"/>
              <a:t>Downloaden en starten van programma</a:t>
            </a:r>
          </a:p>
          <a:p>
            <a:pPr marL="285750" indent="-285750">
              <a:buFont typeface="Arial"/>
              <a:buChar char="•"/>
            </a:pPr>
            <a:r>
              <a:rPr lang="nl-NL" dirty="0"/>
              <a:t>In tegenstelling tot NXT worden alle onderdelen van het project geladen.</a:t>
            </a:r>
          </a:p>
          <a:p>
            <a:pPr marL="285750" indent="-285750">
              <a:buFont typeface="Arial"/>
              <a:buChar char="•"/>
            </a:pPr>
            <a:r>
              <a:rPr lang="nl-NL" dirty="0"/>
              <a:t>Dat is voor de NXT soms een probleem vanwege het beperkte geheugen</a:t>
            </a:r>
          </a:p>
          <a:p>
            <a:pPr marL="285750" indent="-285750">
              <a:buFont typeface="Arial"/>
              <a:buChar char="•"/>
            </a:pPr>
            <a:r>
              <a:rPr lang="nl-NL" dirty="0"/>
              <a:t>Verbinding via USB, BT of </a:t>
            </a:r>
            <a:r>
              <a:rPr lang="nl-NL" dirty="0" err="1"/>
              <a:t>WiFi</a:t>
            </a:r>
            <a:endParaRPr lang="nl-NL" dirty="0"/>
          </a:p>
          <a:p>
            <a:pPr marL="285750" indent="-285750">
              <a:buFont typeface="Arial"/>
              <a:buChar char="•"/>
            </a:pPr>
            <a:r>
              <a:rPr lang="nl-NL" dirty="0"/>
              <a:t>Geeft aan welke sensoren er aangesloten zijn</a:t>
            </a:r>
          </a:p>
          <a:p>
            <a:pPr marL="285750" indent="-285750">
              <a:buFont typeface="Arial"/>
              <a:buChar char="•"/>
            </a:pPr>
            <a:r>
              <a:rPr lang="nl-NL" dirty="0"/>
              <a:t>Kan alle sensorwaarden uitlezen</a:t>
            </a:r>
          </a:p>
          <a:p>
            <a:endParaRPr lang="en-US" dirty="0"/>
          </a:p>
          <a:p>
            <a:r>
              <a:rPr lang="nl-NL" b="1" dirty="0"/>
              <a:t>Opdracht:</a:t>
            </a:r>
            <a:r>
              <a:rPr lang="nl-NL" dirty="0"/>
              <a:t> Sluit je steen aan en kijk of hij gevonden wordt en probeer de opties</a:t>
            </a:r>
          </a:p>
          <a:p>
            <a:r>
              <a:rPr lang="nl-NL" dirty="0"/>
              <a:t>aan de linkerkant van het paneel uit.</a:t>
            </a:r>
          </a:p>
        </p:txBody>
      </p:sp>
    </p:spTree>
    <p:extLst>
      <p:ext uri="{BB962C8B-B14F-4D97-AF65-F5344CB8AC3E}">
        <p14:creationId xmlns:p14="http://schemas.microsoft.com/office/powerpoint/2010/main" val="16249416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err="1">
                <a:solidFill>
                  <a:srgbClr val="FF6600"/>
                </a:solidFill>
              </a:rPr>
              <a:t>Opdrachten</a:t>
            </a:r>
            <a:r>
              <a:rPr lang="en-US" dirty="0">
                <a:solidFill>
                  <a:srgbClr val="FF6600"/>
                </a:solidFill>
              </a:rPr>
              <a:t>:</a:t>
            </a:r>
            <a:endParaRPr lang="nl-NL" sz="4000" dirty="0">
              <a:solidFill>
                <a:srgbClr val="FF6600"/>
              </a:solidFill>
            </a:endParaRP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sp>
        <p:nvSpPr>
          <p:cNvPr id="7" name="TextBox 6"/>
          <p:cNvSpPr txBox="1"/>
          <p:nvPr/>
        </p:nvSpPr>
        <p:spPr>
          <a:xfrm>
            <a:off x="733778" y="4275667"/>
            <a:ext cx="184666" cy="369332"/>
          </a:xfrm>
          <a:prstGeom prst="rect">
            <a:avLst/>
          </a:prstGeom>
          <a:noFill/>
        </p:spPr>
        <p:txBody>
          <a:bodyPr wrap="none" rtlCol="0">
            <a:spAutoFit/>
          </a:bodyPr>
          <a:lstStyle/>
          <a:p>
            <a:endParaRPr lang="en-US" dirty="0"/>
          </a:p>
        </p:txBody>
      </p:sp>
      <p:sp>
        <p:nvSpPr>
          <p:cNvPr id="3" name="TextBox 2"/>
          <p:cNvSpPr txBox="1"/>
          <p:nvPr/>
        </p:nvSpPr>
        <p:spPr>
          <a:xfrm>
            <a:off x="611188" y="1628800"/>
            <a:ext cx="7455887" cy="2585323"/>
          </a:xfrm>
          <a:prstGeom prst="rect">
            <a:avLst/>
          </a:prstGeom>
          <a:noFill/>
        </p:spPr>
        <p:txBody>
          <a:bodyPr wrap="none" rtlCol="0">
            <a:spAutoFit/>
          </a:bodyPr>
          <a:lstStyle/>
          <a:p>
            <a:endParaRPr lang="en-US" dirty="0"/>
          </a:p>
          <a:p>
            <a:r>
              <a:rPr lang="nl-NL" b="1" dirty="0"/>
              <a:t>Opdracht 1 :</a:t>
            </a:r>
          </a:p>
          <a:p>
            <a:r>
              <a:rPr lang="nl-NL" dirty="0"/>
              <a:t>Laat de robot exact 50 cm rijden.</a:t>
            </a:r>
          </a:p>
          <a:p>
            <a:endParaRPr lang="nl-NL" b="1" dirty="0"/>
          </a:p>
          <a:p>
            <a:r>
              <a:rPr lang="nl-NL" b="1" dirty="0"/>
              <a:t>Opdracht 2 :</a:t>
            </a:r>
          </a:p>
          <a:p>
            <a:r>
              <a:rPr lang="nl-NL" dirty="0"/>
              <a:t>Laat de robot rijden tot een kleur gedetecteerd wordt.</a:t>
            </a:r>
          </a:p>
          <a:p>
            <a:endParaRPr lang="nl-NL" dirty="0"/>
          </a:p>
          <a:p>
            <a:r>
              <a:rPr lang="nl-NL" b="1" dirty="0"/>
              <a:t>Opdracht 3 :</a:t>
            </a:r>
          </a:p>
          <a:p>
            <a:r>
              <a:rPr lang="nl-NL" dirty="0"/>
              <a:t>Laat de robot rijden tot ergens tegenaan gebotst wordt en dan achteruit.</a:t>
            </a:r>
          </a:p>
        </p:txBody>
      </p:sp>
    </p:spTree>
    <p:extLst>
      <p:ext uri="{BB962C8B-B14F-4D97-AF65-F5344CB8AC3E}">
        <p14:creationId xmlns:p14="http://schemas.microsoft.com/office/powerpoint/2010/main" val="1848212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err="1">
                <a:solidFill>
                  <a:srgbClr val="FF6600"/>
                </a:solidFill>
              </a:rPr>
              <a:t>Opdrachten</a:t>
            </a:r>
            <a:r>
              <a:rPr lang="en-US" dirty="0">
                <a:solidFill>
                  <a:srgbClr val="FF6600"/>
                </a:solidFill>
              </a:rPr>
              <a:t>:</a:t>
            </a:r>
            <a:endParaRPr lang="nl-NL" sz="4000" dirty="0">
              <a:solidFill>
                <a:srgbClr val="FF6600"/>
              </a:solidFill>
            </a:endParaRP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sp>
        <p:nvSpPr>
          <p:cNvPr id="7" name="TextBox 6"/>
          <p:cNvSpPr txBox="1"/>
          <p:nvPr/>
        </p:nvSpPr>
        <p:spPr>
          <a:xfrm>
            <a:off x="733778" y="4275667"/>
            <a:ext cx="184666" cy="369332"/>
          </a:xfrm>
          <a:prstGeom prst="rect">
            <a:avLst/>
          </a:prstGeom>
          <a:noFill/>
        </p:spPr>
        <p:txBody>
          <a:bodyPr wrap="none" rtlCol="0">
            <a:spAutoFit/>
          </a:bodyPr>
          <a:lstStyle/>
          <a:p>
            <a:endParaRPr lang="en-US" dirty="0"/>
          </a:p>
        </p:txBody>
      </p:sp>
      <p:sp>
        <p:nvSpPr>
          <p:cNvPr id="3" name="TextBox 2"/>
          <p:cNvSpPr txBox="1"/>
          <p:nvPr/>
        </p:nvSpPr>
        <p:spPr>
          <a:xfrm>
            <a:off x="611188" y="1628800"/>
            <a:ext cx="7776488" cy="2862322"/>
          </a:xfrm>
          <a:prstGeom prst="rect">
            <a:avLst/>
          </a:prstGeom>
          <a:noFill/>
        </p:spPr>
        <p:txBody>
          <a:bodyPr wrap="none" rtlCol="0">
            <a:spAutoFit/>
          </a:bodyPr>
          <a:lstStyle/>
          <a:p>
            <a:endParaRPr lang="en-US" dirty="0"/>
          </a:p>
          <a:p>
            <a:r>
              <a:rPr lang="nl-NL" b="1" dirty="0"/>
              <a:t>Opdracht 4 :</a:t>
            </a:r>
          </a:p>
          <a:p>
            <a:r>
              <a:rPr lang="nl-NL" dirty="0"/>
              <a:t>Laat de robot een vierkant rijden.</a:t>
            </a:r>
          </a:p>
          <a:p>
            <a:endParaRPr lang="nl-NL" b="1" dirty="0"/>
          </a:p>
          <a:p>
            <a:r>
              <a:rPr lang="nl-NL" b="1" dirty="0"/>
              <a:t>Opdracht 5 :</a:t>
            </a:r>
          </a:p>
          <a:p>
            <a:r>
              <a:rPr lang="nl-NL" dirty="0"/>
              <a:t>Laat de robot een achtje rijden</a:t>
            </a:r>
          </a:p>
          <a:p>
            <a:endParaRPr lang="nl-NL" dirty="0"/>
          </a:p>
          <a:p>
            <a:r>
              <a:rPr lang="nl-NL" b="1" dirty="0"/>
              <a:t>Opdracht 6 :</a:t>
            </a:r>
          </a:p>
          <a:p>
            <a:r>
              <a:rPr lang="nl-NL" dirty="0"/>
              <a:t>Laat de robot na detectie van verschillende kleuren eerst versnellen en bij </a:t>
            </a:r>
          </a:p>
          <a:p>
            <a:r>
              <a:rPr lang="nl-NL" dirty="0"/>
              <a:t>de volgende </a:t>
            </a:r>
            <a:r>
              <a:rPr lang="nl-NL"/>
              <a:t>kleur achteruit rijden.</a:t>
            </a:r>
            <a:endParaRPr lang="nl-NL" dirty="0"/>
          </a:p>
        </p:txBody>
      </p:sp>
    </p:spTree>
    <p:extLst>
      <p:ext uri="{BB962C8B-B14F-4D97-AF65-F5344CB8AC3E}">
        <p14:creationId xmlns:p14="http://schemas.microsoft.com/office/powerpoint/2010/main" val="2104352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Text Box 6"/>
          <p:cNvSpPr txBox="1">
            <a:spLocks noChangeArrowheads="1"/>
          </p:cNvSpPr>
          <p:nvPr/>
        </p:nvSpPr>
        <p:spPr bwMode="auto">
          <a:xfrm>
            <a:off x="0" y="692150"/>
            <a:ext cx="9144000" cy="865188"/>
          </a:xfrm>
          <a:prstGeom prst="rect">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50000"/>
              </a:spcBef>
              <a:defRPr/>
            </a:pPr>
            <a:br>
              <a:rPr lang="en-US" sz="2000" b="1" dirty="0">
                <a:solidFill>
                  <a:schemeClr val="bg1"/>
                </a:solidFill>
                <a:cs typeface="+mn-cs"/>
              </a:rPr>
            </a:br>
            <a:endParaRPr lang="en-US" sz="3600" b="1" dirty="0">
              <a:solidFill>
                <a:schemeClr val="bg1"/>
              </a:solidFill>
              <a:cs typeface="+mn-cs"/>
            </a:endParaRPr>
          </a:p>
        </p:txBody>
      </p:sp>
      <p:pic>
        <p:nvPicPr>
          <p:cNvPr id="20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30588"/>
            <a:ext cx="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05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8" y="1557338"/>
            <a:ext cx="9144000" cy="352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Footer Placeholder 1"/>
          <p:cNvSpPr>
            <a:spLocks noGrp="1"/>
          </p:cNvSpPr>
          <p:nvPr>
            <p:ph type="ftr" sz="quarter" idx="11"/>
          </p:nvPr>
        </p:nvSpPr>
        <p:spPr>
          <a:xfrm>
            <a:off x="2987824" y="5085184"/>
            <a:ext cx="2895600" cy="331787"/>
          </a:xfrm>
        </p:spPr>
        <p:txBody>
          <a:bodyPr/>
          <a:lstStyle/>
          <a:p>
            <a:pPr>
              <a:defRPr/>
            </a:pPr>
            <a:r>
              <a:rPr lang="en-US" dirty="0" err="1"/>
              <a:t>www.cma-science.nl</a:t>
            </a:r>
            <a:endParaRPr lang="en-US" dirty="0"/>
          </a:p>
        </p:txBody>
      </p:sp>
      <p:sp>
        <p:nvSpPr>
          <p:cNvPr id="44038" name="TextBox 3"/>
          <p:cNvSpPr txBox="1">
            <a:spLocks noChangeArrowheads="1"/>
          </p:cNvSpPr>
          <p:nvPr/>
        </p:nvSpPr>
        <p:spPr bwMode="auto">
          <a:xfrm>
            <a:off x="2411413" y="4437063"/>
            <a:ext cx="42481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t>C</a:t>
            </a:r>
            <a:r>
              <a:rPr lang="en-US" sz="1800" dirty="0"/>
              <a:t>entre for </a:t>
            </a:r>
            <a:r>
              <a:rPr lang="en-US" sz="1800" b="1" dirty="0"/>
              <a:t>M</a:t>
            </a:r>
            <a:r>
              <a:rPr lang="en-US" sz="1800" dirty="0"/>
              <a:t>icrocomputer </a:t>
            </a:r>
            <a:r>
              <a:rPr lang="en-US" sz="1800" b="1" dirty="0"/>
              <a:t>A</a:t>
            </a:r>
            <a:r>
              <a:rPr lang="en-US" sz="1800" dirty="0"/>
              <a:t>pplications </a:t>
            </a:r>
          </a:p>
        </p:txBody>
      </p:sp>
      <p:pic>
        <p:nvPicPr>
          <p:cNvPr id="8" name="Picture 7" descr="CMA-logo-400x400-RGB.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79912" y="2924944"/>
            <a:ext cx="1225550" cy="1223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303077" y="2251731"/>
            <a:ext cx="4371710" cy="523220"/>
          </a:xfrm>
          <a:prstGeom prst="rect">
            <a:avLst/>
          </a:prstGeom>
          <a:noFill/>
        </p:spPr>
        <p:txBody>
          <a:bodyPr wrap="none" rtlCol="0">
            <a:spAutoFit/>
          </a:bodyPr>
          <a:lstStyle/>
          <a:p>
            <a:pPr algn="ctr"/>
            <a:r>
              <a:rPr lang="en-US" sz="2800" b="1" dirty="0" err="1">
                <a:solidFill>
                  <a:schemeClr val="tx2"/>
                </a:solidFill>
              </a:rPr>
              <a:t>norbert@cma-science.nl</a:t>
            </a:r>
            <a:endParaRPr lang="en-US" sz="2800" b="1" dirty="0">
              <a:solidFill>
                <a:schemeClr val="tx2"/>
              </a:solidFill>
            </a:endParaRPr>
          </a:p>
        </p:txBody>
      </p:sp>
    </p:spTree>
    <p:extLst>
      <p:ext uri="{BB962C8B-B14F-4D97-AF65-F5344CB8AC3E}">
        <p14:creationId xmlns:p14="http://schemas.microsoft.com/office/powerpoint/2010/main" val="234336347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a:solidFill>
                  <a:srgbClr val="FF6600"/>
                </a:solidFill>
              </a:rPr>
              <a:t>LEGO Education</a:t>
            </a: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144" y="1340768"/>
            <a:ext cx="2736105" cy="210758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188" y="1402564"/>
            <a:ext cx="2808684" cy="2005576"/>
          </a:xfrm>
          <a:prstGeom prst="rect">
            <a:avLst/>
          </a:prstGeom>
        </p:spPr>
      </p:pic>
      <p:pic>
        <p:nvPicPr>
          <p:cNvPr id="9" name="Picture 8"/>
          <p:cNvPicPr>
            <a:picLocks noChangeAspect="1"/>
          </p:cNvPicPr>
          <p:nvPr/>
        </p:nvPicPr>
        <p:blipFill>
          <a:blip r:embed="rId4"/>
          <a:stretch>
            <a:fillRect/>
          </a:stretch>
        </p:blipFill>
        <p:spPr>
          <a:xfrm>
            <a:off x="591907" y="4077072"/>
            <a:ext cx="3656133" cy="2085138"/>
          </a:xfrm>
          <a:prstGeom prst="rect">
            <a:avLst/>
          </a:prstGeom>
        </p:spPr>
      </p:pic>
      <p:pic>
        <p:nvPicPr>
          <p:cNvPr id="10" name="Picture 9"/>
          <p:cNvPicPr>
            <a:picLocks noChangeAspect="1"/>
          </p:cNvPicPr>
          <p:nvPr/>
        </p:nvPicPr>
        <p:blipFill>
          <a:blip r:embed="rId5"/>
          <a:stretch>
            <a:fillRect/>
          </a:stretch>
        </p:blipFill>
        <p:spPr>
          <a:xfrm>
            <a:off x="5868144" y="3758318"/>
            <a:ext cx="2656086" cy="2504757"/>
          </a:xfrm>
          <a:prstGeom prst="rect">
            <a:avLst/>
          </a:prstGeom>
        </p:spPr>
      </p:pic>
    </p:spTree>
    <p:extLst>
      <p:ext uri="{BB962C8B-B14F-4D97-AF65-F5344CB8AC3E}">
        <p14:creationId xmlns:p14="http://schemas.microsoft.com/office/powerpoint/2010/main" val="51339377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a:solidFill>
                  <a:srgbClr val="FF6600"/>
                </a:solidFill>
              </a:rPr>
              <a:t>LEGO Education</a:t>
            </a: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pic>
        <p:nvPicPr>
          <p:cNvPr id="11" name="Picture 7" descr="CMA-logo-400x400-RGB.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313295"/>
            <a:ext cx="1225550" cy="1223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827584" y="2996952"/>
            <a:ext cx="7361952" cy="2585323"/>
          </a:xfrm>
          <a:prstGeom prst="rect">
            <a:avLst/>
          </a:prstGeom>
          <a:noFill/>
        </p:spPr>
        <p:txBody>
          <a:bodyPr wrap="none" rtlCol="0">
            <a:spAutoFit/>
          </a:bodyPr>
          <a:lstStyle/>
          <a:p>
            <a:r>
              <a:rPr lang="nl-NL" dirty="0"/>
              <a:t>Eén van de twee officiële verkopers van Lego </a:t>
            </a:r>
            <a:r>
              <a:rPr lang="nl-NL" dirty="0" err="1"/>
              <a:t>Education</a:t>
            </a:r>
            <a:r>
              <a:rPr lang="nl-NL" dirty="0"/>
              <a:t> in Nederland.</a:t>
            </a:r>
          </a:p>
          <a:p>
            <a:r>
              <a:rPr lang="nl-NL" dirty="0"/>
              <a:t>Producten van Lego.</a:t>
            </a:r>
          </a:p>
          <a:p>
            <a:endParaRPr lang="nl-NL" dirty="0"/>
          </a:p>
          <a:p>
            <a:r>
              <a:rPr lang="nl-NL" dirty="0"/>
              <a:t>Nascholing voor </a:t>
            </a:r>
            <a:r>
              <a:rPr lang="nl-NL" dirty="0" err="1"/>
              <a:t>Mindstorms</a:t>
            </a:r>
            <a:r>
              <a:rPr lang="nl-NL" dirty="0"/>
              <a:t> EV3</a:t>
            </a:r>
          </a:p>
          <a:p>
            <a:endParaRPr lang="nl-NL" dirty="0"/>
          </a:p>
          <a:p>
            <a:r>
              <a:rPr lang="nl-NL" dirty="0"/>
              <a:t>Nascholing gebruik van LEGO in de les.</a:t>
            </a:r>
          </a:p>
          <a:p>
            <a:endParaRPr lang="nl-NL" dirty="0"/>
          </a:p>
          <a:p>
            <a:r>
              <a:rPr lang="nl-NL" dirty="0"/>
              <a:t>Basisschool LEGO – Storystarter, WeDo2.0, </a:t>
            </a:r>
            <a:r>
              <a:rPr lang="nl-NL" dirty="0" err="1"/>
              <a:t>MoreToMath</a:t>
            </a:r>
            <a:endParaRPr lang="nl-NL" dirty="0"/>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0250" y="1414663"/>
            <a:ext cx="4064000" cy="576064"/>
          </a:xfrm>
          <a:prstGeom prst="rect">
            <a:avLst/>
          </a:prstGeom>
        </p:spPr>
      </p:pic>
    </p:spTree>
    <p:extLst>
      <p:ext uri="{BB962C8B-B14F-4D97-AF65-F5344CB8AC3E}">
        <p14:creationId xmlns:p14="http://schemas.microsoft.com/office/powerpoint/2010/main" val="147217651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err="1">
                <a:solidFill>
                  <a:srgbClr val="FF6600"/>
                </a:solidFill>
              </a:rPr>
              <a:t>Waarom</a:t>
            </a:r>
            <a:r>
              <a:rPr lang="en-US" dirty="0">
                <a:solidFill>
                  <a:srgbClr val="FF6600"/>
                </a:solidFill>
              </a:rPr>
              <a:t> </a:t>
            </a:r>
            <a:r>
              <a:rPr lang="en-US" dirty="0" err="1">
                <a:solidFill>
                  <a:srgbClr val="FF6600"/>
                </a:solidFill>
              </a:rPr>
              <a:t>robotica</a:t>
            </a:r>
            <a:r>
              <a:rPr lang="en-US" dirty="0">
                <a:solidFill>
                  <a:srgbClr val="FF6600"/>
                </a:solidFill>
              </a:rPr>
              <a:t> in de les?</a:t>
            </a: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sp>
        <p:nvSpPr>
          <p:cNvPr id="3" name="TextBox 2"/>
          <p:cNvSpPr txBox="1"/>
          <p:nvPr/>
        </p:nvSpPr>
        <p:spPr>
          <a:xfrm>
            <a:off x="539552" y="1340768"/>
            <a:ext cx="7920880" cy="738664"/>
          </a:xfrm>
          <a:prstGeom prst="rect">
            <a:avLst/>
          </a:prstGeom>
          <a:noFill/>
        </p:spPr>
        <p:txBody>
          <a:bodyPr wrap="square" rtlCol="0">
            <a:spAutoFit/>
          </a:bodyPr>
          <a:lstStyle/>
          <a:p>
            <a:endParaRPr lang="en-US" dirty="0"/>
          </a:p>
          <a:p>
            <a:pPr algn="ctr"/>
            <a:r>
              <a:rPr lang="en-US" sz="2400" dirty="0" err="1"/>
              <a:t>Leerlingen</a:t>
            </a:r>
            <a:r>
              <a:rPr lang="en-US" sz="2400" dirty="0"/>
              <a:t> </a:t>
            </a:r>
            <a:r>
              <a:rPr lang="en-US" sz="2400" dirty="0" err="1"/>
              <a:t>zijn</a:t>
            </a:r>
            <a:r>
              <a:rPr lang="en-US" sz="2400" dirty="0"/>
              <a:t> </a:t>
            </a:r>
            <a:r>
              <a:rPr lang="en-US" sz="2400" dirty="0" err="1"/>
              <a:t>er</a:t>
            </a:r>
            <a:r>
              <a:rPr lang="en-US" sz="2400" dirty="0"/>
              <a:t> </a:t>
            </a:r>
            <a:r>
              <a:rPr lang="en-US" sz="2400" dirty="0" err="1"/>
              <a:t>enthousiast</a:t>
            </a:r>
            <a:r>
              <a:rPr lang="en-US" sz="2400" dirty="0"/>
              <a:t> over!!</a:t>
            </a:r>
          </a:p>
        </p:txBody>
      </p:sp>
      <p:pic>
        <p:nvPicPr>
          <p:cNvPr id="6" name="Picture 5"/>
          <p:cNvPicPr>
            <a:picLocks noChangeAspect="1"/>
          </p:cNvPicPr>
          <p:nvPr/>
        </p:nvPicPr>
        <p:blipFill>
          <a:blip r:embed="rId2"/>
          <a:stretch>
            <a:fillRect/>
          </a:stretch>
        </p:blipFill>
        <p:spPr>
          <a:xfrm>
            <a:off x="1979712" y="2276872"/>
            <a:ext cx="5292080" cy="3480445"/>
          </a:xfrm>
          <a:prstGeom prst="rect">
            <a:avLst/>
          </a:prstGeom>
        </p:spPr>
      </p:pic>
    </p:spTree>
    <p:extLst>
      <p:ext uri="{BB962C8B-B14F-4D97-AF65-F5344CB8AC3E}">
        <p14:creationId xmlns:p14="http://schemas.microsoft.com/office/powerpoint/2010/main" val="105223750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err="1">
                <a:solidFill>
                  <a:srgbClr val="FF6600"/>
                </a:solidFill>
              </a:rPr>
              <a:t>Waarom</a:t>
            </a:r>
            <a:r>
              <a:rPr lang="en-US" dirty="0">
                <a:solidFill>
                  <a:srgbClr val="FF6600"/>
                </a:solidFill>
              </a:rPr>
              <a:t> </a:t>
            </a:r>
            <a:r>
              <a:rPr lang="en-US" dirty="0" err="1">
                <a:solidFill>
                  <a:srgbClr val="FF6600"/>
                </a:solidFill>
              </a:rPr>
              <a:t>robotica</a:t>
            </a:r>
            <a:r>
              <a:rPr lang="en-US" dirty="0">
                <a:solidFill>
                  <a:srgbClr val="FF6600"/>
                </a:solidFill>
              </a:rPr>
              <a:t> in de les?</a:t>
            </a: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sp>
        <p:nvSpPr>
          <p:cNvPr id="3" name="TextBox 2"/>
          <p:cNvSpPr txBox="1"/>
          <p:nvPr/>
        </p:nvSpPr>
        <p:spPr>
          <a:xfrm>
            <a:off x="539552" y="1772816"/>
            <a:ext cx="7920880" cy="3139321"/>
          </a:xfrm>
          <a:prstGeom prst="rect">
            <a:avLst/>
          </a:prstGeom>
          <a:noFill/>
        </p:spPr>
        <p:txBody>
          <a:bodyPr wrap="square" rtlCol="0">
            <a:spAutoFit/>
          </a:bodyPr>
          <a:lstStyle/>
          <a:p>
            <a:r>
              <a:rPr lang="nl-NL" dirty="0"/>
              <a:t>Leerlingen zijn emotioneel betrokken. Lego design.</a:t>
            </a:r>
          </a:p>
          <a:p>
            <a:endParaRPr lang="nl-NL" dirty="0"/>
          </a:p>
          <a:p>
            <a:r>
              <a:rPr lang="nl-NL" dirty="0"/>
              <a:t>Interactie met een apparaat</a:t>
            </a:r>
          </a:p>
          <a:p>
            <a:endParaRPr lang="nl-NL" dirty="0"/>
          </a:p>
          <a:p>
            <a:r>
              <a:rPr lang="nl-NL" dirty="0"/>
              <a:t>Leerlingen leren door te doen. Feedback.</a:t>
            </a:r>
          </a:p>
          <a:p>
            <a:endParaRPr lang="nl-NL" dirty="0"/>
          </a:p>
          <a:p>
            <a:r>
              <a:rPr lang="nl-NL" dirty="0"/>
              <a:t>Multidisciplinair onderwijs</a:t>
            </a:r>
          </a:p>
          <a:p>
            <a:endParaRPr lang="nl-NL" dirty="0"/>
          </a:p>
          <a:p>
            <a:r>
              <a:rPr lang="nl-NL" dirty="0"/>
              <a:t>Aanpak is constructivistisch </a:t>
            </a:r>
          </a:p>
          <a:p>
            <a:endParaRPr lang="nl-NL" dirty="0"/>
          </a:p>
          <a:p>
            <a:r>
              <a:rPr lang="nl-NL" dirty="0"/>
              <a:t>-&gt; LEGO </a:t>
            </a:r>
            <a:r>
              <a:rPr lang="nl-NL" dirty="0" err="1"/>
              <a:t>education</a:t>
            </a:r>
            <a:r>
              <a:rPr lang="nl-NL" dirty="0"/>
              <a:t> gaat steeds meer toewerken naar assessment tools!</a:t>
            </a:r>
          </a:p>
        </p:txBody>
      </p:sp>
    </p:spTree>
    <p:extLst>
      <p:ext uri="{BB962C8B-B14F-4D97-AF65-F5344CB8AC3E}">
        <p14:creationId xmlns:p14="http://schemas.microsoft.com/office/powerpoint/2010/main" val="305056721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err="1">
                <a:solidFill>
                  <a:srgbClr val="FF6600"/>
                </a:solidFill>
              </a:rPr>
              <a:t>Waarom</a:t>
            </a:r>
            <a:r>
              <a:rPr lang="en-US" dirty="0">
                <a:solidFill>
                  <a:srgbClr val="FF6600"/>
                </a:solidFill>
              </a:rPr>
              <a:t> </a:t>
            </a:r>
            <a:r>
              <a:rPr lang="en-US" dirty="0" err="1">
                <a:solidFill>
                  <a:srgbClr val="FF6600"/>
                </a:solidFill>
              </a:rPr>
              <a:t>robotica</a:t>
            </a:r>
            <a:r>
              <a:rPr lang="en-US" dirty="0">
                <a:solidFill>
                  <a:srgbClr val="FF6600"/>
                </a:solidFill>
              </a:rPr>
              <a:t> in de les?</a:t>
            </a: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sp>
        <p:nvSpPr>
          <p:cNvPr id="3" name="TextBox 2"/>
          <p:cNvSpPr txBox="1"/>
          <p:nvPr/>
        </p:nvSpPr>
        <p:spPr>
          <a:xfrm>
            <a:off x="539552" y="1772816"/>
            <a:ext cx="7920880" cy="4708982"/>
          </a:xfrm>
          <a:prstGeom prst="rect">
            <a:avLst/>
          </a:prstGeom>
          <a:noFill/>
        </p:spPr>
        <p:txBody>
          <a:bodyPr wrap="square" rtlCol="0">
            <a:spAutoFit/>
          </a:bodyPr>
          <a:lstStyle/>
          <a:p>
            <a:r>
              <a:rPr lang="nl-NL" dirty="0"/>
              <a:t>Robots hebben een intellectuele en emotionele aantrekkingskracht die een ander type van gemanipuleerde product overstijgt</a:t>
            </a:r>
          </a:p>
          <a:p>
            <a:endParaRPr lang="nl-NL" dirty="0"/>
          </a:p>
          <a:p>
            <a:r>
              <a:rPr lang="nl-NL" dirty="0"/>
              <a:t>Robots geven een opstap naar interesse in de wetenschap </a:t>
            </a:r>
          </a:p>
          <a:p>
            <a:endParaRPr lang="nl-NL" dirty="0"/>
          </a:p>
          <a:p>
            <a:r>
              <a:rPr lang="nl-NL" dirty="0"/>
              <a:t>Het werken met robots verhoogt het gevoel van eigenwaarde, maar leert ook elementaire sociale vaardigheden, zoals het oplossen van problemen , besluitvorming , het stellen van doelen en logisch denken, aan.</a:t>
            </a:r>
          </a:p>
          <a:p>
            <a:endParaRPr lang="nl-NL" dirty="0"/>
          </a:p>
          <a:p>
            <a:r>
              <a:rPr lang="nl-NL" dirty="0"/>
              <a:t>Robots vertegenwoordigen een praktische toepassing van natuurkunde, informatica, techniek en wiskunde en kunnen worden gebruikt om te speculeren over de concepten van de geesteswetenschappen.</a:t>
            </a:r>
          </a:p>
          <a:p>
            <a:endParaRPr lang="nl-NL" dirty="0"/>
          </a:p>
          <a:p>
            <a:r>
              <a:rPr lang="nl-NL" dirty="0"/>
              <a:t>Robotica in de klas biedt leerkrachten de kans om veel verschillende gebieden van de studie samen te brengen</a:t>
            </a:r>
          </a:p>
          <a:p>
            <a:endParaRPr lang="nl-NL" dirty="0"/>
          </a:p>
          <a:p>
            <a:r>
              <a:rPr lang="nl-NL" sz="1200" dirty="0"/>
              <a:t>(bron: </a:t>
            </a:r>
            <a:r>
              <a:rPr lang="nl-NL" sz="1200" dirty="0" err="1"/>
              <a:t>RoboEducators</a:t>
            </a:r>
            <a:r>
              <a:rPr lang="nl-NL" sz="1200" dirty="0"/>
              <a:t>.)</a:t>
            </a:r>
          </a:p>
        </p:txBody>
      </p:sp>
    </p:spTree>
    <p:extLst>
      <p:ext uri="{BB962C8B-B14F-4D97-AF65-F5344CB8AC3E}">
        <p14:creationId xmlns:p14="http://schemas.microsoft.com/office/powerpoint/2010/main" val="178543494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err="1">
                <a:solidFill>
                  <a:srgbClr val="FF6600"/>
                </a:solidFill>
              </a:rPr>
              <a:t>Waarom</a:t>
            </a:r>
            <a:r>
              <a:rPr lang="en-US" dirty="0">
                <a:solidFill>
                  <a:srgbClr val="FF6600"/>
                </a:solidFill>
              </a:rPr>
              <a:t> </a:t>
            </a:r>
            <a:r>
              <a:rPr lang="en-US" dirty="0" err="1">
                <a:solidFill>
                  <a:srgbClr val="FF6600"/>
                </a:solidFill>
              </a:rPr>
              <a:t>robotica</a:t>
            </a:r>
            <a:r>
              <a:rPr lang="en-US" dirty="0">
                <a:solidFill>
                  <a:srgbClr val="FF6600"/>
                </a:solidFill>
              </a:rPr>
              <a:t> in de les?</a:t>
            </a: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sp>
        <p:nvSpPr>
          <p:cNvPr id="3" name="TextBox 2"/>
          <p:cNvSpPr txBox="1"/>
          <p:nvPr/>
        </p:nvSpPr>
        <p:spPr>
          <a:xfrm>
            <a:off x="611560" y="1772816"/>
            <a:ext cx="7920880" cy="2308324"/>
          </a:xfrm>
          <a:prstGeom prst="rect">
            <a:avLst/>
          </a:prstGeom>
          <a:noFill/>
        </p:spPr>
        <p:txBody>
          <a:bodyPr wrap="square" rtlCol="0">
            <a:spAutoFit/>
          </a:bodyPr>
          <a:lstStyle/>
          <a:p>
            <a:r>
              <a:rPr lang="nl-NL" dirty="0"/>
              <a:t>Leerlingen kunnen met robotica meer uit zichzelf halen.</a:t>
            </a:r>
          </a:p>
          <a:p>
            <a:endParaRPr lang="nl-NL" dirty="0"/>
          </a:p>
          <a:p>
            <a:r>
              <a:rPr lang="nl-NL" dirty="0"/>
              <a:t>Ze ervaren het coöperatief oplossen van problemen en leren kritisch denken.</a:t>
            </a:r>
          </a:p>
          <a:p>
            <a:endParaRPr lang="nl-NL" dirty="0"/>
          </a:p>
          <a:p>
            <a:r>
              <a:rPr lang="nl-NL" dirty="0"/>
              <a:t>Robotica is een discipline dat de moeite waard is om te bestuderen. omdat de robots niet langer beperkt zijn tot de werkvloer of gevaarlijke omgevingen. Ze vinden steeds meer een weg in de menselijke omgeving. </a:t>
            </a:r>
          </a:p>
        </p:txBody>
      </p:sp>
    </p:spTree>
    <p:extLst>
      <p:ext uri="{BB962C8B-B14F-4D97-AF65-F5344CB8AC3E}">
        <p14:creationId xmlns:p14="http://schemas.microsoft.com/office/powerpoint/2010/main" val="19030313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r">
              <a:defRPr/>
            </a:pPr>
            <a:r>
              <a:rPr lang="en-US" dirty="0">
                <a:solidFill>
                  <a:srgbClr val="FF6600"/>
                </a:solidFill>
              </a:rPr>
              <a:t>Lego </a:t>
            </a:r>
            <a:r>
              <a:rPr lang="en-US" dirty="0" err="1">
                <a:solidFill>
                  <a:srgbClr val="FF6600"/>
                </a:solidFill>
              </a:rPr>
              <a:t>mindstorms</a:t>
            </a:r>
            <a:endParaRPr lang="en-US" dirty="0">
              <a:solidFill>
                <a:srgbClr val="FF6600"/>
              </a:solidFill>
            </a:endParaRPr>
          </a:p>
        </p:txBody>
      </p:sp>
      <p:cxnSp>
        <p:nvCxnSpPr>
          <p:cNvPr id="4" name="Straight Connector 3"/>
          <p:cNvCxnSpPr/>
          <p:nvPr/>
        </p:nvCxnSpPr>
        <p:spPr>
          <a:xfrm>
            <a:off x="611188" y="1125538"/>
            <a:ext cx="7993062"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t>www.cma-science.nl</a:t>
            </a:r>
          </a:p>
        </p:txBody>
      </p:sp>
      <p:pic>
        <p:nvPicPr>
          <p:cNvPr id="6" name="Picture 5"/>
          <p:cNvPicPr>
            <a:picLocks noChangeAspect="1"/>
          </p:cNvPicPr>
          <p:nvPr/>
        </p:nvPicPr>
        <p:blipFill>
          <a:blip r:embed="rId2"/>
          <a:stretch>
            <a:fillRect/>
          </a:stretch>
        </p:blipFill>
        <p:spPr>
          <a:xfrm>
            <a:off x="1115616" y="1700808"/>
            <a:ext cx="3131840" cy="2348880"/>
          </a:xfrm>
          <a:prstGeom prst="rect">
            <a:avLst/>
          </a:prstGeom>
        </p:spPr>
      </p:pic>
      <p:pic>
        <p:nvPicPr>
          <p:cNvPr id="7" name="Picture 6"/>
          <p:cNvPicPr>
            <a:picLocks noChangeAspect="1"/>
          </p:cNvPicPr>
          <p:nvPr/>
        </p:nvPicPr>
        <p:blipFill>
          <a:blip r:embed="rId3"/>
          <a:stretch>
            <a:fillRect/>
          </a:stretch>
        </p:blipFill>
        <p:spPr>
          <a:xfrm>
            <a:off x="5148064" y="2780928"/>
            <a:ext cx="3779912" cy="2518366"/>
          </a:xfrm>
          <a:prstGeom prst="rect">
            <a:avLst/>
          </a:prstGeom>
        </p:spPr>
      </p:pic>
    </p:spTree>
    <p:extLst>
      <p:ext uri="{BB962C8B-B14F-4D97-AF65-F5344CB8AC3E}">
        <p14:creationId xmlns:p14="http://schemas.microsoft.com/office/powerpoint/2010/main" val="165022471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sld>
</file>

<file path=ppt/theme/theme1.xml><?xml version="1.0" encoding="utf-8"?>
<a:theme xmlns:a="http://schemas.openxmlformats.org/drawingml/2006/main" name="Default Design">
  <a:themeElements>
    <a:clrScheme name="Default Design 15">
      <a:dk1>
        <a:srgbClr val="000000"/>
      </a:dk1>
      <a:lt1>
        <a:srgbClr val="EAEAEA"/>
      </a:lt1>
      <a:dk2>
        <a:srgbClr val="FF6600"/>
      </a:dk2>
      <a:lt2>
        <a:srgbClr val="808080"/>
      </a:lt2>
      <a:accent1>
        <a:srgbClr val="FF6600"/>
      </a:accent1>
      <a:accent2>
        <a:srgbClr val="333399"/>
      </a:accent2>
      <a:accent3>
        <a:srgbClr val="F3F3F3"/>
      </a:accent3>
      <a:accent4>
        <a:srgbClr val="000000"/>
      </a:accent4>
      <a:accent5>
        <a:srgbClr val="FFB8AA"/>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DDDDDD"/>
        </a:lt1>
        <a:dk2>
          <a:srgbClr val="FF9933"/>
        </a:dk2>
        <a:lt2>
          <a:srgbClr val="808080"/>
        </a:lt2>
        <a:accent1>
          <a:srgbClr val="ECAD3C"/>
        </a:accent1>
        <a:accent2>
          <a:srgbClr val="333399"/>
        </a:accent2>
        <a:accent3>
          <a:srgbClr val="EBEBEB"/>
        </a:accent3>
        <a:accent4>
          <a:srgbClr val="000000"/>
        </a:accent4>
        <a:accent5>
          <a:srgbClr val="F4D3A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DDDDDD"/>
        </a:lt1>
        <a:dk2>
          <a:srgbClr val="FF6600"/>
        </a:dk2>
        <a:lt2>
          <a:srgbClr val="808080"/>
        </a:lt2>
        <a:accent1>
          <a:srgbClr val="FF6600"/>
        </a:accent1>
        <a:accent2>
          <a:srgbClr val="333399"/>
        </a:accent2>
        <a:accent3>
          <a:srgbClr val="EBEBEB"/>
        </a:accent3>
        <a:accent4>
          <a:srgbClr val="000000"/>
        </a:accent4>
        <a:accent5>
          <a:srgbClr val="FFB8AA"/>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EAEAEA"/>
        </a:lt1>
        <a:dk2>
          <a:srgbClr val="FF6600"/>
        </a:dk2>
        <a:lt2>
          <a:srgbClr val="808080"/>
        </a:lt2>
        <a:accent1>
          <a:srgbClr val="FF6600"/>
        </a:accent1>
        <a:accent2>
          <a:srgbClr val="333399"/>
        </a:accent2>
        <a:accent3>
          <a:srgbClr val="F3F3F3"/>
        </a:accent3>
        <a:accent4>
          <a:srgbClr val="000000"/>
        </a:accent4>
        <a:accent5>
          <a:srgbClr val="FFB8AA"/>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Summer.thmx</Template>
  <TotalTime>1942</TotalTime>
  <Words>877</Words>
  <Application>Microsoft Macintosh PowerPoint</Application>
  <PresentationFormat>On-screen Show (4:3)</PresentationFormat>
  <Paragraphs>188</Paragraphs>
  <Slides>26</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ＭＳ Ｐゴシック</vt:lpstr>
      <vt:lpstr>Arial</vt:lpstr>
      <vt:lpstr>Default Design</vt:lpstr>
      <vt:lpstr>Werkgroep EV3 WND 2018  Norbert van Veen  norbert@cma-science.nl</vt:lpstr>
      <vt:lpstr>Programma</vt:lpstr>
      <vt:lpstr>LEGO Education</vt:lpstr>
      <vt:lpstr>LEGO Education</vt:lpstr>
      <vt:lpstr>Waarom robotica in de les?</vt:lpstr>
      <vt:lpstr>Waarom robotica in de les?</vt:lpstr>
      <vt:lpstr>Waarom robotica in de les?</vt:lpstr>
      <vt:lpstr>Waarom robotica in de les?</vt:lpstr>
      <vt:lpstr>Lego mindstorms</vt:lpstr>
      <vt:lpstr>Lego mindstorms</vt:lpstr>
      <vt:lpstr>EV3</vt:lpstr>
      <vt:lpstr>CMA</vt:lpstr>
      <vt:lpstr>CMA</vt:lpstr>
      <vt:lpstr>EV3</vt:lpstr>
      <vt:lpstr>EV3</vt:lpstr>
      <vt:lpstr>Scratch 3.0 en EV3)</vt:lpstr>
      <vt:lpstr>MakeCode en EV3</vt:lpstr>
      <vt:lpstr>CMA sensoren en EV3</vt:lpstr>
      <vt:lpstr>Software (EV3-G)</vt:lpstr>
      <vt:lpstr>Software (EV3-G)</vt:lpstr>
      <vt:lpstr>Software (EV3-G)</vt:lpstr>
      <vt:lpstr>Software (EV3-G)</vt:lpstr>
      <vt:lpstr>EV3-G communicatie paneel</vt:lpstr>
      <vt:lpstr>Opdrachten:</vt:lpstr>
      <vt:lpstr>Opdrachten:</vt:lpstr>
      <vt:lpstr>PowerPoint Presentation</vt:lpstr>
    </vt:vector>
  </TitlesOfParts>
  <Company>Universiteit van Amsterdam</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CMA products</dc:title>
  <dc:creator>miodus</dc:creator>
  <cp:lastModifiedBy>norbert van Veen</cp:lastModifiedBy>
  <cp:revision>226</cp:revision>
  <dcterms:created xsi:type="dcterms:W3CDTF">2009-02-19T13:45:19Z</dcterms:created>
  <dcterms:modified xsi:type="dcterms:W3CDTF">2018-12-15T07:52:28Z</dcterms:modified>
</cp:coreProperties>
</file>