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70" r:id="rId3"/>
    <p:sldId id="271" r:id="rId4"/>
    <p:sldId id="274" r:id="rId5"/>
    <p:sldId id="273" r:id="rId6"/>
    <p:sldId id="272" r:id="rId7"/>
    <p:sldId id="276" r:id="rId8"/>
    <p:sldId id="279" r:id="rId9"/>
    <p:sldId id="293" r:id="rId10"/>
    <p:sldId id="275" r:id="rId11"/>
    <p:sldId id="277" r:id="rId12"/>
    <p:sldId id="280" r:id="rId13"/>
    <p:sldId id="281" r:id="rId14"/>
    <p:sldId id="282" r:id="rId15"/>
    <p:sldId id="291" r:id="rId16"/>
    <p:sldId id="287" r:id="rId17"/>
    <p:sldId id="286" r:id="rId18"/>
    <p:sldId id="285" r:id="rId19"/>
    <p:sldId id="284" r:id="rId20"/>
    <p:sldId id="283" r:id="rId21"/>
    <p:sldId id="288" r:id="rId22"/>
    <p:sldId id="292" r:id="rId23"/>
    <p:sldId id="294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80A0-1EDF-4E6D-941A-55F7EA2E61F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D53A0-86E8-478D-8C29-7C3F8CC33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76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398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817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78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539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052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479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05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03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68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67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65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544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37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49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53A0-86E8-478D-8C29-7C3F8CC3354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15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7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29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59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88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1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05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65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06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01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55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49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A800725-0AAC-435C-A0AC-956121E3DB49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C2C42EE-424F-4D4F-B7C6-2766F3532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39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pnelk@gmail.com" TargetMode="External"/><Relationship Id="rId5" Type="http://schemas.openxmlformats.org/officeDocument/2006/relationships/hyperlink" Target="mailto:m.dirken@home.nl" TargetMode="Externa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21" y="1540716"/>
            <a:ext cx="5429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von.nl/bundles/app/images/nvon-payo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86" y="4222714"/>
            <a:ext cx="642937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21" y="1505992"/>
            <a:ext cx="5429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85" y="1540716"/>
            <a:ext cx="5429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5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D0C75AD4-A475-4388-B71F-72FAD258B6FC}"/>
              </a:ext>
            </a:extLst>
          </p:cNvPr>
          <p:cNvSpPr txBox="1">
            <a:spLocks/>
          </p:cNvSpPr>
          <p:nvPr/>
        </p:nvSpPr>
        <p:spPr>
          <a:xfrm>
            <a:off x="611957" y="946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Krachtenspel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BD422A9-FCB1-4193-895C-125C052C8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839" y="1892124"/>
            <a:ext cx="6647634" cy="458258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F120B26-6B00-4120-80D8-028B3935C32D}"/>
              </a:ext>
            </a:extLst>
          </p:cNvPr>
          <p:cNvSpPr txBox="1"/>
          <p:nvPr/>
        </p:nvSpPr>
        <p:spPr>
          <a:xfrm>
            <a:off x="1112363" y="279422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160.000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C9F50AC-3858-4594-8793-19F909A50F35}"/>
              </a:ext>
            </a:extLst>
          </p:cNvPr>
          <p:cNvSpPr txBox="1"/>
          <p:nvPr/>
        </p:nvSpPr>
        <p:spPr>
          <a:xfrm>
            <a:off x="1170871" y="399875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57.000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76D400B-AD3C-4E39-B227-5C99348B92B3}"/>
              </a:ext>
            </a:extLst>
          </p:cNvPr>
          <p:cNvSpPr txBox="1"/>
          <p:nvPr/>
        </p:nvSpPr>
        <p:spPr>
          <a:xfrm>
            <a:off x="1170870" y="509697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34.000</a:t>
            </a:r>
          </a:p>
        </p:txBody>
      </p:sp>
    </p:spTree>
    <p:extLst>
      <p:ext uri="{BB962C8B-B14F-4D97-AF65-F5344CB8AC3E}">
        <p14:creationId xmlns:p14="http://schemas.microsoft.com/office/powerpoint/2010/main" val="172877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2412C8E4-AD02-42FB-AA74-17344772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42" y="2446763"/>
            <a:ext cx="10515600" cy="5453062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KVLO	lichamelijke opvoeding</a:t>
            </a:r>
          </a:p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LBBO	</a:t>
            </a:r>
            <a:r>
              <a:rPr lang="nl-NL" kern="0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Beleiders</a:t>
            </a:r>
            <a:endParaRPr lang="nl-NL" kern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Levende Talen	 </a:t>
            </a:r>
            <a:r>
              <a:rPr lang="nl-NL" kern="0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what’s</a:t>
            </a: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in a name?</a:t>
            </a:r>
          </a:p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NVLF	logopedisten</a:t>
            </a:r>
          </a:p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NVON	natuurvakken</a:t>
            </a:r>
          </a:p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NVOP	algemeen</a:t>
            </a:r>
          </a:p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NVS-NVL	schooldecanen/leerling begeleiders</a:t>
            </a:r>
          </a:p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kern="0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NVvW</a:t>
            </a: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	wiskunde</a:t>
            </a:r>
          </a:p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UNIE/</a:t>
            </a:r>
            <a:r>
              <a:rPr lang="nl-NL" i="1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NFTO	</a:t>
            </a: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beroepskolom VMBO/MBO/HBO</a:t>
            </a:r>
          </a:p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VLS	muziek</a:t>
            </a:r>
          </a:p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VMSO	managers</a:t>
            </a:r>
          </a:p>
          <a:p>
            <a:pPr>
              <a:spcBef>
                <a:spcPts val="400"/>
              </a:spcBef>
              <a:tabLst>
                <a:tab pos="266700" algn="l"/>
                <a:tab pos="2600325" algn="l"/>
              </a:tabLst>
              <a:defRPr/>
            </a:pPr>
            <a:r>
              <a:rPr lang="nl-NL" kern="0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Vonkc</a:t>
            </a:r>
            <a:r>
              <a:rPr lang="nl-NL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	kunst en cultuurvakken</a:t>
            </a: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906DDC7-2999-4080-8C12-C3D971F9698A}"/>
              </a:ext>
            </a:extLst>
          </p:cNvPr>
          <p:cNvSpPr txBox="1">
            <a:spLocks noChangeArrowheads="1"/>
          </p:cNvSpPr>
          <p:nvPr/>
        </p:nvSpPr>
        <p:spPr>
          <a:xfrm>
            <a:off x="536542" y="137151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b="1" dirty="0"/>
              <a:t>Verenigingen van de </a:t>
            </a:r>
            <a:r>
              <a:rPr lang="nl-NL" altLang="nl-NL" b="1" dirty="0" err="1"/>
              <a:t>FvOv</a:t>
            </a:r>
            <a:br>
              <a:rPr lang="nl-NL" altLang="nl-NL" b="1" dirty="0"/>
            </a:br>
            <a:r>
              <a:rPr lang="nl-NL" altLang="nl-NL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94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EA239613-2679-4C5A-8A88-56CF5200E7A3}"/>
              </a:ext>
            </a:extLst>
          </p:cNvPr>
          <p:cNvSpPr txBox="1">
            <a:spLocks/>
          </p:cNvSpPr>
          <p:nvPr/>
        </p:nvSpPr>
        <p:spPr>
          <a:xfrm>
            <a:off x="498835" y="1091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Wat houdt het vakbondsdeel in?</a:t>
            </a:r>
            <a:endParaRPr lang="nl-NL" dirty="0"/>
          </a:p>
        </p:txBody>
      </p:sp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7CC6A5DD-346A-4C4F-8950-C2D072D9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35" y="2417469"/>
            <a:ext cx="8146330" cy="4351338"/>
          </a:xfrm>
        </p:spPr>
        <p:txBody>
          <a:bodyPr>
            <a:normAutofit/>
          </a:bodyPr>
          <a:lstStyle/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</a:rPr>
              <a:t>Bestuurlijk overleg bewindspersonen</a:t>
            </a:r>
          </a:p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</a:rPr>
              <a:t>Gesprekken met raden, inspectie, et cetera</a:t>
            </a:r>
          </a:p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</a:rPr>
              <a:t>Naast collectieve belangenbehartiging ook individuele belangbehartiging</a:t>
            </a:r>
          </a:p>
          <a:p>
            <a:pPr lvl="1"/>
            <a:r>
              <a:rPr lang="nl-NL" sz="2500" dirty="0">
                <a:solidFill>
                  <a:schemeClr val="accent1">
                    <a:lumMod val="50000"/>
                  </a:schemeClr>
                </a:solidFill>
              </a:rPr>
              <a:t>Rechtsbijstandsverzekering (arbeidsverhoudingen)</a:t>
            </a:r>
          </a:p>
          <a:p>
            <a:pPr marL="0" indent="0">
              <a:buNone/>
            </a:pPr>
            <a:endParaRPr lang="nl-NL" sz="25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</a:rPr>
              <a:t> Een scheiding tussen onderwijs en arbeidsvoorwaarden is niet meer scherp te trekken</a:t>
            </a: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9DDEA4FF-75F0-41C3-8AF2-FB50B44089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2664" y="2742333"/>
            <a:ext cx="10515600" cy="4351338"/>
          </a:xfrm>
        </p:spPr>
        <p:txBody>
          <a:bodyPr>
            <a:normAutofit/>
          </a:bodyPr>
          <a:lstStyle/>
          <a:p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Gebruik je rechten! Bij twijfel, mail gewoon even!</a:t>
            </a:r>
          </a:p>
          <a:p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Heb ik als aanstormend talent iets te eisen op een school?</a:t>
            </a:r>
          </a:p>
          <a:p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Is er ruimte voor onderhandelingen met de nieuwe werkgever?</a:t>
            </a:r>
          </a:p>
          <a:p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Welke ruimte biedt de cao?</a:t>
            </a:r>
          </a:p>
          <a:p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Wat zijn mijn arbeidsvoorwaarden en wat zijn de trends?</a:t>
            </a:r>
            <a:b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</a:br>
            <a:endParaRPr lang="nl-NL" altLang="nl-NL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B47F9238-6318-4B8D-BF40-804DA4F7BBF3}"/>
              </a:ext>
            </a:extLst>
          </p:cNvPr>
          <p:cNvSpPr txBox="1">
            <a:spLocks noChangeArrowheads="1"/>
          </p:cNvSpPr>
          <p:nvPr/>
        </p:nvSpPr>
        <p:spPr>
          <a:xfrm>
            <a:off x="281856" y="13373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NVON voor jou als vakbond</a:t>
            </a:r>
          </a:p>
        </p:txBody>
      </p:sp>
    </p:spTree>
    <p:extLst>
      <p:ext uri="{BB962C8B-B14F-4D97-AF65-F5344CB8AC3E}">
        <p14:creationId xmlns:p14="http://schemas.microsoft.com/office/powerpoint/2010/main" val="161571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7F06D093-F9B9-4B1A-A18A-82A4A55EF5F1}"/>
              </a:ext>
            </a:extLst>
          </p:cNvPr>
          <p:cNvSpPr txBox="1">
            <a:spLocks/>
          </p:cNvSpPr>
          <p:nvPr/>
        </p:nvSpPr>
        <p:spPr>
          <a:xfrm>
            <a:off x="531265" y="1091906"/>
            <a:ext cx="74253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BC - vakbondsactiviteiten</a:t>
            </a:r>
          </a:p>
        </p:txBody>
      </p:sp>
      <p:sp>
        <p:nvSpPr>
          <p:cNvPr id="13" name="Tijdelijke aanduiding voor inhoud 1">
            <a:extLst>
              <a:ext uri="{FF2B5EF4-FFF2-40B4-BE49-F238E27FC236}">
                <a16:creationId xmlns:a16="http://schemas.microsoft.com/office/drawing/2014/main" id="{562010B1-43C1-4373-98FC-9BD2154F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5" y="1969250"/>
            <a:ext cx="7930347" cy="4344368"/>
          </a:xfrm>
        </p:spPr>
        <p:txBody>
          <a:bodyPr>
            <a:normAutofit fontScale="77500" lnSpcReduction="20000"/>
          </a:bodyPr>
          <a:lstStyle/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Klankbordgroep</a:t>
            </a:r>
          </a:p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Adviseert Bestuur NVON: AB en DB</a:t>
            </a:r>
          </a:p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Vertegenwoordiging in CIEFO, commissie voor arbeidszaken in </a:t>
            </a:r>
            <a:r>
              <a:rPr lang="nl-NL" sz="2600" dirty="0" err="1">
                <a:solidFill>
                  <a:schemeClr val="accent1">
                    <a:lumMod val="50000"/>
                  </a:schemeClr>
                </a:solidFill>
              </a:rPr>
              <a:t>FvOv</a:t>
            </a:r>
            <a:endParaRPr 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Via FvOv-Ciefo direct inzage en invloed in vakbondswerk voor:</a:t>
            </a:r>
          </a:p>
          <a:p>
            <a:pPr lvl="1"/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Curriculum.nu</a:t>
            </a:r>
          </a:p>
          <a:p>
            <a:pPr lvl="1"/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Bevoegdheden</a:t>
            </a:r>
          </a:p>
          <a:p>
            <a:pPr lvl="1"/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Onderwijspact</a:t>
            </a:r>
          </a:p>
          <a:p>
            <a:pPr lvl="1"/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Cao</a:t>
            </a:r>
          </a:p>
          <a:p>
            <a:pPr marL="457200" lvl="1" indent="0">
              <a:buNone/>
            </a:pPr>
            <a:endParaRPr 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Bij belangstelling meld je aan.  Voor ongeveer 6 vergaderingen per jaar</a:t>
            </a:r>
          </a:p>
          <a:p>
            <a:pPr lvl="1"/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Motto: Het is beter zelf mee te praten dan dat er over je gepraat wordt</a:t>
            </a:r>
          </a:p>
          <a:p>
            <a:pPr lvl="2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CDED9F-AE54-4545-932A-9CD5759BA6D3}"/>
              </a:ext>
            </a:extLst>
          </p:cNvPr>
          <p:cNvSpPr txBox="1">
            <a:spLocks/>
          </p:cNvSpPr>
          <p:nvPr/>
        </p:nvSpPr>
        <p:spPr>
          <a:xfrm>
            <a:off x="158285" y="1194832"/>
            <a:ext cx="8985715" cy="130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/>
              <a:t>Staken!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250233C-BEF5-4AEC-87B1-7AC3AF67B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51" y="2498104"/>
            <a:ext cx="5517045" cy="403860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Inzet: structureel meer geld voor het onderwijs voor kleinere klassen en meer tijd voor lesvoorbereiding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30 en 31 januari (twee dagen!)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Helaas geen stakingskas, dus als je bestuur loon inhoudt, is dat voor eigen rekening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Gelukkig betalen veel schoolbesturen door</a:t>
            </a:r>
          </a:p>
        </p:txBody>
      </p:sp>
      <p:pic>
        <p:nvPicPr>
          <p:cNvPr id="1026" name="Picture 2" descr="Cartoonist Argus gaf een dag les aan kleuterklas ...">
            <a:extLst>
              <a:ext uri="{FF2B5EF4-FFF2-40B4-BE49-F238E27FC236}">
                <a16:creationId xmlns:a16="http://schemas.microsoft.com/office/drawing/2014/main" id="{C129451F-D9C4-4D20-91A6-5D62517F5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8" r="26771"/>
          <a:stretch/>
        </p:blipFill>
        <p:spPr bwMode="auto">
          <a:xfrm>
            <a:off x="6223792" y="3050442"/>
            <a:ext cx="2698812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28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35810CA-6CF7-45A9-928A-158496CAD928}"/>
              </a:ext>
            </a:extLst>
          </p:cNvPr>
          <p:cNvSpPr txBox="1">
            <a:spLocks noChangeArrowheads="1"/>
          </p:cNvSpPr>
          <p:nvPr/>
        </p:nvSpPr>
        <p:spPr>
          <a:xfrm>
            <a:off x="281856" y="1160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900"/>
              <a:t>Advertentie</a:t>
            </a:r>
            <a:endParaRPr lang="nl-NL" altLang="nl-NL" sz="3000" b="1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81F9127-FF6F-4E45-91E5-36CE2EA6B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06" y="2105938"/>
            <a:ext cx="5587718" cy="4021907"/>
          </a:xfrm>
        </p:spPr>
        <p:txBody>
          <a:bodyPr>
            <a:noAutofit/>
          </a:bodyPr>
          <a:lstStyle/>
          <a:p>
            <a:r>
              <a:rPr lang="nl-NL" altLang="nl-NL" sz="2800" dirty="0">
                <a:solidFill>
                  <a:schemeClr val="accent1">
                    <a:lumMod val="50000"/>
                  </a:schemeClr>
                </a:solidFill>
              </a:rPr>
              <a:t>“We zoeken een enthousiaste collega voor het vak natuurkunde voor 0,6 fte”</a:t>
            </a:r>
            <a:br>
              <a:rPr lang="nl-NL" altLang="nl-NL" sz="28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nl-NL" altLang="nl-NL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altLang="nl-NL" sz="2800" dirty="0">
                <a:solidFill>
                  <a:schemeClr val="accent1">
                    <a:lumMod val="50000"/>
                  </a:schemeClr>
                </a:solidFill>
              </a:rPr>
              <a:t>Wat kan dat betekenen??</a:t>
            </a:r>
            <a:br>
              <a:rPr lang="nl-NL" altLang="nl-NL" sz="28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nl-NL" altLang="nl-NL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altLang="nl-NL" sz="2800" dirty="0">
                <a:solidFill>
                  <a:schemeClr val="accent1">
                    <a:lumMod val="50000"/>
                  </a:schemeClr>
                </a:solidFill>
              </a:rPr>
              <a:t>Drie verschillende salarissen, maar ook verschillende arbeidsvoorwaarden. Natuurkunde docenten zijn schaars, goede al helemaal.</a:t>
            </a:r>
            <a:endParaRPr lang="nl-N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umor solliciteren - Google zoeken | Werk: solliciteren ...">
            <a:extLst>
              <a:ext uri="{FF2B5EF4-FFF2-40B4-BE49-F238E27FC236}">
                <a16:creationId xmlns:a16="http://schemas.microsoft.com/office/drawing/2014/main" id="{F0E7522B-9432-4D93-8153-C2F1366E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75" y="2452512"/>
            <a:ext cx="22479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06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25685E64-77AE-41D1-87FB-AC65D6FA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39" y="1928604"/>
            <a:ext cx="7188654" cy="4351338"/>
          </a:xfrm>
        </p:spPr>
        <p:txBody>
          <a:bodyPr>
            <a:normAutofit lnSpcReduction="10000"/>
          </a:bodyPr>
          <a:lstStyle/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Sollicitatiegesprek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Pas op voor </a:t>
            </a:r>
            <a:r>
              <a:rPr lang="nl-NL" sz="2400" dirty="0" err="1">
                <a:solidFill>
                  <a:schemeClr val="accent1">
                    <a:lumMod val="50000"/>
                  </a:schemeClr>
                </a:solidFill>
              </a:rPr>
              <a:t>payrolling</a:t>
            </a: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Tijdelijke aanstelling, of voor bepaalde tijd, op projectbasis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Inschaling, hierover kun je onderhandelen!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Eerste jaar 20 % op de lesgevende taak, tweede jaar 10%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Een dienstverband van minimaal 0,5 fte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Taakbeleid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Reis- en verhuiskosten (eerste jaar)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Procedure beoordeling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E70F6C4-EEAF-4C91-943E-85D9D1410F9C}"/>
              </a:ext>
            </a:extLst>
          </p:cNvPr>
          <p:cNvSpPr txBox="1">
            <a:spLocks noChangeArrowheads="1"/>
          </p:cNvSpPr>
          <p:nvPr/>
        </p:nvSpPr>
        <p:spPr>
          <a:xfrm>
            <a:off x="531265" y="9421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400" b="1"/>
              <a:t>Als je begint….</a:t>
            </a:r>
            <a:endParaRPr lang="nl-NL" alt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2471719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D9584E3-901B-4380-8BCB-8BA436CFE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84582"/>
            <a:ext cx="7970134" cy="381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nl-NL" sz="26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Verklaring Omtrent het Gedrag (VOG)</a:t>
            </a:r>
          </a:p>
          <a:p>
            <a:pPr>
              <a:defRPr/>
            </a:pPr>
            <a:endParaRPr lang="nl-NL" sz="2600" kern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nl-NL" sz="26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Akte van benoeming</a:t>
            </a:r>
          </a:p>
          <a:p>
            <a:pPr>
              <a:defRPr/>
            </a:pPr>
            <a:r>
              <a:rPr lang="nl-NL" sz="26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- functie plus de maximumschaal</a:t>
            </a:r>
          </a:p>
          <a:p>
            <a:pPr>
              <a:defRPr/>
            </a:pPr>
            <a:r>
              <a:rPr lang="nl-NL" sz="26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- vast of tijdelijke dienst</a:t>
            </a:r>
          </a:p>
          <a:p>
            <a:pPr>
              <a:defRPr/>
            </a:pPr>
            <a:r>
              <a:rPr lang="nl-NL" sz="26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- de betrekkingsomvang  (aantal uur) en de werktijdfactor</a:t>
            </a:r>
          </a:p>
          <a:p>
            <a:pPr>
              <a:defRPr/>
            </a:pPr>
            <a:r>
              <a:rPr lang="nl-NL" sz="26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- de salarisschaal en het salarisnummer</a:t>
            </a:r>
          </a:p>
          <a:p>
            <a:pPr>
              <a:defRPr/>
            </a:pPr>
            <a:r>
              <a:rPr lang="nl-NL" sz="26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- datum van indiensttreding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D5C7E49-7F86-4972-BA07-DF1AD85F9430}"/>
              </a:ext>
            </a:extLst>
          </p:cNvPr>
          <p:cNvSpPr txBox="1">
            <a:spLocks noChangeArrowheads="1"/>
          </p:cNvSpPr>
          <p:nvPr/>
        </p:nvSpPr>
        <p:spPr>
          <a:xfrm>
            <a:off x="583676" y="9908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400" b="1" dirty="0"/>
              <a:t>Benoeming/aanstelling</a:t>
            </a:r>
          </a:p>
        </p:txBody>
      </p:sp>
    </p:spTree>
    <p:extLst>
      <p:ext uri="{BB962C8B-B14F-4D97-AF65-F5344CB8AC3E}">
        <p14:creationId xmlns:p14="http://schemas.microsoft.com/office/powerpoint/2010/main" val="3864348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380DBA0-75BF-40DF-AE0E-D932B56DE3A8}"/>
              </a:ext>
            </a:extLst>
          </p:cNvPr>
          <p:cNvSpPr txBox="1">
            <a:spLocks noChangeArrowheads="1"/>
          </p:cNvSpPr>
          <p:nvPr/>
        </p:nvSpPr>
        <p:spPr>
          <a:xfrm>
            <a:off x="659091" y="8773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b="1"/>
              <a:t>Vast of tijdelijk?</a:t>
            </a:r>
            <a:endParaRPr lang="nl-NL" altLang="nl-NL" b="1" dirty="0"/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BC4523EB-4D49-4486-9558-8B32B7FF4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50" y="1987755"/>
            <a:ext cx="8038485" cy="4351338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Onbevoegd nooit een vaste aanstelling, maximaal tijdelijk voor twee jaar</a:t>
            </a:r>
          </a:p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Uitgangspunt “proeftijd” van een jaar</a:t>
            </a:r>
          </a:p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Mag maximaal 3 jaar, maar de regels hierover veranderen jaarlijks. </a:t>
            </a:r>
          </a:p>
          <a:p>
            <a:pPr marL="34290" indent="0">
              <a:buNone/>
            </a:pPr>
            <a:endParaRPr 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9375C43-98CD-4F5D-A528-BFCB7A9ADC3B}"/>
              </a:ext>
            </a:extLst>
          </p:cNvPr>
          <p:cNvSpPr txBox="1">
            <a:spLocks noChangeArrowheads="1"/>
          </p:cNvSpPr>
          <p:nvPr/>
        </p:nvSpPr>
        <p:spPr>
          <a:xfrm>
            <a:off x="362334" y="5171666"/>
            <a:ext cx="7623175" cy="150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000" b="1" dirty="0">
                <a:solidFill>
                  <a:schemeClr val="accent1">
                    <a:lumMod val="50000"/>
                  </a:schemeClr>
                </a:solidFill>
              </a:rPr>
              <a:t>Jean Pierre </a:t>
            </a:r>
            <a:r>
              <a:rPr lang="nl-NL" altLang="nl-NL" sz="3000" b="1" dirty="0" err="1">
                <a:solidFill>
                  <a:schemeClr val="accent1">
                    <a:lumMod val="50000"/>
                  </a:schemeClr>
                </a:solidFill>
              </a:rPr>
              <a:t>Nelk</a:t>
            </a:r>
            <a:br>
              <a:rPr lang="nl-NL" altLang="nl-NL" sz="3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altLang="nl-NL" sz="3000" b="1" dirty="0">
                <a:solidFill>
                  <a:schemeClr val="accent1">
                    <a:lumMod val="50000"/>
                  </a:schemeClr>
                </a:solidFill>
              </a:rPr>
              <a:t>Mark Dirken</a:t>
            </a:r>
            <a:br>
              <a:rPr lang="nl-NL" altLang="nl-NL" sz="3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altLang="nl-NL" sz="3000" b="1" dirty="0">
                <a:solidFill>
                  <a:schemeClr val="accent1">
                    <a:lumMod val="50000"/>
                  </a:schemeClr>
                </a:solidFill>
              </a:rPr>
              <a:t>Bestuurscommissie vakbondsactiviteiten</a:t>
            </a:r>
            <a:endParaRPr lang="nl-NL" altLang="nl-N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DD07D63D-B17C-4DA8-8C53-95F36E2B8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64" y="2408541"/>
            <a:ext cx="8703946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3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Wordt nu NVON lid!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- 1ste </a:t>
            </a:r>
            <a:r>
              <a:rPr lang="nl-NL" altLang="nl-NL" sz="28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jr</a:t>
            </a:r>
            <a:r>
              <a:rPr lang="nl-NL" altLang="nl-NL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50 % korting en een welkomstgeschenk.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Gratis voor studenten van de lerarenopleidingen.</a:t>
            </a:r>
          </a:p>
        </p:txBody>
      </p:sp>
    </p:spTree>
    <p:extLst>
      <p:ext uri="{BB962C8B-B14F-4D97-AF65-F5344CB8AC3E}">
        <p14:creationId xmlns:p14="http://schemas.microsoft.com/office/powerpoint/2010/main" val="4765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150A3FC-D5CC-4B94-9994-79EF889F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77" y="1326478"/>
            <a:ext cx="7406640" cy="706489"/>
          </a:xfrm>
        </p:spPr>
        <p:txBody>
          <a:bodyPr>
            <a:normAutofit/>
          </a:bodyPr>
          <a:lstStyle/>
          <a:p>
            <a:r>
              <a:rPr lang="nl-NL" sz="4400" b="1" dirty="0"/>
              <a:t>Salarissen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3F7C6190-30C1-4FA7-BA39-402E2B1EB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877" y="2383474"/>
            <a:ext cx="3566160" cy="4049557"/>
          </a:xfrm>
        </p:spPr>
        <p:txBody>
          <a:bodyPr>
            <a:normAutofit lnSpcReduction="10000"/>
          </a:bodyPr>
          <a:lstStyle/>
          <a:p>
            <a:r>
              <a:rPr lang="nl-NL" sz="2800" dirty="0"/>
              <a:t>LA, LB, LC en LD</a:t>
            </a:r>
          </a:p>
          <a:p>
            <a:endParaRPr lang="nl-NL" sz="2800" dirty="0"/>
          </a:p>
          <a:p>
            <a:r>
              <a:rPr lang="nl-NL" sz="2800" dirty="0"/>
              <a:t>Functiemix </a:t>
            </a:r>
          </a:p>
          <a:p>
            <a:endParaRPr lang="nl-NL" sz="2800" dirty="0"/>
          </a:p>
          <a:p>
            <a:r>
              <a:rPr lang="nl-NL" sz="2800" dirty="0"/>
              <a:t>Na het entreerecht zijn per school afspraken gemaakt hoe aan de functiemix moet worden voldaan.</a:t>
            </a:r>
          </a:p>
          <a:p>
            <a:endParaRPr lang="nl-NL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6150DE16-024B-4032-82E1-E5AA565E6C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4" y="225602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8276FB-FD90-4AC0-B5C1-3CD69E628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183" y="1122683"/>
            <a:ext cx="4865026" cy="555863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1C919B1-C986-4F6B-84B4-3FC3BEB6E566}"/>
              </a:ext>
            </a:extLst>
          </p:cNvPr>
          <p:cNvSpPr txBox="1">
            <a:spLocks noChangeArrowheads="1"/>
          </p:cNvSpPr>
          <p:nvPr/>
        </p:nvSpPr>
        <p:spPr>
          <a:xfrm>
            <a:off x="847627" y="10579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alt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387105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Tijdelijke aanduiding voor inhoud 3">
            <a:extLst>
              <a:ext uri="{FF2B5EF4-FFF2-40B4-BE49-F238E27FC236}">
                <a16:creationId xmlns:a16="http://schemas.microsoft.com/office/drawing/2014/main" id="{6AC2B5D0-D4EA-4EC9-86B2-8305E1FBE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75821" y="1160624"/>
            <a:ext cx="5127953" cy="529161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0CDED9F-AE54-4545-932A-9CD5759BA6D3}"/>
              </a:ext>
            </a:extLst>
          </p:cNvPr>
          <p:cNvSpPr txBox="1">
            <a:spLocks/>
          </p:cNvSpPr>
          <p:nvPr/>
        </p:nvSpPr>
        <p:spPr>
          <a:xfrm>
            <a:off x="158285" y="1194832"/>
            <a:ext cx="8985715" cy="130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dirty="0"/>
              <a:t>Beschikbaarheidstabel</a:t>
            </a:r>
          </a:p>
        </p:txBody>
      </p:sp>
    </p:spTree>
    <p:extLst>
      <p:ext uri="{BB962C8B-B14F-4D97-AF65-F5344CB8AC3E}">
        <p14:creationId xmlns:p14="http://schemas.microsoft.com/office/powerpoint/2010/main" val="435894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CDED9F-AE54-4545-932A-9CD5759BA6D3}"/>
              </a:ext>
            </a:extLst>
          </p:cNvPr>
          <p:cNvSpPr txBox="1">
            <a:spLocks/>
          </p:cNvSpPr>
          <p:nvPr/>
        </p:nvSpPr>
        <p:spPr>
          <a:xfrm>
            <a:off x="158285" y="1194832"/>
            <a:ext cx="8985715" cy="130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/>
              <a:t>Huidige ontwikkelingen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DA692C5-C58C-4F54-9200-FF487A267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95" y="2819400"/>
            <a:ext cx="7404653" cy="4038600"/>
          </a:xfrm>
        </p:spPr>
        <p:txBody>
          <a:bodyPr>
            <a:normAutofit/>
          </a:bodyPr>
          <a:lstStyle/>
          <a:p>
            <a:r>
              <a:rPr lang="nl-NL" sz="2600" dirty="0" err="1">
                <a:solidFill>
                  <a:schemeClr val="accent1">
                    <a:lumMod val="50000"/>
                  </a:schemeClr>
                </a:solidFill>
              </a:rPr>
              <a:t>CAO-overleg</a:t>
            </a:r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 VO is vastgelopen</a:t>
            </a:r>
          </a:p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Veel scholen worstelen met invoering WNRA (=Wet normalisering rechtspositie ambtenaren), iedere school doet maar wat, houd je bestuur in de gaten!</a:t>
            </a:r>
          </a:p>
          <a:p>
            <a:endParaRPr 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Wel nu onderhandelaarsakkoord CAO-PO</a:t>
            </a:r>
          </a:p>
        </p:txBody>
      </p:sp>
    </p:spTree>
    <p:extLst>
      <p:ext uri="{BB962C8B-B14F-4D97-AF65-F5344CB8AC3E}">
        <p14:creationId xmlns:p14="http://schemas.microsoft.com/office/powerpoint/2010/main" val="89476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CDED9F-AE54-4545-932A-9CD5759BA6D3}"/>
              </a:ext>
            </a:extLst>
          </p:cNvPr>
          <p:cNvSpPr txBox="1">
            <a:spLocks/>
          </p:cNvSpPr>
          <p:nvPr/>
        </p:nvSpPr>
        <p:spPr>
          <a:xfrm>
            <a:off x="158285" y="1194832"/>
            <a:ext cx="8985715" cy="130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/>
              <a:t>Staken!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250233C-BEF5-4AEC-87B1-7AC3AF67B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51" y="2498104"/>
            <a:ext cx="5517045" cy="403860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Inzet: structureel meer geld voor het onderwijs voor kleinere klassen en meer tijd voor lesvoorbereiding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30 en 31 januari (twee dagen!)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Helaas geen stakingskas, dus als je bestuur loon inhoudt, is dat voor eigen rekening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Gelukkig betalen veel schoolbesturen door</a:t>
            </a:r>
          </a:p>
        </p:txBody>
      </p:sp>
      <p:pic>
        <p:nvPicPr>
          <p:cNvPr id="1026" name="Picture 2" descr="Cartoonist Argus gaf een dag les aan kleuterklas ...">
            <a:extLst>
              <a:ext uri="{FF2B5EF4-FFF2-40B4-BE49-F238E27FC236}">
                <a16:creationId xmlns:a16="http://schemas.microsoft.com/office/drawing/2014/main" id="{C129451F-D9C4-4D20-91A6-5D62517F5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8" r="26771"/>
          <a:stretch/>
        </p:blipFill>
        <p:spPr bwMode="auto">
          <a:xfrm>
            <a:off x="6223792" y="3050442"/>
            <a:ext cx="2698812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45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56F04CC-A9A0-4C71-B4DF-39FD66F9A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35" y="1091906"/>
            <a:ext cx="8280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6000" b="1" dirty="0">
                <a:solidFill>
                  <a:schemeClr val="accent1"/>
                </a:solidFill>
                <a:latin typeface="Garamond" panose="02020404030301010803" pitchFamily="18" charset="0"/>
              </a:rPr>
              <a:t>Vragen en discussie</a:t>
            </a:r>
          </a:p>
        </p:txBody>
      </p:sp>
      <p:pic>
        <p:nvPicPr>
          <p:cNvPr id="13" name="Afbeelding 12" descr="Afbeelding met tekening&#10;&#10;Automatisch gegenereerde beschrijving">
            <a:extLst>
              <a:ext uri="{FF2B5EF4-FFF2-40B4-BE49-F238E27FC236}">
                <a16:creationId xmlns:a16="http://schemas.microsoft.com/office/drawing/2014/main" id="{9E1539F4-58E1-4F60-B896-6276B4230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89" y="1963072"/>
            <a:ext cx="4693581" cy="4637539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4CE1D2E3-4866-495B-8BBF-3CA4A5AA741E}"/>
              </a:ext>
            </a:extLst>
          </p:cNvPr>
          <p:cNvSpPr/>
          <p:nvPr/>
        </p:nvSpPr>
        <p:spPr>
          <a:xfrm>
            <a:off x="544192" y="2501459"/>
            <a:ext cx="600075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nl-NL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Bedankt voor je aandacht</a:t>
            </a:r>
          </a:p>
          <a:p>
            <a:pPr eaLnBrk="1" hangingPunct="1">
              <a:spcBef>
                <a:spcPct val="50000"/>
              </a:spcBef>
              <a:defRPr/>
            </a:pPr>
            <a:endParaRPr lang="nl-NL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nl-NL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Aanmelden?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nl-NL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Stuur email naar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nl-NL" sz="20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m.dirken@home.nl</a:t>
            </a:r>
            <a:endParaRPr lang="nl-NL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nl-NL" sz="20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jpnelk@gmail.com</a:t>
            </a:r>
            <a:r>
              <a:rPr lang="nl-NL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endParaRPr lang="nl-NL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nl-NL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Vragen?</a:t>
            </a:r>
            <a:endParaRPr lang="nl-NL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927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EAD7F94B-1FF1-42BD-AF3C-9F04B90F6366}"/>
              </a:ext>
            </a:extLst>
          </p:cNvPr>
          <p:cNvSpPr txBox="1">
            <a:spLocks/>
          </p:cNvSpPr>
          <p:nvPr/>
        </p:nvSpPr>
        <p:spPr>
          <a:xfrm>
            <a:off x="379656" y="21961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defRPr/>
            </a:pPr>
            <a:r>
              <a:rPr lang="nl-NL" altLang="nl-NL" sz="2800" dirty="0">
                <a:solidFill>
                  <a:schemeClr val="accent1">
                    <a:lumMod val="50000"/>
                  </a:schemeClr>
                </a:solidFill>
              </a:rPr>
              <a:t>Vereniging rond het vak</a:t>
            </a:r>
          </a:p>
          <a:p>
            <a:pPr lvl="2">
              <a:defRPr/>
            </a:pPr>
            <a:r>
              <a:rPr lang="nl-NL" altLang="nl-NL" sz="2800" dirty="0">
                <a:solidFill>
                  <a:schemeClr val="accent1">
                    <a:lumMod val="50000"/>
                  </a:schemeClr>
                </a:solidFill>
              </a:rPr>
              <a:t>Geen klassieke vakbond</a:t>
            </a:r>
          </a:p>
          <a:p>
            <a:pPr lvl="2">
              <a:defRPr/>
            </a:pPr>
            <a:r>
              <a:rPr lang="nl-NL" altLang="nl-NL" sz="2800" dirty="0">
                <a:solidFill>
                  <a:schemeClr val="accent1">
                    <a:lumMod val="50000"/>
                  </a:schemeClr>
                </a:solidFill>
              </a:rPr>
              <a:t>Bredere agenda dan alleen arbeidsvoorwaarden</a:t>
            </a:r>
          </a:p>
          <a:p>
            <a:pPr lvl="1">
              <a:defRPr/>
            </a:pPr>
            <a:endParaRPr lang="nl-NL" altLang="nl-NL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720090" lvl="2" indent="-342900">
              <a:tabLst>
                <a:tab pos="447675" algn="l"/>
              </a:tabLst>
              <a:defRPr/>
            </a:pPr>
            <a:r>
              <a:rPr lang="nl-NL" altLang="nl-NL" sz="2800" b="1" dirty="0">
                <a:solidFill>
                  <a:schemeClr val="accent1">
                    <a:lumMod val="50000"/>
                  </a:schemeClr>
                </a:solidFill>
              </a:rPr>
              <a:t>NVON voor jou als vakvereniging</a:t>
            </a:r>
          </a:p>
          <a:p>
            <a:pPr marL="720090" lvl="2" indent="-342900">
              <a:tabLst>
                <a:tab pos="447675" algn="l"/>
              </a:tabLst>
              <a:defRPr/>
            </a:pPr>
            <a:r>
              <a:rPr lang="nl-NL" altLang="nl-NL" sz="2800" b="1" dirty="0">
                <a:solidFill>
                  <a:schemeClr val="accent1">
                    <a:lumMod val="50000"/>
                  </a:schemeClr>
                </a:solidFill>
              </a:rPr>
              <a:t>NVON voor jou als vakbond</a:t>
            </a:r>
          </a:p>
          <a:p>
            <a:pPr marL="0" indent="0">
              <a:buFont typeface="Corbel" pitchFamily="34" charset="0"/>
              <a:buNone/>
              <a:tabLst>
                <a:tab pos="447675" algn="l"/>
              </a:tabLst>
              <a:defRPr/>
            </a:pPr>
            <a:br>
              <a:rPr lang="nl-NL" altLang="nl-NL" dirty="0"/>
            </a:br>
            <a:br>
              <a:rPr lang="nl-NL" altLang="nl-NL" dirty="0"/>
            </a:br>
            <a:endParaRPr lang="nl-NL" b="1" dirty="0">
              <a:solidFill>
                <a:schemeClr val="tx2"/>
              </a:solidFill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5AFF5DC-9BD5-4648-BE9D-5ECA42A03EBE}"/>
              </a:ext>
            </a:extLst>
          </p:cNvPr>
          <p:cNvSpPr txBox="1">
            <a:spLocks noChangeArrowheads="1"/>
          </p:cNvSpPr>
          <p:nvPr/>
        </p:nvSpPr>
        <p:spPr>
          <a:xfrm>
            <a:off x="379656" y="1160624"/>
            <a:ext cx="9418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nl-NL" altLang="nl-NL" b="1" dirty="0"/>
              <a:t>NVON - Vakvereniging én vakbond</a:t>
            </a:r>
          </a:p>
        </p:txBody>
      </p:sp>
    </p:spTree>
    <p:extLst>
      <p:ext uri="{BB962C8B-B14F-4D97-AF65-F5344CB8AC3E}">
        <p14:creationId xmlns:p14="http://schemas.microsoft.com/office/powerpoint/2010/main" val="402532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0511B2-C24F-4F36-87C8-BC9BCDEC6A89}"/>
              </a:ext>
            </a:extLst>
          </p:cNvPr>
          <p:cNvSpPr txBox="1">
            <a:spLocks/>
          </p:cNvSpPr>
          <p:nvPr/>
        </p:nvSpPr>
        <p:spPr>
          <a:xfrm>
            <a:off x="417756" y="877344"/>
            <a:ext cx="10439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Waar staat de NVON voor??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0163C9C-08B0-44E4-9894-7074FDAADF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9312" y="2000088"/>
            <a:ext cx="10515600" cy="4351338"/>
          </a:xfrm>
        </p:spPr>
        <p:txBody>
          <a:bodyPr>
            <a:normAutofit/>
          </a:bodyPr>
          <a:lstStyle/>
          <a:p>
            <a:pPr marL="34290" indent="0">
              <a:lnSpc>
                <a:spcPct val="80000"/>
              </a:lnSpc>
              <a:buNone/>
            </a:pPr>
            <a:r>
              <a:rPr lang="nl-NL" altLang="nl-NL" dirty="0">
                <a:solidFill>
                  <a:schemeClr val="accent1">
                    <a:lumMod val="50000"/>
                  </a:schemeClr>
                </a:solidFill>
              </a:rPr>
              <a:t>Nederlandse Vereniging voor Onderwijs in de Natuurwetenschappen</a:t>
            </a:r>
          </a:p>
          <a:p>
            <a:pPr>
              <a:lnSpc>
                <a:spcPct val="80000"/>
              </a:lnSpc>
            </a:pPr>
            <a:r>
              <a:rPr lang="nl-NL" altLang="nl-NL" dirty="0">
                <a:solidFill>
                  <a:schemeClr val="accent1">
                    <a:lumMod val="50000"/>
                  </a:schemeClr>
                </a:solidFill>
              </a:rPr>
              <a:t>Sectie Biologie</a:t>
            </a:r>
          </a:p>
          <a:p>
            <a:pPr>
              <a:lnSpc>
                <a:spcPct val="80000"/>
              </a:lnSpc>
            </a:pPr>
            <a:r>
              <a:rPr lang="nl-NL" altLang="nl-NL" dirty="0">
                <a:solidFill>
                  <a:schemeClr val="accent1">
                    <a:lumMod val="50000"/>
                  </a:schemeClr>
                </a:solidFill>
              </a:rPr>
              <a:t>Sectie Natuurkunde</a:t>
            </a:r>
          </a:p>
          <a:p>
            <a:pPr>
              <a:lnSpc>
                <a:spcPct val="80000"/>
              </a:lnSpc>
            </a:pPr>
            <a:r>
              <a:rPr lang="nl-NL" altLang="nl-NL" dirty="0">
                <a:solidFill>
                  <a:schemeClr val="accent1">
                    <a:lumMod val="50000"/>
                  </a:schemeClr>
                </a:solidFill>
              </a:rPr>
              <a:t>Sectie NLT</a:t>
            </a:r>
          </a:p>
          <a:p>
            <a:pPr>
              <a:lnSpc>
                <a:spcPct val="80000"/>
              </a:lnSpc>
            </a:pPr>
            <a:r>
              <a:rPr lang="nl-NL" altLang="nl-NL" dirty="0">
                <a:solidFill>
                  <a:schemeClr val="accent1">
                    <a:lumMod val="50000"/>
                  </a:schemeClr>
                </a:solidFill>
              </a:rPr>
              <a:t>Sectie Scheikunde</a:t>
            </a:r>
          </a:p>
          <a:p>
            <a:pPr>
              <a:lnSpc>
                <a:spcPct val="80000"/>
              </a:lnSpc>
            </a:pPr>
            <a:r>
              <a:rPr lang="nl-NL" altLang="nl-NL" dirty="0">
                <a:solidFill>
                  <a:schemeClr val="accent1">
                    <a:lumMod val="50000"/>
                  </a:schemeClr>
                </a:solidFill>
              </a:rPr>
              <a:t>Sectie </a:t>
            </a:r>
            <a:r>
              <a:rPr lang="nl-NL" altLang="nl-NL" dirty="0" err="1">
                <a:solidFill>
                  <a:schemeClr val="accent1">
                    <a:lumMod val="50000"/>
                  </a:schemeClr>
                </a:solidFill>
              </a:rPr>
              <a:t>toa</a:t>
            </a:r>
            <a:endParaRPr lang="nl-NL" altLang="nl-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nl-NL" altLang="nl-NL" dirty="0">
                <a:solidFill>
                  <a:schemeClr val="accent1">
                    <a:lumMod val="50000"/>
                  </a:schemeClr>
                </a:solidFill>
              </a:rPr>
              <a:t>Sectie vmbo</a:t>
            </a:r>
          </a:p>
          <a:p>
            <a:pPr>
              <a:lnSpc>
                <a:spcPct val="80000"/>
              </a:lnSpc>
            </a:pPr>
            <a:r>
              <a:rPr lang="nl-NL" altLang="nl-NL" dirty="0">
                <a:solidFill>
                  <a:schemeClr val="accent1">
                    <a:lumMod val="50000"/>
                  </a:schemeClr>
                </a:solidFill>
              </a:rPr>
              <a:t>Sectie techniek</a:t>
            </a:r>
          </a:p>
          <a:p>
            <a:pPr>
              <a:lnSpc>
                <a:spcPct val="80000"/>
              </a:lnSpc>
            </a:pPr>
            <a:r>
              <a:rPr lang="nl-NL" altLang="nl-NL" dirty="0">
                <a:solidFill>
                  <a:schemeClr val="accent1">
                    <a:lumMod val="50000"/>
                  </a:schemeClr>
                </a:solidFill>
              </a:rPr>
              <a:t>BC ANW</a:t>
            </a:r>
          </a:p>
          <a:p>
            <a:pPr>
              <a:lnSpc>
                <a:spcPct val="80000"/>
              </a:lnSpc>
            </a:pPr>
            <a:r>
              <a:rPr lang="nl-NL" altLang="nl-NL" dirty="0">
                <a:solidFill>
                  <a:schemeClr val="accent1">
                    <a:lumMod val="50000"/>
                  </a:schemeClr>
                </a:solidFill>
              </a:rPr>
              <a:t>BC Bovenbouw en BC onderbouw</a:t>
            </a:r>
          </a:p>
          <a:p>
            <a:pPr>
              <a:lnSpc>
                <a:spcPct val="80000"/>
              </a:lnSpc>
            </a:pPr>
            <a:r>
              <a:rPr lang="nl-NL" altLang="nl-NL" dirty="0">
                <a:solidFill>
                  <a:schemeClr val="accent1">
                    <a:lumMod val="50000"/>
                  </a:schemeClr>
                </a:solidFill>
              </a:rPr>
              <a:t>BC Jonge leden</a:t>
            </a:r>
          </a:p>
          <a:p>
            <a:pPr>
              <a:lnSpc>
                <a:spcPct val="80000"/>
              </a:lnSpc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05645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02FB7AEA-2F45-41E8-BE9E-C1095D42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56" y="2394012"/>
            <a:ext cx="10515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Magazine NVOX</a:t>
            </a:r>
          </a:p>
          <a:p>
            <a:pPr>
              <a:defRPr/>
            </a:pPr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Website / Nieuwsbrieven</a:t>
            </a:r>
          </a:p>
          <a:p>
            <a:pPr>
              <a:defRPr/>
            </a:pPr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NVON congres</a:t>
            </a:r>
          </a:p>
          <a:p>
            <a:pPr>
              <a:defRPr/>
            </a:pPr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Jong NVON</a:t>
            </a:r>
          </a:p>
          <a:p>
            <a:pPr>
              <a:defRPr/>
            </a:pPr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Kringen: netwerken, examenbesprekingen</a:t>
            </a:r>
          </a:p>
          <a:p>
            <a:pPr>
              <a:defRPr/>
            </a:pPr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Samenstelling </a:t>
            </a:r>
            <a:r>
              <a:rPr lang="nl-NL" altLang="nl-NL" sz="2600" dirty="0" err="1">
                <a:solidFill>
                  <a:schemeClr val="accent1">
                    <a:lumMod val="50000"/>
                  </a:schemeClr>
                </a:solidFill>
              </a:rPr>
              <a:t>Binas</a:t>
            </a:r>
            <a:endParaRPr lang="nl-NL" alt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NL" alt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NL" altLang="nl-NL" sz="2600" b="1" dirty="0">
                <a:solidFill>
                  <a:schemeClr val="accent1">
                    <a:lumMod val="50000"/>
                  </a:schemeClr>
                </a:solidFill>
              </a:rPr>
              <a:t>Belang van exacte vakken in FvOv behartigen</a:t>
            </a:r>
          </a:p>
          <a:p>
            <a:pPr marL="34290" indent="0">
              <a:buNone/>
              <a:defRPr/>
            </a:pPr>
            <a:r>
              <a:rPr lang="nl-NL" altLang="nl-NL" sz="2600" b="1" dirty="0">
                <a:solidFill>
                  <a:schemeClr val="accent1">
                    <a:lumMod val="50000"/>
                  </a:schemeClr>
                </a:solidFill>
              </a:rPr>
              <a:t>  (= vakbondswerk)</a:t>
            </a:r>
          </a:p>
          <a:p>
            <a:pPr>
              <a:defRPr/>
            </a:pPr>
            <a:endParaRPr lang="nl-NL" alt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NL" alt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NL" altLang="nl-NL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NL" alt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NL" altLang="nl-NL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NL" alt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NL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B31DD35-A666-4C20-ABC3-64E43F71263D}"/>
              </a:ext>
            </a:extLst>
          </p:cNvPr>
          <p:cNvSpPr txBox="1">
            <a:spLocks noChangeArrowheads="1"/>
          </p:cNvSpPr>
          <p:nvPr/>
        </p:nvSpPr>
        <p:spPr>
          <a:xfrm>
            <a:off x="379656" y="11976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b="1" dirty="0"/>
              <a:t>NVON als vakvereniging,</a:t>
            </a:r>
            <a:br>
              <a:rPr lang="nl-NL" altLang="nl-NL" b="1" dirty="0"/>
            </a:br>
            <a:r>
              <a:rPr lang="nl-NL" altLang="nl-NL" b="1" dirty="0"/>
              <a:t>Belangen behartiging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4C083A-1A6F-43DC-951E-77B25D9C3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2925" r="26701" b="2706"/>
          <a:stretch/>
        </p:blipFill>
        <p:spPr bwMode="auto">
          <a:xfrm>
            <a:off x="6560075" y="1489876"/>
            <a:ext cx="2052660" cy="27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D0C75AD4-A475-4388-B71F-72FAD258B6FC}"/>
              </a:ext>
            </a:extLst>
          </p:cNvPr>
          <p:cNvSpPr txBox="1">
            <a:spLocks/>
          </p:cNvSpPr>
          <p:nvPr/>
        </p:nvSpPr>
        <p:spPr>
          <a:xfrm>
            <a:off x="611957" y="946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 doet de NVON?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C2D6CDB-B3A5-49DA-83F6-FC8894ECE3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785" y="2353803"/>
            <a:ext cx="10515600" cy="4351338"/>
          </a:xfrm>
        </p:spPr>
        <p:txBody>
          <a:bodyPr>
            <a:normAutofit/>
          </a:bodyPr>
          <a:lstStyle/>
          <a:p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Belangenbehartiger docent/</a:t>
            </a:r>
            <a:r>
              <a:rPr lang="nl-NL" altLang="nl-NL" sz="2600" dirty="0" err="1">
                <a:solidFill>
                  <a:schemeClr val="accent1">
                    <a:lumMod val="50000"/>
                  </a:schemeClr>
                </a:solidFill>
              </a:rPr>
              <a:t>toa</a:t>
            </a:r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Meepraten en meedenken over onderwijsvernieuwingen</a:t>
            </a:r>
          </a:p>
          <a:p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Intermediair bij de invoeringstrajecten en raadplegingen</a:t>
            </a:r>
          </a:p>
          <a:p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 Afstemming tussen de vakken</a:t>
            </a:r>
          </a:p>
          <a:p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 Ondersteuning van docenten/</a:t>
            </a:r>
            <a:r>
              <a:rPr lang="nl-NL" altLang="nl-NL" sz="2600" dirty="0" err="1">
                <a:solidFill>
                  <a:schemeClr val="accent1">
                    <a:lumMod val="50000"/>
                  </a:schemeClr>
                </a:solidFill>
              </a:rPr>
              <a:t>toa</a:t>
            </a:r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 bij de invoering</a:t>
            </a:r>
          </a:p>
          <a:p>
            <a:endParaRPr lang="nl-NL" alt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alt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altLang="nl-NL" sz="2600" dirty="0">
                <a:solidFill>
                  <a:schemeClr val="accent1">
                    <a:lumMod val="50000"/>
                  </a:schemeClr>
                </a:solidFill>
              </a:rPr>
              <a:t>NVON: 4500 leden</a:t>
            </a:r>
          </a:p>
        </p:txBody>
      </p:sp>
    </p:spTree>
    <p:extLst>
      <p:ext uri="{BB962C8B-B14F-4D97-AF65-F5344CB8AC3E}">
        <p14:creationId xmlns:p14="http://schemas.microsoft.com/office/powerpoint/2010/main" val="978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r>
              <a:rPr lang="nl-NL" dirty="0"/>
              <a:t>\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02E966-C84A-4EDD-AD9C-CD86C928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0336" y="1187586"/>
            <a:ext cx="9884671" cy="101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4800" b="1" dirty="0">
                <a:solidFill>
                  <a:schemeClr val="accent1"/>
                </a:solidFill>
                <a:latin typeface="+mj-lt"/>
              </a:rPr>
              <a:t>Drie </a:t>
            </a:r>
            <a:r>
              <a:rPr lang="nl-NL" altLang="nl-NL" sz="4600" b="1" dirty="0">
                <a:solidFill>
                  <a:schemeClr val="accent1"/>
                </a:solidFill>
                <a:latin typeface="+mj-lt"/>
              </a:rPr>
              <a:t>vakcentrales</a:t>
            </a:r>
            <a:r>
              <a:rPr lang="nl-NL" altLang="nl-NL" sz="4800" b="1" dirty="0">
                <a:solidFill>
                  <a:schemeClr val="accent1"/>
                </a:solidFill>
                <a:latin typeface="+mj-lt"/>
              </a:rPr>
              <a:t> in Nederland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5028EA-F043-422C-8424-30420CF549CF}"/>
              </a:ext>
            </a:extLst>
          </p:cNvPr>
          <p:cNvCxnSpPr/>
          <p:nvPr/>
        </p:nvCxnSpPr>
        <p:spPr>
          <a:xfrm rot="5400000">
            <a:off x="137947" y="3013295"/>
            <a:ext cx="10715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4">
            <a:extLst>
              <a:ext uri="{FF2B5EF4-FFF2-40B4-BE49-F238E27FC236}">
                <a16:creationId xmlns:a16="http://schemas.microsoft.com/office/drawing/2014/main" id="{310B2C98-7C63-41DD-BB98-D2EBDC9EE76A}"/>
              </a:ext>
            </a:extLst>
          </p:cNvPr>
          <p:cNvCxnSpPr/>
          <p:nvPr/>
        </p:nvCxnSpPr>
        <p:spPr>
          <a:xfrm rot="5400000">
            <a:off x="3164621" y="3029170"/>
            <a:ext cx="10715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5">
            <a:extLst>
              <a:ext uri="{FF2B5EF4-FFF2-40B4-BE49-F238E27FC236}">
                <a16:creationId xmlns:a16="http://schemas.microsoft.com/office/drawing/2014/main" id="{F3063CF7-1D65-477B-A416-44EF1CA92AC4}"/>
              </a:ext>
            </a:extLst>
          </p:cNvPr>
          <p:cNvCxnSpPr/>
          <p:nvPr/>
        </p:nvCxnSpPr>
        <p:spPr>
          <a:xfrm rot="5400000">
            <a:off x="5848692" y="2535238"/>
            <a:ext cx="3571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2">
            <a:extLst>
              <a:ext uri="{FF2B5EF4-FFF2-40B4-BE49-F238E27FC236}">
                <a16:creationId xmlns:a16="http://schemas.microsoft.com/office/drawing/2014/main" id="{335AC1BC-AEDB-47BE-800B-7F5CC0F7E2DC}"/>
              </a:ext>
            </a:extLst>
          </p:cNvPr>
          <p:cNvCxnSpPr/>
          <p:nvPr/>
        </p:nvCxnSpPr>
        <p:spPr>
          <a:xfrm rot="5400000">
            <a:off x="5848693" y="3470342"/>
            <a:ext cx="3571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">
            <a:extLst>
              <a:ext uri="{FF2B5EF4-FFF2-40B4-BE49-F238E27FC236}">
                <a16:creationId xmlns:a16="http://schemas.microsoft.com/office/drawing/2014/main" id="{D9F253FC-5102-4EA5-8428-13DB790D1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85" y="2567747"/>
            <a:ext cx="242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/>
              <a:t>Focus op </a:t>
            </a:r>
          </a:p>
          <a:p>
            <a:pPr eaLnBrk="1" hangingPunct="1"/>
            <a:r>
              <a:rPr lang="nl-NL" altLang="nl-NL" dirty="0"/>
              <a:t>Arbeidsvoorwaarden, </a:t>
            </a:r>
          </a:p>
          <a:p>
            <a:pPr eaLnBrk="1" hangingPunct="1"/>
            <a:r>
              <a:rPr lang="nl-NL" altLang="nl-NL" dirty="0"/>
              <a:t>Werkgever </a:t>
            </a:r>
            <a:r>
              <a:rPr lang="nl-NL" altLang="nl-NL" dirty="0" err="1"/>
              <a:t>vs</a:t>
            </a:r>
            <a:endParaRPr lang="nl-NL" altLang="nl-NL" dirty="0"/>
          </a:p>
          <a:p>
            <a:pPr eaLnBrk="1" hangingPunct="1"/>
            <a:r>
              <a:rPr lang="nl-NL" altLang="nl-NL" dirty="0"/>
              <a:t>Werknemer</a:t>
            </a:r>
          </a:p>
        </p:txBody>
      </p:sp>
      <p:sp>
        <p:nvSpPr>
          <p:cNvPr id="17" name="Tekstvak 13">
            <a:extLst>
              <a:ext uri="{FF2B5EF4-FFF2-40B4-BE49-F238E27FC236}">
                <a16:creationId xmlns:a16="http://schemas.microsoft.com/office/drawing/2014/main" id="{055FE06D-D5A0-4047-914D-7C95C21A8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119" y="2554457"/>
            <a:ext cx="1984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/>
              <a:t>Focus op </a:t>
            </a:r>
          </a:p>
          <a:p>
            <a:pPr eaLnBrk="1" hangingPunct="1"/>
            <a:r>
              <a:rPr lang="nl-NL" altLang="nl-NL" dirty="0"/>
              <a:t>Vrije schoolkeuze</a:t>
            </a:r>
          </a:p>
        </p:txBody>
      </p:sp>
      <p:sp>
        <p:nvSpPr>
          <p:cNvPr id="18" name="Tekstvak 16">
            <a:extLst>
              <a:ext uri="{FF2B5EF4-FFF2-40B4-BE49-F238E27FC236}">
                <a16:creationId xmlns:a16="http://schemas.microsoft.com/office/drawing/2014/main" id="{54C9154A-A6B5-436B-9827-7BF83BE87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981" y="2552424"/>
            <a:ext cx="15333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/>
              <a:t>Focus op </a:t>
            </a:r>
          </a:p>
          <a:p>
            <a:pPr eaLnBrk="1" hangingPunct="1"/>
            <a:r>
              <a:rPr lang="nl-NL" altLang="nl-NL" dirty="0"/>
              <a:t>onderwijs en </a:t>
            </a:r>
            <a:r>
              <a:rPr lang="nl-NL" altLang="nl-NL" dirty="0" err="1"/>
              <a:t>vakinhoud</a:t>
            </a:r>
            <a:endParaRPr lang="nl-NL" altLang="nl-NL" dirty="0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888BAEB2-D554-4A94-B72F-CB18706D0196}"/>
              </a:ext>
            </a:extLst>
          </p:cNvPr>
          <p:cNvSpPr txBox="1">
            <a:spLocks noChangeArrowheads="1"/>
          </p:cNvSpPr>
          <p:nvPr/>
        </p:nvSpPr>
        <p:spPr>
          <a:xfrm>
            <a:off x="417645" y="2102362"/>
            <a:ext cx="11089375" cy="1903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400" b="1" dirty="0"/>
              <a:t> FNV                                  	 CNV                                 	VCP</a:t>
            </a:r>
          </a:p>
          <a:p>
            <a:r>
              <a:rPr lang="nl-NL" altLang="nl-NL" sz="2400" b="1" dirty="0"/>
              <a:t>	</a:t>
            </a:r>
            <a:br>
              <a:rPr lang="nl-NL" altLang="nl-NL" sz="2400" b="1" dirty="0"/>
            </a:br>
            <a:br>
              <a:rPr lang="nl-NL" altLang="nl-NL" sz="2400" b="1" dirty="0"/>
            </a:br>
            <a:r>
              <a:rPr lang="nl-NL" altLang="nl-NL" sz="2400" b="1" dirty="0"/>
              <a:t>                                                                                     		CMHF</a:t>
            </a:r>
            <a:br>
              <a:rPr lang="nl-NL" altLang="nl-NL" sz="2400" b="1" dirty="0"/>
            </a:br>
            <a:endParaRPr lang="nl-NL" altLang="nl-NL" sz="2400" b="1" dirty="0"/>
          </a:p>
          <a:p>
            <a:endParaRPr lang="nl-NL" altLang="nl-NL" sz="2400" b="1" dirty="0"/>
          </a:p>
          <a:p>
            <a:br>
              <a:rPr lang="nl-NL" altLang="nl-NL" sz="2400" b="1" dirty="0"/>
            </a:br>
            <a:r>
              <a:rPr lang="nl-NL" altLang="nl-NL" sz="2400" b="1" dirty="0"/>
              <a:t> AOb                                 	</a:t>
            </a:r>
            <a:r>
              <a:rPr lang="nl-NL" altLang="nl-NL" sz="2400" b="1" dirty="0" err="1"/>
              <a:t>CNVo</a:t>
            </a:r>
            <a:r>
              <a:rPr lang="nl-NL" altLang="nl-NL" sz="2400" b="1" dirty="0"/>
              <a:t>                                	FvOv</a:t>
            </a:r>
          </a:p>
        </p:txBody>
      </p:sp>
      <p:sp>
        <p:nvSpPr>
          <p:cNvPr id="27" name="Tijdelijke aanduiding voor inhoud 1">
            <a:extLst>
              <a:ext uri="{FF2B5EF4-FFF2-40B4-BE49-F238E27FC236}">
                <a16:creationId xmlns:a16="http://schemas.microsoft.com/office/drawing/2014/main" id="{AAAEB8F1-FF06-41E7-A958-727B03964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05" y="4134385"/>
            <a:ext cx="7327956" cy="1983611"/>
          </a:xfrm>
        </p:spPr>
        <p:txBody>
          <a:bodyPr/>
          <a:lstStyle/>
          <a:p>
            <a:pPr marL="34290" indent="0">
              <a:buNone/>
              <a:defRPr/>
            </a:pPr>
            <a:r>
              <a:rPr lang="nl-NL" b="1" kern="0" dirty="0">
                <a:solidFill>
                  <a:schemeClr val="tx2"/>
                </a:solidFill>
              </a:rPr>
              <a:t>Wat cijfers: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l-NL" kern="0" dirty="0">
                <a:solidFill>
                  <a:schemeClr val="tx2"/>
                </a:solidFill>
              </a:rPr>
              <a:t>AOb 85.000 leden, 32.000 in het voortgezet onderwijs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l-NL" kern="0" dirty="0" err="1">
                <a:solidFill>
                  <a:schemeClr val="tx2"/>
                </a:solidFill>
              </a:rPr>
              <a:t>CNVo</a:t>
            </a:r>
            <a:r>
              <a:rPr lang="nl-NL" kern="0" dirty="0">
                <a:solidFill>
                  <a:schemeClr val="tx2"/>
                </a:solidFill>
              </a:rPr>
              <a:t> 54.000 leden, 20.000 in het voortgezet onderwijs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l-NL" kern="0" dirty="0" err="1">
                <a:solidFill>
                  <a:schemeClr val="tx2"/>
                </a:solidFill>
              </a:rPr>
              <a:t>FvOv</a:t>
            </a:r>
            <a:r>
              <a:rPr lang="nl-NL" kern="0" dirty="0">
                <a:solidFill>
                  <a:schemeClr val="tx2"/>
                </a:solidFill>
              </a:rPr>
              <a:t> 34.000 leden,  28.000 in het voortgezet onderwijs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44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E42EBE57-72BE-48CB-96AD-1C4AA7473614}"/>
              </a:ext>
            </a:extLst>
          </p:cNvPr>
          <p:cNvSpPr txBox="1">
            <a:spLocks/>
          </p:cNvSpPr>
          <p:nvPr/>
        </p:nvSpPr>
        <p:spPr>
          <a:xfrm>
            <a:off x="536542" y="1091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 houdt het vakbondsdeel in?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C3B45D8-0503-40E9-A91D-644252C8A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56" y="2037968"/>
            <a:ext cx="4386308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tabLst>
                <a:tab pos="266700" algn="l"/>
              </a:tabLst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VCP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i="1" dirty="0">
                <a:solidFill>
                  <a:schemeClr val="accent1">
                    <a:lumMod val="50000"/>
                  </a:schemeClr>
                </a:solidFill>
              </a:rPr>
              <a:t>(Vakcentrale voor professionals) 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zit in de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Sociaal-Economische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Raad, Stichting van de Arbeid, enz.</a:t>
            </a:r>
            <a:endParaRPr lang="nl-NL" kern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266700" algn="l"/>
              </a:tabLst>
              <a:defRPr/>
            </a:pP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CMHF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nl-NL" i="1" dirty="0">
                <a:solidFill>
                  <a:schemeClr val="accent1">
                    <a:lumMod val="50000"/>
                  </a:schemeClr>
                </a:solidFill>
              </a:rPr>
              <a:t>Centrale van Middelbare en Hogere Functionarissen bij Overheid, Onderwijs, Bedrijven en Instellingen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) zit in de pensioenkamer en het bestuur ABP, enz.</a:t>
            </a:r>
            <a:endParaRPr lang="nl-NL" kern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266700" algn="l"/>
              </a:tabLst>
              <a:defRPr/>
            </a:pPr>
            <a:r>
              <a:rPr lang="nl-NL" b="1" kern="0" dirty="0">
                <a:solidFill>
                  <a:schemeClr val="accent1">
                    <a:lumMod val="50000"/>
                  </a:schemeClr>
                </a:solidFill>
              </a:rPr>
              <a:t> F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vOv </a:t>
            </a:r>
            <a:r>
              <a:rPr lang="nl-NL" i="1" dirty="0">
                <a:solidFill>
                  <a:schemeClr val="accent1">
                    <a:lumMod val="50000"/>
                  </a:schemeClr>
                </a:solidFill>
              </a:rPr>
              <a:t>(Federatie van vakverenigingen) 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zit in Stichting van het Onderwijs, neemt deel aan Curriculum.nu, onderwijspact enz.</a:t>
            </a:r>
          </a:p>
          <a:p>
            <a:pPr>
              <a:lnSpc>
                <a:spcPct val="150000"/>
              </a:lnSpc>
              <a:buFontTx/>
              <a:buChar char="-"/>
              <a:tabLst>
                <a:tab pos="266700" algn="l"/>
              </a:tabLst>
              <a:defRPr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88E77A-62F7-4911-BB15-ECA5EEC63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898453"/>
            <a:ext cx="2074972" cy="173528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583A1A1-83E7-44F1-8B08-5C6E95BE0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256" y="3202883"/>
            <a:ext cx="1676400" cy="16287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326D61-5253-4502-821A-334BBCDF6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33" y="2049512"/>
            <a:ext cx="3400425" cy="8763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BAD8C49-33D1-436F-9A39-9940404EFD44}"/>
              </a:ext>
            </a:extLst>
          </p:cNvPr>
          <p:cNvSpPr txBox="1"/>
          <p:nvPr/>
        </p:nvSpPr>
        <p:spPr>
          <a:xfrm>
            <a:off x="7144674" y="277806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160.000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39056C7-3E81-42BE-BB56-0AD7141C9350}"/>
              </a:ext>
            </a:extLst>
          </p:cNvPr>
          <p:cNvSpPr txBox="1"/>
          <p:nvPr/>
        </p:nvSpPr>
        <p:spPr>
          <a:xfrm>
            <a:off x="7144674" y="402897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57.000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7AD40CE-530D-4783-AB93-B0C3356CFEF5}"/>
              </a:ext>
            </a:extLst>
          </p:cNvPr>
          <p:cNvSpPr txBox="1"/>
          <p:nvPr/>
        </p:nvSpPr>
        <p:spPr>
          <a:xfrm>
            <a:off x="7144674" y="527987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34.000</a:t>
            </a:r>
          </a:p>
        </p:txBody>
      </p:sp>
    </p:spTree>
    <p:extLst>
      <p:ext uri="{BB962C8B-B14F-4D97-AF65-F5344CB8AC3E}">
        <p14:creationId xmlns:p14="http://schemas.microsoft.com/office/powerpoint/2010/main" val="11509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578" y="214562"/>
            <a:ext cx="6341756" cy="6627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12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https://nvon.nl/bundles/app/images/nv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" y="248769"/>
            <a:ext cx="2059123" cy="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66578" y="176621"/>
            <a:ext cx="614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Vakbond </a:t>
            </a:r>
            <a:r>
              <a:rPr lang="nl-NL" sz="4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FvOv</a:t>
            </a:r>
            <a:endParaRPr lang="nl-N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E42EBE57-72BE-48CB-96AD-1C4AA7473614}"/>
              </a:ext>
            </a:extLst>
          </p:cNvPr>
          <p:cNvSpPr txBox="1">
            <a:spLocks/>
          </p:cNvSpPr>
          <p:nvPr/>
        </p:nvSpPr>
        <p:spPr>
          <a:xfrm>
            <a:off x="536542" y="1091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 houdt het vakbondsdeel in?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C3B45D8-0503-40E9-A91D-644252C8A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56" y="2037968"/>
            <a:ext cx="4710959" cy="4351338"/>
          </a:xfrm>
        </p:spPr>
        <p:txBody>
          <a:bodyPr>
            <a:normAutofit fontScale="92500"/>
          </a:bodyPr>
          <a:lstStyle/>
          <a:p>
            <a:pPr marL="34290" indent="0">
              <a:lnSpc>
                <a:spcPct val="150000"/>
              </a:lnSpc>
              <a:buNone/>
              <a:tabLst>
                <a:tab pos="266700" algn="l"/>
              </a:tabLst>
              <a:defRPr/>
            </a:pPr>
            <a:r>
              <a:rPr lang="nl-NL" b="1" kern="0" dirty="0">
                <a:solidFill>
                  <a:schemeClr val="accent1">
                    <a:lumMod val="50000"/>
                  </a:schemeClr>
                </a:solidFill>
              </a:rPr>
              <a:t>Cao –trajecten</a:t>
            </a:r>
          </a:p>
          <a:p>
            <a:pPr>
              <a:lnSpc>
                <a:spcPct val="150000"/>
              </a:lnSpc>
              <a:tabLst>
                <a:tab pos="266700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</a:rPr>
              <a:t> OC&amp;W en de PO-raad over het primair onderwijs</a:t>
            </a:r>
          </a:p>
          <a:p>
            <a:pPr>
              <a:lnSpc>
                <a:spcPct val="150000"/>
              </a:lnSpc>
              <a:tabLst>
                <a:tab pos="266700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</a:rPr>
              <a:t> VO-raad over het voortgezet onderwijs</a:t>
            </a:r>
          </a:p>
          <a:p>
            <a:pPr>
              <a:lnSpc>
                <a:spcPct val="150000"/>
              </a:lnSpc>
              <a:tabLst>
                <a:tab pos="266700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</a:rPr>
              <a:t> MBO-raad over de </a:t>
            </a:r>
            <a:r>
              <a:rPr lang="nl-NL" kern="0" dirty="0" err="1">
                <a:solidFill>
                  <a:schemeClr val="accent1">
                    <a:lumMod val="50000"/>
                  </a:schemeClr>
                </a:solidFill>
              </a:rPr>
              <a:t>bve</a:t>
            </a:r>
            <a:r>
              <a:rPr lang="nl-NL" kern="0" dirty="0">
                <a:solidFill>
                  <a:schemeClr val="accent1">
                    <a:lumMod val="50000"/>
                  </a:schemeClr>
                </a:solidFill>
              </a:rPr>
              <a:t> (beroepsonderwijs en volwasseneneducatie)-sector</a:t>
            </a:r>
          </a:p>
          <a:p>
            <a:pPr>
              <a:lnSpc>
                <a:spcPct val="150000"/>
              </a:lnSpc>
              <a:tabLst>
                <a:tab pos="266700" algn="l"/>
              </a:tabLst>
              <a:defRPr/>
            </a:pPr>
            <a:r>
              <a:rPr lang="nl-NL" kern="0" dirty="0">
                <a:solidFill>
                  <a:schemeClr val="accent1">
                    <a:lumMod val="50000"/>
                  </a:schemeClr>
                </a:solidFill>
              </a:rPr>
              <a:t> HBO-raad over het hoger beroepsonderwijs</a:t>
            </a:r>
            <a:endParaRPr lang="nl-NL" sz="40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Vorig nieuws - UnieNFTO">
            <a:extLst>
              <a:ext uri="{FF2B5EF4-FFF2-40B4-BE49-F238E27FC236}">
                <a16:creationId xmlns:a16="http://schemas.microsoft.com/office/drawing/2014/main" id="{6668DB4C-6764-40D8-880D-ED9473C8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20" y="3038852"/>
            <a:ext cx="3538174" cy="234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5040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2224</TotalTime>
  <Words>1023</Words>
  <Application>Microsoft Office PowerPoint</Application>
  <PresentationFormat>Diavoorstelling (4:3)</PresentationFormat>
  <Paragraphs>217</Paragraphs>
  <Slides>24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Courier New</vt:lpstr>
      <vt:lpstr>Garamond</vt:lpstr>
      <vt:lpstr>Tahoma</vt:lpstr>
      <vt:lpstr>Basis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\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Salarissen</vt:lpstr>
      <vt:lpstr>PowerPoint-presentatie</vt:lpstr>
      <vt:lpstr>PowerPoint-presentatie</vt:lpstr>
      <vt:lpstr>PowerPoint-presentatie</vt:lpstr>
      <vt:lpstr>PowerPoint-presentatie</vt:lpstr>
    </vt:vector>
  </TitlesOfParts>
  <Company>Martinuscollege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Margje Schaveling</dc:creator>
  <cp:lastModifiedBy>Jean-Pierre Nelk</cp:lastModifiedBy>
  <cp:revision>39</cp:revision>
  <dcterms:created xsi:type="dcterms:W3CDTF">2019-10-16T12:47:31Z</dcterms:created>
  <dcterms:modified xsi:type="dcterms:W3CDTF">2019-12-15T18:11:43Z</dcterms:modified>
</cp:coreProperties>
</file>