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9" r:id="rId2"/>
    <p:sldId id="307" r:id="rId3"/>
    <p:sldId id="296" r:id="rId4"/>
    <p:sldId id="303" r:id="rId5"/>
    <p:sldId id="304" r:id="rId6"/>
    <p:sldId id="271" r:id="rId7"/>
    <p:sldId id="274" r:id="rId8"/>
    <p:sldId id="297" r:id="rId9"/>
    <p:sldId id="273" r:id="rId10"/>
    <p:sldId id="276" r:id="rId11"/>
    <p:sldId id="277" r:id="rId12"/>
    <p:sldId id="305" r:id="rId13"/>
    <p:sldId id="306" r:id="rId14"/>
    <p:sldId id="282" r:id="rId15"/>
    <p:sldId id="308" r:id="rId16"/>
    <p:sldId id="278" r:id="rId17"/>
    <p:sldId id="293" r:id="rId18"/>
    <p:sldId id="294" r:id="rId19"/>
    <p:sldId id="295" r:id="rId20"/>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84E427A-3D55-4303-BF80-6455036E1DE7}" styleName="Stijl, thema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02" y="-7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FE2765-D507-4668-8A9A-D520E02A58CD}" type="datetimeFigureOut">
              <a:rPr lang="nl-NL" smtClean="0"/>
              <a:t>11-12-2018</a:t>
            </a:fld>
            <a:endParaRPr lang="nl-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BCD9F2-051F-428D-B240-7C7C4518E002}" type="slidenum">
              <a:rPr lang="nl-NL" smtClean="0"/>
              <a:t>‹nr.›</a:t>
            </a:fld>
            <a:endParaRPr lang="nl-NL"/>
          </a:p>
        </p:txBody>
      </p:sp>
    </p:spTree>
    <p:extLst>
      <p:ext uri="{BB962C8B-B14F-4D97-AF65-F5344CB8AC3E}">
        <p14:creationId xmlns:p14="http://schemas.microsoft.com/office/powerpoint/2010/main" val="630880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74E9C57A-0EC2-41A9-A649-1FF14C8BB355}" type="slidenum">
              <a:rPr lang="nl-NL" smtClean="0"/>
              <a:t>1</a:t>
            </a:fld>
            <a:endParaRPr lang="nl-NL"/>
          </a:p>
        </p:txBody>
      </p:sp>
    </p:spTree>
    <p:extLst>
      <p:ext uri="{BB962C8B-B14F-4D97-AF65-F5344CB8AC3E}">
        <p14:creationId xmlns:p14="http://schemas.microsoft.com/office/powerpoint/2010/main" val="208028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74E9C57A-0EC2-41A9-A649-1FF14C8BB355}" type="slidenum">
              <a:rPr lang="nl-NL" smtClean="0"/>
              <a:t>3</a:t>
            </a:fld>
            <a:endParaRPr lang="nl-NL"/>
          </a:p>
        </p:txBody>
      </p:sp>
    </p:spTree>
    <p:extLst>
      <p:ext uri="{BB962C8B-B14F-4D97-AF65-F5344CB8AC3E}">
        <p14:creationId xmlns:p14="http://schemas.microsoft.com/office/powerpoint/2010/main" val="2255546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74E9C57A-0EC2-41A9-A649-1FF14C8BB355}" type="slidenum">
              <a:rPr lang="nl-NL" smtClean="0"/>
              <a:t>4</a:t>
            </a:fld>
            <a:endParaRPr lang="nl-NL"/>
          </a:p>
        </p:txBody>
      </p:sp>
    </p:spTree>
    <p:extLst>
      <p:ext uri="{BB962C8B-B14F-4D97-AF65-F5344CB8AC3E}">
        <p14:creationId xmlns:p14="http://schemas.microsoft.com/office/powerpoint/2010/main" val="2255546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74E9C57A-0EC2-41A9-A649-1FF14C8BB355}" type="slidenum">
              <a:rPr lang="nl-NL" smtClean="0"/>
              <a:t>5</a:t>
            </a:fld>
            <a:endParaRPr lang="nl-NL"/>
          </a:p>
        </p:txBody>
      </p:sp>
    </p:spTree>
    <p:extLst>
      <p:ext uri="{BB962C8B-B14F-4D97-AF65-F5344CB8AC3E}">
        <p14:creationId xmlns:p14="http://schemas.microsoft.com/office/powerpoint/2010/main" val="2255546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74E9C57A-0EC2-41A9-A649-1FF14C8BB355}" type="slidenum">
              <a:rPr lang="nl-NL" smtClean="0"/>
              <a:t>14</a:t>
            </a:fld>
            <a:endParaRPr lang="nl-NL"/>
          </a:p>
        </p:txBody>
      </p:sp>
    </p:spTree>
    <p:extLst>
      <p:ext uri="{BB962C8B-B14F-4D97-AF65-F5344CB8AC3E}">
        <p14:creationId xmlns:p14="http://schemas.microsoft.com/office/powerpoint/2010/main" val="3466972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74E9C57A-0EC2-41A9-A649-1FF14C8BB355}" type="slidenum">
              <a:rPr lang="nl-NL" smtClean="0"/>
              <a:t>17</a:t>
            </a:fld>
            <a:endParaRPr lang="nl-NL"/>
          </a:p>
        </p:txBody>
      </p:sp>
    </p:spTree>
    <p:extLst>
      <p:ext uri="{BB962C8B-B14F-4D97-AF65-F5344CB8AC3E}">
        <p14:creationId xmlns:p14="http://schemas.microsoft.com/office/powerpoint/2010/main" val="242599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74E9C57A-0EC2-41A9-A649-1FF14C8BB355}" type="slidenum">
              <a:rPr lang="nl-NL" smtClean="0"/>
              <a:t>18</a:t>
            </a:fld>
            <a:endParaRPr lang="nl-NL"/>
          </a:p>
        </p:txBody>
      </p:sp>
    </p:spTree>
    <p:extLst>
      <p:ext uri="{BB962C8B-B14F-4D97-AF65-F5344CB8AC3E}">
        <p14:creationId xmlns:p14="http://schemas.microsoft.com/office/powerpoint/2010/main" val="3638315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74E9C57A-0EC2-41A9-A649-1FF14C8BB355}" type="slidenum">
              <a:rPr lang="nl-NL" smtClean="0"/>
              <a:t>19</a:t>
            </a:fld>
            <a:endParaRPr lang="nl-NL"/>
          </a:p>
        </p:txBody>
      </p:sp>
    </p:spTree>
    <p:extLst>
      <p:ext uri="{BB962C8B-B14F-4D97-AF65-F5344CB8AC3E}">
        <p14:creationId xmlns:p14="http://schemas.microsoft.com/office/powerpoint/2010/main" val="649305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p>
            <a:fld id="{CBB4AAE5-E308-4A3F-BB82-6757D48B2625}" type="datetimeFigureOut">
              <a:rPr lang="nl-NL" smtClean="0"/>
              <a:t>11-12-2018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73CCDDD-68B1-4B0B-B555-F844E766C32A}" type="slidenum">
              <a:rPr lang="nl-NL" smtClean="0"/>
              <a:t>‹nr.›</a:t>
            </a:fld>
            <a:endParaRPr lang="nl-NL"/>
          </a:p>
        </p:txBody>
      </p:sp>
    </p:spTree>
    <p:extLst>
      <p:ext uri="{BB962C8B-B14F-4D97-AF65-F5344CB8AC3E}">
        <p14:creationId xmlns:p14="http://schemas.microsoft.com/office/powerpoint/2010/main" val="4130091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CBB4AAE5-E308-4A3F-BB82-6757D48B2625}" type="datetimeFigureOut">
              <a:rPr lang="nl-NL" smtClean="0"/>
              <a:t>11-12-2018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73CCDDD-68B1-4B0B-B555-F844E766C32A}" type="slidenum">
              <a:rPr lang="nl-NL" smtClean="0"/>
              <a:t>‹nr.›</a:t>
            </a:fld>
            <a:endParaRPr lang="nl-NL"/>
          </a:p>
        </p:txBody>
      </p:sp>
    </p:spTree>
    <p:extLst>
      <p:ext uri="{BB962C8B-B14F-4D97-AF65-F5344CB8AC3E}">
        <p14:creationId xmlns:p14="http://schemas.microsoft.com/office/powerpoint/2010/main" val="2631398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CBB4AAE5-E308-4A3F-BB82-6757D48B2625}" type="datetimeFigureOut">
              <a:rPr lang="nl-NL" smtClean="0"/>
              <a:t>11-12-2018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73CCDDD-68B1-4B0B-B555-F844E766C32A}" type="slidenum">
              <a:rPr lang="nl-NL" smtClean="0"/>
              <a:t>‹nr.›</a:t>
            </a:fld>
            <a:endParaRPr lang="nl-NL"/>
          </a:p>
        </p:txBody>
      </p:sp>
    </p:spTree>
    <p:extLst>
      <p:ext uri="{BB962C8B-B14F-4D97-AF65-F5344CB8AC3E}">
        <p14:creationId xmlns:p14="http://schemas.microsoft.com/office/powerpoint/2010/main" val="446328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CBB4AAE5-E308-4A3F-BB82-6757D48B2625}" type="datetimeFigureOut">
              <a:rPr lang="nl-NL" smtClean="0"/>
              <a:t>11-12-2018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73CCDDD-68B1-4B0B-B555-F844E766C32A}" type="slidenum">
              <a:rPr lang="nl-NL" smtClean="0"/>
              <a:t>‹nr.›</a:t>
            </a:fld>
            <a:endParaRPr lang="nl-NL"/>
          </a:p>
        </p:txBody>
      </p:sp>
    </p:spTree>
    <p:extLst>
      <p:ext uri="{BB962C8B-B14F-4D97-AF65-F5344CB8AC3E}">
        <p14:creationId xmlns:p14="http://schemas.microsoft.com/office/powerpoint/2010/main" val="3667687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B4AAE5-E308-4A3F-BB82-6757D48B2625}" type="datetimeFigureOut">
              <a:rPr lang="nl-NL" smtClean="0"/>
              <a:t>11-12-2018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73CCDDD-68B1-4B0B-B555-F844E766C32A}" type="slidenum">
              <a:rPr lang="nl-NL" smtClean="0"/>
              <a:t>‹nr.›</a:t>
            </a:fld>
            <a:endParaRPr lang="nl-NL"/>
          </a:p>
        </p:txBody>
      </p:sp>
    </p:spTree>
    <p:extLst>
      <p:ext uri="{BB962C8B-B14F-4D97-AF65-F5344CB8AC3E}">
        <p14:creationId xmlns:p14="http://schemas.microsoft.com/office/powerpoint/2010/main" val="861758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p>
            <a:fld id="{CBB4AAE5-E308-4A3F-BB82-6757D48B2625}" type="datetimeFigureOut">
              <a:rPr lang="nl-NL" smtClean="0"/>
              <a:t>11-12-2018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73CCDDD-68B1-4B0B-B555-F844E766C32A}" type="slidenum">
              <a:rPr lang="nl-NL" smtClean="0"/>
              <a:t>‹nr.›</a:t>
            </a:fld>
            <a:endParaRPr lang="nl-NL"/>
          </a:p>
        </p:txBody>
      </p:sp>
    </p:spTree>
    <p:extLst>
      <p:ext uri="{BB962C8B-B14F-4D97-AF65-F5344CB8AC3E}">
        <p14:creationId xmlns:p14="http://schemas.microsoft.com/office/powerpoint/2010/main" val="1089829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p>
            <a:fld id="{CBB4AAE5-E308-4A3F-BB82-6757D48B2625}" type="datetimeFigureOut">
              <a:rPr lang="nl-NL" smtClean="0"/>
              <a:t>11-12-2018</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973CCDDD-68B1-4B0B-B555-F844E766C32A}" type="slidenum">
              <a:rPr lang="nl-NL" smtClean="0"/>
              <a:t>‹nr.›</a:t>
            </a:fld>
            <a:endParaRPr lang="nl-NL"/>
          </a:p>
        </p:txBody>
      </p:sp>
    </p:spTree>
    <p:extLst>
      <p:ext uri="{BB962C8B-B14F-4D97-AF65-F5344CB8AC3E}">
        <p14:creationId xmlns:p14="http://schemas.microsoft.com/office/powerpoint/2010/main" val="581744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p>
            <a:fld id="{CBB4AAE5-E308-4A3F-BB82-6757D48B2625}" type="datetimeFigureOut">
              <a:rPr lang="nl-NL" smtClean="0"/>
              <a:t>11-12-2018</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973CCDDD-68B1-4B0B-B555-F844E766C32A}" type="slidenum">
              <a:rPr lang="nl-NL" smtClean="0"/>
              <a:t>‹nr.›</a:t>
            </a:fld>
            <a:endParaRPr lang="nl-NL"/>
          </a:p>
        </p:txBody>
      </p:sp>
    </p:spTree>
    <p:extLst>
      <p:ext uri="{BB962C8B-B14F-4D97-AF65-F5344CB8AC3E}">
        <p14:creationId xmlns:p14="http://schemas.microsoft.com/office/powerpoint/2010/main" val="2037902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B4AAE5-E308-4A3F-BB82-6757D48B2625}" type="datetimeFigureOut">
              <a:rPr lang="nl-NL" smtClean="0"/>
              <a:t>11-12-2018</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973CCDDD-68B1-4B0B-B555-F844E766C32A}" type="slidenum">
              <a:rPr lang="nl-NL" smtClean="0"/>
              <a:t>‹nr.›</a:t>
            </a:fld>
            <a:endParaRPr lang="nl-NL"/>
          </a:p>
        </p:txBody>
      </p:sp>
    </p:spTree>
    <p:extLst>
      <p:ext uri="{BB962C8B-B14F-4D97-AF65-F5344CB8AC3E}">
        <p14:creationId xmlns:p14="http://schemas.microsoft.com/office/powerpoint/2010/main" val="1372359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B4AAE5-E308-4A3F-BB82-6757D48B2625}" type="datetimeFigureOut">
              <a:rPr lang="nl-NL" smtClean="0"/>
              <a:t>11-12-2018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73CCDDD-68B1-4B0B-B555-F844E766C32A}" type="slidenum">
              <a:rPr lang="nl-NL" smtClean="0"/>
              <a:t>‹nr.›</a:t>
            </a:fld>
            <a:endParaRPr lang="nl-NL"/>
          </a:p>
        </p:txBody>
      </p:sp>
    </p:spTree>
    <p:extLst>
      <p:ext uri="{BB962C8B-B14F-4D97-AF65-F5344CB8AC3E}">
        <p14:creationId xmlns:p14="http://schemas.microsoft.com/office/powerpoint/2010/main" val="2342860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B4AAE5-E308-4A3F-BB82-6757D48B2625}" type="datetimeFigureOut">
              <a:rPr lang="nl-NL" smtClean="0"/>
              <a:t>11-12-2018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73CCDDD-68B1-4B0B-B555-F844E766C32A}" type="slidenum">
              <a:rPr lang="nl-NL" smtClean="0"/>
              <a:t>‹nr.›</a:t>
            </a:fld>
            <a:endParaRPr lang="nl-NL"/>
          </a:p>
        </p:txBody>
      </p:sp>
    </p:spTree>
    <p:extLst>
      <p:ext uri="{BB962C8B-B14F-4D97-AF65-F5344CB8AC3E}">
        <p14:creationId xmlns:p14="http://schemas.microsoft.com/office/powerpoint/2010/main" val="2661376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N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B4AAE5-E308-4A3F-BB82-6757D48B2625}" type="datetimeFigureOut">
              <a:rPr lang="nl-NL" smtClean="0"/>
              <a:t>11-12-2018</a:t>
            </a:fld>
            <a:endParaRPr lang="nl-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3CCDDD-68B1-4B0B-B555-F844E766C32A}" type="slidenum">
              <a:rPr lang="nl-NL" smtClean="0"/>
              <a:t>‹nr.›</a:t>
            </a:fld>
            <a:endParaRPr lang="nl-NL"/>
          </a:p>
        </p:txBody>
      </p:sp>
    </p:spTree>
    <p:extLst>
      <p:ext uri="{BB962C8B-B14F-4D97-AF65-F5344CB8AC3E}">
        <p14:creationId xmlns:p14="http://schemas.microsoft.com/office/powerpoint/2010/main" val="122858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tmp"/><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tmp"/><Relationship Id="rId5" Type="http://schemas.openxmlformats.org/officeDocument/2006/relationships/hyperlink" Target="mailto:M.Overbeek@vu.nl" TargetMode="External"/><Relationship Id="rId4" Type="http://schemas.openxmlformats.org/officeDocument/2006/relationships/hyperlink" Target="http://www.itsacademy.nl/collegetour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hyperlink" Target="http://www.vohonetwerken.n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tm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p:nvGrpSpPr>
        <p:grpSpPr>
          <a:xfrm>
            <a:off x="580309" y="1"/>
            <a:ext cx="2056793" cy="1788412"/>
            <a:chOff x="580309" y="1"/>
            <a:chExt cx="2056793" cy="1788412"/>
          </a:xfrm>
        </p:grpSpPr>
        <p:sp>
          <p:nvSpPr>
            <p:cNvPr id="7" name="Snip Single Corner Rectangle 6"/>
            <p:cNvSpPr/>
            <p:nvPr/>
          </p:nvSpPr>
          <p:spPr>
            <a:xfrm rot="5400000">
              <a:off x="714500" y="-134190"/>
              <a:ext cx="1788412" cy="2056793"/>
            </a:xfrm>
            <a:prstGeom prst="snip1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logo-itsacademy-v4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650" y="913273"/>
              <a:ext cx="1616195" cy="731328"/>
            </a:xfrm>
            <a:prstGeom prst="rect">
              <a:avLst/>
            </a:prstGeom>
          </p:spPr>
        </p:pic>
        <p:pic>
          <p:nvPicPr>
            <p:cNvPr id="9" name="Picture 8" descr="betapartners.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613" y="183467"/>
              <a:ext cx="1172933" cy="788122"/>
            </a:xfrm>
            <a:prstGeom prst="rect">
              <a:avLst/>
            </a:prstGeom>
          </p:spPr>
        </p:pic>
      </p:grpSp>
      <p:grpSp>
        <p:nvGrpSpPr>
          <p:cNvPr id="10" name="Group 9"/>
          <p:cNvGrpSpPr/>
          <p:nvPr/>
        </p:nvGrpSpPr>
        <p:grpSpPr>
          <a:xfrm>
            <a:off x="790524" y="4365105"/>
            <a:ext cx="7456758" cy="2016224"/>
            <a:chOff x="3210" y="4156894"/>
            <a:chExt cx="8333155" cy="2229241"/>
          </a:xfrm>
        </p:grpSpPr>
        <p:sp>
          <p:nvSpPr>
            <p:cNvPr id="11" name="Snip Single Corner Rectangle 10"/>
            <p:cNvSpPr/>
            <p:nvPr/>
          </p:nvSpPr>
          <p:spPr>
            <a:xfrm>
              <a:off x="3210" y="4156894"/>
              <a:ext cx="8333155" cy="2178931"/>
            </a:xfrm>
            <a:prstGeom prst="snip1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itle 1"/>
            <p:cNvSpPr txBox="1">
              <a:spLocks/>
            </p:cNvSpPr>
            <p:nvPr/>
          </p:nvSpPr>
          <p:spPr>
            <a:xfrm>
              <a:off x="104114" y="4247598"/>
              <a:ext cx="8131348" cy="2138537"/>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l-NL" sz="2800" b="1" noProof="1" smtClean="0">
                  <a:solidFill>
                    <a:srgbClr val="CC006A"/>
                  </a:solidFill>
                  <a:latin typeface="Tahoma" panose="020B0604030504040204" pitchFamily="34" charset="0"/>
                  <a:ea typeface="Tahoma" panose="020B0604030504040204" pitchFamily="34" charset="0"/>
                  <a:cs typeface="Tahoma" panose="020B0604030504040204" pitchFamily="34" charset="0"/>
                </a:rPr>
                <a:t/>
              </a:r>
              <a:br>
                <a:rPr lang="nl-NL" sz="2800" b="1" noProof="1" smtClean="0">
                  <a:solidFill>
                    <a:srgbClr val="CC006A"/>
                  </a:solidFill>
                  <a:latin typeface="Tahoma" panose="020B0604030504040204" pitchFamily="34" charset="0"/>
                  <a:ea typeface="Tahoma" panose="020B0604030504040204" pitchFamily="34" charset="0"/>
                  <a:cs typeface="Tahoma" panose="020B0604030504040204" pitchFamily="34" charset="0"/>
                </a:rPr>
              </a:br>
              <a:r>
                <a:rPr lang="nl-NL" sz="2400" b="1" noProof="1" smtClean="0">
                  <a:solidFill>
                    <a:srgbClr val="CC006A"/>
                  </a:solidFill>
                  <a:latin typeface="Tahoma" panose="020B0604030504040204" pitchFamily="34" charset="0"/>
                  <a:ea typeface="Tahoma" panose="020B0604030504040204" pitchFamily="34" charset="0"/>
                  <a:cs typeface="Tahoma" panose="020B0604030504040204" pitchFamily="34" charset="0"/>
                </a:rPr>
                <a:t>Hoe organiseer je een bedrijfsbezoek voor havo / vwo leerlingen in de praktijk</a:t>
              </a:r>
              <a:r>
                <a:rPr lang="nl-NL" sz="2400" b="1" noProof="1">
                  <a:solidFill>
                    <a:srgbClr val="CC006A"/>
                  </a:solidFill>
                  <a:latin typeface="Tahoma" panose="020B0604030504040204" pitchFamily="34" charset="0"/>
                  <a:ea typeface="Tahoma" panose="020B0604030504040204" pitchFamily="34" charset="0"/>
                  <a:cs typeface="Tahoma" panose="020B0604030504040204" pitchFamily="34" charset="0"/>
                </a:rPr>
                <a:t>? Do’s en </a:t>
              </a:r>
              <a:r>
                <a:rPr lang="nl-NL" sz="2400" b="1" noProof="1" smtClean="0">
                  <a:solidFill>
                    <a:srgbClr val="CC006A"/>
                  </a:solidFill>
                  <a:latin typeface="Tahoma" panose="020B0604030504040204" pitchFamily="34" charset="0"/>
                  <a:ea typeface="Tahoma" panose="020B0604030504040204" pitchFamily="34" charset="0"/>
                  <a:cs typeface="Tahoma" panose="020B0604030504040204" pitchFamily="34" charset="0"/>
                </a:rPr>
                <a:t>Don’ts</a:t>
              </a:r>
              <a:endParaRPr lang="nl-NL" sz="2400" b="1" noProof="1">
                <a:solidFill>
                  <a:srgbClr val="CC006A"/>
                </a:solidFill>
                <a:latin typeface="Tahoma" panose="020B0604030504040204" pitchFamily="34" charset="0"/>
                <a:ea typeface="Tahoma" panose="020B0604030504040204" pitchFamily="34" charset="0"/>
                <a:cs typeface="Tahoma" panose="020B0604030504040204" pitchFamily="34" charset="0"/>
              </a:endParaRPr>
            </a:p>
            <a:p>
              <a:pPr algn="l"/>
              <a:endParaRPr lang="nl-NL" sz="2000" b="1" noProof="1" smtClean="0">
                <a:solidFill>
                  <a:srgbClr val="CC006A"/>
                </a:solidFill>
                <a:latin typeface="Tahoma" panose="020B0604030504040204" pitchFamily="34" charset="0"/>
                <a:ea typeface="Tahoma" panose="020B0604030504040204" pitchFamily="34" charset="0"/>
                <a:cs typeface="Tahoma" panose="020B0604030504040204" pitchFamily="34" charset="0"/>
              </a:endParaRPr>
            </a:p>
            <a:p>
              <a:pPr algn="l"/>
              <a:r>
                <a:rPr lang="nl-NL" sz="2000" noProof="1" smtClean="0">
                  <a:latin typeface="Tahoma" panose="020B0604030504040204" pitchFamily="34" charset="0"/>
                  <a:ea typeface="Tahoma" panose="020B0604030504040204" pitchFamily="34" charset="0"/>
                  <a:cs typeface="Tahoma" panose="020B0604030504040204" pitchFamily="34" charset="0"/>
                </a:rPr>
                <a:t>Marjolein </a:t>
              </a:r>
              <a:r>
                <a:rPr lang="nl-NL" sz="2000" noProof="1">
                  <a:latin typeface="Tahoma" panose="020B0604030504040204" pitchFamily="34" charset="0"/>
                  <a:ea typeface="Tahoma" panose="020B0604030504040204" pitchFamily="34" charset="0"/>
                  <a:cs typeface="Tahoma" panose="020B0604030504040204" pitchFamily="34" charset="0"/>
                </a:rPr>
                <a:t>Wal (Gymnasium </a:t>
              </a:r>
              <a:r>
                <a:rPr lang="nl-NL" sz="2000" noProof="1" smtClean="0">
                  <a:latin typeface="Tahoma" panose="020B0604030504040204" pitchFamily="34" charset="0"/>
                  <a:ea typeface="Tahoma" panose="020B0604030504040204" pitchFamily="34" charset="0"/>
                  <a:cs typeface="Tahoma" panose="020B0604030504040204" pitchFamily="34" charset="0"/>
                </a:rPr>
                <a:t>Felisenum)</a:t>
              </a:r>
            </a:p>
            <a:p>
              <a:pPr algn="l"/>
              <a:r>
                <a:rPr lang="nl-NL" sz="2000" noProof="1" smtClean="0">
                  <a:latin typeface="Tahoma" panose="020B0604030504040204" pitchFamily="34" charset="0"/>
                  <a:ea typeface="Tahoma" panose="020B0604030504040204" pitchFamily="34" charset="0"/>
                  <a:cs typeface="Tahoma" panose="020B0604030504040204" pitchFamily="34" charset="0"/>
                </a:rPr>
                <a:t>Miranda Overbeek (Bètapartners)</a:t>
              </a:r>
              <a:endParaRPr lang="nl-NL" sz="2000" noProof="1">
                <a:latin typeface="Tahoma" panose="020B0604030504040204" pitchFamily="34" charset="0"/>
                <a:ea typeface="Tahoma" panose="020B0604030504040204" pitchFamily="34" charset="0"/>
                <a:cs typeface="Tahoma" panose="020B0604030504040204" pitchFamily="34" charset="0"/>
              </a:endParaRPr>
            </a:p>
            <a:p>
              <a:pPr algn="l"/>
              <a:endParaRPr lang="nl-NL" sz="2000" b="1" noProof="1">
                <a:solidFill>
                  <a:srgbClr val="CC006A"/>
                </a:solidFill>
                <a:latin typeface="Tahoma" panose="020B0604030504040204" pitchFamily="34" charset="0"/>
                <a:ea typeface="Tahoma" panose="020B0604030504040204" pitchFamily="34" charset="0"/>
                <a:cs typeface="Tahoma" panose="020B0604030504040204" pitchFamily="34" charset="0"/>
              </a:endParaRPr>
            </a:p>
            <a:p>
              <a:pPr algn="l"/>
              <a:endParaRPr lang="nl-NL" sz="2600" b="1" noProof="1" smtClean="0">
                <a:solidFill>
                  <a:srgbClr val="CC006A"/>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40292029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p:cNvPicPr>
          <p:nvPr/>
        </p:nvPicPr>
        <p:blipFill>
          <a:blip r:embed="rId2">
            <a:alphaModFix amt="50000"/>
          </a:blip>
          <a:stretch>
            <a:fillRect/>
          </a:stretch>
        </p:blipFill>
        <p:spPr>
          <a:xfrm>
            <a:off x="3491880" y="1700808"/>
            <a:ext cx="6350000" cy="6350000"/>
          </a:xfrm>
          <a:prstGeom prst="rect">
            <a:avLst/>
          </a:prstGeom>
        </p:spPr>
      </p:pic>
      <p:sp>
        <p:nvSpPr>
          <p:cNvPr id="3" name="Tijdelijke aanduiding voor inhoud 2"/>
          <p:cNvSpPr>
            <a:spLocks noGrp="1"/>
          </p:cNvSpPr>
          <p:nvPr>
            <p:ph idx="1"/>
          </p:nvPr>
        </p:nvSpPr>
        <p:spPr/>
        <p:txBody>
          <a:bodyPr>
            <a:normAutofit/>
          </a:bodyPr>
          <a:lstStyle/>
          <a:p>
            <a:pPr marL="0" indent="0">
              <a:buNone/>
            </a:pPr>
            <a:r>
              <a:rPr lang="nl-NL" dirty="0" smtClean="0"/>
              <a:t>Voor en door docenten (collegetour handboek)!</a:t>
            </a:r>
          </a:p>
          <a:p>
            <a:pPr marL="0" indent="0">
              <a:buNone/>
            </a:pPr>
            <a:endParaRPr lang="nl-NL" sz="2700" b="1" dirty="0" smtClean="0"/>
          </a:p>
          <a:p>
            <a:r>
              <a:rPr lang="nl-NL" sz="2600" b="1" dirty="0" smtClean="0"/>
              <a:t>Stap </a:t>
            </a:r>
            <a:r>
              <a:rPr lang="nl-NL" sz="2600" b="1" dirty="0"/>
              <a:t>1: Bepalen welk bedrijf je gaat </a:t>
            </a:r>
            <a:r>
              <a:rPr lang="nl-NL" sz="2600" b="1" dirty="0" smtClean="0"/>
              <a:t>benaderen</a:t>
            </a:r>
            <a:br>
              <a:rPr lang="nl-NL" sz="2600" b="1" dirty="0" smtClean="0"/>
            </a:br>
            <a:r>
              <a:rPr lang="nl-NL" sz="2600" i="1" dirty="0" smtClean="0"/>
              <a:t>Benader </a:t>
            </a:r>
            <a:r>
              <a:rPr lang="nl-NL" sz="2600" i="1" dirty="0"/>
              <a:t>bedrijven bijvoorbeeld via ouders van leerlingen, vrienden of </a:t>
            </a:r>
            <a:r>
              <a:rPr lang="nl-NL" sz="2600" i="1" dirty="0" smtClean="0"/>
              <a:t>familie</a:t>
            </a:r>
          </a:p>
          <a:p>
            <a:r>
              <a:rPr lang="nl-NL" sz="2600" b="1" dirty="0" smtClean="0"/>
              <a:t>Stap </a:t>
            </a:r>
            <a:r>
              <a:rPr lang="nl-NL" sz="2600" b="1" dirty="0"/>
              <a:t>2: Met het </a:t>
            </a:r>
            <a:r>
              <a:rPr lang="nl-NL" sz="2600" b="1" dirty="0" smtClean="0"/>
              <a:t>bedrijf </a:t>
            </a:r>
            <a:r>
              <a:rPr lang="nl-NL" sz="2600" b="1" dirty="0"/>
              <a:t>in gesprek</a:t>
            </a:r>
            <a:br>
              <a:rPr lang="nl-NL" sz="2600" b="1" dirty="0"/>
            </a:br>
            <a:r>
              <a:rPr lang="nl-NL" sz="2600" i="1" dirty="0"/>
              <a:t>Plan bij voorkeur een afspraak in op locatie bij het bedrijf om de mogelijkheden te </a:t>
            </a:r>
            <a:r>
              <a:rPr lang="nl-NL" sz="2600" i="1" dirty="0" smtClean="0"/>
              <a:t>bespreken</a:t>
            </a:r>
          </a:p>
          <a:p>
            <a:r>
              <a:rPr lang="nl-NL" sz="2600" dirty="0"/>
              <a:t>Stap 3: Met docenten sparren over het programma en de opdracht</a:t>
            </a:r>
          </a:p>
          <a:p>
            <a:endParaRPr lang="nl-NL" sz="2700" i="1" dirty="0"/>
          </a:p>
        </p:txBody>
      </p:sp>
      <p:pic>
        <p:nvPicPr>
          <p:cNvPr id="4"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6252986"/>
            <a:ext cx="899592" cy="605015"/>
          </a:xfrm>
          <a:prstGeom prst="rect">
            <a:avLst/>
          </a:prstGeom>
        </p:spPr>
      </p:pic>
      <p:sp>
        <p:nvSpPr>
          <p:cNvPr id="5" name="Titel 1"/>
          <p:cNvSpPr txBox="1">
            <a:spLocks/>
          </p:cNvSpPr>
          <p:nvPr/>
        </p:nvSpPr>
        <p:spPr>
          <a:xfrm>
            <a:off x="491934" y="330377"/>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4000" b="1" noProof="1" smtClean="0">
                <a:solidFill>
                  <a:srgbClr val="CC006A"/>
                </a:solidFill>
                <a:latin typeface="Tahoma" panose="020B0604030504040204" pitchFamily="34" charset="0"/>
                <a:ea typeface="Tahoma" panose="020B0604030504040204" pitchFamily="34" charset="0"/>
                <a:cs typeface="Tahoma" panose="020B0604030504040204" pitchFamily="34" charset="0"/>
              </a:rPr>
              <a:t>Tips: stappenschema (1)</a:t>
            </a:r>
            <a:endParaRPr lang="en-US" sz="4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97996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alphaModFix amt="50000"/>
          </a:blip>
          <a:stretch>
            <a:fillRect/>
          </a:stretch>
        </p:blipFill>
        <p:spPr>
          <a:xfrm>
            <a:off x="3491880" y="1700808"/>
            <a:ext cx="6350000" cy="6350000"/>
          </a:xfrm>
          <a:prstGeom prst="rect">
            <a:avLst/>
          </a:prstGeom>
        </p:spPr>
      </p:pic>
      <p:sp>
        <p:nvSpPr>
          <p:cNvPr id="2" name="Titel 1"/>
          <p:cNvSpPr>
            <a:spLocks noGrp="1"/>
          </p:cNvSpPr>
          <p:nvPr>
            <p:ph type="title"/>
          </p:nvPr>
        </p:nvSpPr>
        <p:spPr/>
        <p:txBody>
          <a:bodyPr>
            <a:normAutofit/>
          </a:bodyPr>
          <a:lstStyle/>
          <a:p>
            <a:pPr algn="l"/>
            <a:r>
              <a:rPr lang="nl-NL" sz="4000" b="1" noProof="1" smtClean="0">
                <a:solidFill>
                  <a:srgbClr val="CC006A"/>
                </a:solidFill>
                <a:latin typeface="Tahoma" panose="020B0604030504040204" pitchFamily="34" charset="0"/>
                <a:ea typeface="Tahoma" panose="020B0604030504040204" pitchFamily="34" charset="0"/>
                <a:cs typeface="Tahoma" panose="020B0604030504040204" pitchFamily="34" charset="0"/>
              </a:rPr>
              <a:t>Tips: stappenschema (2)</a:t>
            </a:r>
            <a:endParaRPr lang="en-US" sz="4000" dirty="0">
              <a:latin typeface="Tahoma" panose="020B0604030504040204" pitchFamily="34" charset="0"/>
              <a:ea typeface="Tahoma" panose="020B0604030504040204" pitchFamily="34" charset="0"/>
              <a:cs typeface="Tahoma" panose="020B0604030504040204" pitchFamily="34" charset="0"/>
            </a:endParaRPr>
          </a:p>
        </p:txBody>
      </p:sp>
      <p:sp>
        <p:nvSpPr>
          <p:cNvPr id="3" name="Tijdelijke aanduiding voor inhoud 2"/>
          <p:cNvSpPr>
            <a:spLocks noGrp="1"/>
          </p:cNvSpPr>
          <p:nvPr>
            <p:ph idx="1"/>
          </p:nvPr>
        </p:nvSpPr>
        <p:spPr/>
        <p:txBody>
          <a:bodyPr>
            <a:normAutofit/>
          </a:bodyPr>
          <a:lstStyle/>
          <a:p>
            <a:r>
              <a:rPr lang="nl-NL" sz="2600" dirty="0" smtClean="0"/>
              <a:t>Stap </a:t>
            </a:r>
            <a:r>
              <a:rPr lang="nl-NL" sz="2600" dirty="0"/>
              <a:t>4: Programma en opdracht definitief </a:t>
            </a:r>
            <a:r>
              <a:rPr lang="nl-NL" sz="2600" dirty="0" smtClean="0"/>
              <a:t>maken</a:t>
            </a:r>
          </a:p>
          <a:p>
            <a:r>
              <a:rPr lang="nl-NL" sz="2600" b="1" dirty="0"/>
              <a:t>Stap 5: Leerlingen </a:t>
            </a:r>
            <a:r>
              <a:rPr lang="nl-NL" sz="2600" b="1" dirty="0" smtClean="0"/>
              <a:t>werven</a:t>
            </a:r>
            <a:r>
              <a:rPr lang="nl-NL" sz="2600" dirty="0" smtClean="0"/>
              <a:t/>
            </a:r>
            <a:br>
              <a:rPr lang="nl-NL" sz="2600" dirty="0" smtClean="0"/>
            </a:br>
            <a:r>
              <a:rPr lang="nl-NL" sz="2600" i="1" dirty="0" smtClean="0"/>
              <a:t>Probeer de collegetours in het PTA te verwerken</a:t>
            </a:r>
            <a:endParaRPr lang="nl-NL" sz="2600" dirty="0" smtClean="0"/>
          </a:p>
          <a:p>
            <a:r>
              <a:rPr lang="nl-NL" sz="2600" dirty="0"/>
              <a:t>Stap 6: Praktische zaken </a:t>
            </a:r>
            <a:r>
              <a:rPr lang="nl-NL" sz="2600" dirty="0" smtClean="0"/>
              <a:t>regelen</a:t>
            </a:r>
          </a:p>
          <a:p>
            <a:r>
              <a:rPr lang="nl-NL" sz="2600" dirty="0"/>
              <a:t>Stap 7: Naar de collegetour (en daarna communicatie over de tour</a:t>
            </a:r>
            <a:r>
              <a:rPr lang="nl-NL" sz="2600" dirty="0" smtClean="0"/>
              <a:t>)</a:t>
            </a:r>
          </a:p>
          <a:p>
            <a:r>
              <a:rPr lang="nl-NL" sz="2600" dirty="0"/>
              <a:t>Stap 8: Collegetour evalueren met het bedrijf en </a:t>
            </a:r>
            <a:r>
              <a:rPr lang="nl-NL" sz="2600" dirty="0" smtClean="0"/>
              <a:t>docenten en leerlingen</a:t>
            </a:r>
          </a:p>
          <a:p>
            <a:r>
              <a:rPr lang="nl-NL" sz="2600" dirty="0"/>
              <a:t>Stap 9: Afspraken maken over een nieuwe uitvoering</a:t>
            </a:r>
          </a:p>
        </p:txBody>
      </p:sp>
      <p:pic>
        <p:nvPicPr>
          <p:cNvPr id="4"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6252986"/>
            <a:ext cx="899592" cy="605015"/>
          </a:xfrm>
          <a:prstGeom prst="rect">
            <a:avLst/>
          </a:prstGeom>
        </p:spPr>
      </p:pic>
    </p:spTree>
    <p:extLst>
      <p:ext uri="{BB962C8B-B14F-4D97-AF65-F5344CB8AC3E}">
        <p14:creationId xmlns:p14="http://schemas.microsoft.com/office/powerpoint/2010/main" val="3927373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768"/>
            <a:ext cx="8229600" cy="1143000"/>
          </a:xfrm>
        </p:spPr>
        <p:txBody>
          <a:bodyPr>
            <a:normAutofit/>
          </a:bodyPr>
          <a:lstStyle/>
          <a:p>
            <a:r>
              <a:rPr lang="nl-NL" sz="3600" b="1" noProof="1" smtClean="0">
                <a:solidFill>
                  <a:srgbClr val="CC006A"/>
                </a:solidFill>
                <a:latin typeface="Tahoma" panose="020B0604030504040204" pitchFamily="34" charset="0"/>
                <a:ea typeface="Tahoma" panose="020B0604030504040204" pitchFamily="34" charset="0"/>
                <a:cs typeface="Tahoma" panose="020B0604030504040204" pitchFamily="34" charset="0"/>
              </a:rPr>
              <a:t>Samenwerken met Tata Steel</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57210336"/>
              </p:ext>
            </p:extLst>
          </p:nvPr>
        </p:nvGraphicFramePr>
        <p:xfrm>
          <a:off x="395536" y="1194400"/>
          <a:ext cx="8352928" cy="4693920"/>
        </p:xfrm>
        <a:graphic>
          <a:graphicData uri="http://schemas.openxmlformats.org/drawingml/2006/table">
            <a:tbl>
              <a:tblPr firstRow="1" bandRow="1">
                <a:tableStyleId>{5C22544A-7EE6-4342-B048-85BDC9FD1C3A}</a:tableStyleId>
              </a:tblPr>
              <a:tblGrid>
                <a:gridCol w="1872208"/>
                <a:gridCol w="6480720"/>
              </a:tblGrid>
              <a:tr h="370840">
                <a:tc>
                  <a:txBody>
                    <a:bodyPr/>
                    <a:lstStyle/>
                    <a:p>
                      <a:r>
                        <a:rPr lang="nl-NL" sz="2600" noProof="0" dirty="0" smtClean="0"/>
                        <a:t>Wie?</a:t>
                      </a:r>
                      <a:endParaRPr lang="nl-NL" sz="2600" noProof="0" dirty="0"/>
                    </a:p>
                  </a:txBody>
                  <a:tcPr/>
                </a:tc>
                <a:tc>
                  <a:txBody>
                    <a:bodyPr/>
                    <a:lstStyle/>
                    <a:p>
                      <a:r>
                        <a:rPr lang="nl-NL" sz="2600" noProof="0" smtClean="0"/>
                        <a:t>Activiteit</a:t>
                      </a:r>
                      <a:endParaRPr lang="nl-NL" sz="2600" noProof="0"/>
                    </a:p>
                  </a:txBody>
                  <a:tcPr/>
                </a:tc>
              </a:tr>
              <a:tr h="370840">
                <a:tc>
                  <a:txBody>
                    <a:bodyPr/>
                    <a:lstStyle/>
                    <a:p>
                      <a:r>
                        <a:rPr lang="nl-NL" sz="2600" noProof="0" dirty="0" smtClean="0"/>
                        <a:t>2</a:t>
                      </a:r>
                      <a:r>
                        <a:rPr lang="nl-NL" sz="2600" baseline="30000" noProof="0" dirty="0" smtClean="0"/>
                        <a:t>e</a:t>
                      </a:r>
                      <a:r>
                        <a:rPr lang="nl-NL" sz="2600" baseline="0" noProof="0" dirty="0" smtClean="0"/>
                        <a:t> klas</a:t>
                      </a:r>
                      <a:endParaRPr lang="nl-NL" sz="2600" noProof="0" dirty="0"/>
                    </a:p>
                  </a:txBody>
                  <a:tcPr/>
                </a:tc>
                <a:tc>
                  <a:txBody>
                    <a:bodyPr/>
                    <a:lstStyle/>
                    <a:p>
                      <a:r>
                        <a:rPr lang="nl-NL" sz="2600" noProof="0" smtClean="0"/>
                        <a:t>Excursie</a:t>
                      </a:r>
                      <a:r>
                        <a:rPr lang="nl-NL" sz="2600" baseline="0" noProof="0" smtClean="0"/>
                        <a:t>: staal en blik maken</a:t>
                      </a:r>
                      <a:endParaRPr lang="nl-NL" sz="2600" noProof="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2600" noProof="0" dirty="0" smtClean="0"/>
                        <a:t>2</a:t>
                      </a:r>
                      <a:r>
                        <a:rPr lang="nl-NL" sz="2600" baseline="30000" noProof="0" dirty="0" smtClean="0"/>
                        <a:t>e</a:t>
                      </a:r>
                      <a:r>
                        <a:rPr lang="nl-NL" sz="2600" baseline="0" noProof="0" dirty="0" smtClean="0"/>
                        <a:t> klas </a:t>
                      </a:r>
                      <a:endParaRPr lang="nl-NL" sz="2600" noProof="0" dirty="0" smtClean="0"/>
                    </a:p>
                  </a:txBody>
                  <a:tcPr/>
                </a:tc>
                <a:tc>
                  <a:txBody>
                    <a:bodyPr/>
                    <a:lstStyle/>
                    <a:p>
                      <a:r>
                        <a:rPr lang="nl-NL" sz="2600" noProof="0" smtClean="0"/>
                        <a:t>Girls day</a:t>
                      </a:r>
                      <a:endParaRPr lang="nl-NL" sz="2600" noProof="0"/>
                    </a:p>
                  </a:txBody>
                  <a:tcPr/>
                </a:tc>
              </a:tr>
              <a:tr h="370840">
                <a:tc>
                  <a:txBody>
                    <a:bodyPr/>
                    <a:lstStyle/>
                    <a:p>
                      <a:r>
                        <a:rPr lang="nl-NL" sz="2600" noProof="0" smtClean="0"/>
                        <a:t>5</a:t>
                      </a:r>
                      <a:r>
                        <a:rPr lang="nl-NL" sz="2600" baseline="30000" noProof="0" smtClean="0"/>
                        <a:t>e</a:t>
                      </a:r>
                      <a:r>
                        <a:rPr lang="nl-NL" sz="2600" noProof="0" smtClean="0"/>
                        <a:t> klas</a:t>
                      </a:r>
                      <a:endParaRPr lang="nl-NL" sz="2600" noProof="0"/>
                    </a:p>
                  </a:txBody>
                  <a:tcPr/>
                </a:tc>
                <a:tc>
                  <a:txBody>
                    <a:bodyPr/>
                    <a:lstStyle/>
                    <a:p>
                      <a:r>
                        <a:rPr lang="nl-NL" sz="2600" noProof="0" dirty="0" smtClean="0"/>
                        <a:t>Workshop ‘Productontwikkeling:</a:t>
                      </a:r>
                      <a:r>
                        <a:rPr lang="nl-NL" sz="2600" baseline="0" noProof="0" dirty="0" smtClean="0"/>
                        <a:t> </a:t>
                      </a:r>
                      <a:r>
                        <a:rPr lang="nl-NL" sz="2600" noProof="0" dirty="0" smtClean="0"/>
                        <a:t>hoe werk je samen met opdrachtgevers’</a:t>
                      </a:r>
                      <a:endParaRPr lang="nl-NL" sz="2600" noProof="0" dirty="0"/>
                    </a:p>
                  </a:txBody>
                  <a:tcPr/>
                </a:tc>
              </a:tr>
              <a:tr h="370840">
                <a:tc>
                  <a:txBody>
                    <a:bodyPr/>
                    <a:lstStyle/>
                    <a:p>
                      <a:r>
                        <a:rPr lang="nl-NL" sz="2600" noProof="0" smtClean="0"/>
                        <a:t>5</a:t>
                      </a:r>
                      <a:r>
                        <a:rPr lang="nl-NL" sz="2600" baseline="30000" noProof="0" smtClean="0"/>
                        <a:t>e</a:t>
                      </a:r>
                      <a:r>
                        <a:rPr lang="nl-NL" sz="2600" noProof="0" smtClean="0"/>
                        <a:t> klas</a:t>
                      </a:r>
                      <a:endParaRPr lang="nl-NL" sz="2600" noProof="0"/>
                    </a:p>
                  </a:txBody>
                  <a:tcPr/>
                </a:tc>
                <a:tc>
                  <a:txBody>
                    <a:bodyPr/>
                    <a:lstStyle/>
                    <a:p>
                      <a:r>
                        <a:rPr lang="nl-NL" sz="2600" noProof="0" dirty="0" smtClean="0"/>
                        <a:t>Collegetour</a:t>
                      </a:r>
                      <a:r>
                        <a:rPr lang="nl-NL" sz="2600" baseline="0" noProof="0" dirty="0" smtClean="0"/>
                        <a:t> ‘Blik op blik’</a:t>
                      </a:r>
                      <a:endParaRPr lang="nl-NL" sz="2600" noProof="0" dirty="0"/>
                    </a:p>
                  </a:txBody>
                  <a:tcPr/>
                </a:tc>
              </a:tr>
              <a:tr h="370840">
                <a:tc>
                  <a:txBody>
                    <a:bodyPr/>
                    <a:lstStyle/>
                    <a:p>
                      <a:r>
                        <a:rPr lang="nl-NL" sz="2600" noProof="0" smtClean="0"/>
                        <a:t>6</a:t>
                      </a:r>
                      <a:r>
                        <a:rPr lang="nl-NL" sz="2600" baseline="30000" noProof="0" smtClean="0"/>
                        <a:t>e</a:t>
                      </a:r>
                      <a:r>
                        <a:rPr lang="nl-NL" sz="2600" noProof="0" smtClean="0"/>
                        <a:t> klas</a:t>
                      </a:r>
                      <a:endParaRPr lang="nl-NL" sz="2600" noProof="0"/>
                    </a:p>
                  </a:txBody>
                  <a:tcPr/>
                </a:tc>
                <a:tc>
                  <a:txBody>
                    <a:bodyPr/>
                    <a:lstStyle/>
                    <a:p>
                      <a:r>
                        <a:rPr lang="nl-NL" sz="2600" noProof="0" smtClean="0"/>
                        <a:t>Begeleiding profielwerkstukken</a:t>
                      </a:r>
                      <a:endParaRPr lang="nl-NL" sz="2600" noProof="0"/>
                    </a:p>
                  </a:txBody>
                  <a:tcPr/>
                </a:tc>
              </a:tr>
              <a:tr h="370840">
                <a:tc>
                  <a:txBody>
                    <a:bodyPr/>
                    <a:lstStyle/>
                    <a:p>
                      <a:r>
                        <a:rPr lang="nl-NL" sz="2600" noProof="0" smtClean="0"/>
                        <a:t>Bovenbouw</a:t>
                      </a:r>
                      <a:endParaRPr lang="nl-NL" sz="2600" noProof="0"/>
                    </a:p>
                  </a:txBody>
                  <a:tcPr/>
                </a:tc>
                <a:tc>
                  <a:txBody>
                    <a:bodyPr/>
                    <a:lstStyle/>
                    <a:p>
                      <a:r>
                        <a:rPr lang="nl-NL" sz="2600" noProof="0" dirty="0" err="1" smtClean="0"/>
                        <a:t>Innovation</a:t>
                      </a:r>
                      <a:r>
                        <a:rPr lang="nl-NL" sz="2600" noProof="0" dirty="0" smtClean="0"/>
                        <a:t> </a:t>
                      </a:r>
                      <a:r>
                        <a:rPr lang="nl-NL" sz="2600" noProof="0" dirty="0" err="1" smtClean="0"/>
                        <a:t>Tribe</a:t>
                      </a:r>
                      <a:r>
                        <a:rPr lang="nl-NL" sz="2600" noProof="0" dirty="0" smtClean="0"/>
                        <a:t> Hyperloop</a:t>
                      </a:r>
                      <a:endParaRPr lang="nl-NL" sz="2600" noProof="0" dirty="0"/>
                    </a:p>
                  </a:txBody>
                  <a:tcPr/>
                </a:tc>
              </a:tr>
              <a:tr h="370840">
                <a:tc>
                  <a:txBody>
                    <a:bodyPr/>
                    <a:lstStyle/>
                    <a:p>
                      <a:r>
                        <a:rPr lang="nl-NL" sz="2600" noProof="0" dirty="0" smtClean="0"/>
                        <a:t>1</a:t>
                      </a:r>
                      <a:r>
                        <a:rPr lang="nl-NL" sz="2600" baseline="30000" noProof="0" dirty="0" smtClean="0"/>
                        <a:t>e</a:t>
                      </a:r>
                      <a:r>
                        <a:rPr lang="nl-NL" sz="2600" baseline="0" noProof="0" dirty="0" smtClean="0"/>
                        <a:t> t/m </a:t>
                      </a:r>
                      <a:br>
                        <a:rPr lang="nl-NL" sz="2600" baseline="0" noProof="0" dirty="0" smtClean="0"/>
                      </a:br>
                      <a:r>
                        <a:rPr lang="nl-NL" sz="2600" baseline="0" noProof="0" dirty="0" smtClean="0"/>
                        <a:t>6</a:t>
                      </a:r>
                      <a:r>
                        <a:rPr lang="nl-NL" sz="2600" baseline="30000" noProof="0" dirty="0" smtClean="0"/>
                        <a:t>e</a:t>
                      </a:r>
                      <a:r>
                        <a:rPr lang="nl-NL" sz="2600" baseline="0" noProof="0" dirty="0" smtClean="0"/>
                        <a:t> klas</a:t>
                      </a:r>
                      <a:endParaRPr lang="nl-NL" sz="2600" baseline="0" noProof="0" dirty="0"/>
                    </a:p>
                  </a:txBody>
                  <a:tcPr/>
                </a:tc>
                <a:tc>
                  <a:txBody>
                    <a:bodyPr/>
                    <a:lstStyle/>
                    <a:p>
                      <a:r>
                        <a:rPr lang="nl-NL" sz="2600" noProof="0" dirty="0" smtClean="0"/>
                        <a:t>Techno Challenge:</a:t>
                      </a:r>
                    </a:p>
                    <a:p>
                      <a:r>
                        <a:rPr lang="nl-NL" sz="2600" noProof="0" dirty="0" smtClean="0"/>
                        <a:t>RC-auto’s,</a:t>
                      </a:r>
                      <a:r>
                        <a:rPr lang="nl-NL" sz="2600" baseline="0" noProof="0" dirty="0" smtClean="0"/>
                        <a:t> e</a:t>
                      </a:r>
                      <a:r>
                        <a:rPr lang="nl-NL" sz="2600" noProof="0" dirty="0" smtClean="0"/>
                        <a:t>lektrische kart</a:t>
                      </a:r>
                      <a:r>
                        <a:rPr lang="nl-NL" sz="2600" baseline="0" noProof="0" dirty="0" smtClean="0"/>
                        <a:t> en G</a:t>
                      </a:r>
                      <a:r>
                        <a:rPr lang="nl-NL" sz="2600" noProof="0" dirty="0" smtClean="0"/>
                        <a:t>reen Power</a:t>
                      </a:r>
                      <a:endParaRPr lang="nl-NL" sz="2600" noProof="0" dirty="0"/>
                    </a:p>
                  </a:txBody>
                  <a:tcPr/>
                </a:tc>
              </a:tr>
            </a:tbl>
          </a:graphicData>
        </a:graphic>
      </p:graphicFrame>
    </p:spTree>
    <p:extLst>
      <p:ext uri="{BB962C8B-B14F-4D97-AF65-F5344CB8AC3E}">
        <p14:creationId xmlns:p14="http://schemas.microsoft.com/office/powerpoint/2010/main" val="30348768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768"/>
            <a:ext cx="8229600" cy="1143000"/>
          </a:xfrm>
        </p:spPr>
        <p:txBody>
          <a:bodyPr>
            <a:normAutofit/>
          </a:bodyPr>
          <a:lstStyle/>
          <a:p>
            <a:r>
              <a:rPr lang="nl-NL" sz="3600" b="1" noProof="1" smtClean="0">
                <a:solidFill>
                  <a:srgbClr val="CC006A"/>
                </a:solidFill>
                <a:latin typeface="Tahoma" panose="020B0604030504040204" pitchFamily="34" charset="0"/>
                <a:ea typeface="Tahoma" panose="020B0604030504040204" pitchFamily="34" charset="0"/>
                <a:cs typeface="Tahoma" panose="020B0604030504040204" pitchFamily="34" charset="0"/>
              </a:rPr>
              <a:t>Samenwerken met Tata Steel</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75122199"/>
              </p:ext>
            </p:extLst>
          </p:nvPr>
        </p:nvGraphicFramePr>
        <p:xfrm>
          <a:off x="402778" y="1287016"/>
          <a:ext cx="8345686" cy="2438400"/>
        </p:xfrm>
        <a:graphic>
          <a:graphicData uri="http://schemas.openxmlformats.org/drawingml/2006/table">
            <a:tbl>
              <a:tblPr firstRow="1" bandRow="1">
                <a:tableStyleId>{5C22544A-7EE6-4342-B048-85BDC9FD1C3A}</a:tableStyleId>
              </a:tblPr>
              <a:tblGrid>
                <a:gridCol w="1752570"/>
                <a:gridCol w="6593116"/>
              </a:tblGrid>
              <a:tr h="370840">
                <a:tc>
                  <a:txBody>
                    <a:bodyPr/>
                    <a:lstStyle/>
                    <a:p>
                      <a:r>
                        <a:rPr lang="nl-NL" sz="2600" noProof="0" dirty="0" smtClean="0"/>
                        <a:t>Wie?</a:t>
                      </a:r>
                      <a:endParaRPr lang="nl-NL" sz="2600" noProof="0" dirty="0"/>
                    </a:p>
                  </a:txBody>
                  <a:tcPr/>
                </a:tc>
                <a:tc>
                  <a:txBody>
                    <a:bodyPr/>
                    <a:lstStyle/>
                    <a:p>
                      <a:r>
                        <a:rPr lang="nl-NL" sz="2600" noProof="0" smtClean="0"/>
                        <a:t>Activiteit</a:t>
                      </a:r>
                      <a:endParaRPr lang="nl-NL" sz="2600" noProof="0"/>
                    </a:p>
                  </a:txBody>
                  <a:tcPr/>
                </a:tc>
              </a:tr>
              <a:tr h="370840">
                <a:tc>
                  <a:txBody>
                    <a:bodyPr/>
                    <a:lstStyle/>
                    <a:p>
                      <a:r>
                        <a:rPr lang="nl-NL" sz="2600" noProof="0" dirty="0" smtClean="0"/>
                        <a:t>Docenten</a:t>
                      </a:r>
                      <a:endParaRPr lang="nl-NL" sz="2600" noProof="0" dirty="0"/>
                    </a:p>
                  </a:txBody>
                  <a:tcPr/>
                </a:tc>
                <a:tc>
                  <a:txBody>
                    <a:bodyPr/>
                    <a:lstStyle/>
                    <a:p>
                      <a:r>
                        <a:rPr lang="nl-NL" sz="2600" noProof="0" smtClean="0"/>
                        <a:t>Masterclass ‘De</a:t>
                      </a:r>
                      <a:r>
                        <a:rPr lang="nl-NL" sz="2600" baseline="0" noProof="0" smtClean="0"/>
                        <a:t> wereld van staal’</a:t>
                      </a:r>
                      <a:endParaRPr lang="nl-NL" sz="2600" noProof="0"/>
                    </a:p>
                  </a:txBody>
                  <a:tcPr/>
                </a:tc>
              </a:tr>
              <a:tr h="370840">
                <a:tc>
                  <a:txBody>
                    <a:bodyPr/>
                    <a:lstStyle/>
                    <a:p>
                      <a:r>
                        <a:rPr lang="nl-NL" sz="2600" noProof="0" smtClean="0"/>
                        <a:t>Docenten</a:t>
                      </a:r>
                      <a:endParaRPr lang="nl-NL" sz="2600" noProof="0"/>
                    </a:p>
                  </a:txBody>
                  <a:tcPr/>
                </a:tc>
                <a:tc>
                  <a:txBody>
                    <a:bodyPr/>
                    <a:lstStyle/>
                    <a:p>
                      <a:r>
                        <a:rPr lang="nl-NL" sz="2600" noProof="0" smtClean="0"/>
                        <a:t>Advies</a:t>
                      </a:r>
                      <a:r>
                        <a:rPr lang="nl-NL" sz="2600" baseline="0" noProof="0" smtClean="0"/>
                        <a:t> bij ontwikkelen schoolvak ‘Engineering’</a:t>
                      </a:r>
                    </a:p>
                  </a:txBody>
                  <a:tcPr/>
                </a:tc>
              </a:tr>
              <a:tr h="370840">
                <a:tc>
                  <a:txBody>
                    <a:bodyPr/>
                    <a:lstStyle/>
                    <a:p>
                      <a:r>
                        <a:rPr lang="nl-NL" sz="2600" noProof="0" smtClean="0"/>
                        <a:t>Docenten</a:t>
                      </a:r>
                      <a:endParaRPr lang="nl-NL" sz="2600" noProof="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2600" baseline="0" noProof="0" smtClean="0"/>
                        <a:t>Advies over lesactiviteiten</a:t>
                      </a:r>
                      <a:endParaRPr lang="nl-NL" sz="2600" noProof="0" smtClean="0"/>
                    </a:p>
                  </a:txBody>
                  <a:tcPr/>
                </a:tc>
              </a:tr>
              <a:tr h="370840">
                <a:tc>
                  <a:txBody>
                    <a:bodyPr/>
                    <a:lstStyle/>
                    <a:p>
                      <a:r>
                        <a:rPr lang="nl-NL" sz="2600" noProof="0" smtClean="0"/>
                        <a:t>Docenten</a:t>
                      </a:r>
                      <a:endParaRPr lang="nl-NL" sz="2600" noProof="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2600" noProof="0" dirty="0" smtClean="0"/>
                        <a:t>Ontwikkelen lesmateriaal voor Webcast </a:t>
                      </a:r>
                      <a:r>
                        <a:rPr lang="nl-NL" sz="2600" noProof="0" dirty="0" err="1" smtClean="0"/>
                        <a:t>JetNet</a:t>
                      </a:r>
                      <a:endParaRPr lang="nl-NL" sz="2600" noProof="0" dirty="0" smtClean="0"/>
                    </a:p>
                  </a:txBody>
                  <a:tcPr/>
                </a:tc>
              </a:tr>
            </a:tbl>
          </a:graphicData>
        </a:graphic>
      </p:graphicFrame>
      <p:pic>
        <p:nvPicPr>
          <p:cNvPr id="2050" name="Picture 2" descr="C:\Users\mok680\AppData\Local\Microsoft\Windows\Temporary Internet Files\Content.Outlook\G3MRN13Y\IMG-20181108-WA00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1934" y="3861048"/>
            <a:ext cx="3611893" cy="270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091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nl-NL" sz="4000" b="1" noProof="1" smtClean="0">
                <a:solidFill>
                  <a:srgbClr val="CC006A"/>
                </a:solidFill>
                <a:latin typeface="Tahoma" panose="020B0604030504040204" pitchFamily="34" charset="0"/>
                <a:ea typeface="Tahoma" panose="020B0604030504040204" pitchFamily="34" charset="0"/>
                <a:cs typeface="Tahoma" panose="020B0604030504040204" pitchFamily="34" charset="0"/>
              </a:rPr>
              <a:t>Programma</a:t>
            </a:r>
            <a:endParaRPr lang="en-US" sz="40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3">
            <a:alphaModFix amt="50000"/>
          </a:blip>
          <a:stretch>
            <a:fillRect/>
          </a:stretch>
        </p:blipFill>
        <p:spPr>
          <a:xfrm>
            <a:off x="3491880" y="1700808"/>
            <a:ext cx="6350000" cy="6350000"/>
          </a:xfrm>
          <a:prstGeom prst="rect">
            <a:avLst/>
          </a:prstGeom>
        </p:spPr>
      </p:pic>
      <p:pic>
        <p:nvPicPr>
          <p:cNvPr id="13"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4408" y="6252986"/>
            <a:ext cx="899592" cy="605015"/>
          </a:xfrm>
          <a:prstGeom prst="rect">
            <a:avLst/>
          </a:prstGeom>
        </p:spPr>
      </p:pic>
      <p:pic>
        <p:nvPicPr>
          <p:cNvPr id="5" name="Afbeelding 4" descr="Schermopnam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1720" y="1340768"/>
            <a:ext cx="4945010" cy="5290377"/>
          </a:xfrm>
          <a:prstGeom prst="rect">
            <a:avLst/>
          </a:prstGeom>
        </p:spPr>
      </p:pic>
    </p:spTree>
    <p:extLst>
      <p:ext uri="{BB962C8B-B14F-4D97-AF65-F5344CB8AC3E}">
        <p14:creationId xmlns:p14="http://schemas.microsoft.com/office/powerpoint/2010/main" val="2245044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94"/>
            <a:ext cx="8229600" cy="1498178"/>
          </a:xfrm>
        </p:spPr>
        <p:txBody>
          <a:bodyPr>
            <a:noAutofit/>
          </a:bodyPr>
          <a:lstStyle/>
          <a:p>
            <a:pPr algn="l"/>
            <a:r>
              <a:rPr lang="nl-NL" sz="3200" b="1" noProof="1" smtClean="0">
                <a:solidFill>
                  <a:srgbClr val="CC006A"/>
                </a:solidFill>
                <a:latin typeface="Tahoma" panose="020B0604030504040204" pitchFamily="34" charset="0"/>
                <a:ea typeface="Tahoma" panose="020B0604030504040204" pitchFamily="34" charset="0"/>
                <a:cs typeface="Tahoma" panose="020B0604030504040204" pitchFamily="34" charset="0"/>
              </a:rPr>
              <a:t>Collegetour Politie Amsterdam (technische recherche)</a:t>
            </a:r>
            <a:endParaRPr lang="en-US" sz="3200" dirty="0"/>
          </a:p>
        </p:txBody>
      </p:sp>
      <p:sp>
        <p:nvSpPr>
          <p:cNvPr id="3" name="Content Placeholder 2"/>
          <p:cNvSpPr>
            <a:spLocks noGrp="1"/>
          </p:cNvSpPr>
          <p:nvPr>
            <p:ph idx="1"/>
          </p:nvPr>
        </p:nvSpPr>
        <p:spPr>
          <a:xfrm>
            <a:off x="457200" y="1340768"/>
            <a:ext cx="8229600" cy="5112568"/>
          </a:xfrm>
        </p:spPr>
        <p:txBody>
          <a:bodyPr>
            <a:normAutofit fontScale="85000" lnSpcReduction="20000"/>
          </a:bodyPr>
          <a:lstStyle/>
          <a:p>
            <a:pPr marL="514350" indent="-514350">
              <a:buFont typeface="+mj-lt"/>
              <a:buAutoNum type="arabicPeriod"/>
            </a:pPr>
            <a:r>
              <a:rPr lang="nl-NL" dirty="0" smtClean="0"/>
              <a:t>Een bekende die bij de Politie werkt:</a:t>
            </a:r>
          </a:p>
          <a:p>
            <a:pPr marL="914400" lvl="1" indent="-514350"/>
            <a:r>
              <a:rPr lang="nl-NL" dirty="0" smtClean="0"/>
              <a:t>Afspraak op locatie</a:t>
            </a:r>
          </a:p>
          <a:p>
            <a:pPr marL="914400" lvl="1" indent="-514350"/>
            <a:r>
              <a:rPr lang="nl-NL" dirty="0" smtClean="0"/>
              <a:t>Met een </a:t>
            </a:r>
            <a:r>
              <a:rPr lang="nl-NL" dirty="0" smtClean="0"/>
              <a:t>geïnteresseerde </a:t>
            </a:r>
            <a:r>
              <a:rPr lang="nl-NL" dirty="0" smtClean="0"/>
              <a:t>leidinggevende</a:t>
            </a:r>
          </a:p>
          <a:p>
            <a:pPr marL="514350" indent="-514350">
              <a:buFont typeface="+mj-lt"/>
              <a:buAutoNum type="arabicPeriod"/>
            </a:pPr>
            <a:r>
              <a:rPr lang="nl-NL" dirty="0" smtClean="0"/>
              <a:t>Kennismakingsgesprek</a:t>
            </a:r>
          </a:p>
          <a:p>
            <a:pPr marL="914400" lvl="1" indent="-514350"/>
            <a:r>
              <a:rPr lang="nl-NL" dirty="0" smtClean="0"/>
              <a:t>Bestaande Collegetours </a:t>
            </a:r>
            <a:r>
              <a:rPr lang="nl-NL" dirty="0" smtClean="0">
                <a:sym typeface="Wingdings"/>
              </a:rPr>
              <a:t> grote bedrijven noemen</a:t>
            </a:r>
            <a:endParaRPr lang="nl-NL" dirty="0" smtClean="0"/>
          </a:p>
          <a:p>
            <a:pPr marL="914400" lvl="1" indent="-514350"/>
            <a:r>
              <a:rPr lang="nl-NL" dirty="0" smtClean="0"/>
              <a:t>Laten zien dat de Politie er belang bij heeft dat leerlingen voor bètastudies kiezen </a:t>
            </a:r>
          </a:p>
          <a:p>
            <a:pPr marL="514350" indent="-514350">
              <a:buFont typeface="+mj-lt"/>
              <a:buAutoNum type="arabicPeriod"/>
            </a:pPr>
            <a:r>
              <a:rPr lang="nl-NL" dirty="0" smtClean="0"/>
              <a:t>Voorbereiding collegetour met vaste </a:t>
            </a:r>
            <a:r>
              <a:rPr lang="nl-NL" i="1" dirty="0" smtClean="0"/>
              <a:t>enthousiaste </a:t>
            </a:r>
            <a:r>
              <a:rPr lang="nl-NL" dirty="0" smtClean="0"/>
              <a:t>contactpersoon</a:t>
            </a:r>
          </a:p>
          <a:p>
            <a:pPr lvl="1"/>
            <a:r>
              <a:rPr lang="nl-NL" dirty="0" smtClean="0"/>
              <a:t>Kennismaking per telefoon</a:t>
            </a:r>
          </a:p>
          <a:p>
            <a:pPr lvl="1"/>
            <a:r>
              <a:rPr lang="nl-NL" dirty="0"/>
              <a:t>Aanleveren lesmateriaal en toelichten bestaand lesmateriaal om Politie een idee te geven van het niveau</a:t>
            </a:r>
          </a:p>
          <a:p>
            <a:pPr lvl="1"/>
            <a:r>
              <a:rPr lang="nl-NL" dirty="0" smtClean="0"/>
              <a:t>Regelmatig contact per mail en telefoon om inhoud af te stemmen</a:t>
            </a:r>
          </a:p>
          <a:p>
            <a:pPr marL="1314450" lvl="2" indent="-514350"/>
            <a:endParaRPr lang="nl-NL" dirty="0" smtClean="0"/>
          </a:p>
          <a:p>
            <a:pPr marL="914400" lvl="1" indent="-514350"/>
            <a:endParaRPr lang="nl-NL" dirty="0" smtClean="0"/>
          </a:p>
          <a:p>
            <a:pPr lvl="1"/>
            <a:endParaRPr lang="nl-NL" dirty="0"/>
          </a:p>
        </p:txBody>
      </p:sp>
    </p:spTree>
    <p:extLst>
      <p:ext uri="{BB962C8B-B14F-4D97-AF65-F5344CB8AC3E}">
        <p14:creationId xmlns:p14="http://schemas.microsoft.com/office/powerpoint/2010/main" val="31168991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50000"/>
          </a:blip>
          <a:stretch>
            <a:fillRect/>
          </a:stretch>
        </p:blipFill>
        <p:spPr>
          <a:xfrm>
            <a:off x="3491880" y="1700808"/>
            <a:ext cx="6350000" cy="6350000"/>
          </a:xfrm>
          <a:prstGeom prst="rect">
            <a:avLst/>
          </a:prstGeom>
        </p:spPr>
      </p:pic>
      <p:sp>
        <p:nvSpPr>
          <p:cNvPr id="2" name="Titel 1"/>
          <p:cNvSpPr>
            <a:spLocks noGrp="1"/>
          </p:cNvSpPr>
          <p:nvPr>
            <p:ph type="title"/>
          </p:nvPr>
        </p:nvSpPr>
        <p:spPr/>
        <p:txBody>
          <a:bodyPr>
            <a:normAutofit/>
          </a:bodyPr>
          <a:lstStyle/>
          <a:p>
            <a:pPr algn="l"/>
            <a:r>
              <a:rPr lang="nl-NL" sz="4000" b="1" noProof="1" smtClean="0">
                <a:solidFill>
                  <a:srgbClr val="CC006A"/>
                </a:solidFill>
                <a:latin typeface="Tahoma" panose="020B0604030504040204" pitchFamily="34" charset="0"/>
                <a:ea typeface="Tahoma" panose="020B0604030504040204" pitchFamily="34" charset="0"/>
                <a:cs typeface="Tahoma" panose="020B0604030504040204" pitchFamily="34" charset="0"/>
              </a:rPr>
              <a:t>Zelf aan de slag</a:t>
            </a:r>
            <a:endParaRPr lang="en-US" sz="4000" dirty="0">
              <a:latin typeface="Tahoma" panose="020B0604030504040204" pitchFamily="34" charset="0"/>
              <a:ea typeface="Tahoma" panose="020B0604030504040204" pitchFamily="34" charset="0"/>
              <a:cs typeface="Tahoma" panose="020B0604030504040204" pitchFamily="34" charset="0"/>
            </a:endParaRPr>
          </a:p>
        </p:txBody>
      </p:sp>
      <p:sp>
        <p:nvSpPr>
          <p:cNvPr id="3" name="Tijdelijke aanduiding voor inhoud 2"/>
          <p:cNvSpPr>
            <a:spLocks noGrp="1"/>
          </p:cNvSpPr>
          <p:nvPr>
            <p:ph idx="1"/>
          </p:nvPr>
        </p:nvSpPr>
        <p:spPr/>
        <p:txBody>
          <a:bodyPr>
            <a:normAutofit/>
          </a:bodyPr>
          <a:lstStyle/>
          <a:p>
            <a:r>
              <a:rPr lang="nl-NL" sz="2400" dirty="0" smtClean="0">
                <a:latin typeface="Tahoma" panose="020B0604030504040204" pitchFamily="34" charset="0"/>
                <a:ea typeface="Tahoma" panose="020B0604030504040204" pitchFamily="34" charset="0"/>
                <a:cs typeface="Tahoma" panose="020B0604030504040204" pitchFamily="34" charset="0"/>
              </a:rPr>
              <a:t>Zoek provinciegenoten op</a:t>
            </a:r>
          </a:p>
          <a:p>
            <a:r>
              <a:rPr lang="nl-NL" sz="2400" dirty="0" smtClean="0">
                <a:latin typeface="Tahoma" panose="020B0604030504040204" pitchFamily="34" charset="0"/>
                <a:ea typeface="Tahoma" panose="020B0604030504040204" pitchFamily="34" charset="0"/>
                <a:cs typeface="Tahoma" panose="020B0604030504040204" pitchFamily="34" charset="0"/>
              </a:rPr>
              <a:t>Maak groepjes van scholen in dezelfde regio</a:t>
            </a:r>
          </a:p>
          <a:p>
            <a:r>
              <a:rPr lang="nl-NL" sz="2400" dirty="0" smtClean="0">
                <a:latin typeface="Tahoma" panose="020B0604030504040204" pitchFamily="34" charset="0"/>
                <a:ea typeface="Tahoma" panose="020B0604030504040204" pitchFamily="34" charset="0"/>
                <a:cs typeface="Tahoma" panose="020B0604030504040204" pitchFamily="34" charset="0"/>
              </a:rPr>
              <a:t>Sparren: wat voor doelen, welke bedrijven, welke doelgroep etc. (gebruik het formulier)</a:t>
            </a:r>
          </a:p>
          <a:p>
            <a:endParaRPr lang="nl-NL" sz="2400" dirty="0">
              <a:latin typeface="Tahoma" panose="020B0604030504040204" pitchFamily="34" charset="0"/>
              <a:ea typeface="Tahoma" panose="020B0604030504040204" pitchFamily="34" charset="0"/>
              <a:cs typeface="Tahoma" panose="020B0604030504040204" pitchFamily="34" charset="0"/>
            </a:endParaRPr>
          </a:p>
          <a:p>
            <a:r>
              <a:rPr lang="nl-NL" sz="2400" dirty="0" smtClean="0">
                <a:latin typeface="Tahoma" panose="020B0604030504040204" pitchFamily="34" charset="0"/>
                <a:ea typeface="Tahoma" panose="020B0604030504040204" pitchFamily="34" charset="0"/>
                <a:cs typeface="Tahoma" panose="020B0604030504040204" pitchFamily="34" charset="0"/>
              </a:rPr>
              <a:t>Na afloop korte pitch per groepje van de uitkomsten!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6252986"/>
            <a:ext cx="899592" cy="605015"/>
          </a:xfrm>
          <a:prstGeom prst="rect">
            <a:avLst/>
          </a:prstGeom>
        </p:spPr>
      </p:pic>
    </p:spTree>
    <p:extLst>
      <p:ext uri="{BB962C8B-B14F-4D97-AF65-F5344CB8AC3E}">
        <p14:creationId xmlns:p14="http://schemas.microsoft.com/office/powerpoint/2010/main" val="27571559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nl-NL" sz="4000" b="1" noProof="1" smtClean="0">
                <a:solidFill>
                  <a:srgbClr val="CC006A"/>
                </a:solidFill>
                <a:latin typeface="Tahoma" panose="020B0604030504040204" pitchFamily="34" charset="0"/>
                <a:ea typeface="Tahoma" panose="020B0604030504040204" pitchFamily="34" charset="0"/>
                <a:cs typeface="Tahoma" panose="020B0604030504040204" pitchFamily="34" charset="0"/>
              </a:rPr>
              <a:t>Tips voor nieuwkomers (1)</a:t>
            </a:r>
            <a:endParaRPr lang="en-US" sz="40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3">
            <a:alphaModFix amt="50000"/>
          </a:blip>
          <a:stretch>
            <a:fillRect/>
          </a:stretch>
        </p:blipFill>
        <p:spPr>
          <a:xfrm>
            <a:off x="3491880" y="1700808"/>
            <a:ext cx="6350000" cy="6350000"/>
          </a:xfrm>
          <a:prstGeom prst="rect">
            <a:avLst/>
          </a:prstGeom>
        </p:spPr>
      </p:pic>
      <p:sp>
        <p:nvSpPr>
          <p:cNvPr id="6" name="Tijdelijke aanduiding voor inhoud 2"/>
          <p:cNvSpPr>
            <a:spLocks noGrp="1"/>
          </p:cNvSpPr>
          <p:nvPr>
            <p:ph idx="1"/>
          </p:nvPr>
        </p:nvSpPr>
        <p:spPr>
          <a:xfrm>
            <a:off x="457200" y="1351309"/>
            <a:ext cx="8229600" cy="4525963"/>
          </a:xfrm>
        </p:spPr>
        <p:txBody>
          <a:bodyPr>
            <a:noAutofit/>
          </a:bodyPr>
          <a:lstStyle/>
          <a:p>
            <a:r>
              <a:rPr lang="nl-NL" sz="2600" dirty="0" smtClean="0">
                <a:latin typeface="Tahoma" panose="020B0604030504040204" pitchFamily="34" charset="0"/>
                <a:ea typeface="Tahoma" panose="020B0604030504040204" pitchFamily="34" charset="0"/>
                <a:cs typeface="Tahoma" panose="020B0604030504040204" pitchFamily="34" charset="0"/>
              </a:rPr>
              <a:t>Gebruik je netwerk, probeer via bekenden binnen te komen.</a:t>
            </a:r>
          </a:p>
          <a:p>
            <a:r>
              <a:rPr lang="nl-NL" sz="2600" dirty="0" smtClean="0">
                <a:latin typeface="Tahoma" panose="020B0604030504040204" pitchFamily="34" charset="0"/>
                <a:ea typeface="Tahoma" panose="020B0604030504040204" pitchFamily="34" charset="0"/>
                <a:cs typeface="Tahoma" panose="020B0604030504040204" pitchFamily="34" charset="0"/>
              </a:rPr>
              <a:t>Probeer bij een leidinggevende aan tafel te komen.</a:t>
            </a:r>
            <a:endParaRPr lang="nl-NL" sz="2600" dirty="0">
              <a:latin typeface="Tahoma" panose="020B0604030504040204" pitchFamily="34" charset="0"/>
              <a:ea typeface="Tahoma" panose="020B0604030504040204" pitchFamily="34" charset="0"/>
              <a:cs typeface="Tahoma" panose="020B0604030504040204" pitchFamily="34" charset="0"/>
            </a:endParaRPr>
          </a:p>
          <a:p>
            <a:r>
              <a:rPr lang="nl-NL" sz="2600" dirty="0" smtClean="0">
                <a:latin typeface="Tahoma" panose="020B0604030504040204" pitchFamily="34" charset="0"/>
                <a:ea typeface="Tahoma" panose="020B0604030504040204" pitchFamily="34" charset="0"/>
                <a:cs typeface="Tahoma" panose="020B0604030504040204" pitchFamily="34" charset="0"/>
              </a:rPr>
              <a:t>Ga langs om persoonlijk kennis te maken. Veel persoonlijk contact vergroot betrokkenheid</a:t>
            </a:r>
            <a:r>
              <a:rPr lang="nl-NL" sz="2600" dirty="0">
                <a:latin typeface="Tahoma" panose="020B0604030504040204" pitchFamily="34" charset="0"/>
                <a:ea typeface="Tahoma" panose="020B0604030504040204" pitchFamily="34" charset="0"/>
                <a:cs typeface="Tahoma" panose="020B0604030504040204" pitchFamily="34" charset="0"/>
              </a:rPr>
              <a:t>.</a:t>
            </a:r>
            <a:endParaRPr lang="nl-NL" sz="2600" dirty="0" smtClean="0">
              <a:latin typeface="Tahoma" panose="020B0604030504040204" pitchFamily="34" charset="0"/>
              <a:ea typeface="Tahoma" panose="020B0604030504040204" pitchFamily="34" charset="0"/>
              <a:cs typeface="Tahoma" panose="020B0604030504040204" pitchFamily="34" charset="0"/>
            </a:endParaRPr>
          </a:p>
          <a:p>
            <a:r>
              <a:rPr lang="nl-NL" sz="2600" dirty="0" smtClean="0">
                <a:latin typeface="Tahoma" panose="020B0604030504040204" pitchFamily="34" charset="0"/>
                <a:ea typeface="Tahoma" panose="020B0604030504040204" pitchFamily="34" charset="0"/>
                <a:cs typeface="Tahoma" panose="020B0604030504040204" pitchFamily="34" charset="0"/>
              </a:rPr>
              <a:t>Verdiep je in de vacatures bij het bedrijf</a:t>
            </a:r>
          </a:p>
          <a:p>
            <a:r>
              <a:rPr lang="nl-NL" sz="2600" dirty="0" smtClean="0">
                <a:latin typeface="Tahoma" panose="020B0604030504040204" pitchFamily="34" charset="0"/>
                <a:ea typeface="Tahoma" panose="020B0604030504040204" pitchFamily="34" charset="0"/>
                <a:cs typeface="Tahoma" panose="020B0604030504040204" pitchFamily="34" charset="0"/>
              </a:rPr>
              <a:t>Zorg dat de wensen van beide partijen duidelijk zijn.</a:t>
            </a:r>
          </a:p>
          <a:p>
            <a:r>
              <a:rPr lang="nl-NL" sz="2600" dirty="0" smtClean="0">
                <a:latin typeface="Tahoma" panose="020B0604030504040204" pitchFamily="34" charset="0"/>
                <a:ea typeface="Tahoma" panose="020B0604030504040204" pitchFamily="34" charset="0"/>
                <a:cs typeface="Tahoma" panose="020B0604030504040204" pitchFamily="34" charset="0"/>
              </a:rPr>
              <a:t>Bied hulp aan bij het opzetten van de activiteit.</a:t>
            </a:r>
          </a:p>
          <a:p>
            <a:r>
              <a:rPr lang="nl-NL" sz="2600" dirty="0" smtClean="0">
                <a:latin typeface="Tahoma" panose="020B0604030504040204" pitchFamily="34" charset="0"/>
                <a:ea typeface="Tahoma" panose="020B0604030504040204" pitchFamily="34" charset="0"/>
                <a:cs typeface="Tahoma" panose="020B0604030504040204" pitchFamily="34" charset="0"/>
              </a:rPr>
              <a:t>Stem inhoud af op het niveau van de leerlingen.</a:t>
            </a:r>
          </a:p>
          <a:p>
            <a:r>
              <a:rPr lang="nl-NL" sz="2600" dirty="0" smtClean="0">
                <a:latin typeface="Tahoma" panose="020B0604030504040204" pitchFamily="34" charset="0"/>
                <a:ea typeface="Tahoma" panose="020B0604030504040204" pitchFamily="34" charset="0"/>
                <a:cs typeface="Tahoma" panose="020B0604030504040204" pitchFamily="34" charset="0"/>
              </a:rPr>
              <a:t>Stem getoonde beroepsperspectieven af op niveau leerlingen.</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4408" y="6252986"/>
            <a:ext cx="899592" cy="605015"/>
          </a:xfrm>
          <a:prstGeom prst="rect">
            <a:avLst/>
          </a:prstGeom>
        </p:spPr>
      </p:pic>
    </p:spTree>
    <p:extLst>
      <p:ext uri="{BB962C8B-B14F-4D97-AF65-F5344CB8AC3E}">
        <p14:creationId xmlns:p14="http://schemas.microsoft.com/office/powerpoint/2010/main" val="18830342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nl-NL" sz="4000" b="1" noProof="1" smtClean="0">
                <a:solidFill>
                  <a:srgbClr val="CC006A"/>
                </a:solidFill>
                <a:latin typeface="Tahoma" panose="020B0604030504040204" pitchFamily="34" charset="0"/>
                <a:ea typeface="Tahoma" panose="020B0604030504040204" pitchFamily="34" charset="0"/>
                <a:cs typeface="Tahoma" panose="020B0604030504040204" pitchFamily="34" charset="0"/>
              </a:rPr>
              <a:t>Tips voor nieuwkomers (2)</a:t>
            </a:r>
            <a:endParaRPr lang="en-US" sz="40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3">
            <a:alphaModFix amt="50000"/>
          </a:blip>
          <a:stretch>
            <a:fillRect/>
          </a:stretch>
        </p:blipFill>
        <p:spPr>
          <a:xfrm>
            <a:off x="3491880" y="1700808"/>
            <a:ext cx="6350000" cy="6350000"/>
          </a:xfrm>
          <a:prstGeom prst="rect">
            <a:avLst/>
          </a:prstGeom>
        </p:spPr>
      </p:pic>
      <p:sp>
        <p:nvSpPr>
          <p:cNvPr id="6" name="Tijdelijke aanduiding voor inhoud 2"/>
          <p:cNvSpPr>
            <a:spLocks noGrp="1"/>
          </p:cNvSpPr>
          <p:nvPr>
            <p:ph idx="1"/>
          </p:nvPr>
        </p:nvSpPr>
        <p:spPr>
          <a:xfrm>
            <a:off x="457200" y="1600200"/>
            <a:ext cx="8229600" cy="4525963"/>
          </a:xfrm>
        </p:spPr>
        <p:txBody>
          <a:bodyPr>
            <a:noAutofit/>
          </a:bodyPr>
          <a:lstStyle/>
          <a:p>
            <a:r>
              <a:rPr lang="nl-NL" sz="2600" dirty="0">
                <a:latin typeface="Tahoma" panose="020B0604030504040204" pitchFamily="34" charset="0"/>
                <a:ea typeface="Tahoma" panose="020B0604030504040204" pitchFamily="34" charset="0"/>
                <a:cs typeface="Tahoma" panose="020B0604030504040204" pitchFamily="34" charset="0"/>
              </a:rPr>
              <a:t>Bereid de leerlingen voor op de inhoud evt. met een opdracht.</a:t>
            </a:r>
          </a:p>
          <a:p>
            <a:r>
              <a:rPr lang="nl-NL" sz="2600" dirty="0">
                <a:latin typeface="Tahoma" panose="020B0604030504040204" pitchFamily="34" charset="0"/>
                <a:ea typeface="Tahoma" panose="020B0604030504040204" pitchFamily="34" charset="0"/>
                <a:cs typeface="Tahoma" panose="020B0604030504040204" pitchFamily="34" charset="0"/>
              </a:rPr>
              <a:t>Betrek het bedrijf bij de voorbereidingsopdracht.</a:t>
            </a:r>
          </a:p>
          <a:p>
            <a:r>
              <a:rPr lang="nl-NL" sz="2600" dirty="0" smtClean="0">
                <a:latin typeface="Tahoma" panose="020B0604030504040204" pitchFamily="34" charset="0"/>
                <a:ea typeface="Tahoma" panose="020B0604030504040204" pitchFamily="34" charset="0"/>
                <a:cs typeface="Tahoma" panose="020B0604030504040204" pitchFamily="34" charset="0"/>
              </a:rPr>
              <a:t>Afstemming met andere </a:t>
            </a:r>
            <a:r>
              <a:rPr lang="nl-NL" sz="2600" dirty="0">
                <a:latin typeface="Tahoma" panose="020B0604030504040204" pitchFamily="34" charset="0"/>
                <a:ea typeface="Tahoma" panose="020B0604030504040204" pitchFamily="34" charset="0"/>
                <a:cs typeface="Tahoma" panose="020B0604030504040204" pitchFamily="34" charset="0"/>
              </a:rPr>
              <a:t>scholen soms </a:t>
            </a:r>
            <a:r>
              <a:rPr lang="nl-NL" sz="2600" dirty="0" smtClean="0">
                <a:latin typeface="Tahoma" panose="020B0604030504040204" pitchFamily="34" charset="0"/>
                <a:ea typeface="Tahoma" panose="020B0604030504040204" pitchFamily="34" charset="0"/>
                <a:cs typeface="Tahoma" panose="020B0604030504040204" pitchFamily="34" charset="0"/>
              </a:rPr>
              <a:t>moeilijk, denk goed na over hoe je dat gaat organiseren.</a:t>
            </a:r>
          </a:p>
          <a:p>
            <a:r>
              <a:rPr lang="nl-NL" sz="2600" dirty="0" smtClean="0">
                <a:latin typeface="Tahoma" panose="020B0604030504040204" pitchFamily="34" charset="0"/>
                <a:ea typeface="Tahoma" panose="020B0604030504040204" pitchFamily="34" charset="0"/>
                <a:cs typeface="Tahoma" panose="020B0604030504040204" pitchFamily="34" charset="0"/>
              </a:rPr>
              <a:t>Denk goed na over hoe je leerlingen gaat werven.</a:t>
            </a:r>
            <a:endParaRPr lang="nl-NL" sz="2600" dirty="0">
              <a:latin typeface="Tahoma" panose="020B0604030504040204" pitchFamily="34" charset="0"/>
              <a:ea typeface="Tahoma" panose="020B0604030504040204" pitchFamily="34" charset="0"/>
              <a:cs typeface="Tahoma" panose="020B0604030504040204" pitchFamily="34" charset="0"/>
            </a:endParaRPr>
          </a:p>
          <a:p>
            <a:r>
              <a:rPr lang="nl-NL" sz="2600" dirty="0" smtClean="0">
                <a:latin typeface="Tahoma" panose="020B0604030504040204" pitchFamily="34" charset="0"/>
                <a:ea typeface="Tahoma" panose="020B0604030504040204" pitchFamily="34" charset="0"/>
                <a:cs typeface="Tahoma" panose="020B0604030504040204" pitchFamily="34" charset="0"/>
              </a:rPr>
              <a:t>Maak het een verplicht onderdeel van LOB. </a:t>
            </a:r>
            <a:endParaRPr lang="nl-NL" sz="2600" dirty="0">
              <a:latin typeface="Tahoma" panose="020B0604030504040204" pitchFamily="34" charset="0"/>
              <a:ea typeface="Tahoma" panose="020B0604030504040204" pitchFamily="34" charset="0"/>
              <a:cs typeface="Tahoma" panose="020B0604030504040204" pitchFamily="34" charset="0"/>
            </a:endParaRPr>
          </a:p>
          <a:p>
            <a:r>
              <a:rPr lang="nl-NL" sz="2600" dirty="0" smtClean="0">
                <a:latin typeface="Tahoma" panose="020B0604030504040204" pitchFamily="34" charset="0"/>
                <a:ea typeface="Tahoma" panose="020B0604030504040204" pitchFamily="34" charset="0"/>
                <a:cs typeface="Tahoma" panose="020B0604030504040204" pitchFamily="34" charset="0"/>
              </a:rPr>
              <a:t>Noem de grote bedrijven die ook al meedoen met collegetours</a:t>
            </a:r>
            <a:r>
              <a:rPr lang="nl-NL" sz="2600" dirty="0">
                <a:latin typeface="Tahoma" panose="020B0604030504040204" pitchFamily="34" charset="0"/>
                <a:ea typeface="Tahoma" panose="020B0604030504040204" pitchFamily="34" charset="0"/>
                <a:cs typeface="Tahoma" panose="020B0604030504040204" pitchFamily="34" charset="0"/>
              </a:rPr>
              <a:t>.</a:t>
            </a:r>
            <a:endParaRPr lang="nl-NL" sz="26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4408" y="6252986"/>
            <a:ext cx="899592" cy="605015"/>
          </a:xfrm>
          <a:prstGeom prst="rect">
            <a:avLst/>
          </a:prstGeom>
        </p:spPr>
      </p:pic>
    </p:spTree>
    <p:extLst>
      <p:ext uri="{BB962C8B-B14F-4D97-AF65-F5344CB8AC3E}">
        <p14:creationId xmlns:p14="http://schemas.microsoft.com/office/powerpoint/2010/main" val="12680032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nl-NL" sz="4000" b="1" noProof="1" smtClean="0">
                <a:solidFill>
                  <a:srgbClr val="CC006A"/>
                </a:solidFill>
                <a:latin typeface="Tahoma" panose="020B0604030504040204" pitchFamily="34" charset="0"/>
                <a:ea typeface="Tahoma" panose="020B0604030504040204" pitchFamily="34" charset="0"/>
                <a:cs typeface="Tahoma" panose="020B0604030504040204" pitchFamily="34" charset="0"/>
              </a:rPr>
              <a:t>Dank voor uw bezoek!</a:t>
            </a:r>
            <a:endParaRPr lang="en-US" sz="40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3">
            <a:alphaModFix amt="50000"/>
          </a:blip>
          <a:stretch>
            <a:fillRect/>
          </a:stretch>
        </p:blipFill>
        <p:spPr>
          <a:xfrm>
            <a:off x="3491880" y="1700808"/>
            <a:ext cx="6350000" cy="6350000"/>
          </a:xfrm>
          <a:prstGeom prst="rect">
            <a:avLst/>
          </a:prstGeom>
        </p:spPr>
      </p:pic>
      <p:sp>
        <p:nvSpPr>
          <p:cNvPr id="6" name="Tijdelijke aanduiding voor inhoud 2"/>
          <p:cNvSpPr>
            <a:spLocks noGrp="1"/>
          </p:cNvSpPr>
          <p:nvPr>
            <p:ph idx="1"/>
          </p:nvPr>
        </p:nvSpPr>
        <p:spPr>
          <a:xfrm>
            <a:off x="457200" y="1600200"/>
            <a:ext cx="8435280" cy="2435225"/>
          </a:xfrm>
        </p:spPr>
        <p:txBody>
          <a:bodyPr>
            <a:noAutofit/>
          </a:bodyPr>
          <a:lstStyle/>
          <a:p>
            <a:pPr marL="0" indent="0">
              <a:buNone/>
            </a:pPr>
            <a:r>
              <a:rPr lang="nl-NL" sz="2600" dirty="0" smtClean="0">
                <a:latin typeface="Tahoma" panose="020B0604030504040204" pitchFamily="34" charset="0"/>
                <a:ea typeface="Tahoma" panose="020B0604030504040204" pitchFamily="34" charset="0"/>
                <a:cs typeface="Tahoma" panose="020B0604030504040204" pitchFamily="34" charset="0"/>
              </a:rPr>
              <a:t>Succes met het organiseren van uw eigen bedrijfsbezoek!</a:t>
            </a:r>
          </a:p>
          <a:p>
            <a:endParaRPr lang="nl-NL" sz="2600" dirty="0" smtClean="0">
              <a:latin typeface="Tahoma" panose="020B0604030504040204" pitchFamily="34" charset="0"/>
              <a:ea typeface="Tahoma" panose="020B0604030504040204" pitchFamily="34" charset="0"/>
              <a:cs typeface="Tahoma" panose="020B0604030504040204" pitchFamily="34" charset="0"/>
            </a:endParaRPr>
          </a:p>
          <a:p>
            <a:r>
              <a:rPr lang="nl-NL" sz="2600" dirty="0" smtClean="0">
                <a:latin typeface="Tahoma" panose="020B0604030504040204" pitchFamily="34" charset="0"/>
                <a:ea typeface="Tahoma" panose="020B0604030504040204" pitchFamily="34" charset="0"/>
                <a:cs typeface="Tahoma" panose="020B0604030504040204" pitchFamily="34" charset="0"/>
              </a:rPr>
              <a:t>Meer weten? Kijk </a:t>
            </a:r>
            <a:r>
              <a:rPr lang="nl-NL" sz="2600" dirty="0" smtClean="0">
                <a:latin typeface="Tahoma" panose="020B0604030504040204" pitchFamily="34" charset="0"/>
                <a:ea typeface="Tahoma" panose="020B0604030504040204" pitchFamily="34" charset="0"/>
                <a:cs typeface="Tahoma" panose="020B0604030504040204" pitchFamily="34" charset="0"/>
              </a:rPr>
              <a:t>op </a:t>
            </a:r>
            <a:r>
              <a:rPr lang="nl-NL" sz="2600" dirty="0" smtClean="0">
                <a:latin typeface="Tahoma" panose="020B0604030504040204" pitchFamily="34" charset="0"/>
                <a:ea typeface="Tahoma" panose="020B0604030504040204" pitchFamily="34" charset="0"/>
                <a:cs typeface="Tahoma" panose="020B0604030504040204" pitchFamily="34" charset="0"/>
                <a:hlinkClick r:id="rId4"/>
              </a:rPr>
              <a:t>www.itsacademy.nl/collegetours</a:t>
            </a:r>
            <a:r>
              <a:rPr lang="nl-NL" sz="2600" dirty="0" smtClean="0">
                <a:latin typeface="Tahoma" panose="020B0604030504040204" pitchFamily="34" charset="0"/>
                <a:ea typeface="Tahoma" panose="020B0604030504040204" pitchFamily="34" charset="0"/>
                <a:cs typeface="Tahoma" panose="020B0604030504040204" pitchFamily="34" charset="0"/>
              </a:rPr>
              <a:t>  </a:t>
            </a:r>
            <a:endParaRPr lang="nl-NL" sz="2600" dirty="0" smtClean="0">
              <a:latin typeface="Tahoma" panose="020B0604030504040204" pitchFamily="34" charset="0"/>
              <a:ea typeface="Tahoma" panose="020B0604030504040204" pitchFamily="34" charset="0"/>
              <a:cs typeface="Tahoma" panose="020B0604030504040204" pitchFamily="34" charset="0"/>
            </a:endParaRPr>
          </a:p>
          <a:p>
            <a:r>
              <a:rPr lang="nl-NL" sz="2600" dirty="0" smtClean="0">
                <a:latin typeface="Tahoma" panose="020B0604030504040204" pitchFamily="34" charset="0"/>
                <a:ea typeface="Tahoma" panose="020B0604030504040204" pitchFamily="34" charset="0"/>
                <a:cs typeface="Tahoma" panose="020B0604030504040204" pitchFamily="34" charset="0"/>
              </a:rPr>
              <a:t>Interesse in het handboek? Mail </a:t>
            </a:r>
            <a:r>
              <a:rPr lang="nl-NL" sz="2600" dirty="0" smtClean="0">
                <a:latin typeface="Tahoma" panose="020B0604030504040204" pitchFamily="34" charset="0"/>
                <a:ea typeface="Tahoma" panose="020B0604030504040204" pitchFamily="34" charset="0"/>
                <a:cs typeface="Tahoma" panose="020B0604030504040204" pitchFamily="34" charset="0"/>
                <a:hlinkClick r:id="rId5"/>
              </a:rPr>
              <a:t>M.Overbeek@vu.nl</a:t>
            </a:r>
            <a:r>
              <a:rPr lang="nl-NL" sz="2600" dirty="0" smtClean="0">
                <a:latin typeface="Tahoma" panose="020B0604030504040204" pitchFamily="34" charset="0"/>
                <a:ea typeface="Tahoma" panose="020B0604030504040204" pitchFamily="34" charset="0"/>
                <a:cs typeface="Tahoma" panose="020B0604030504040204" pitchFamily="34" charset="0"/>
              </a:rPr>
              <a:t> </a:t>
            </a:r>
            <a:endParaRPr lang="nl-NL" sz="2600" dirty="0">
              <a:latin typeface="Tahoma" panose="020B0604030504040204" pitchFamily="34" charset="0"/>
              <a:ea typeface="Tahoma" panose="020B0604030504040204" pitchFamily="34" charset="0"/>
              <a:cs typeface="Tahoma" panose="020B0604030504040204" pitchFamily="34" charset="0"/>
            </a:endParaRPr>
          </a:p>
        </p:txBody>
      </p:sp>
      <p:pic>
        <p:nvPicPr>
          <p:cNvPr id="8" name="Afbeelding 7" descr="Schermopnam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92" y="5085184"/>
            <a:ext cx="9144000" cy="1502024"/>
          </a:xfrm>
          <a:prstGeom prst="rect">
            <a:avLst/>
          </a:prstGeom>
        </p:spPr>
      </p:pic>
    </p:spTree>
    <p:extLst>
      <p:ext uri="{BB962C8B-B14F-4D97-AF65-F5344CB8AC3E}">
        <p14:creationId xmlns:p14="http://schemas.microsoft.com/office/powerpoint/2010/main" val="1551708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nl-NL" b="1" noProof="1">
                <a:solidFill>
                  <a:srgbClr val="CC006A"/>
                </a:solidFill>
                <a:latin typeface="Tahoma" panose="020B0604030504040204" pitchFamily="34" charset="0"/>
                <a:ea typeface="Tahoma" panose="020B0604030504040204" pitchFamily="34" charset="0"/>
                <a:cs typeface="Tahoma" panose="020B0604030504040204" pitchFamily="34" charset="0"/>
              </a:rPr>
              <a:t>Even </a:t>
            </a:r>
            <a:r>
              <a:rPr lang="nl-NL" b="1" noProof="1" smtClean="0">
                <a:solidFill>
                  <a:srgbClr val="CC006A"/>
                </a:solidFill>
                <a:latin typeface="Tahoma" panose="020B0604030504040204" pitchFamily="34" charset="0"/>
                <a:ea typeface="Tahoma" panose="020B0604030504040204" pitchFamily="34" charset="0"/>
                <a:cs typeface="Tahoma" panose="020B0604030504040204" pitchFamily="34" charset="0"/>
              </a:rPr>
              <a:t>dromen</a:t>
            </a:r>
            <a:r>
              <a:rPr lang="mr-IN" b="1" noProof="1" smtClean="0">
                <a:solidFill>
                  <a:srgbClr val="CC006A"/>
                </a:solidFill>
                <a:latin typeface="Tahoma" panose="020B0604030504040204" pitchFamily="34" charset="0"/>
                <a:ea typeface="Tahoma" panose="020B0604030504040204" pitchFamily="34" charset="0"/>
                <a:cs typeface="Tahoma" panose="020B0604030504040204" pitchFamily="34" charset="0"/>
              </a:rPr>
              <a:t>……</a:t>
            </a:r>
            <a:r>
              <a:rPr lang="nl-NL" b="1" noProof="1" smtClean="0">
                <a:solidFill>
                  <a:srgbClr val="CC006A"/>
                </a:solidFill>
                <a:latin typeface="Tahoma" panose="020B0604030504040204" pitchFamily="34" charset="0"/>
                <a:ea typeface="Tahoma" panose="020B0604030504040204" pitchFamily="34" charset="0"/>
                <a:cs typeface="Tahoma" panose="020B0604030504040204" pitchFamily="34" charset="0"/>
              </a:rPr>
              <a:t>..</a:t>
            </a:r>
            <a:endParaRPr lang="en-US" dirty="0"/>
          </a:p>
        </p:txBody>
      </p:sp>
      <p:sp>
        <p:nvSpPr>
          <p:cNvPr id="3" name="Content Placeholder 2"/>
          <p:cNvSpPr>
            <a:spLocks noGrp="1"/>
          </p:cNvSpPr>
          <p:nvPr>
            <p:ph idx="1"/>
          </p:nvPr>
        </p:nvSpPr>
        <p:spPr>
          <a:xfrm>
            <a:off x="457200" y="1484784"/>
            <a:ext cx="8229600" cy="1296144"/>
          </a:xfrm>
        </p:spPr>
        <p:txBody>
          <a:bodyPr>
            <a:normAutofit/>
          </a:bodyPr>
          <a:lstStyle/>
          <a:p>
            <a:pPr marL="0" indent="0">
              <a:buNone/>
            </a:pPr>
            <a:r>
              <a:rPr lang="en-US" dirty="0" err="1" smtClean="0"/>
              <a:t>Bij</a:t>
            </a:r>
            <a:r>
              <a:rPr lang="en-US" dirty="0" smtClean="0"/>
              <a:t> </a:t>
            </a:r>
            <a:r>
              <a:rPr lang="en-US" dirty="0" err="1" smtClean="0"/>
              <a:t>welke</a:t>
            </a:r>
            <a:r>
              <a:rPr lang="en-US" dirty="0" smtClean="0"/>
              <a:t> </a:t>
            </a:r>
            <a:r>
              <a:rPr lang="en-US" dirty="0" err="1" smtClean="0"/>
              <a:t>organisatie</a:t>
            </a:r>
            <a:r>
              <a:rPr lang="en-US" dirty="0" smtClean="0"/>
              <a:t> </a:t>
            </a:r>
            <a:r>
              <a:rPr lang="en-US" dirty="0" err="1" smtClean="0"/>
              <a:t>zou</a:t>
            </a:r>
            <a:r>
              <a:rPr lang="en-US" dirty="0" smtClean="0"/>
              <a:t> </a:t>
            </a:r>
            <a:r>
              <a:rPr lang="en-US" dirty="0" err="1" smtClean="0"/>
              <a:t>jij</a:t>
            </a:r>
            <a:r>
              <a:rPr lang="en-US" dirty="0" smtClean="0"/>
              <a:t> </a:t>
            </a:r>
            <a:r>
              <a:rPr lang="en-US" dirty="0" err="1" smtClean="0"/>
              <a:t>graag</a:t>
            </a:r>
            <a:r>
              <a:rPr lang="en-US" dirty="0" smtClean="0"/>
              <a:t> </a:t>
            </a:r>
            <a:r>
              <a:rPr lang="en-US" dirty="0" err="1" smtClean="0"/>
              <a:t>een</a:t>
            </a:r>
            <a:r>
              <a:rPr lang="en-US" dirty="0" smtClean="0"/>
              <a:t> </a:t>
            </a:r>
            <a:r>
              <a:rPr lang="en-US" dirty="0" err="1" smtClean="0"/>
              <a:t>keer</a:t>
            </a:r>
            <a:r>
              <a:rPr lang="en-US" dirty="0" smtClean="0"/>
              <a:t> in de </a:t>
            </a:r>
            <a:r>
              <a:rPr lang="en-US" dirty="0" err="1" smtClean="0"/>
              <a:t>keuken</a:t>
            </a:r>
            <a:r>
              <a:rPr lang="en-US" dirty="0" smtClean="0"/>
              <a:t> </a:t>
            </a:r>
            <a:r>
              <a:rPr lang="en-US" dirty="0" err="1" smtClean="0"/>
              <a:t>kijken</a:t>
            </a:r>
            <a:r>
              <a:rPr lang="en-US" dirty="0" smtClean="0"/>
              <a:t>?</a:t>
            </a:r>
            <a:endParaRPr lang="en-US" dirty="0"/>
          </a:p>
        </p:txBody>
      </p:sp>
      <p:pic>
        <p:nvPicPr>
          <p:cNvPr id="4" name="Picture 3"/>
          <p:cNvPicPr>
            <a:picLocks noChangeAspect="1"/>
          </p:cNvPicPr>
          <p:nvPr/>
        </p:nvPicPr>
        <p:blipFill>
          <a:blip r:embed="rId2"/>
          <a:stretch>
            <a:fillRect/>
          </a:stretch>
        </p:blipFill>
        <p:spPr>
          <a:xfrm>
            <a:off x="1547664" y="2708920"/>
            <a:ext cx="6156176" cy="3736907"/>
          </a:xfrm>
          <a:prstGeom prst="rect">
            <a:avLst/>
          </a:prstGeom>
        </p:spPr>
      </p:pic>
    </p:spTree>
    <p:extLst>
      <p:ext uri="{BB962C8B-B14F-4D97-AF65-F5344CB8AC3E}">
        <p14:creationId xmlns:p14="http://schemas.microsoft.com/office/powerpoint/2010/main" val="3467616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nl-NL" sz="4000" b="1" noProof="1" smtClean="0">
                <a:solidFill>
                  <a:srgbClr val="CC006A"/>
                </a:solidFill>
                <a:latin typeface="Tahoma" panose="020B0604030504040204" pitchFamily="34" charset="0"/>
                <a:ea typeface="Tahoma" panose="020B0604030504040204" pitchFamily="34" charset="0"/>
                <a:cs typeface="Tahoma" panose="020B0604030504040204" pitchFamily="34" charset="0"/>
              </a:rPr>
              <a:t>Even inventariseren</a:t>
            </a:r>
            <a:endParaRPr lang="en-US" sz="40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3">
            <a:alphaModFix amt="50000"/>
          </a:blip>
          <a:stretch>
            <a:fillRect/>
          </a:stretch>
        </p:blipFill>
        <p:spPr>
          <a:xfrm>
            <a:off x="3491880" y="1700808"/>
            <a:ext cx="6350000" cy="6350000"/>
          </a:xfrm>
          <a:prstGeom prst="rect">
            <a:avLst/>
          </a:prstGeom>
        </p:spPr>
      </p:pic>
      <p:sp>
        <p:nvSpPr>
          <p:cNvPr id="6" name="Tijdelijke aanduiding voor inhoud 5"/>
          <p:cNvSpPr>
            <a:spLocks noGrp="1"/>
          </p:cNvSpPr>
          <p:nvPr>
            <p:ph idx="1"/>
          </p:nvPr>
        </p:nvSpPr>
        <p:spPr>
          <a:xfrm>
            <a:off x="395536" y="1772816"/>
            <a:ext cx="8229600" cy="4525963"/>
          </a:xfrm>
        </p:spPr>
        <p:txBody>
          <a:bodyPr>
            <a:normAutofit/>
          </a:bodyPr>
          <a:lstStyle/>
          <a:p>
            <a:r>
              <a:rPr lang="nl-NL" sz="2600" dirty="0" smtClean="0">
                <a:latin typeface="Tahoma" panose="020B0604030504040204" pitchFamily="34" charset="0"/>
                <a:ea typeface="Tahoma" panose="020B0604030504040204" pitchFamily="34" charset="0"/>
                <a:cs typeface="Tahoma" panose="020B0604030504040204" pitchFamily="34" charset="0"/>
              </a:rPr>
              <a:t>Wie is er bekend met Bètapartners?</a:t>
            </a:r>
          </a:p>
          <a:p>
            <a:endParaRPr lang="nl-NL" sz="2600" dirty="0">
              <a:latin typeface="Tahoma" panose="020B0604030504040204" pitchFamily="34" charset="0"/>
              <a:ea typeface="Tahoma" panose="020B0604030504040204" pitchFamily="34" charset="0"/>
              <a:cs typeface="Tahoma" panose="020B0604030504040204" pitchFamily="34" charset="0"/>
            </a:endParaRPr>
          </a:p>
          <a:p>
            <a:r>
              <a:rPr lang="nl-NL" sz="2600" dirty="0" smtClean="0">
                <a:latin typeface="Tahoma" panose="020B0604030504040204" pitchFamily="34" charset="0"/>
                <a:ea typeface="Tahoma" panose="020B0604030504040204" pitchFamily="34" charset="0"/>
                <a:cs typeface="Tahoma" panose="020B0604030504040204" pitchFamily="34" charset="0"/>
              </a:rPr>
              <a:t>Wie werkt er al samen met bedrijven?</a:t>
            </a:r>
          </a:p>
          <a:p>
            <a:endParaRPr lang="nl-NL" sz="2600" dirty="0" smtClean="0">
              <a:latin typeface="Tahoma" panose="020B0604030504040204" pitchFamily="34" charset="0"/>
              <a:ea typeface="Tahoma" panose="020B0604030504040204" pitchFamily="34" charset="0"/>
              <a:cs typeface="Tahoma" panose="020B0604030504040204" pitchFamily="34" charset="0"/>
            </a:endParaRPr>
          </a:p>
          <a:p>
            <a:pPr lvl="1"/>
            <a:r>
              <a:rPr lang="nl-NL" sz="2200" dirty="0" smtClean="0">
                <a:latin typeface="Tahoma" panose="020B0604030504040204" pitchFamily="34" charset="0"/>
                <a:ea typeface="Tahoma" panose="020B0604030504040204" pitchFamily="34" charset="0"/>
                <a:cs typeface="Tahoma" panose="020B0604030504040204" pitchFamily="34" charset="0"/>
              </a:rPr>
              <a:t>Zo ja: gaat dit om bedrijfsbezoeken met leerlingen?</a:t>
            </a:r>
            <a:endParaRPr lang="nl-NL" sz="22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4408" y="6252986"/>
            <a:ext cx="899592" cy="605015"/>
          </a:xfrm>
          <a:prstGeom prst="rect">
            <a:avLst/>
          </a:prstGeom>
        </p:spPr>
      </p:pic>
    </p:spTree>
    <p:extLst>
      <p:ext uri="{BB962C8B-B14F-4D97-AF65-F5344CB8AC3E}">
        <p14:creationId xmlns:p14="http://schemas.microsoft.com/office/powerpoint/2010/main" val="1499938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nl-NL" sz="4000" b="1" noProof="1" smtClean="0">
                <a:solidFill>
                  <a:srgbClr val="CC006A"/>
                </a:solidFill>
                <a:latin typeface="Tahoma" panose="020B0604030504040204" pitchFamily="34" charset="0"/>
                <a:ea typeface="Tahoma" panose="020B0604030504040204" pitchFamily="34" charset="0"/>
                <a:cs typeface="Tahoma" panose="020B0604030504040204" pitchFamily="34" charset="0"/>
              </a:rPr>
              <a:t>Over Bètapartners</a:t>
            </a:r>
            <a:endParaRPr lang="en-US" sz="40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3">
            <a:alphaModFix amt="50000"/>
          </a:blip>
          <a:stretch>
            <a:fillRect/>
          </a:stretch>
        </p:blipFill>
        <p:spPr>
          <a:xfrm>
            <a:off x="3491880" y="1700808"/>
            <a:ext cx="6350000" cy="6350000"/>
          </a:xfrm>
          <a:prstGeom prst="rect">
            <a:avLst/>
          </a:prstGeom>
        </p:spPr>
      </p:pic>
      <p:sp>
        <p:nvSpPr>
          <p:cNvPr id="3" name="Tijdelijke aanduiding voor inhoud 2"/>
          <p:cNvSpPr>
            <a:spLocks noGrp="1"/>
          </p:cNvSpPr>
          <p:nvPr>
            <p:ph idx="1"/>
          </p:nvPr>
        </p:nvSpPr>
        <p:spPr/>
        <p:txBody>
          <a:bodyPr/>
          <a:lstStyle/>
          <a:p>
            <a:endParaRPr lang="nl-NL"/>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199" y="1268760"/>
            <a:ext cx="7798225" cy="5547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3"/>
          <p:cNvSpPr/>
          <p:nvPr/>
        </p:nvSpPr>
        <p:spPr>
          <a:xfrm>
            <a:off x="570320" y="6057292"/>
            <a:ext cx="3312368"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1251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nl-NL" sz="4000" b="1" noProof="1" smtClean="0">
                <a:solidFill>
                  <a:srgbClr val="CC006A"/>
                </a:solidFill>
                <a:latin typeface="Tahoma" panose="020B0604030504040204" pitchFamily="34" charset="0"/>
                <a:ea typeface="Tahoma" panose="020B0604030504040204" pitchFamily="34" charset="0"/>
                <a:cs typeface="Tahoma" panose="020B0604030504040204" pitchFamily="34" charset="0"/>
              </a:rPr>
              <a:t>Regionale VO-HO netwerken</a:t>
            </a:r>
            <a:endParaRPr lang="en-US" sz="40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3">
            <a:alphaModFix amt="50000"/>
          </a:blip>
          <a:stretch>
            <a:fillRect/>
          </a:stretch>
        </p:blipFill>
        <p:spPr>
          <a:xfrm>
            <a:off x="3491880" y="1700808"/>
            <a:ext cx="6350000" cy="6350000"/>
          </a:xfrm>
          <a:prstGeom prst="rect">
            <a:avLst/>
          </a:prstGeom>
        </p:spPr>
      </p:pic>
      <p:sp>
        <p:nvSpPr>
          <p:cNvPr id="6" name="Tijdelijke aanduiding voor inhoud 5"/>
          <p:cNvSpPr>
            <a:spLocks noGrp="1"/>
          </p:cNvSpPr>
          <p:nvPr>
            <p:ph idx="1"/>
          </p:nvPr>
        </p:nvSpPr>
        <p:spPr>
          <a:xfrm>
            <a:off x="467544" y="6309320"/>
            <a:ext cx="5688632" cy="648072"/>
          </a:xfrm>
        </p:spPr>
        <p:txBody>
          <a:bodyPr>
            <a:normAutofit/>
          </a:bodyPr>
          <a:lstStyle/>
          <a:p>
            <a:pPr marL="0" indent="0">
              <a:buNone/>
            </a:pPr>
            <a:r>
              <a:rPr lang="nl-NL" sz="2600" dirty="0" smtClean="0">
                <a:latin typeface="Tahoma" panose="020B0604030504040204" pitchFamily="34" charset="0"/>
                <a:ea typeface="Tahoma" panose="020B0604030504040204" pitchFamily="34" charset="0"/>
                <a:cs typeface="Tahoma" panose="020B0604030504040204" pitchFamily="34" charset="0"/>
                <a:hlinkClick r:id="rId4"/>
              </a:rPr>
              <a:t>www.vohonetwerken.nl</a:t>
            </a:r>
            <a:r>
              <a:rPr lang="nl-NL" sz="2600" dirty="0" smtClean="0">
                <a:latin typeface="Tahoma" panose="020B0604030504040204" pitchFamily="34" charset="0"/>
                <a:ea typeface="Tahoma" panose="020B0604030504040204" pitchFamily="34" charset="0"/>
                <a:cs typeface="Tahoma" panose="020B0604030504040204" pitchFamily="34" charset="0"/>
              </a:rPr>
              <a:t> </a:t>
            </a:r>
          </a:p>
          <a:p>
            <a:endParaRPr lang="nl-NL" sz="26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408" y="6252986"/>
            <a:ext cx="899592" cy="605015"/>
          </a:xfrm>
          <a:prstGeom prst="rect">
            <a:avLst/>
          </a:prstGeom>
        </p:spPr>
      </p:pic>
      <p:pic>
        <p:nvPicPr>
          <p:cNvPr id="7"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1838" t="34845" r="51974" b="32160"/>
          <a:stretch/>
        </p:blipFill>
        <p:spPr bwMode="auto">
          <a:xfrm>
            <a:off x="602517" y="1484784"/>
            <a:ext cx="6705787"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5227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p:cNvPicPr>
          <p:nvPr/>
        </p:nvPicPr>
        <p:blipFill>
          <a:blip r:embed="rId2">
            <a:alphaModFix amt="50000"/>
          </a:blip>
          <a:stretch>
            <a:fillRect/>
          </a:stretch>
        </p:blipFill>
        <p:spPr>
          <a:xfrm>
            <a:off x="3491880" y="1700808"/>
            <a:ext cx="6350000" cy="6350000"/>
          </a:xfrm>
          <a:prstGeom prst="rect">
            <a:avLst/>
          </a:prstGeom>
        </p:spPr>
      </p:pic>
      <p:sp>
        <p:nvSpPr>
          <p:cNvPr id="3" name="Tijdelijke aanduiding voor inhoud 2"/>
          <p:cNvSpPr>
            <a:spLocks noGrp="1"/>
          </p:cNvSpPr>
          <p:nvPr>
            <p:ph idx="1"/>
          </p:nvPr>
        </p:nvSpPr>
        <p:spPr/>
        <p:txBody>
          <a:bodyPr>
            <a:normAutofit/>
          </a:bodyPr>
          <a:lstStyle/>
          <a:p>
            <a:r>
              <a:rPr lang="nl-NL" sz="2600" dirty="0" smtClean="0">
                <a:latin typeface="Tahoma" panose="020B0604030504040204" pitchFamily="34" charset="0"/>
                <a:ea typeface="Tahoma" panose="020B0604030504040204" pitchFamily="34" charset="0"/>
                <a:cs typeface="Tahoma" panose="020B0604030504040204" pitchFamily="34" charset="0"/>
              </a:rPr>
              <a:t>Circa 4 scholen en 8 bedrijven werken samen</a:t>
            </a:r>
          </a:p>
          <a:p>
            <a:r>
              <a:rPr lang="nl-NL" sz="2600" dirty="0" smtClean="0">
                <a:latin typeface="Tahoma" panose="020B0604030504040204" pitchFamily="34" charset="0"/>
                <a:ea typeface="Tahoma" panose="020B0604030504040204" pitchFamily="34" charset="0"/>
                <a:cs typeface="Tahoma" panose="020B0604030504040204" pitchFamily="34" charset="0"/>
              </a:rPr>
              <a:t>Docenten ontwikkelen met bedrijven bezoeken voor bovenbouw leerlingen</a:t>
            </a:r>
          </a:p>
          <a:p>
            <a:r>
              <a:rPr lang="nl-NL" sz="2600" dirty="0" smtClean="0">
                <a:latin typeface="Tahoma" panose="020B0604030504040204" pitchFamily="34" charset="0"/>
                <a:ea typeface="Tahoma" panose="020B0604030504040204" pitchFamily="34" charset="0"/>
                <a:cs typeface="Tahoma" panose="020B0604030504040204" pitchFamily="34" charset="0"/>
              </a:rPr>
              <a:t>Bezoek bij bedrijf bestaat uit:</a:t>
            </a:r>
          </a:p>
          <a:p>
            <a:pPr lvl="1"/>
            <a:r>
              <a:rPr lang="nl-NL" sz="2200" dirty="0" smtClean="0">
                <a:latin typeface="Tahoma" panose="020B0604030504040204" pitchFamily="34" charset="0"/>
                <a:ea typeface="Tahoma" panose="020B0604030504040204" pitchFamily="34" charset="0"/>
                <a:cs typeface="Tahoma" panose="020B0604030504040204" pitchFamily="34" charset="0"/>
              </a:rPr>
              <a:t>Presentatie</a:t>
            </a:r>
          </a:p>
          <a:p>
            <a:pPr lvl="1"/>
            <a:r>
              <a:rPr lang="nl-NL" sz="2200" dirty="0" smtClean="0">
                <a:latin typeface="Tahoma" panose="020B0604030504040204" pitchFamily="34" charset="0"/>
                <a:ea typeface="Tahoma" panose="020B0604030504040204" pitchFamily="34" charset="0"/>
                <a:cs typeface="Tahoma" panose="020B0604030504040204" pitchFamily="34" charset="0"/>
              </a:rPr>
              <a:t>Rondleiding</a:t>
            </a:r>
          </a:p>
          <a:p>
            <a:pPr lvl="1"/>
            <a:r>
              <a:rPr lang="nl-NL" sz="2200" dirty="0" smtClean="0">
                <a:latin typeface="Tahoma" panose="020B0604030504040204" pitchFamily="34" charset="0"/>
                <a:ea typeface="Tahoma" panose="020B0604030504040204" pitchFamily="34" charset="0"/>
                <a:cs typeface="Tahoma" panose="020B0604030504040204" pitchFamily="34" charset="0"/>
              </a:rPr>
              <a:t>Vakinhoudelijke opdracht</a:t>
            </a:r>
          </a:p>
          <a:p>
            <a:endParaRPr lang="nl-NL" sz="2400" dirty="0" smtClean="0">
              <a:latin typeface="Tahoma" panose="020B0604030504040204" pitchFamily="34" charset="0"/>
              <a:ea typeface="Tahoma" panose="020B0604030504040204" pitchFamily="34" charset="0"/>
              <a:cs typeface="Tahoma" panose="020B0604030504040204" pitchFamily="34" charset="0"/>
            </a:endParaRPr>
          </a:p>
          <a:p>
            <a:endParaRPr lang="nl-NL" sz="2400" dirty="0">
              <a:latin typeface="Tahoma" panose="020B0604030504040204" pitchFamily="34" charset="0"/>
              <a:ea typeface="Tahoma" panose="020B0604030504040204" pitchFamily="34" charset="0"/>
              <a:cs typeface="Tahoma" panose="020B0604030504040204" pitchFamily="34" charset="0"/>
            </a:endParaRPr>
          </a:p>
          <a:p>
            <a:endParaRPr lang="nl-NL" sz="24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6252986"/>
            <a:ext cx="899592" cy="605015"/>
          </a:xfrm>
          <a:prstGeom prst="rect">
            <a:avLst/>
          </a:prstGeom>
        </p:spPr>
      </p:pic>
      <p:sp>
        <p:nvSpPr>
          <p:cNvPr id="5" name="Title 1"/>
          <p:cNvSpPr txBox="1">
            <a:spLocks/>
          </p:cNvSpPr>
          <p:nvPr/>
        </p:nvSpPr>
        <p:spPr>
          <a:xfrm>
            <a:off x="755576" y="33037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4000" b="1" noProof="1" smtClean="0">
                <a:solidFill>
                  <a:srgbClr val="CC006A"/>
                </a:solidFill>
                <a:latin typeface="Tahoma" panose="020B0604030504040204" pitchFamily="34" charset="0"/>
                <a:ea typeface="Tahoma" panose="020B0604030504040204" pitchFamily="34" charset="0"/>
                <a:cs typeface="Tahoma" panose="020B0604030504040204" pitchFamily="34" charset="0"/>
              </a:rPr>
              <a:t>Wat zijn collegetours</a:t>
            </a:r>
            <a:r>
              <a:rPr lang="nl-NL" b="1" noProof="1" smtClean="0">
                <a:solidFill>
                  <a:srgbClr val="CC006A"/>
                </a:solidFill>
                <a:latin typeface="Tahoma" panose="020B0604030504040204" pitchFamily="34" charset="0"/>
                <a:ea typeface="Tahoma" panose="020B0604030504040204" pitchFamily="34" charset="0"/>
                <a:cs typeface="Tahoma" panose="020B0604030504040204" pitchFamily="34" charset="0"/>
              </a:rPr>
              <a:t>? </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29617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p:cNvPicPr>
          <p:nvPr/>
        </p:nvPicPr>
        <p:blipFill>
          <a:blip r:embed="rId2">
            <a:alphaModFix amt="50000"/>
          </a:blip>
          <a:stretch>
            <a:fillRect/>
          </a:stretch>
        </p:blipFill>
        <p:spPr>
          <a:xfrm>
            <a:off x="3491880" y="1700808"/>
            <a:ext cx="6350000" cy="6350000"/>
          </a:xfrm>
          <a:prstGeom prst="rect">
            <a:avLst/>
          </a:prstGeom>
        </p:spPr>
      </p:pic>
      <p:sp>
        <p:nvSpPr>
          <p:cNvPr id="2" name="Titel 1"/>
          <p:cNvSpPr>
            <a:spLocks noGrp="1"/>
          </p:cNvSpPr>
          <p:nvPr>
            <p:ph type="title"/>
          </p:nvPr>
        </p:nvSpPr>
        <p:spPr/>
        <p:txBody>
          <a:bodyPr>
            <a:normAutofit fontScale="90000"/>
          </a:bodyPr>
          <a:lstStyle/>
          <a:p>
            <a:pPr algn="l"/>
            <a:r>
              <a:rPr lang="nl-NL" sz="4000" b="1" noProof="1" smtClean="0">
                <a:solidFill>
                  <a:srgbClr val="CC006A"/>
                </a:solidFill>
                <a:latin typeface="Tahoma" panose="020B0604030504040204" pitchFamily="34" charset="0"/>
                <a:ea typeface="Tahoma" panose="020B0604030504040204" pitchFamily="34" charset="0"/>
                <a:cs typeface="Tahoma" panose="020B0604030504040204" pitchFamily="34" charset="0"/>
              </a:rPr>
              <a:t>Voorbeeld: </a:t>
            </a:r>
            <a:r>
              <a:rPr lang="nl-NL" sz="4000" b="1" noProof="1" smtClean="0">
                <a:solidFill>
                  <a:srgbClr val="CC006A"/>
                </a:solidFill>
                <a:latin typeface="Tahoma" panose="020B0604030504040204" pitchFamily="34" charset="0"/>
                <a:ea typeface="Tahoma" panose="020B0604030504040204" pitchFamily="34" charset="0"/>
                <a:cs typeface="Tahoma" panose="020B0604030504040204" pitchFamily="34" charset="0"/>
              </a:rPr>
              <a:t>Instituut voor Milieu en Gezondheid (VU Amsterdam)</a:t>
            </a:r>
            <a:endParaRPr lang="en-US" sz="4000" dirty="0">
              <a:latin typeface="Tahoma" panose="020B0604030504040204" pitchFamily="34" charset="0"/>
              <a:ea typeface="Tahoma" panose="020B0604030504040204" pitchFamily="34" charset="0"/>
              <a:cs typeface="Tahoma" panose="020B0604030504040204" pitchFamily="34" charset="0"/>
            </a:endParaRPr>
          </a:p>
        </p:txBody>
      </p:sp>
      <p:pic>
        <p:nvPicPr>
          <p:cNvPr id="11"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6252986"/>
            <a:ext cx="899592" cy="605015"/>
          </a:xfrm>
          <a:prstGeom prst="rect">
            <a:avLst/>
          </a:prstGeom>
        </p:spPr>
      </p:pic>
      <p:sp>
        <p:nvSpPr>
          <p:cNvPr id="9" name="Tijdelijke aanduiding voor inhoud 2"/>
          <p:cNvSpPr>
            <a:spLocks noGrp="1"/>
          </p:cNvSpPr>
          <p:nvPr>
            <p:ph idx="1"/>
          </p:nvPr>
        </p:nvSpPr>
        <p:spPr>
          <a:xfrm>
            <a:off x="457200" y="1600201"/>
            <a:ext cx="8229600" cy="964704"/>
          </a:xfrm>
        </p:spPr>
        <p:txBody>
          <a:bodyPr>
            <a:normAutofit/>
          </a:bodyPr>
          <a:lstStyle/>
          <a:p>
            <a:pPr marL="0" indent="0">
              <a:buNone/>
            </a:pPr>
            <a:r>
              <a:rPr lang="nl-NL" sz="2600" i="1" dirty="0" smtClean="0">
                <a:latin typeface="Tahoma" panose="020B0604030504040204" pitchFamily="34" charset="0"/>
                <a:ea typeface="Tahoma" panose="020B0604030504040204" pitchFamily="34" charset="0"/>
                <a:cs typeface="Tahoma" panose="020B0604030504040204" pitchFamily="34" charset="0"/>
              </a:rPr>
              <a:t>Wat hebben babyspeelgoed en vlamvertragers met elkaar te maken?</a:t>
            </a:r>
            <a:endParaRPr lang="nl-NL" sz="2600" i="1" dirty="0" smtClean="0">
              <a:latin typeface="Tahoma" panose="020B0604030504040204" pitchFamily="34" charset="0"/>
              <a:ea typeface="Tahoma" panose="020B0604030504040204" pitchFamily="34" charset="0"/>
              <a:cs typeface="Tahoma" panose="020B0604030504040204" pitchFamily="34" charset="0"/>
            </a:endParaRPr>
          </a:p>
        </p:txBody>
      </p:sp>
      <p:pic>
        <p:nvPicPr>
          <p:cNvPr id="3" name="Afbeelding 2" descr="Schermopname"/>
          <p:cNvPicPr>
            <a:picLocks noChangeAspect="1"/>
          </p:cNvPicPr>
          <p:nvPr/>
        </p:nvPicPr>
        <p:blipFill rotWithShape="1">
          <a:blip r:embed="rId4">
            <a:extLst>
              <a:ext uri="{28A0092B-C50C-407E-A947-70E740481C1C}">
                <a14:useLocalDpi xmlns:a14="http://schemas.microsoft.com/office/drawing/2010/main" val="0"/>
              </a:ext>
            </a:extLst>
          </a:blip>
          <a:srcRect r="46431"/>
          <a:stretch/>
        </p:blipFill>
        <p:spPr>
          <a:xfrm>
            <a:off x="541777" y="3966018"/>
            <a:ext cx="4165719" cy="2204642"/>
          </a:xfrm>
          <a:prstGeom prst="rect">
            <a:avLst/>
          </a:prstGeom>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2700604"/>
            <a:ext cx="3501596" cy="2365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55225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p:cNvPicPr>
          <p:nvPr/>
        </p:nvPicPr>
        <p:blipFill>
          <a:blip r:embed="rId2">
            <a:alphaModFix amt="50000"/>
          </a:blip>
          <a:stretch>
            <a:fillRect/>
          </a:stretch>
        </p:blipFill>
        <p:spPr>
          <a:xfrm>
            <a:off x="3491880" y="1700808"/>
            <a:ext cx="6350000" cy="6350000"/>
          </a:xfrm>
          <a:prstGeom prst="rect">
            <a:avLst/>
          </a:prstGeom>
        </p:spPr>
      </p:pic>
      <p:pic>
        <p:nvPicPr>
          <p:cNvPr id="4"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6252986"/>
            <a:ext cx="899592" cy="605015"/>
          </a:xfrm>
          <a:prstGeom prst="rect">
            <a:avLst/>
          </a:prstGeom>
        </p:spPr>
      </p:pic>
      <p:sp>
        <p:nvSpPr>
          <p:cNvPr id="5" name="Title 1"/>
          <p:cNvSpPr txBox="1">
            <a:spLocks/>
          </p:cNvSpPr>
          <p:nvPr/>
        </p:nvSpPr>
        <p:spPr>
          <a:xfrm>
            <a:off x="755576" y="33037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4000" b="1" noProof="1" smtClean="0">
                <a:solidFill>
                  <a:srgbClr val="CC006A"/>
                </a:solidFill>
                <a:latin typeface="Tahoma" panose="020B0604030504040204" pitchFamily="34" charset="0"/>
                <a:ea typeface="Tahoma" panose="020B0604030504040204" pitchFamily="34" charset="0"/>
                <a:cs typeface="Tahoma" panose="020B0604030504040204" pitchFamily="34" charset="0"/>
              </a:rPr>
              <a:t>Sinds 2015 al vijf collegetours</a:t>
            </a:r>
            <a:endParaRPr lang="en-US" sz="4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Tabel 5"/>
          <p:cNvGraphicFramePr>
            <a:graphicFrameLocks noGrp="1"/>
          </p:cNvGraphicFramePr>
          <p:nvPr>
            <p:extLst>
              <p:ext uri="{D42A27DB-BD31-4B8C-83A1-F6EECF244321}">
                <p14:modId xmlns:p14="http://schemas.microsoft.com/office/powerpoint/2010/main" val="3096150975"/>
              </p:ext>
            </p:extLst>
          </p:nvPr>
        </p:nvGraphicFramePr>
        <p:xfrm>
          <a:off x="323528" y="1520816"/>
          <a:ext cx="2736304" cy="2412240"/>
        </p:xfrm>
        <a:graphic>
          <a:graphicData uri="http://schemas.openxmlformats.org/drawingml/2006/table">
            <a:tbl>
              <a:tblPr firstRow="1" bandRow="1">
                <a:solidFill>
                  <a:schemeClr val="accent2">
                    <a:lumMod val="20000"/>
                    <a:lumOff val="80000"/>
                  </a:schemeClr>
                </a:solidFill>
                <a:tableStyleId>{2D5ABB26-0587-4C30-8999-92F81FD0307C}</a:tableStyleId>
              </a:tblPr>
              <a:tblGrid>
                <a:gridCol w="1584176"/>
                <a:gridCol w="1152128"/>
              </a:tblGrid>
              <a:tr h="252000">
                <a:tc gridSpan="2">
                  <a:txBody>
                    <a:bodyPr/>
                    <a:lstStyle/>
                    <a:p>
                      <a:pPr algn="ctr"/>
                      <a:r>
                        <a:rPr lang="nl-NL" sz="1000" b="1" dirty="0" smtClean="0"/>
                        <a:t>Gooi-</a:t>
                      </a:r>
                      <a:r>
                        <a:rPr lang="nl-NL" sz="1000" b="1" baseline="0" dirty="0" smtClean="0"/>
                        <a:t> en Vechtstreek</a:t>
                      </a:r>
                      <a:endParaRPr lang="nl-NL" sz="1000" b="1" dirty="0"/>
                    </a:p>
                  </a:txBody>
                  <a:tcPr/>
                </a:tc>
                <a:tc hMerge="1">
                  <a:txBody>
                    <a:bodyPr/>
                    <a:lstStyle/>
                    <a:p>
                      <a:endParaRPr lang="nl-NL" dirty="0"/>
                    </a:p>
                  </a:txBody>
                  <a:tcPr/>
                </a:tc>
              </a:tr>
              <a:tr h="252000">
                <a:tc>
                  <a:txBody>
                    <a:bodyPr/>
                    <a:lstStyle/>
                    <a:p>
                      <a:r>
                        <a:rPr lang="nl-NL" sz="1000" i="1" dirty="0" smtClean="0"/>
                        <a:t>Scholen:</a:t>
                      </a:r>
                      <a:endParaRPr lang="nl-NL" sz="1000" i="1" dirty="0"/>
                    </a:p>
                  </a:txBody>
                  <a:tcPr/>
                </a:tc>
                <a:tc>
                  <a:txBody>
                    <a:bodyPr/>
                    <a:lstStyle/>
                    <a:p>
                      <a:r>
                        <a:rPr lang="nl-NL" sz="1000" i="1" dirty="0" smtClean="0"/>
                        <a:t>Bedrijven:</a:t>
                      </a:r>
                      <a:endParaRPr lang="nl-NL" sz="1000" i="1" dirty="0"/>
                    </a:p>
                  </a:txBody>
                  <a:tcPr/>
                </a:tc>
              </a:tr>
              <a:tr h="252000">
                <a:tc>
                  <a:txBody>
                    <a:bodyPr/>
                    <a:lstStyle/>
                    <a:p>
                      <a:r>
                        <a:rPr lang="nl-NL" sz="1000" dirty="0" smtClean="0"/>
                        <a:t>Comenius College</a:t>
                      </a:r>
                      <a:endParaRPr lang="nl-NL" sz="1000" dirty="0"/>
                    </a:p>
                  </a:txBody>
                  <a:tcPr/>
                </a:tc>
                <a:tc>
                  <a:txBody>
                    <a:bodyPr/>
                    <a:lstStyle/>
                    <a:p>
                      <a:r>
                        <a:rPr lang="nl-NL" sz="1000" dirty="0" smtClean="0"/>
                        <a:t>ARCNL</a:t>
                      </a:r>
                      <a:endParaRPr lang="nl-NL" sz="1000" dirty="0"/>
                    </a:p>
                  </a:txBody>
                  <a:tcPr/>
                </a:tc>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000" dirty="0" smtClean="0"/>
                        <a:t>Gemeentelijk Gymnasium </a:t>
                      </a:r>
                    </a:p>
                    <a:p>
                      <a:pPr marL="0" marR="0" indent="0" algn="l" defTabSz="914400" rtl="0" eaLnBrk="1" fontAlgn="auto" latinLnBrk="0" hangingPunct="1">
                        <a:lnSpc>
                          <a:spcPct val="100000"/>
                        </a:lnSpc>
                        <a:spcBef>
                          <a:spcPts val="0"/>
                        </a:spcBef>
                        <a:spcAft>
                          <a:spcPts val="0"/>
                        </a:spcAft>
                        <a:buClrTx/>
                        <a:buSzTx/>
                        <a:buFontTx/>
                        <a:buNone/>
                        <a:tabLst/>
                        <a:defRPr/>
                      </a:pPr>
                      <a:r>
                        <a:rPr lang="nl-NL" sz="1000" dirty="0" smtClean="0"/>
                        <a:t>Hilversum</a:t>
                      </a:r>
                      <a:endParaRPr lang="nl-NL" sz="1000" dirty="0"/>
                    </a:p>
                  </a:txBody>
                  <a:tcPr/>
                </a:tc>
                <a:tc>
                  <a:txBody>
                    <a:bodyPr/>
                    <a:lstStyle/>
                    <a:p>
                      <a:r>
                        <a:rPr lang="nl-NL" sz="1000" dirty="0" smtClean="0"/>
                        <a:t>BASF</a:t>
                      </a:r>
                      <a:endParaRPr lang="nl-NL" sz="1000" dirty="0"/>
                    </a:p>
                  </a:txBody>
                  <a:tcPr/>
                </a:tc>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000" dirty="0" smtClean="0"/>
                        <a:t>RSG </a:t>
                      </a:r>
                      <a:r>
                        <a:rPr lang="nl-NL" sz="1000" dirty="0" err="1" smtClean="0"/>
                        <a:t>Broklede</a:t>
                      </a:r>
                      <a:endParaRPr lang="nl-NL" sz="1000" dirty="0"/>
                    </a:p>
                  </a:txBody>
                  <a:tcPr/>
                </a:tc>
                <a:tc>
                  <a:txBody>
                    <a:bodyPr/>
                    <a:lstStyle/>
                    <a:p>
                      <a:r>
                        <a:rPr lang="nl-NL" sz="1000" dirty="0" smtClean="0"/>
                        <a:t>IFF</a:t>
                      </a:r>
                      <a:endParaRPr lang="nl-NL" sz="1000" dirty="0"/>
                    </a:p>
                  </a:txBody>
                  <a:tcPr/>
                </a:tc>
              </a:tr>
              <a:tr h="252000">
                <a:tc>
                  <a:txBody>
                    <a:bodyPr/>
                    <a:lstStyle/>
                    <a:p>
                      <a:endParaRPr lang="nl-NL" sz="1000" dirty="0"/>
                    </a:p>
                  </a:txBody>
                  <a:tcPr/>
                </a:tc>
                <a:tc>
                  <a:txBody>
                    <a:bodyPr/>
                    <a:lstStyle/>
                    <a:p>
                      <a:r>
                        <a:rPr lang="nl-NL" sz="1000" dirty="0" smtClean="0"/>
                        <a:t>Kraton</a:t>
                      </a:r>
                      <a:endParaRPr lang="nl-NL" sz="1000" dirty="0"/>
                    </a:p>
                  </a:txBody>
                  <a:tcPr/>
                </a:tc>
              </a:tr>
              <a:tr h="252000">
                <a:tc>
                  <a:txBody>
                    <a:bodyPr/>
                    <a:lstStyle/>
                    <a:p>
                      <a:endParaRPr lang="nl-NL"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000" dirty="0" err="1" smtClean="0"/>
                        <a:t>Tergooi</a:t>
                      </a:r>
                      <a:r>
                        <a:rPr lang="nl-NL" sz="1000" dirty="0" smtClean="0"/>
                        <a:t> ziekenhuis</a:t>
                      </a:r>
                      <a:endParaRPr lang="nl-NL" sz="1000" dirty="0"/>
                    </a:p>
                  </a:txBody>
                  <a:tcPr/>
                </a:tc>
              </a:tr>
              <a:tr h="252000">
                <a:tc>
                  <a:txBody>
                    <a:bodyPr/>
                    <a:lstStyle/>
                    <a:p>
                      <a:endParaRPr lang="nl-NL" sz="1000" dirty="0"/>
                    </a:p>
                  </a:txBody>
                  <a:tcPr/>
                </a:tc>
                <a:tc>
                  <a:txBody>
                    <a:bodyPr/>
                    <a:lstStyle/>
                    <a:p>
                      <a:r>
                        <a:rPr lang="nl-NL" sz="1000" dirty="0" err="1" smtClean="0"/>
                        <a:t>Voestalpine</a:t>
                      </a:r>
                      <a:endParaRPr lang="nl-NL" sz="1000" dirty="0"/>
                    </a:p>
                  </a:txBody>
                  <a:tcPr/>
                </a:tc>
              </a:tr>
              <a:tr h="252000">
                <a:tc>
                  <a:txBody>
                    <a:bodyPr/>
                    <a:lstStyle/>
                    <a:p>
                      <a:endParaRPr lang="nl-NL"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000" dirty="0" err="1" smtClean="0"/>
                        <a:t>Yakult</a:t>
                      </a:r>
                      <a:endParaRPr lang="nl-NL" sz="1000" dirty="0"/>
                    </a:p>
                  </a:txBody>
                  <a:tcPr/>
                </a:tc>
              </a:tr>
            </a:tbl>
          </a:graphicData>
        </a:graphic>
      </p:graphicFrame>
      <p:graphicFrame>
        <p:nvGraphicFramePr>
          <p:cNvPr id="7" name="Tabel 6"/>
          <p:cNvGraphicFramePr>
            <a:graphicFrameLocks noGrp="1"/>
          </p:cNvGraphicFramePr>
          <p:nvPr>
            <p:extLst>
              <p:ext uri="{D42A27DB-BD31-4B8C-83A1-F6EECF244321}">
                <p14:modId xmlns:p14="http://schemas.microsoft.com/office/powerpoint/2010/main" val="1521907066"/>
              </p:ext>
            </p:extLst>
          </p:nvPr>
        </p:nvGraphicFramePr>
        <p:xfrm>
          <a:off x="3203848" y="1519864"/>
          <a:ext cx="2520280" cy="2485200"/>
        </p:xfrm>
        <a:graphic>
          <a:graphicData uri="http://schemas.openxmlformats.org/drawingml/2006/table">
            <a:tbl>
              <a:tblPr firstRow="1" bandRow="1">
                <a:tableStyleId>{2D5ABB26-0587-4C30-8999-92F81FD0307C}</a:tableStyleId>
              </a:tblPr>
              <a:tblGrid>
                <a:gridCol w="1224136"/>
                <a:gridCol w="1296144"/>
              </a:tblGrid>
              <a:tr h="252000">
                <a:tc gridSpan="2">
                  <a:txBody>
                    <a:bodyPr/>
                    <a:lstStyle/>
                    <a:p>
                      <a:pPr algn="ctr"/>
                      <a:r>
                        <a:rPr lang="nl-NL" sz="1000" b="1" dirty="0" smtClean="0"/>
                        <a:t>Havo</a:t>
                      </a:r>
                      <a:r>
                        <a:rPr lang="nl-NL" sz="1000" b="1" baseline="0" dirty="0" smtClean="0"/>
                        <a:t> Amsterdam</a:t>
                      </a:r>
                      <a:endParaRPr lang="nl-NL" sz="1000" b="1" dirty="0"/>
                    </a:p>
                  </a:txBody>
                  <a:tcPr>
                    <a:solidFill>
                      <a:schemeClr val="accent6">
                        <a:lumMod val="40000"/>
                        <a:lumOff val="60000"/>
                      </a:schemeClr>
                    </a:solidFill>
                  </a:tcPr>
                </a:tc>
                <a:tc hMerge="1">
                  <a:txBody>
                    <a:bodyPr/>
                    <a:lstStyle/>
                    <a:p>
                      <a:endParaRPr lang="nl-NL" dirty="0"/>
                    </a:p>
                  </a:txBody>
                  <a:tcPr/>
                </a:tc>
              </a:tr>
              <a:tr h="252000">
                <a:tc>
                  <a:txBody>
                    <a:bodyPr/>
                    <a:lstStyle/>
                    <a:p>
                      <a:r>
                        <a:rPr lang="nl-NL" sz="1000" i="1" dirty="0" smtClean="0"/>
                        <a:t>Scholen:</a:t>
                      </a:r>
                      <a:endParaRPr lang="nl-NL" sz="1000" i="1" dirty="0"/>
                    </a:p>
                  </a:txBody>
                  <a:tcPr>
                    <a:solidFill>
                      <a:schemeClr val="accent6">
                        <a:lumMod val="40000"/>
                        <a:lumOff val="60000"/>
                      </a:schemeClr>
                    </a:solidFill>
                  </a:tcPr>
                </a:tc>
                <a:tc>
                  <a:txBody>
                    <a:bodyPr/>
                    <a:lstStyle/>
                    <a:p>
                      <a:r>
                        <a:rPr lang="nl-NL" sz="1000" i="1" dirty="0" smtClean="0"/>
                        <a:t>Bedrijven:</a:t>
                      </a:r>
                      <a:endParaRPr lang="nl-NL" sz="1000" i="1" dirty="0"/>
                    </a:p>
                  </a:txBody>
                  <a:tcPr>
                    <a:solidFill>
                      <a:schemeClr val="accent6">
                        <a:lumMod val="40000"/>
                        <a:lumOff val="60000"/>
                      </a:schemeClr>
                    </a:solidFill>
                  </a:tcPr>
                </a:tc>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000" dirty="0" smtClean="0"/>
                        <a:t>Berlage lyceum</a:t>
                      </a:r>
                      <a:endParaRPr lang="nl-NL" sz="1000" dirty="0"/>
                    </a:p>
                  </a:txBody>
                  <a:tcPr>
                    <a:solidFill>
                      <a:schemeClr val="accent6">
                        <a:lumMod val="40000"/>
                        <a:lumOff val="60000"/>
                      </a:schemeClr>
                    </a:solidFill>
                  </a:tcPr>
                </a:tc>
                <a:tc>
                  <a:txBody>
                    <a:bodyPr/>
                    <a:lstStyle/>
                    <a:p>
                      <a:r>
                        <a:rPr lang="nl-NL" sz="1000" dirty="0" smtClean="0"/>
                        <a:t>Abbott Healthcare </a:t>
                      </a:r>
                      <a:r>
                        <a:rPr lang="nl-NL" sz="1000" dirty="0" err="1" smtClean="0"/>
                        <a:t>Products</a:t>
                      </a:r>
                      <a:endParaRPr lang="nl-NL" sz="1000" dirty="0"/>
                    </a:p>
                  </a:txBody>
                  <a:tcPr>
                    <a:solidFill>
                      <a:schemeClr val="accent6">
                        <a:lumMod val="40000"/>
                        <a:lumOff val="60000"/>
                      </a:schemeClr>
                    </a:solidFill>
                  </a:tcPr>
                </a:tc>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000" dirty="0" smtClean="0"/>
                        <a:t>Bertrand Russell College</a:t>
                      </a:r>
                      <a:endParaRPr lang="nl-NL" sz="1000" dirty="0"/>
                    </a:p>
                  </a:txBody>
                  <a:tcPr>
                    <a:solidFill>
                      <a:schemeClr val="accent6">
                        <a:lumMod val="40000"/>
                        <a:lumOff val="60000"/>
                      </a:schemeClr>
                    </a:solidFill>
                  </a:tcPr>
                </a:tc>
                <a:tc>
                  <a:txBody>
                    <a:bodyPr/>
                    <a:lstStyle/>
                    <a:p>
                      <a:r>
                        <a:rPr lang="nl-NL" sz="1000" dirty="0" smtClean="0"/>
                        <a:t>Damen</a:t>
                      </a:r>
                      <a:endParaRPr lang="nl-NL" sz="1000" dirty="0"/>
                    </a:p>
                  </a:txBody>
                  <a:tcPr>
                    <a:solidFill>
                      <a:schemeClr val="accent6">
                        <a:lumMod val="40000"/>
                        <a:lumOff val="60000"/>
                      </a:schemeClr>
                    </a:solidFill>
                  </a:tcPr>
                </a:tc>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000" dirty="0" smtClean="0"/>
                        <a:t>Hermann Wesselink College</a:t>
                      </a:r>
                    </a:p>
                  </a:txBody>
                  <a:tcPr>
                    <a:solidFill>
                      <a:schemeClr val="accent6">
                        <a:lumMod val="40000"/>
                        <a:lumOff val="60000"/>
                      </a:schemeClr>
                    </a:solidFill>
                  </a:tcPr>
                </a:tc>
                <a:tc>
                  <a:txBody>
                    <a:bodyPr/>
                    <a:lstStyle/>
                    <a:p>
                      <a:r>
                        <a:rPr lang="nl-NL" sz="1000" dirty="0" smtClean="0"/>
                        <a:t>Polikliniek Radiotherapie </a:t>
                      </a:r>
                      <a:r>
                        <a:rPr lang="nl-NL" sz="1000" dirty="0" err="1" smtClean="0"/>
                        <a:t>Vumc</a:t>
                      </a:r>
                      <a:endParaRPr lang="nl-NL" sz="1000" dirty="0"/>
                    </a:p>
                  </a:txBody>
                  <a:tcPr>
                    <a:solidFill>
                      <a:schemeClr val="accent6">
                        <a:lumMod val="40000"/>
                        <a:lumOff val="60000"/>
                      </a:schemeClr>
                    </a:solidFill>
                  </a:tcPr>
                </a:tc>
              </a:tr>
              <a:tr h="252000">
                <a:tc>
                  <a:txBody>
                    <a:bodyPr/>
                    <a:lstStyle/>
                    <a:p>
                      <a:r>
                        <a:rPr lang="nl-NL" sz="1000" dirty="0" smtClean="0"/>
                        <a:t>Pieter Nieuwland College</a:t>
                      </a:r>
                      <a:endParaRPr lang="nl-NL" sz="1000" dirty="0"/>
                    </a:p>
                  </a:txBody>
                  <a:tcPr>
                    <a:solidFill>
                      <a:schemeClr val="accent6">
                        <a:lumMod val="40000"/>
                        <a:lumOff val="60000"/>
                      </a:schemeClr>
                    </a:solidFill>
                  </a:tcPr>
                </a:tc>
                <a:tc>
                  <a:txBody>
                    <a:bodyPr/>
                    <a:lstStyle/>
                    <a:p>
                      <a:r>
                        <a:rPr lang="nl-NL" sz="1000" dirty="0" smtClean="0"/>
                        <a:t>Porsche Centrum</a:t>
                      </a:r>
                      <a:endParaRPr lang="nl-NL" sz="1000" dirty="0"/>
                    </a:p>
                  </a:txBody>
                  <a:tcPr>
                    <a:solidFill>
                      <a:schemeClr val="accent6">
                        <a:lumMod val="40000"/>
                        <a:lumOff val="60000"/>
                      </a:schemeClr>
                    </a:solidFill>
                  </a:tcPr>
                </a:tc>
              </a:tr>
              <a:tr h="252000">
                <a:tc>
                  <a:txBody>
                    <a:bodyPr/>
                    <a:lstStyle/>
                    <a:p>
                      <a:r>
                        <a:rPr lang="nl-NL" sz="1000" dirty="0" smtClean="0"/>
                        <a:t>Vechtstede College Weesp</a:t>
                      </a:r>
                      <a:endParaRPr lang="nl-NL" sz="1000" dirty="0"/>
                    </a:p>
                  </a:txBody>
                  <a:tcPr>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000" dirty="0" smtClean="0"/>
                        <a:t>Waternet</a:t>
                      </a:r>
                      <a:endParaRPr lang="nl-NL" sz="1000" dirty="0"/>
                    </a:p>
                  </a:txBody>
                  <a:tcPr>
                    <a:solidFill>
                      <a:schemeClr val="accent6">
                        <a:lumMod val="40000"/>
                        <a:lumOff val="60000"/>
                      </a:schemeClr>
                    </a:solidFill>
                  </a:tcPr>
                </a:tc>
              </a:tr>
            </a:tbl>
          </a:graphicData>
        </a:graphic>
      </p:graphicFrame>
      <p:graphicFrame>
        <p:nvGraphicFramePr>
          <p:cNvPr id="8" name="Tabel 7"/>
          <p:cNvGraphicFramePr>
            <a:graphicFrameLocks noGrp="1"/>
          </p:cNvGraphicFramePr>
          <p:nvPr>
            <p:extLst>
              <p:ext uri="{D42A27DB-BD31-4B8C-83A1-F6EECF244321}">
                <p14:modId xmlns:p14="http://schemas.microsoft.com/office/powerpoint/2010/main" val="3725841082"/>
              </p:ext>
            </p:extLst>
          </p:nvPr>
        </p:nvGraphicFramePr>
        <p:xfrm>
          <a:off x="5868144" y="1520368"/>
          <a:ext cx="2952328" cy="2808480"/>
        </p:xfrm>
        <a:graphic>
          <a:graphicData uri="http://schemas.openxmlformats.org/drawingml/2006/table">
            <a:tbl>
              <a:tblPr firstRow="1" bandRow="1">
                <a:tableStyleId>{2D5ABB26-0587-4C30-8999-92F81FD0307C}</a:tableStyleId>
              </a:tblPr>
              <a:tblGrid>
                <a:gridCol w="1512168"/>
                <a:gridCol w="1440160"/>
              </a:tblGrid>
              <a:tr h="252000">
                <a:tc gridSpan="2">
                  <a:txBody>
                    <a:bodyPr/>
                    <a:lstStyle/>
                    <a:p>
                      <a:pPr algn="ctr"/>
                      <a:r>
                        <a:rPr lang="nl-NL" sz="1000" b="1" dirty="0" smtClean="0"/>
                        <a:t>Kennemerland</a:t>
                      </a:r>
                      <a:endParaRPr lang="nl-NL" sz="1000" b="1" dirty="0"/>
                    </a:p>
                  </a:txBody>
                  <a:tcPr>
                    <a:solidFill>
                      <a:schemeClr val="accent2">
                        <a:lumMod val="20000"/>
                        <a:lumOff val="80000"/>
                      </a:schemeClr>
                    </a:solidFill>
                  </a:tcPr>
                </a:tc>
                <a:tc hMerge="1">
                  <a:txBody>
                    <a:bodyPr/>
                    <a:lstStyle/>
                    <a:p>
                      <a:endParaRPr lang="nl-NL" dirty="0"/>
                    </a:p>
                  </a:txBody>
                  <a:tcPr/>
                </a:tc>
              </a:tr>
              <a:tr h="252000">
                <a:tc>
                  <a:txBody>
                    <a:bodyPr/>
                    <a:lstStyle/>
                    <a:p>
                      <a:r>
                        <a:rPr lang="nl-NL" sz="1000" i="1" dirty="0" smtClean="0"/>
                        <a:t>Scholen:</a:t>
                      </a:r>
                      <a:endParaRPr lang="nl-NL" sz="1000" i="1" dirty="0"/>
                    </a:p>
                  </a:txBody>
                  <a:tcPr>
                    <a:solidFill>
                      <a:schemeClr val="accent2">
                        <a:lumMod val="20000"/>
                        <a:lumOff val="80000"/>
                      </a:schemeClr>
                    </a:solidFill>
                  </a:tcPr>
                </a:tc>
                <a:tc>
                  <a:txBody>
                    <a:bodyPr/>
                    <a:lstStyle/>
                    <a:p>
                      <a:r>
                        <a:rPr lang="nl-NL" sz="1000" i="1" dirty="0" smtClean="0"/>
                        <a:t>Bedrijven:</a:t>
                      </a:r>
                      <a:endParaRPr lang="nl-NL" sz="1000" i="1" dirty="0"/>
                    </a:p>
                  </a:txBody>
                  <a:tcPr>
                    <a:solidFill>
                      <a:schemeClr val="accent2">
                        <a:lumMod val="20000"/>
                        <a:lumOff val="80000"/>
                      </a:schemeClr>
                    </a:solidFill>
                  </a:tcPr>
                </a:tc>
              </a:tr>
              <a:tr h="252000">
                <a:tc>
                  <a:txBody>
                    <a:bodyPr/>
                    <a:lstStyle/>
                    <a:p>
                      <a:r>
                        <a:rPr lang="nl-NL" sz="1000" dirty="0" err="1" smtClean="0"/>
                        <a:t>Bonhoeffercollege</a:t>
                      </a:r>
                      <a:endParaRPr lang="nl-NL" sz="1000" dirty="0"/>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000" dirty="0" smtClean="0"/>
                        <a:t>Tromp </a:t>
                      </a:r>
                      <a:r>
                        <a:rPr lang="nl-NL" sz="1000" dirty="0" err="1" smtClean="0"/>
                        <a:t>Medical</a:t>
                      </a:r>
                      <a:r>
                        <a:rPr lang="nl-NL" sz="1000" dirty="0" smtClean="0"/>
                        <a:t> BV</a:t>
                      </a:r>
                    </a:p>
                  </a:txBody>
                  <a:tcPr>
                    <a:solidFill>
                      <a:schemeClr val="accent2">
                        <a:lumMod val="20000"/>
                        <a:lumOff val="80000"/>
                      </a:schemeClr>
                    </a:solidFill>
                  </a:tcPr>
                </a:tc>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000" dirty="0" smtClean="0"/>
                        <a:t>Eerste Christelijk Lyceum</a:t>
                      </a:r>
                      <a:endParaRPr lang="nl-NL" sz="1000" dirty="0"/>
                    </a:p>
                  </a:txBody>
                  <a:tcPr>
                    <a:solidFill>
                      <a:schemeClr val="accent2">
                        <a:lumMod val="20000"/>
                        <a:lumOff val="80000"/>
                      </a:schemeClr>
                    </a:solidFill>
                  </a:tcPr>
                </a:tc>
                <a:tc>
                  <a:txBody>
                    <a:bodyPr/>
                    <a:lstStyle/>
                    <a:p>
                      <a:r>
                        <a:rPr lang="nl-NL" sz="1000" dirty="0" smtClean="0"/>
                        <a:t>Waternet</a:t>
                      </a:r>
                      <a:endParaRPr lang="nl-NL" sz="1000" dirty="0"/>
                    </a:p>
                  </a:txBody>
                  <a:tcPr>
                    <a:solidFill>
                      <a:schemeClr val="accent2">
                        <a:lumMod val="20000"/>
                        <a:lumOff val="80000"/>
                      </a:schemeClr>
                    </a:solidFill>
                  </a:tcPr>
                </a:tc>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000" dirty="0" smtClean="0"/>
                        <a:t>Gymnasium </a:t>
                      </a:r>
                      <a:r>
                        <a:rPr lang="nl-NL" sz="1000" dirty="0" err="1" smtClean="0"/>
                        <a:t>Felisenum</a:t>
                      </a:r>
                      <a:endParaRPr lang="nl-NL" sz="1000" dirty="0"/>
                    </a:p>
                  </a:txBody>
                  <a:tcPr>
                    <a:solidFill>
                      <a:schemeClr val="accent2">
                        <a:lumMod val="20000"/>
                        <a:lumOff val="80000"/>
                      </a:schemeClr>
                    </a:solidFill>
                  </a:tcPr>
                </a:tc>
                <a:tc>
                  <a:txBody>
                    <a:bodyPr/>
                    <a:lstStyle/>
                    <a:p>
                      <a:r>
                        <a:rPr lang="nl-NL" sz="1000" dirty="0" smtClean="0"/>
                        <a:t>Instituut voor Milieu en Gezondheid VU</a:t>
                      </a:r>
                    </a:p>
                  </a:txBody>
                  <a:tcPr>
                    <a:solidFill>
                      <a:schemeClr val="accent2">
                        <a:lumMod val="20000"/>
                        <a:lumOff val="80000"/>
                      </a:schemeClr>
                    </a:solidFill>
                  </a:tcPr>
                </a:tc>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sz="1000" dirty="0"/>
                    </a:p>
                  </a:txBody>
                  <a:tcPr>
                    <a:solidFill>
                      <a:schemeClr val="accent2">
                        <a:lumMod val="20000"/>
                        <a:lumOff val="80000"/>
                      </a:schemeClr>
                    </a:solidFill>
                  </a:tcPr>
                </a:tc>
                <a:tc>
                  <a:txBody>
                    <a:bodyPr/>
                    <a:lstStyle/>
                    <a:p>
                      <a:r>
                        <a:rPr lang="nl-NL" sz="1000" dirty="0" smtClean="0"/>
                        <a:t>Technische</a:t>
                      </a:r>
                      <a:r>
                        <a:rPr lang="nl-NL" sz="1000" baseline="0" dirty="0" smtClean="0"/>
                        <a:t> R</a:t>
                      </a:r>
                      <a:r>
                        <a:rPr lang="nl-NL" sz="1000" dirty="0" smtClean="0"/>
                        <a:t>echerche Politie Amsterdam</a:t>
                      </a:r>
                    </a:p>
                  </a:txBody>
                  <a:tcPr>
                    <a:solidFill>
                      <a:schemeClr val="accent2">
                        <a:lumMod val="20000"/>
                        <a:lumOff val="80000"/>
                      </a:schemeClr>
                    </a:solidFill>
                  </a:tcPr>
                </a:tc>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000" dirty="0" smtClean="0"/>
                        <a:t>Jac. P. </a:t>
                      </a:r>
                      <a:r>
                        <a:rPr lang="nl-NL" sz="1000" dirty="0" err="1" smtClean="0"/>
                        <a:t>Thijsse</a:t>
                      </a:r>
                      <a:r>
                        <a:rPr lang="nl-NL" sz="1000" dirty="0" smtClean="0"/>
                        <a:t> College</a:t>
                      </a:r>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000" dirty="0" smtClean="0"/>
                        <a:t>Waterzuivering Heiloo</a:t>
                      </a:r>
                    </a:p>
                  </a:txBody>
                  <a:tcPr>
                    <a:solidFill>
                      <a:schemeClr val="accent2">
                        <a:lumMod val="20000"/>
                        <a:lumOff val="80000"/>
                      </a:schemeClr>
                    </a:solidFill>
                  </a:tcPr>
                </a:tc>
              </a:tr>
              <a:tr h="252000">
                <a:tc>
                  <a:txBody>
                    <a:bodyPr/>
                    <a:lstStyle/>
                    <a:p>
                      <a:r>
                        <a:rPr lang="nl-NL" sz="1000" dirty="0" err="1" smtClean="0"/>
                        <a:t>Kennemercollege</a:t>
                      </a:r>
                      <a:endParaRPr lang="nl-NL" sz="1000" dirty="0"/>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000" dirty="0" smtClean="0"/>
                        <a:t>Tata Steel</a:t>
                      </a:r>
                      <a:endParaRPr lang="nl-NL" sz="1000" dirty="0"/>
                    </a:p>
                  </a:txBody>
                  <a:tcPr>
                    <a:solidFill>
                      <a:schemeClr val="accent2">
                        <a:lumMod val="20000"/>
                        <a:lumOff val="80000"/>
                      </a:schemeClr>
                    </a:solidFill>
                  </a:tcPr>
                </a:tc>
              </a:tr>
              <a:tr h="252000">
                <a:tc>
                  <a:txBody>
                    <a:bodyPr/>
                    <a:lstStyle/>
                    <a:p>
                      <a:endParaRPr lang="nl-NL" sz="1000" dirty="0"/>
                    </a:p>
                  </a:txBody>
                  <a:tcPr>
                    <a:solidFill>
                      <a:schemeClr val="accent2">
                        <a:lumMod val="20000"/>
                        <a:lumOff val="80000"/>
                      </a:schemeClr>
                    </a:solidFill>
                  </a:tcPr>
                </a:tc>
                <a:tc>
                  <a:txBody>
                    <a:bodyPr/>
                    <a:lstStyle/>
                    <a:p>
                      <a:r>
                        <a:rPr lang="nl-NL" sz="1000" dirty="0" smtClean="0"/>
                        <a:t>PWN</a:t>
                      </a:r>
                      <a:endParaRPr lang="nl-NL" sz="1000" dirty="0"/>
                    </a:p>
                  </a:txBody>
                  <a:tcPr>
                    <a:solidFill>
                      <a:schemeClr val="accent2">
                        <a:lumMod val="20000"/>
                        <a:lumOff val="80000"/>
                      </a:schemeClr>
                    </a:solidFill>
                  </a:tcPr>
                </a:tc>
              </a:tr>
              <a:tr h="252000">
                <a:tc>
                  <a:txBody>
                    <a:bodyPr/>
                    <a:lstStyle/>
                    <a:p>
                      <a:endParaRPr lang="nl-NL" sz="1000" dirty="0"/>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000" dirty="0" err="1" smtClean="0"/>
                        <a:t>Technobis</a:t>
                      </a:r>
                      <a:endParaRPr lang="nl-NL" sz="1000" dirty="0"/>
                    </a:p>
                  </a:txBody>
                  <a:tcPr>
                    <a:solidFill>
                      <a:schemeClr val="accent2">
                        <a:lumMod val="20000"/>
                        <a:lumOff val="80000"/>
                      </a:schemeClr>
                    </a:solidFill>
                  </a:tcPr>
                </a:tc>
              </a:tr>
            </a:tbl>
          </a:graphicData>
        </a:graphic>
      </p:graphicFrame>
      <p:graphicFrame>
        <p:nvGraphicFramePr>
          <p:cNvPr id="9" name="Tabel 8"/>
          <p:cNvGraphicFramePr>
            <a:graphicFrameLocks noGrp="1"/>
          </p:cNvGraphicFramePr>
          <p:nvPr>
            <p:extLst>
              <p:ext uri="{D42A27DB-BD31-4B8C-83A1-F6EECF244321}">
                <p14:modId xmlns:p14="http://schemas.microsoft.com/office/powerpoint/2010/main" val="938585151"/>
              </p:ext>
            </p:extLst>
          </p:nvPr>
        </p:nvGraphicFramePr>
        <p:xfrm>
          <a:off x="323528" y="4329352"/>
          <a:ext cx="3528392" cy="2268000"/>
        </p:xfrm>
        <a:graphic>
          <a:graphicData uri="http://schemas.openxmlformats.org/drawingml/2006/table">
            <a:tbl>
              <a:tblPr firstRow="1" bandRow="1">
                <a:tableStyleId>{2D5ABB26-0587-4C30-8999-92F81FD0307C}</a:tableStyleId>
              </a:tblPr>
              <a:tblGrid>
                <a:gridCol w="1512168"/>
                <a:gridCol w="2016224"/>
              </a:tblGrid>
              <a:tr h="252000">
                <a:tc gridSpan="2">
                  <a:txBody>
                    <a:bodyPr/>
                    <a:lstStyle/>
                    <a:p>
                      <a:pPr algn="ctr"/>
                      <a:r>
                        <a:rPr lang="nl-NL" sz="1000" b="1" dirty="0" err="1" smtClean="0"/>
                        <a:t>Noordkop</a:t>
                      </a:r>
                      <a:endParaRPr lang="nl-NL" sz="1000" b="1" dirty="0"/>
                    </a:p>
                  </a:txBody>
                  <a:tcPr>
                    <a:solidFill>
                      <a:schemeClr val="accent6">
                        <a:lumMod val="40000"/>
                        <a:lumOff val="60000"/>
                      </a:schemeClr>
                    </a:solidFill>
                  </a:tcPr>
                </a:tc>
                <a:tc hMerge="1">
                  <a:txBody>
                    <a:bodyPr/>
                    <a:lstStyle/>
                    <a:p>
                      <a:endParaRPr lang="nl-NL" dirty="0"/>
                    </a:p>
                  </a:txBody>
                  <a:tcPr/>
                </a:tc>
              </a:tr>
              <a:tr h="252000">
                <a:tc>
                  <a:txBody>
                    <a:bodyPr/>
                    <a:lstStyle/>
                    <a:p>
                      <a:r>
                        <a:rPr lang="nl-NL" sz="1000" i="1" dirty="0" smtClean="0"/>
                        <a:t>Scholen:</a:t>
                      </a:r>
                      <a:endParaRPr lang="nl-NL" sz="1000" i="1" dirty="0"/>
                    </a:p>
                  </a:txBody>
                  <a:tcPr>
                    <a:solidFill>
                      <a:schemeClr val="accent6">
                        <a:lumMod val="40000"/>
                        <a:lumOff val="60000"/>
                      </a:schemeClr>
                    </a:solidFill>
                  </a:tcPr>
                </a:tc>
                <a:tc>
                  <a:txBody>
                    <a:bodyPr/>
                    <a:lstStyle/>
                    <a:p>
                      <a:r>
                        <a:rPr lang="nl-NL" sz="1000" i="1" dirty="0" smtClean="0"/>
                        <a:t>Bedrijven:</a:t>
                      </a:r>
                      <a:endParaRPr lang="nl-NL" sz="1000" i="1" dirty="0"/>
                    </a:p>
                  </a:txBody>
                  <a:tcPr>
                    <a:solidFill>
                      <a:schemeClr val="accent6">
                        <a:lumMod val="40000"/>
                        <a:lumOff val="60000"/>
                      </a:schemeClr>
                    </a:solidFill>
                  </a:tcPr>
                </a:tc>
              </a:tr>
              <a:tr h="252000">
                <a:tc>
                  <a:txBody>
                    <a:bodyPr/>
                    <a:lstStyle/>
                    <a:p>
                      <a:pPr>
                        <a:lnSpc>
                          <a:spcPct val="107000"/>
                        </a:lnSpc>
                        <a:spcAft>
                          <a:spcPts val="0"/>
                        </a:spcAft>
                      </a:pPr>
                      <a:r>
                        <a:rPr lang="nl-NL" sz="1100" dirty="0">
                          <a:effectLst/>
                        </a:rPr>
                        <a:t>Martinuscollege</a:t>
                      </a:r>
                      <a:endParaRPr lang="nl-NL" sz="1100" dirty="0">
                        <a:effectLst/>
                        <a:latin typeface="Calibri"/>
                        <a:ea typeface="Calibri"/>
                        <a:cs typeface="Times New Roman"/>
                      </a:endParaRPr>
                    </a:p>
                  </a:txBody>
                  <a:tcPr marL="68580" marR="68580" marT="0" marB="0" anchor="ctr">
                    <a:solidFill>
                      <a:schemeClr val="accent6">
                        <a:lumMod val="40000"/>
                        <a:lumOff val="60000"/>
                      </a:schemeClr>
                    </a:solidFill>
                  </a:tcPr>
                </a:tc>
                <a:tc>
                  <a:txBody>
                    <a:bodyPr/>
                    <a:lstStyle/>
                    <a:p>
                      <a:pPr>
                        <a:lnSpc>
                          <a:spcPct val="107000"/>
                        </a:lnSpc>
                        <a:spcAft>
                          <a:spcPts val="0"/>
                        </a:spcAft>
                      </a:pPr>
                      <a:r>
                        <a:rPr lang="nl-NL" sz="1100" dirty="0">
                          <a:effectLst/>
                        </a:rPr>
                        <a:t>NIOZ</a:t>
                      </a:r>
                      <a:endParaRPr lang="nl-NL" sz="1100" dirty="0">
                        <a:effectLst/>
                        <a:latin typeface="Calibri"/>
                        <a:ea typeface="Calibri"/>
                        <a:cs typeface="Times New Roman"/>
                      </a:endParaRPr>
                    </a:p>
                  </a:txBody>
                  <a:tcPr marL="68580" marR="68580" marT="0" marB="0">
                    <a:solidFill>
                      <a:schemeClr val="accent6">
                        <a:lumMod val="40000"/>
                        <a:lumOff val="60000"/>
                      </a:schemeClr>
                    </a:solidFill>
                  </a:tcPr>
                </a:tc>
              </a:tr>
              <a:tr h="252000">
                <a:tc>
                  <a:txBody>
                    <a:bodyPr/>
                    <a:lstStyle/>
                    <a:p>
                      <a:pPr>
                        <a:lnSpc>
                          <a:spcPct val="107000"/>
                        </a:lnSpc>
                        <a:spcAft>
                          <a:spcPts val="0"/>
                        </a:spcAft>
                      </a:pPr>
                      <a:r>
                        <a:rPr lang="nl-NL" sz="1100">
                          <a:effectLst/>
                        </a:rPr>
                        <a:t>Petrus Canisius College</a:t>
                      </a:r>
                      <a:endParaRPr lang="nl-NL" sz="1100">
                        <a:effectLst/>
                        <a:latin typeface="Calibri"/>
                        <a:ea typeface="Calibri"/>
                        <a:cs typeface="Times New Roman"/>
                      </a:endParaRPr>
                    </a:p>
                  </a:txBody>
                  <a:tcPr marL="68580" marR="68580" marT="0" marB="0" anchor="ctr">
                    <a:solidFill>
                      <a:schemeClr val="accent6">
                        <a:lumMod val="40000"/>
                        <a:lumOff val="60000"/>
                      </a:schemeClr>
                    </a:solidFill>
                  </a:tcPr>
                </a:tc>
                <a:tc>
                  <a:txBody>
                    <a:bodyPr/>
                    <a:lstStyle/>
                    <a:p>
                      <a:pPr>
                        <a:lnSpc>
                          <a:spcPct val="107000"/>
                        </a:lnSpc>
                        <a:spcAft>
                          <a:spcPts val="0"/>
                        </a:spcAft>
                      </a:pPr>
                      <a:r>
                        <a:rPr lang="nl-NL" sz="1100">
                          <a:effectLst/>
                        </a:rPr>
                        <a:t>Society of Petroleum Engineers</a:t>
                      </a:r>
                      <a:endParaRPr lang="nl-NL" sz="1100">
                        <a:effectLst/>
                        <a:latin typeface="Calibri"/>
                        <a:ea typeface="Calibri"/>
                        <a:cs typeface="Times New Roman"/>
                      </a:endParaRPr>
                    </a:p>
                  </a:txBody>
                  <a:tcPr marL="68580" marR="68580" marT="0" marB="0">
                    <a:solidFill>
                      <a:schemeClr val="accent6">
                        <a:lumMod val="40000"/>
                        <a:lumOff val="60000"/>
                      </a:schemeClr>
                    </a:solidFill>
                  </a:tcPr>
                </a:tc>
              </a:tr>
              <a:tr h="252000">
                <a:tc>
                  <a:txBody>
                    <a:bodyPr/>
                    <a:lstStyle/>
                    <a:p>
                      <a:pPr>
                        <a:lnSpc>
                          <a:spcPct val="107000"/>
                        </a:lnSpc>
                        <a:spcAft>
                          <a:spcPts val="0"/>
                        </a:spcAft>
                      </a:pPr>
                      <a:r>
                        <a:rPr lang="nl-NL" sz="1100">
                          <a:effectLst/>
                        </a:rPr>
                        <a:t>Regius College Schagen</a:t>
                      </a:r>
                      <a:endParaRPr lang="nl-NL" sz="1100">
                        <a:effectLst/>
                        <a:latin typeface="Calibri"/>
                        <a:ea typeface="Calibri"/>
                        <a:cs typeface="Times New Roman"/>
                      </a:endParaRPr>
                    </a:p>
                  </a:txBody>
                  <a:tcPr marL="68580" marR="68580" marT="0" marB="0" anchor="ctr">
                    <a:solidFill>
                      <a:schemeClr val="accent6">
                        <a:lumMod val="40000"/>
                        <a:lumOff val="60000"/>
                      </a:schemeClr>
                    </a:solidFill>
                  </a:tcPr>
                </a:tc>
                <a:tc>
                  <a:txBody>
                    <a:bodyPr/>
                    <a:lstStyle/>
                    <a:p>
                      <a:pPr>
                        <a:lnSpc>
                          <a:spcPct val="107000"/>
                        </a:lnSpc>
                        <a:spcAft>
                          <a:spcPts val="0"/>
                        </a:spcAft>
                      </a:pPr>
                      <a:r>
                        <a:rPr lang="nl-NL" sz="1100">
                          <a:effectLst/>
                        </a:rPr>
                        <a:t>VUmc</a:t>
                      </a:r>
                      <a:endParaRPr lang="nl-NL" sz="1100">
                        <a:effectLst/>
                        <a:latin typeface="Calibri"/>
                        <a:ea typeface="Calibri"/>
                        <a:cs typeface="Times New Roman"/>
                      </a:endParaRPr>
                    </a:p>
                  </a:txBody>
                  <a:tcPr marL="68580" marR="68580" marT="0" marB="0">
                    <a:solidFill>
                      <a:schemeClr val="accent6">
                        <a:lumMod val="40000"/>
                        <a:lumOff val="60000"/>
                      </a:schemeClr>
                    </a:solidFill>
                  </a:tcPr>
                </a:tc>
              </a:tr>
              <a:tr h="252000">
                <a:tc>
                  <a:txBody>
                    <a:bodyPr/>
                    <a:lstStyle/>
                    <a:p>
                      <a:pPr>
                        <a:lnSpc>
                          <a:spcPct val="107000"/>
                        </a:lnSpc>
                        <a:spcAft>
                          <a:spcPts val="0"/>
                        </a:spcAft>
                      </a:pPr>
                      <a:r>
                        <a:rPr lang="nl-NL" sz="1100">
                          <a:effectLst/>
                        </a:rPr>
                        <a:t>RSG Wiringherlant</a:t>
                      </a:r>
                      <a:endParaRPr lang="nl-NL" sz="1100">
                        <a:effectLst/>
                        <a:latin typeface="Calibri"/>
                        <a:ea typeface="Calibri"/>
                        <a:cs typeface="Times New Roman"/>
                      </a:endParaRPr>
                    </a:p>
                  </a:txBody>
                  <a:tcPr marL="68580" marR="68580" marT="0" marB="0" anchor="ctr">
                    <a:solidFill>
                      <a:schemeClr val="accent6">
                        <a:lumMod val="40000"/>
                        <a:lumOff val="60000"/>
                      </a:schemeClr>
                    </a:solidFill>
                  </a:tcPr>
                </a:tc>
                <a:tc>
                  <a:txBody>
                    <a:bodyPr/>
                    <a:lstStyle/>
                    <a:p>
                      <a:pPr>
                        <a:lnSpc>
                          <a:spcPct val="107000"/>
                        </a:lnSpc>
                        <a:spcAft>
                          <a:spcPts val="0"/>
                        </a:spcAft>
                      </a:pPr>
                      <a:r>
                        <a:rPr lang="nl-NL" sz="1100">
                          <a:effectLst/>
                        </a:rPr>
                        <a:t>Seed Valley</a:t>
                      </a:r>
                      <a:endParaRPr lang="nl-NL" sz="1100">
                        <a:effectLst/>
                        <a:latin typeface="Calibri"/>
                        <a:ea typeface="Calibri"/>
                        <a:cs typeface="Times New Roman"/>
                      </a:endParaRPr>
                    </a:p>
                  </a:txBody>
                  <a:tcPr marL="68580" marR="68580" marT="0" marB="0">
                    <a:solidFill>
                      <a:schemeClr val="accent6">
                        <a:lumMod val="40000"/>
                        <a:lumOff val="60000"/>
                      </a:schemeClr>
                    </a:solidFill>
                  </a:tcPr>
                </a:tc>
              </a:tr>
              <a:tr h="252000">
                <a:tc>
                  <a:txBody>
                    <a:bodyPr/>
                    <a:lstStyle/>
                    <a:p>
                      <a:pPr>
                        <a:lnSpc>
                          <a:spcPct val="107000"/>
                        </a:lnSpc>
                        <a:spcAft>
                          <a:spcPts val="0"/>
                        </a:spcAft>
                      </a:pPr>
                      <a:r>
                        <a:rPr lang="nl-NL" sz="1100">
                          <a:effectLst/>
                        </a:rPr>
                        <a:t>OSG de Hogeberg</a:t>
                      </a:r>
                      <a:endParaRPr lang="nl-NL" sz="1100">
                        <a:effectLst/>
                        <a:latin typeface="Calibri"/>
                        <a:ea typeface="Calibri"/>
                        <a:cs typeface="Times New Roman"/>
                      </a:endParaRPr>
                    </a:p>
                  </a:txBody>
                  <a:tcPr marL="68580" marR="68580" marT="0" marB="0" anchor="ctr">
                    <a:solidFill>
                      <a:schemeClr val="accent6">
                        <a:lumMod val="40000"/>
                        <a:lumOff val="60000"/>
                      </a:schemeClr>
                    </a:solidFill>
                  </a:tcPr>
                </a:tc>
                <a:tc>
                  <a:txBody>
                    <a:bodyPr/>
                    <a:lstStyle/>
                    <a:p>
                      <a:pPr>
                        <a:lnSpc>
                          <a:spcPct val="107000"/>
                        </a:lnSpc>
                        <a:spcAft>
                          <a:spcPts val="0"/>
                        </a:spcAft>
                      </a:pPr>
                      <a:r>
                        <a:rPr lang="nl-NL" sz="1100">
                          <a:effectLst/>
                        </a:rPr>
                        <a:t>Koninklijke Marine</a:t>
                      </a:r>
                      <a:endParaRPr lang="nl-NL" sz="1100">
                        <a:effectLst/>
                        <a:latin typeface="Calibri"/>
                        <a:ea typeface="Calibri"/>
                        <a:cs typeface="Times New Roman"/>
                      </a:endParaRPr>
                    </a:p>
                  </a:txBody>
                  <a:tcPr marL="68580" marR="68580" marT="0" marB="0">
                    <a:solidFill>
                      <a:schemeClr val="accent6">
                        <a:lumMod val="40000"/>
                        <a:lumOff val="60000"/>
                      </a:schemeClr>
                    </a:solidFill>
                  </a:tcPr>
                </a:tc>
              </a:tr>
              <a:tr h="252000">
                <a:tc>
                  <a:txBody>
                    <a:bodyPr/>
                    <a:lstStyle/>
                    <a:p>
                      <a:pPr>
                        <a:lnSpc>
                          <a:spcPct val="107000"/>
                        </a:lnSpc>
                        <a:spcAft>
                          <a:spcPts val="0"/>
                        </a:spcAft>
                      </a:pPr>
                      <a:r>
                        <a:rPr lang="nl-NL" sz="1100" dirty="0">
                          <a:effectLst/>
                        </a:rPr>
                        <a:t>Scholen aan Zee</a:t>
                      </a:r>
                      <a:endParaRPr lang="nl-NL" sz="1100" dirty="0">
                        <a:effectLst/>
                        <a:latin typeface="Calibri"/>
                        <a:ea typeface="Calibri"/>
                        <a:cs typeface="Times New Roman"/>
                      </a:endParaRPr>
                    </a:p>
                  </a:txBody>
                  <a:tcPr marL="68580" marR="68580" marT="0" marB="0" anchor="ctr">
                    <a:solidFill>
                      <a:schemeClr val="accent6">
                        <a:lumMod val="40000"/>
                        <a:lumOff val="60000"/>
                      </a:schemeClr>
                    </a:solidFill>
                  </a:tcPr>
                </a:tc>
                <a:tc>
                  <a:txBody>
                    <a:bodyPr/>
                    <a:lstStyle/>
                    <a:p>
                      <a:pPr>
                        <a:lnSpc>
                          <a:spcPct val="107000"/>
                        </a:lnSpc>
                        <a:spcAft>
                          <a:spcPts val="0"/>
                        </a:spcAft>
                      </a:pPr>
                      <a:r>
                        <a:rPr lang="en-US" sz="1100">
                          <a:effectLst/>
                        </a:rPr>
                        <a:t>HGG 3D Profiling specialists</a:t>
                      </a:r>
                      <a:endParaRPr lang="nl-NL" sz="1100">
                        <a:effectLst/>
                        <a:latin typeface="Calibri"/>
                        <a:ea typeface="Calibri"/>
                        <a:cs typeface="Times New Roman"/>
                      </a:endParaRPr>
                    </a:p>
                  </a:txBody>
                  <a:tcPr marL="68580" marR="68580" marT="0" marB="0">
                    <a:solidFill>
                      <a:schemeClr val="accent6">
                        <a:lumMod val="40000"/>
                        <a:lumOff val="60000"/>
                      </a:schemeClr>
                    </a:solidFill>
                  </a:tcPr>
                </a:tc>
              </a:tr>
              <a:tr h="252000">
                <a:tc>
                  <a:txBody>
                    <a:bodyPr/>
                    <a:lstStyle/>
                    <a:p>
                      <a:endParaRPr lang="nl-NL" sz="1000" dirty="0"/>
                    </a:p>
                  </a:txBody>
                  <a:tcPr>
                    <a:solidFill>
                      <a:schemeClr val="accent6">
                        <a:lumMod val="40000"/>
                        <a:lumOff val="60000"/>
                      </a:schemeClr>
                    </a:solidFill>
                  </a:tcPr>
                </a:tc>
                <a:tc>
                  <a:txBody>
                    <a:bodyPr/>
                    <a:lstStyle/>
                    <a:p>
                      <a:pPr>
                        <a:lnSpc>
                          <a:spcPct val="107000"/>
                        </a:lnSpc>
                        <a:spcAft>
                          <a:spcPts val="0"/>
                        </a:spcAft>
                      </a:pPr>
                      <a:r>
                        <a:rPr lang="nl-NL" sz="1100" dirty="0" err="1">
                          <a:effectLst/>
                        </a:rPr>
                        <a:t>Encis</a:t>
                      </a:r>
                      <a:endParaRPr lang="nl-NL" sz="1100" dirty="0">
                        <a:effectLst/>
                        <a:latin typeface="Calibri"/>
                        <a:ea typeface="Calibri"/>
                        <a:cs typeface="Times New Roman"/>
                      </a:endParaRPr>
                    </a:p>
                  </a:txBody>
                  <a:tcPr marL="68580" marR="68580" marT="0" marB="0">
                    <a:solidFill>
                      <a:schemeClr val="accent6">
                        <a:lumMod val="40000"/>
                        <a:lumOff val="60000"/>
                      </a:schemeClr>
                    </a:solidFill>
                  </a:tcPr>
                </a:tc>
              </a:tr>
            </a:tbl>
          </a:graphicData>
        </a:graphic>
      </p:graphicFrame>
      <p:graphicFrame>
        <p:nvGraphicFramePr>
          <p:cNvPr id="10" name="Tabel 9"/>
          <p:cNvGraphicFramePr>
            <a:graphicFrameLocks noGrp="1"/>
          </p:cNvGraphicFramePr>
          <p:nvPr>
            <p:extLst>
              <p:ext uri="{D42A27DB-BD31-4B8C-83A1-F6EECF244321}">
                <p14:modId xmlns:p14="http://schemas.microsoft.com/office/powerpoint/2010/main" val="2980765498"/>
              </p:ext>
            </p:extLst>
          </p:nvPr>
        </p:nvGraphicFramePr>
        <p:xfrm>
          <a:off x="4067944" y="4365328"/>
          <a:ext cx="2520280" cy="2016000"/>
        </p:xfrm>
        <a:graphic>
          <a:graphicData uri="http://schemas.openxmlformats.org/drawingml/2006/table">
            <a:tbl>
              <a:tblPr firstRow="1" bandRow="1">
                <a:tableStyleId>{2D5ABB26-0587-4C30-8999-92F81FD0307C}</a:tableStyleId>
              </a:tblPr>
              <a:tblGrid>
                <a:gridCol w="1224136"/>
                <a:gridCol w="1296144"/>
              </a:tblGrid>
              <a:tr h="252000">
                <a:tc gridSpan="2">
                  <a:txBody>
                    <a:bodyPr/>
                    <a:lstStyle/>
                    <a:p>
                      <a:pPr algn="ctr"/>
                      <a:r>
                        <a:rPr lang="nl-NL" sz="1000" b="1" dirty="0" smtClean="0"/>
                        <a:t>Zaanstreek</a:t>
                      </a:r>
                      <a:r>
                        <a:rPr lang="nl-NL" sz="1000" b="1" baseline="0" dirty="0" smtClean="0"/>
                        <a:t> en Waterland</a:t>
                      </a:r>
                      <a:endParaRPr lang="nl-NL" sz="1000" b="1" dirty="0"/>
                    </a:p>
                  </a:txBody>
                  <a:tcPr>
                    <a:solidFill>
                      <a:schemeClr val="accent2">
                        <a:lumMod val="20000"/>
                        <a:lumOff val="80000"/>
                      </a:schemeClr>
                    </a:solidFill>
                  </a:tcPr>
                </a:tc>
                <a:tc hMerge="1">
                  <a:txBody>
                    <a:bodyPr/>
                    <a:lstStyle/>
                    <a:p>
                      <a:endParaRPr lang="nl-NL" dirty="0"/>
                    </a:p>
                  </a:txBody>
                  <a:tcPr/>
                </a:tc>
              </a:tr>
              <a:tr h="252000">
                <a:tc>
                  <a:txBody>
                    <a:bodyPr/>
                    <a:lstStyle/>
                    <a:p>
                      <a:r>
                        <a:rPr lang="nl-NL" sz="1000" i="1" dirty="0" smtClean="0"/>
                        <a:t>Scholen:</a:t>
                      </a:r>
                      <a:endParaRPr lang="nl-NL" sz="1000" i="1" dirty="0"/>
                    </a:p>
                  </a:txBody>
                  <a:tcPr>
                    <a:solidFill>
                      <a:schemeClr val="accent2">
                        <a:lumMod val="20000"/>
                        <a:lumOff val="80000"/>
                      </a:schemeClr>
                    </a:solidFill>
                  </a:tcPr>
                </a:tc>
                <a:tc>
                  <a:txBody>
                    <a:bodyPr/>
                    <a:lstStyle/>
                    <a:p>
                      <a:r>
                        <a:rPr lang="nl-NL" sz="1000" i="1" dirty="0" smtClean="0"/>
                        <a:t>Bedrijven:</a:t>
                      </a:r>
                      <a:endParaRPr lang="nl-NL" sz="1000" i="1" dirty="0"/>
                    </a:p>
                  </a:txBody>
                  <a:tcPr>
                    <a:solidFill>
                      <a:schemeClr val="accent2">
                        <a:lumMod val="20000"/>
                        <a:lumOff val="80000"/>
                      </a:schemeClr>
                    </a:solidFill>
                  </a:tcPr>
                </a:tc>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000" dirty="0" smtClean="0"/>
                        <a:t>Da Vinci College</a:t>
                      </a:r>
                      <a:endParaRPr lang="nl-NL" sz="1000" dirty="0"/>
                    </a:p>
                  </a:txBody>
                  <a:tcPr>
                    <a:solidFill>
                      <a:schemeClr val="accent2">
                        <a:lumMod val="20000"/>
                        <a:lumOff val="80000"/>
                      </a:schemeClr>
                    </a:solidFill>
                  </a:tcPr>
                </a:tc>
                <a:tc>
                  <a:txBody>
                    <a:bodyPr/>
                    <a:lstStyle/>
                    <a:p>
                      <a:r>
                        <a:rPr lang="nl-NL" sz="1000" dirty="0" smtClean="0"/>
                        <a:t>AMC</a:t>
                      </a:r>
                      <a:endParaRPr lang="nl-NL" sz="1000" dirty="0"/>
                    </a:p>
                  </a:txBody>
                  <a:tcPr>
                    <a:solidFill>
                      <a:schemeClr val="accent2">
                        <a:lumMod val="20000"/>
                        <a:lumOff val="80000"/>
                      </a:schemeClr>
                    </a:solidFill>
                  </a:tcPr>
                </a:tc>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000" dirty="0" smtClean="0"/>
                        <a:t>St. Michaël College</a:t>
                      </a:r>
                      <a:endParaRPr lang="nl-NL" sz="1000" dirty="0"/>
                    </a:p>
                  </a:txBody>
                  <a:tcPr>
                    <a:solidFill>
                      <a:schemeClr val="accent2">
                        <a:lumMod val="20000"/>
                        <a:lumOff val="80000"/>
                      </a:schemeClr>
                    </a:solidFill>
                  </a:tcPr>
                </a:tc>
                <a:tc>
                  <a:txBody>
                    <a:bodyPr/>
                    <a:lstStyle/>
                    <a:p>
                      <a:r>
                        <a:rPr lang="nl-NL" sz="1000" dirty="0" smtClean="0"/>
                        <a:t>Fokker</a:t>
                      </a:r>
                      <a:endParaRPr lang="nl-NL" sz="1000" dirty="0"/>
                    </a:p>
                  </a:txBody>
                  <a:tcPr>
                    <a:solidFill>
                      <a:schemeClr val="accent2">
                        <a:lumMod val="20000"/>
                        <a:lumOff val="80000"/>
                      </a:schemeClr>
                    </a:solidFill>
                  </a:tcPr>
                </a:tc>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000" dirty="0" err="1" smtClean="0"/>
                        <a:t>Zaanlands</a:t>
                      </a:r>
                      <a:r>
                        <a:rPr lang="nl-NL" sz="1000" dirty="0" smtClean="0"/>
                        <a:t> Lyceum</a:t>
                      </a:r>
                    </a:p>
                  </a:txBody>
                  <a:tcPr>
                    <a:solidFill>
                      <a:schemeClr val="accent2">
                        <a:lumMod val="20000"/>
                        <a:lumOff val="80000"/>
                      </a:schemeClr>
                    </a:solidFill>
                  </a:tcPr>
                </a:tc>
                <a:tc>
                  <a:txBody>
                    <a:bodyPr/>
                    <a:lstStyle/>
                    <a:p>
                      <a:r>
                        <a:rPr lang="nl-NL" sz="1000" dirty="0" smtClean="0"/>
                        <a:t>Forbo</a:t>
                      </a:r>
                      <a:endParaRPr lang="nl-NL" sz="1000" dirty="0"/>
                    </a:p>
                  </a:txBody>
                  <a:tcPr>
                    <a:solidFill>
                      <a:schemeClr val="accent2">
                        <a:lumMod val="20000"/>
                        <a:lumOff val="80000"/>
                      </a:schemeClr>
                    </a:solidFill>
                  </a:tcPr>
                </a:tc>
              </a:tr>
              <a:tr h="252000">
                <a:tc>
                  <a:txBody>
                    <a:bodyPr/>
                    <a:lstStyle/>
                    <a:p>
                      <a:endParaRPr lang="nl-NL" sz="1000" dirty="0"/>
                    </a:p>
                  </a:txBody>
                  <a:tcPr>
                    <a:solidFill>
                      <a:schemeClr val="accent2">
                        <a:lumMod val="20000"/>
                        <a:lumOff val="80000"/>
                      </a:schemeClr>
                    </a:solidFill>
                  </a:tcPr>
                </a:tc>
                <a:tc>
                  <a:txBody>
                    <a:bodyPr/>
                    <a:lstStyle/>
                    <a:p>
                      <a:r>
                        <a:rPr lang="nl-NL" sz="1000" dirty="0" smtClean="0"/>
                        <a:t>Gemeente Zaanstad</a:t>
                      </a:r>
                      <a:endParaRPr lang="nl-NL" sz="1000" dirty="0"/>
                    </a:p>
                  </a:txBody>
                  <a:tcPr>
                    <a:solidFill>
                      <a:schemeClr val="accent2">
                        <a:lumMod val="20000"/>
                        <a:lumOff val="80000"/>
                      </a:schemeClr>
                    </a:solidFill>
                  </a:tcPr>
                </a:tc>
              </a:tr>
              <a:tr h="252000">
                <a:tc>
                  <a:txBody>
                    <a:bodyPr/>
                    <a:lstStyle/>
                    <a:p>
                      <a:endParaRPr lang="nl-NL" sz="1000" dirty="0"/>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000" dirty="0" smtClean="0"/>
                        <a:t>Holland </a:t>
                      </a:r>
                      <a:r>
                        <a:rPr lang="nl-NL" sz="1000" dirty="0" err="1" smtClean="0"/>
                        <a:t>Mechanics</a:t>
                      </a:r>
                      <a:endParaRPr lang="nl-NL" sz="1000" dirty="0"/>
                    </a:p>
                  </a:txBody>
                  <a:tcPr>
                    <a:solidFill>
                      <a:schemeClr val="accent2">
                        <a:lumMod val="20000"/>
                        <a:lumOff val="80000"/>
                      </a:schemeClr>
                    </a:solidFill>
                  </a:tcPr>
                </a:tc>
              </a:tr>
              <a:tr h="252000">
                <a:tc>
                  <a:txBody>
                    <a:bodyPr/>
                    <a:lstStyle/>
                    <a:p>
                      <a:endParaRPr lang="nl-NL" sz="1000" dirty="0"/>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000" dirty="0" err="1" smtClean="0"/>
                        <a:t>Ortec</a:t>
                      </a:r>
                      <a:endParaRPr lang="nl-NL" sz="1000" dirty="0"/>
                    </a:p>
                  </a:txBody>
                  <a:tcPr>
                    <a:solidFill>
                      <a:schemeClr val="accent2">
                        <a:lumMod val="20000"/>
                        <a:lumOff val="80000"/>
                      </a:schemeClr>
                    </a:solidFill>
                  </a:tcPr>
                </a:tc>
              </a:tr>
            </a:tbl>
          </a:graphicData>
        </a:graphic>
      </p:graphicFrame>
    </p:spTree>
    <p:extLst>
      <p:ext uri="{BB962C8B-B14F-4D97-AF65-F5344CB8AC3E}">
        <p14:creationId xmlns:p14="http://schemas.microsoft.com/office/powerpoint/2010/main" val="9429362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alphaModFix amt="50000"/>
          </a:blip>
          <a:stretch>
            <a:fillRect/>
          </a:stretch>
        </p:blipFill>
        <p:spPr>
          <a:xfrm>
            <a:off x="3491880" y="1700808"/>
            <a:ext cx="6350000" cy="6350000"/>
          </a:xfrm>
          <a:prstGeom prst="rect">
            <a:avLst/>
          </a:prstGeom>
        </p:spPr>
      </p:pic>
      <p:sp>
        <p:nvSpPr>
          <p:cNvPr id="2" name="Titel 1"/>
          <p:cNvSpPr>
            <a:spLocks noGrp="1"/>
          </p:cNvSpPr>
          <p:nvPr>
            <p:ph type="title"/>
          </p:nvPr>
        </p:nvSpPr>
        <p:spPr/>
        <p:txBody>
          <a:bodyPr>
            <a:normAutofit/>
          </a:bodyPr>
          <a:lstStyle/>
          <a:p>
            <a:pPr algn="l"/>
            <a:r>
              <a:rPr lang="nl-NL" sz="4000" b="1" noProof="1" smtClean="0">
                <a:solidFill>
                  <a:srgbClr val="CC006A"/>
                </a:solidFill>
                <a:latin typeface="Tahoma" panose="020B0604030504040204" pitchFamily="34" charset="0"/>
                <a:ea typeface="Tahoma" panose="020B0604030504040204" pitchFamily="34" charset="0"/>
                <a:cs typeface="Tahoma" panose="020B0604030504040204" pitchFamily="34" charset="0"/>
              </a:rPr>
              <a:t>Waarom collegetours? </a:t>
            </a:r>
            <a:endParaRPr lang="en-US" sz="4000" dirty="0">
              <a:latin typeface="Tahoma" panose="020B0604030504040204" pitchFamily="34" charset="0"/>
              <a:ea typeface="Tahoma" panose="020B0604030504040204" pitchFamily="34" charset="0"/>
              <a:cs typeface="Tahoma" panose="020B0604030504040204" pitchFamily="34" charset="0"/>
            </a:endParaRPr>
          </a:p>
        </p:txBody>
      </p:sp>
      <p:sp>
        <p:nvSpPr>
          <p:cNvPr id="3" name="Tijdelijke aanduiding voor inhoud 2"/>
          <p:cNvSpPr>
            <a:spLocks noGrp="1"/>
          </p:cNvSpPr>
          <p:nvPr>
            <p:ph idx="1"/>
          </p:nvPr>
        </p:nvSpPr>
        <p:spPr/>
        <p:txBody>
          <a:bodyPr>
            <a:normAutofit/>
          </a:bodyPr>
          <a:lstStyle/>
          <a:p>
            <a:pPr marL="0" indent="0">
              <a:buNone/>
            </a:pPr>
            <a:r>
              <a:rPr lang="nl-NL" sz="2600" dirty="0" smtClean="0">
                <a:latin typeface="Tahoma" panose="020B0604030504040204" pitchFamily="34" charset="0"/>
                <a:ea typeface="Tahoma" panose="020B0604030504040204" pitchFamily="34" charset="0"/>
                <a:cs typeface="Tahoma" panose="020B0604030504040204" pitchFamily="34" charset="0"/>
              </a:rPr>
              <a:t>Tomek </a:t>
            </a:r>
            <a:r>
              <a:rPr lang="nl-NL" sz="2600" dirty="0">
                <a:latin typeface="Tahoma" panose="020B0604030504040204" pitchFamily="34" charset="0"/>
                <a:ea typeface="Tahoma" panose="020B0604030504040204" pitchFamily="34" charset="0"/>
                <a:cs typeface="Tahoma" panose="020B0604030504040204" pitchFamily="34" charset="0"/>
              </a:rPr>
              <a:t>van de Watering (natuurkundedocent op het Pieter Nieuwland College en deelnemer aan de Havo Amsterdam collegetour</a:t>
            </a:r>
            <a:r>
              <a:rPr lang="nl-NL" sz="2600" dirty="0" smtClean="0">
                <a:latin typeface="Tahoma" panose="020B0604030504040204" pitchFamily="34" charset="0"/>
                <a:ea typeface="Tahoma" panose="020B0604030504040204" pitchFamily="34" charset="0"/>
                <a:cs typeface="Tahoma" panose="020B0604030504040204" pitchFamily="34" charset="0"/>
              </a:rPr>
              <a:t>):</a:t>
            </a:r>
            <a:br>
              <a:rPr lang="nl-NL" sz="2600" dirty="0" smtClean="0">
                <a:latin typeface="Tahoma" panose="020B0604030504040204" pitchFamily="34" charset="0"/>
                <a:ea typeface="Tahoma" panose="020B0604030504040204" pitchFamily="34" charset="0"/>
                <a:cs typeface="Tahoma" panose="020B0604030504040204" pitchFamily="34" charset="0"/>
              </a:rPr>
            </a:br>
            <a:endParaRPr lang="nl-NL" sz="2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nl-NL" sz="2600" i="1" dirty="0" smtClean="0">
                <a:latin typeface="Tahoma" panose="020B0604030504040204" pitchFamily="34" charset="0"/>
                <a:ea typeface="Tahoma" panose="020B0604030504040204" pitchFamily="34" charset="0"/>
                <a:cs typeface="Tahoma" panose="020B0604030504040204" pitchFamily="34" charset="0"/>
              </a:rPr>
              <a:t>“</a:t>
            </a:r>
            <a:r>
              <a:rPr lang="nl-NL" sz="2600" i="1" dirty="0">
                <a:latin typeface="Tahoma" panose="020B0604030504040204" pitchFamily="34" charset="0"/>
                <a:ea typeface="Tahoma" panose="020B0604030504040204" pitchFamily="34" charset="0"/>
                <a:cs typeface="Tahoma" panose="020B0604030504040204" pitchFamily="34" charset="0"/>
              </a:rPr>
              <a:t>Leerlingen hebben letterlijk geen idee wat er zich allemaal buiten school afspeelt, en al helemaal niet wat voor bedrijven er allemaal zijn en wat die doen. Het is een gigantisch gat wat met de collegetour een klein beetje wordt </a:t>
            </a:r>
            <a:r>
              <a:rPr lang="nl-NL" sz="2600" i="1" dirty="0" smtClean="0">
                <a:latin typeface="Tahoma" panose="020B0604030504040204" pitchFamily="34" charset="0"/>
                <a:ea typeface="Tahoma" panose="020B0604030504040204" pitchFamily="34" charset="0"/>
                <a:cs typeface="Tahoma" panose="020B0604030504040204" pitchFamily="34" charset="0"/>
              </a:rPr>
              <a:t>opgevuld.” </a:t>
            </a:r>
            <a:endParaRPr lang="nl-NL" sz="2600" i="1"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6252986"/>
            <a:ext cx="899592" cy="605015"/>
          </a:xfrm>
          <a:prstGeom prst="rect">
            <a:avLst/>
          </a:prstGeom>
        </p:spPr>
      </p:pic>
    </p:spTree>
    <p:extLst>
      <p:ext uri="{BB962C8B-B14F-4D97-AF65-F5344CB8AC3E}">
        <p14:creationId xmlns:p14="http://schemas.microsoft.com/office/powerpoint/2010/main" val="11653099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1438</TotalTime>
  <Words>726</Words>
  <Application>Microsoft Office PowerPoint</Application>
  <PresentationFormat>Diavoorstelling (4:3)</PresentationFormat>
  <Paragraphs>190</Paragraphs>
  <Slides>19</Slides>
  <Notes>8</Notes>
  <HiddenSlides>0</HiddenSlides>
  <MMClips>0</MMClips>
  <ScaleCrop>false</ScaleCrop>
  <HeadingPairs>
    <vt:vector size="4" baseType="variant">
      <vt:variant>
        <vt:lpstr>Thema</vt:lpstr>
      </vt:variant>
      <vt:variant>
        <vt:i4>1</vt:i4>
      </vt:variant>
      <vt:variant>
        <vt:lpstr>Diatitels</vt:lpstr>
      </vt:variant>
      <vt:variant>
        <vt:i4>19</vt:i4>
      </vt:variant>
    </vt:vector>
  </HeadingPairs>
  <TitlesOfParts>
    <vt:vector size="20" baseType="lpstr">
      <vt:lpstr>Office Theme</vt:lpstr>
      <vt:lpstr>PowerPoint-presentatie</vt:lpstr>
      <vt:lpstr>Even dromen……..</vt:lpstr>
      <vt:lpstr>Even inventariseren</vt:lpstr>
      <vt:lpstr>Over Bètapartners</vt:lpstr>
      <vt:lpstr>Regionale VO-HO netwerken</vt:lpstr>
      <vt:lpstr>PowerPoint-presentatie</vt:lpstr>
      <vt:lpstr>Voorbeeld: Instituut voor Milieu en Gezondheid (VU Amsterdam)</vt:lpstr>
      <vt:lpstr>PowerPoint-presentatie</vt:lpstr>
      <vt:lpstr>Waarom collegetours? </vt:lpstr>
      <vt:lpstr>PowerPoint-presentatie</vt:lpstr>
      <vt:lpstr>Tips: stappenschema (2)</vt:lpstr>
      <vt:lpstr>Samenwerken met Tata Steel</vt:lpstr>
      <vt:lpstr>Samenwerken met Tata Steel</vt:lpstr>
      <vt:lpstr>Programma</vt:lpstr>
      <vt:lpstr>Collegetour Politie Amsterdam (technische recherche)</vt:lpstr>
      <vt:lpstr>Zelf aan de slag</vt:lpstr>
      <vt:lpstr>Tips voor nieuwkomers (1)</vt:lpstr>
      <vt:lpstr>Tips voor nieuwkomers (2)</vt:lpstr>
      <vt:lpstr>Dank voor uw bezoek!</vt:lpstr>
    </vt:vector>
  </TitlesOfParts>
  <Company>Universiteit van Amsterdam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Betapartners = vo ho netwerk</dc:title>
  <dc:creator>Groeneveld, Bart</dc:creator>
  <cp:lastModifiedBy>Overbeek, M.</cp:lastModifiedBy>
  <cp:revision>82</cp:revision>
  <dcterms:created xsi:type="dcterms:W3CDTF">2018-09-26T06:32:19Z</dcterms:created>
  <dcterms:modified xsi:type="dcterms:W3CDTF">2018-12-11T12:51:38Z</dcterms:modified>
</cp:coreProperties>
</file>