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331" r:id="rId3"/>
    <p:sldId id="289" r:id="rId4"/>
    <p:sldId id="260" r:id="rId5"/>
    <p:sldId id="301" r:id="rId6"/>
    <p:sldId id="322" r:id="rId7"/>
    <p:sldId id="332" r:id="rId8"/>
    <p:sldId id="311" r:id="rId9"/>
    <p:sldId id="324" r:id="rId10"/>
    <p:sldId id="325" r:id="rId11"/>
    <p:sldId id="326" r:id="rId12"/>
    <p:sldId id="328" r:id="rId13"/>
    <p:sldId id="333" r:id="rId14"/>
    <p:sldId id="329" r:id="rId15"/>
    <p:sldId id="330" r:id="rId16"/>
    <p:sldId id="316" r:id="rId17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 de Jong" initials="TdJ" lastIdx="1" clrIdx="0">
    <p:extLst>
      <p:ext uri="{19B8F6BF-5375-455C-9EA6-DF929625EA0E}">
        <p15:presenceInfo xmlns:p15="http://schemas.microsoft.com/office/powerpoint/2012/main" userId="261f4ad4e3385c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C0C30"/>
    <a:srgbClr val="615258"/>
    <a:srgbClr val="002C5F"/>
    <a:srgbClr val="887B1B"/>
    <a:srgbClr val="4F2D7F"/>
    <a:srgbClr val="006A4D"/>
    <a:srgbClr val="0098C3"/>
    <a:srgbClr val="FE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75588" autoAdjust="0"/>
  </p:normalViewPr>
  <p:slideViewPr>
    <p:cSldViewPr>
      <p:cViewPr varScale="1">
        <p:scale>
          <a:sx n="65" d="100"/>
          <a:sy n="65" d="100"/>
        </p:scale>
        <p:origin x="20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92" y="79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CC52E9-0C56-4391-9A2A-B21D5FAECB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5423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44F09D-527D-4189-AE24-C593C8442E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4421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  <a:p>
            <a:pPr eaLnBrk="1" hangingPunct="1"/>
            <a:endParaRPr lang="en-US" altLang="nl-NL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8CBDA-FDC0-4E50-8F15-89873AA856AD}" type="slidenum">
              <a:rPr lang="nl-NL" smtClean="0"/>
              <a:pPr>
                <a:defRPr/>
              </a:pPr>
              <a:t>1</a:t>
            </a:fld>
            <a:endParaRPr lang="nl-N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492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CC8D3-5D29-480E-9E30-1E6A51404D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80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4F09D-527D-4189-AE24-C593C8442EF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58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4F09D-527D-4189-AE24-C593C8442E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0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4F09D-527D-4189-AE24-C593C8442E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1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CC8D3-5D29-480E-9E30-1E6A51404D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959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4F09D-527D-4189-AE24-C593C8442EF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59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CC8D3-5D29-480E-9E30-1E6A51404D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28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DCC8D3-5D29-480E-9E30-1E6A51404D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4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99F4DBF-2CEC-48CB-BF99-80C314C6BC32}" type="slidenum">
              <a:rPr lang="nl-NL" smtClean="0"/>
              <a:pPr eaLnBrk="1" hangingPunct="1">
                <a:defRPr/>
              </a:pPr>
              <a:t>4</a:t>
            </a:fld>
            <a:endParaRPr lang="nl-N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42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4270CFE-EBC8-4913-9F70-D3299FB49C02}" type="slidenum">
              <a:rPr lang="nl-NL" smtClean="0"/>
              <a:pPr eaLnBrk="1" hangingPunct="1">
                <a:defRPr/>
              </a:pPr>
              <a:t>5</a:t>
            </a:fld>
            <a:endParaRPr lang="nl-N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05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4270CFE-EBC8-4913-9F70-D3299FB49C02}" type="slidenum">
              <a:rPr lang="nl-NL" smtClean="0"/>
              <a:pPr eaLnBrk="1" hangingPunct="1">
                <a:defRPr/>
              </a:pPr>
              <a:t>6</a:t>
            </a:fld>
            <a:endParaRPr lang="nl-NL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22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4F09D-527D-4189-AE24-C593C8442EF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7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4F09D-527D-4189-AE24-C593C8442EF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76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44F09D-527D-4189-AE24-C593C8442E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4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148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56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C1AC-FDF6-43D4-BEB4-6F972AF2F1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62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14EA-CC9B-4D27-BCBD-BF03328762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06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9E75-B509-4E54-8185-BB7A312F75C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34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931C-D87C-4A7C-873D-B38BDD4816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23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B13E-F4CE-40B5-A3FC-A7354767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0C04-0210-4FF3-B927-650002A851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7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C4E1-9E99-4086-9282-7A180A48E2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37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C1F9-796A-4630-8FD2-C9F1BAB8FE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13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12"/>
          <p:cNvCxnSpPr/>
          <p:nvPr userDrawn="1"/>
        </p:nvCxnSpPr>
        <p:spPr>
          <a:xfrm>
            <a:off x="1079500" y="1643063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C679-5793-4858-97A8-0489244056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13"/>
          <p:cNvCxnSpPr/>
          <p:nvPr userDrawn="1"/>
        </p:nvCxnSpPr>
        <p:spPr>
          <a:xfrm>
            <a:off x="1079500" y="1643063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nl-NL" noProof="0" dirty="0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4304-60B1-4CCD-8A69-AA7830C03A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2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14"/>
          <p:cNvCxnSpPr/>
          <p:nvPr userDrawn="1"/>
        </p:nvCxnSpPr>
        <p:spPr>
          <a:xfrm>
            <a:off x="1079500" y="1643063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082902" y="500042"/>
            <a:ext cx="7775378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/>
          </p:nvPr>
        </p:nvSpPr>
        <p:spPr>
          <a:xfrm>
            <a:off x="1082887" y="1226814"/>
            <a:ext cx="7775393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8FF5-63BC-46F6-845A-39D004ADC2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5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46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08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051050"/>
            <a:ext cx="78009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>
                <a:cs typeface="+mn-cs"/>
              </a:defRPr>
            </a:lvl1pPr>
          </a:lstStyle>
          <a:p>
            <a:pPr>
              <a:defRPr/>
            </a:pPr>
            <a:fld id="{C3E13338-A74A-44DA-BE1D-ECFFA69F9D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" name="Afbeelding 8" descr="UT_Logo_Black_NL.WM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6335713"/>
            <a:ext cx="201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/>
        </p:nvCxnSpPr>
        <p:spPr>
          <a:xfrm>
            <a:off x="1079500" y="1643063"/>
            <a:ext cx="80724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5" r:id="rId2"/>
    <p:sldLayoutId id="2147483836" r:id="rId3"/>
    <p:sldLayoutId id="2147483837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golabz.eu/support/inquiry-learning-cyc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golabz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er.coenders@utwente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tWh1k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6768901" cy="2216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onderzoeken</a:t>
            </a:r>
            <a:r>
              <a:rPr lang="en-US" dirty="0"/>
              <a:t> met </a:t>
            </a:r>
            <a:r>
              <a:rPr lang="en-US" dirty="0" err="1"/>
              <a:t>digitale</a:t>
            </a:r>
            <a:r>
              <a:rPr lang="en-US" dirty="0"/>
              <a:t> labs</a:t>
            </a:r>
            <a:r>
              <a:rPr lang="nl-NL" dirty="0"/>
              <a:t/>
            </a:r>
            <a:br>
              <a:rPr lang="nl-NL" dirty="0"/>
            </a:br>
            <a:endParaRPr lang="nl-NL" sz="2400" noProof="0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464495" y="3356992"/>
            <a:ext cx="5148065" cy="1296144"/>
          </a:xfrm>
        </p:spPr>
        <p:txBody>
          <a:bodyPr/>
          <a:lstStyle/>
          <a:p>
            <a:pPr eaLnBrk="1" hangingPunct="1">
              <a:defRPr/>
            </a:pPr>
            <a:r>
              <a:rPr lang="nl-NL" sz="2200" i="1" noProof="0" dirty="0" smtClean="0"/>
              <a:t>Henk Pol</a:t>
            </a:r>
          </a:p>
          <a:p>
            <a:pPr eaLnBrk="1" hangingPunct="1">
              <a:defRPr/>
            </a:pPr>
            <a:r>
              <a:rPr lang="nl-NL" sz="2200" i="1" noProof="0" dirty="0" smtClean="0"/>
              <a:t>Fer  Coenders</a:t>
            </a:r>
          </a:p>
          <a:p>
            <a:pPr eaLnBrk="1" hangingPunct="1">
              <a:defRPr/>
            </a:pPr>
            <a:endParaRPr lang="nl-NL" sz="2200" i="1" noProof="0" dirty="0"/>
          </a:p>
          <a:p>
            <a:pPr eaLnBrk="1" hangingPunct="1">
              <a:defRPr/>
            </a:pPr>
            <a:r>
              <a:rPr lang="nl-NL" sz="2200" i="1" noProof="0" dirty="0" smtClean="0"/>
              <a:t>15 december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28800"/>
            <a:ext cx="8136903" cy="41764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sz="2200" dirty="0"/>
              <a:t>Concept </a:t>
            </a:r>
            <a:r>
              <a:rPr lang="nl-NL" altLang="nl-NL" sz="2200" dirty="0" err="1"/>
              <a:t>mapper</a:t>
            </a:r>
            <a:endParaRPr lang="nl-NL" altLang="nl-NL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 dirty="0" smtClean="0"/>
              <a:t>Hypotheses </a:t>
            </a:r>
            <a:r>
              <a:rPr lang="nl-NL" altLang="nl-NL" sz="2200" dirty="0" err="1" smtClean="0"/>
              <a:t>scratchpad</a:t>
            </a:r>
            <a:endParaRPr lang="nl-NL" altLang="nl-NL" sz="220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 noProof="0" dirty="0" smtClean="0"/>
              <a:t>Experiment design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 noProof="0" dirty="0" smtClean="0"/>
              <a:t>Question </a:t>
            </a:r>
            <a:r>
              <a:rPr lang="nl-NL" altLang="nl-NL" sz="2200" noProof="0" dirty="0" err="1" smtClean="0"/>
              <a:t>scratchpad</a:t>
            </a:r>
            <a:endParaRPr lang="nl-NL" altLang="nl-NL" sz="2200" noProof="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altLang="nl-NL" sz="220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 noProof="0" dirty="0" err="1" smtClean="0"/>
              <a:t>Conclusion</a:t>
            </a:r>
            <a:r>
              <a:rPr lang="nl-NL" altLang="nl-NL" sz="2200" noProof="0" dirty="0" smtClean="0"/>
              <a:t> 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 dirty="0" smtClean="0"/>
              <a:t>Hypothesis </a:t>
            </a:r>
            <a:r>
              <a:rPr lang="nl-NL" altLang="nl-NL" sz="2200" dirty="0" err="1" smtClean="0"/>
              <a:t>scratchpad</a:t>
            </a:r>
            <a:endParaRPr lang="nl-NL" altLang="nl-NL" sz="2200" noProof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 dirty="0"/>
              <a:t>Data </a:t>
            </a:r>
            <a:r>
              <a:rPr lang="nl-NL" altLang="nl-NL" sz="2200" dirty="0" smtClean="0"/>
              <a:t>viewer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 dirty="0" err="1"/>
              <a:t>Observation</a:t>
            </a:r>
            <a:r>
              <a:rPr lang="nl-NL" altLang="nl-NL" sz="2200" dirty="0"/>
              <a:t> </a:t>
            </a:r>
            <a:r>
              <a:rPr lang="nl-NL" altLang="nl-NL" sz="2200" dirty="0" smtClean="0"/>
              <a:t>tool</a:t>
            </a:r>
            <a:endParaRPr lang="nl-NL" altLang="nl-NL" sz="2200" dirty="0"/>
          </a:p>
          <a:p>
            <a:pPr marL="257175" lvl="1" indent="0">
              <a:buNone/>
            </a:pPr>
            <a:endParaRPr lang="nl-NL" altLang="nl-NL" sz="220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200" dirty="0"/>
              <a:t>Report </a:t>
            </a:r>
            <a:r>
              <a:rPr lang="nl-NL" altLang="nl-NL" sz="2200" dirty="0" smtClean="0"/>
              <a:t>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nl-NL" sz="2200" dirty="0" smtClean="0"/>
              <a:t>Andere apps (gegevens) kunnen hier geïmporteerd worden. </a:t>
            </a:r>
            <a:endParaRPr lang="nl-NL" altLang="nl-NL" sz="2200" dirty="0"/>
          </a:p>
          <a:p>
            <a:endParaRPr lang="nl-NL" altLang="nl-NL" sz="2200" dirty="0"/>
          </a:p>
          <a:p>
            <a:endParaRPr lang="nl-NL" altLang="nl-NL" sz="2200" dirty="0"/>
          </a:p>
          <a:p>
            <a:endParaRPr lang="nl-NL" altLang="nl-NL" sz="2200" dirty="0"/>
          </a:p>
          <a:p>
            <a:endParaRPr lang="nl-NL" altLang="nl-NL" sz="2200" noProof="0" dirty="0" smtClean="0"/>
          </a:p>
          <a:p>
            <a:endParaRPr lang="nl-NL" altLang="nl-NL" sz="2200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43025" y="765175"/>
            <a:ext cx="7548563" cy="731838"/>
          </a:xfrm>
        </p:spPr>
        <p:txBody>
          <a:bodyPr/>
          <a:lstStyle/>
          <a:p>
            <a:pPr>
              <a:defRPr/>
            </a:pPr>
            <a:r>
              <a:rPr lang="nl-NL" noProof="0" dirty="0" smtClean="0"/>
              <a:t>Enkele voorbeelden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927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0128" y="688972"/>
            <a:ext cx="7403349" cy="733425"/>
          </a:xfrm>
        </p:spPr>
        <p:txBody>
          <a:bodyPr/>
          <a:lstStyle/>
          <a:p>
            <a:pPr eaLnBrk="1" hangingPunct="1">
              <a:defRPr/>
            </a:pPr>
            <a:r>
              <a:rPr lang="nl-NL" noProof="0" dirty="0" smtClean="0"/>
              <a:t>GRAASP</a:t>
            </a:r>
            <a:endParaRPr lang="nl-NL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1314" y="1772816"/>
            <a:ext cx="7800975" cy="3560763"/>
          </a:xfrm>
        </p:spPr>
        <p:txBody>
          <a:bodyPr/>
          <a:lstStyle/>
          <a:p>
            <a:r>
              <a:rPr lang="nl-NL" sz="2200" dirty="0"/>
              <a:t>De gebruikte </a:t>
            </a:r>
            <a:r>
              <a:rPr lang="nl-NL" sz="2200" dirty="0" err="1"/>
              <a:t>onderzoekscyclus</a:t>
            </a:r>
            <a:r>
              <a:rPr lang="nl-NL" sz="2200" dirty="0"/>
              <a:t>: </a:t>
            </a:r>
          </a:p>
          <a:p>
            <a:pPr marL="0" indent="0">
              <a:buNone/>
            </a:pPr>
            <a:r>
              <a:rPr lang="nl-NL" sz="2200" dirty="0" smtClean="0">
                <a:hlinkClick r:id="rId3"/>
              </a:rPr>
              <a:t> </a:t>
            </a:r>
          </a:p>
          <a:p>
            <a:pPr marL="0" indent="0">
              <a:buNone/>
            </a:pPr>
            <a:r>
              <a:rPr lang="nl-NL" sz="2200" dirty="0" smtClean="0">
                <a:hlinkClick r:id="rId3"/>
              </a:rPr>
              <a:t>http</a:t>
            </a:r>
            <a:r>
              <a:rPr lang="nl-NL" sz="2200" dirty="0">
                <a:hlinkClick r:id="rId3"/>
              </a:rPr>
              <a:t>://support.golabz.eu/support/inquiry-learning-cycle</a:t>
            </a:r>
            <a:r>
              <a:rPr lang="nl-NL" sz="2200" dirty="0"/>
              <a:t> 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  <a:defRPr/>
            </a:pPr>
            <a:r>
              <a:rPr lang="nl-NL" sz="2200" dirty="0">
                <a:solidFill>
                  <a:srgbClr val="C00000"/>
                </a:solidFill>
              </a:rPr>
              <a:t>Op verkenning</a:t>
            </a:r>
            <a:r>
              <a:rPr lang="nl-NL" sz="2200" dirty="0"/>
              <a:t>, ga naar  Golabz.eu</a:t>
            </a:r>
          </a:p>
          <a:p>
            <a:pPr marL="0" indent="0">
              <a:buNone/>
              <a:defRPr/>
            </a:pPr>
            <a:r>
              <a:rPr lang="nl-NL" sz="2200" dirty="0"/>
              <a:t>	hier zie je: </a:t>
            </a:r>
          </a:p>
          <a:p>
            <a:pPr marL="0" indent="0">
              <a:buNone/>
              <a:defRPr/>
            </a:pPr>
            <a:r>
              <a:rPr lang="nl-NL" sz="2200" dirty="0"/>
              <a:t>		- 	de ‘</a:t>
            </a:r>
            <a:r>
              <a:rPr lang="nl-NL" sz="2200" dirty="0" smtClean="0"/>
              <a:t>kale’ labs </a:t>
            </a:r>
            <a:r>
              <a:rPr lang="nl-NL" sz="2200" dirty="0"/>
              <a:t>(experimenten), </a:t>
            </a:r>
          </a:p>
          <a:p>
            <a:pPr marL="0" indent="0">
              <a:buNone/>
              <a:defRPr/>
            </a:pPr>
            <a:r>
              <a:rPr lang="nl-NL" sz="2200" dirty="0"/>
              <a:t>		-	de apps,</a:t>
            </a:r>
          </a:p>
          <a:p>
            <a:pPr marL="0" indent="0">
              <a:buNone/>
              <a:defRPr/>
            </a:pPr>
            <a:r>
              <a:rPr lang="nl-NL" sz="2200" dirty="0"/>
              <a:t>		-	de </a:t>
            </a:r>
            <a:r>
              <a:rPr lang="nl-NL" sz="2200" dirty="0" err="1"/>
              <a:t>spaces</a:t>
            </a:r>
            <a:r>
              <a:rPr lang="nl-NL" sz="2200" dirty="0"/>
              <a:t> (ILS).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9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87624" y="692696"/>
            <a:ext cx="7663657" cy="733425"/>
          </a:xfrm>
        </p:spPr>
        <p:txBody>
          <a:bodyPr/>
          <a:lstStyle/>
          <a:p>
            <a:pPr>
              <a:defRPr/>
            </a:pPr>
            <a:r>
              <a:rPr lang="nl-NL" noProof="0" dirty="0" smtClean="0"/>
              <a:t>Zelf een ILS maken, een nieuwe ILS</a:t>
            </a:r>
            <a:endParaRPr lang="nl-NL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844824"/>
            <a:ext cx="7956376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Selecteer een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Druk je op “</a:t>
            </a:r>
            <a:r>
              <a:rPr lang="nl-NL" sz="2200" dirty="0" err="1" smtClean="0"/>
              <a:t>create</a:t>
            </a:r>
            <a:r>
              <a:rPr lang="nl-NL" sz="2200" dirty="0" smtClean="0"/>
              <a:t> </a:t>
            </a:r>
            <a:r>
              <a:rPr lang="nl-NL" sz="2200" dirty="0" err="1" smtClean="0"/>
              <a:t>space</a:t>
            </a:r>
            <a:r>
              <a:rPr lang="nl-NL" sz="2200" dirty="0" smtClean="0"/>
              <a:t>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Dit lab in de </a:t>
            </a:r>
            <a:r>
              <a:rPr lang="nl-NL" sz="2200" dirty="0" err="1" smtClean="0"/>
              <a:t>investigation</a:t>
            </a:r>
            <a:r>
              <a:rPr lang="nl-NL" sz="2200" dirty="0" smtClean="0"/>
              <a:t> fase in </a:t>
            </a:r>
            <a:r>
              <a:rPr lang="nl-NL" sz="2200" dirty="0" err="1" smtClean="0"/>
              <a:t>Graasp</a:t>
            </a:r>
            <a:r>
              <a:rPr lang="nl-NL" sz="2200" dirty="0" smtClean="0"/>
              <a:t> gezet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Daarna kun je de rest aanvullen.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Bedenk eerst wat je wil dat de leerlingen leren.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Op het uitgedeelde vel (auteursomgeving GRAASP) staan nog enkele tips.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Op </a:t>
            </a:r>
            <a:r>
              <a:rPr lang="nl-NL" sz="2800" dirty="0" smtClean="0">
                <a:hlinkClick r:id="rId3"/>
              </a:rPr>
              <a:t>http</a:t>
            </a:r>
            <a:r>
              <a:rPr lang="nl-NL" sz="2800" dirty="0">
                <a:hlinkClick r:id="rId3"/>
              </a:rPr>
              <a:t>://support.golabz.eu</a:t>
            </a:r>
            <a:r>
              <a:rPr lang="nl-NL" sz="2800" dirty="0" smtClean="0">
                <a:hlinkClick r:id="rId3"/>
              </a:rPr>
              <a:t>/</a:t>
            </a:r>
            <a:r>
              <a:rPr lang="nl-NL" sz="2800" dirty="0"/>
              <a:t> </a:t>
            </a:r>
            <a:r>
              <a:rPr lang="nl-NL" sz="2200" dirty="0" smtClean="0"/>
              <a:t>staat hulp ook </a:t>
            </a:r>
            <a:r>
              <a:rPr lang="nl-NL" sz="2200" dirty="0"/>
              <a:t>in de vorm van korte </a:t>
            </a:r>
            <a:r>
              <a:rPr lang="nl-NL" sz="2200" dirty="0" smtClean="0"/>
              <a:t>instructievideo’s. 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218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87624" y="692696"/>
            <a:ext cx="7663657" cy="733425"/>
          </a:xfrm>
        </p:spPr>
        <p:txBody>
          <a:bodyPr/>
          <a:lstStyle/>
          <a:p>
            <a:pPr>
              <a:defRPr/>
            </a:pPr>
            <a:r>
              <a:rPr lang="nl-NL" noProof="0" dirty="0" smtClean="0"/>
              <a:t>een ILS kopiëren en aanpassen</a:t>
            </a:r>
            <a:endParaRPr lang="nl-NL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844824"/>
            <a:ext cx="7956376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Ga naar GoLabz.eu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Zoek in “Labs” het lab wat je wil gebruiken</a:t>
            </a:r>
          </a:p>
          <a:p>
            <a:pPr marL="0" indent="0">
              <a:buNone/>
            </a:pPr>
            <a:r>
              <a:rPr lang="nl-NL" sz="2200" dirty="0" smtClean="0"/>
              <a:t>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Zoek in ”</a:t>
            </a:r>
            <a:r>
              <a:rPr lang="nl-NL" sz="2200" dirty="0" err="1" smtClean="0"/>
              <a:t>Spaces</a:t>
            </a:r>
            <a:r>
              <a:rPr lang="nl-NL" sz="2200" dirty="0" smtClean="0"/>
              <a:t>” de ILS die je zou willen kopiëren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Bv in Labs “</a:t>
            </a:r>
            <a:r>
              <a:rPr lang="nl-NL" sz="2200" dirty="0" err="1" smtClean="0"/>
              <a:t>Electrical</a:t>
            </a:r>
            <a:r>
              <a:rPr lang="nl-NL" sz="2200" dirty="0" smtClean="0"/>
              <a:t> circuit lab”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Klik op jet lab om te kijken of het wat is “Preview”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/>
              <a:t>A</a:t>
            </a:r>
            <a:r>
              <a:rPr lang="nl-NL" sz="2200" dirty="0" smtClean="0"/>
              <a:t>ls je het lab aanstaat kijk je bij “</a:t>
            </a:r>
            <a:r>
              <a:rPr lang="nl-NL" sz="2200" dirty="0" err="1" smtClean="0"/>
              <a:t>Used</a:t>
            </a:r>
            <a:r>
              <a:rPr lang="nl-NL" sz="2200" dirty="0" smtClean="0"/>
              <a:t> in these </a:t>
            </a:r>
            <a:r>
              <a:rPr lang="nl-NL" sz="2200" dirty="0" err="1" smtClean="0"/>
              <a:t>spaces</a:t>
            </a:r>
            <a:r>
              <a:rPr lang="nl-NL" sz="2200" dirty="0" smtClean="0"/>
              <a:t>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Klik op die </a:t>
            </a:r>
            <a:r>
              <a:rPr lang="nl-NL" sz="2200" dirty="0" err="1" smtClean="0"/>
              <a:t>spaces</a:t>
            </a:r>
            <a:r>
              <a:rPr lang="nl-NL" sz="2200" dirty="0" smtClean="0"/>
              <a:t> om ze te openen en te bekijken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Wanneer er een ILS staat die je wat lijkt kun je die kopiëren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 smtClean="0"/>
              <a:t>Het komt nu in je GRAASP en je kunt het </a:t>
            </a:r>
            <a:r>
              <a:rPr lang="nl-NL" sz="2200" smtClean="0"/>
              <a:t>nu aanpassen.</a:t>
            </a:r>
            <a:endParaRPr lang="nl-NL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. 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632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216818" y="1988840"/>
            <a:ext cx="7800975" cy="4176464"/>
          </a:xfrm>
        </p:spPr>
        <p:txBody>
          <a:bodyPr/>
          <a:lstStyle/>
          <a:p>
            <a:r>
              <a:rPr lang="nl-NL" altLang="nl-NL" sz="2200" dirty="0" smtClean="0"/>
              <a:t>Wat zien we als voordelen van deze omgeving (een ILS)?</a:t>
            </a:r>
          </a:p>
          <a:p>
            <a:endParaRPr lang="nl-NL" altLang="nl-NL" sz="2200" dirty="0" smtClean="0"/>
          </a:p>
          <a:p>
            <a:endParaRPr lang="nl-NL" altLang="nl-NL" sz="2200" dirty="0"/>
          </a:p>
          <a:p>
            <a:r>
              <a:rPr lang="nl-NL" altLang="nl-NL" sz="2200" dirty="0" smtClean="0"/>
              <a:t>Wat zien we als nadelen?</a:t>
            </a:r>
          </a:p>
          <a:p>
            <a:endParaRPr lang="nl-NL" altLang="nl-NL" sz="2200" dirty="0"/>
          </a:p>
          <a:p>
            <a:endParaRPr lang="nl-NL" altLang="nl-NL" sz="2200" dirty="0" smtClean="0"/>
          </a:p>
          <a:p>
            <a:r>
              <a:rPr lang="nl-NL" altLang="nl-NL" sz="2200" dirty="0" smtClean="0"/>
              <a:t>Is deze omgeving geschikt om leerlingen te leren onderzoeken? Argumentatie?</a:t>
            </a:r>
            <a:endParaRPr lang="nl-NL" altLang="nl-NL" sz="2200" dirty="0"/>
          </a:p>
          <a:p>
            <a:endParaRPr lang="nl-NL" altLang="nl-NL" sz="2200" dirty="0"/>
          </a:p>
          <a:p>
            <a:endParaRPr lang="nl-NL" altLang="nl-NL" sz="2200" dirty="0"/>
          </a:p>
          <a:p>
            <a:pPr marL="0" indent="0">
              <a:buNone/>
            </a:pPr>
            <a:r>
              <a:rPr lang="nl-NL" altLang="nl-NL" sz="2200" noProof="0" dirty="0" smtClean="0"/>
              <a:t>Hulp nodig</a:t>
            </a:r>
            <a:r>
              <a:rPr lang="nl-NL" altLang="nl-NL" sz="2200" noProof="0" smtClean="0"/>
              <a:t>: </a:t>
            </a:r>
            <a:r>
              <a:rPr lang="nl-NL" altLang="nl-NL" sz="2200" noProof="0" smtClean="0">
                <a:hlinkClick r:id="rId3"/>
              </a:rPr>
              <a:t>fer.coenders@utwente.nl</a:t>
            </a:r>
            <a:r>
              <a:rPr lang="nl-NL" altLang="nl-NL" sz="2200" noProof="0" smtClean="0"/>
              <a:t> </a:t>
            </a:r>
            <a:endParaRPr lang="nl-NL" altLang="nl-NL" sz="2200" noProof="0" dirty="0" smtClean="0"/>
          </a:p>
          <a:p>
            <a:endParaRPr lang="nl-NL" altLang="nl-NL" sz="2200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43025" y="765175"/>
            <a:ext cx="7548563" cy="731838"/>
          </a:xfrm>
        </p:spPr>
        <p:txBody>
          <a:bodyPr/>
          <a:lstStyle/>
          <a:p>
            <a:pPr>
              <a:defRPr/>
            </a:pPr>
            <a:r>
              <a:rPr lang="nl-NL" noProof="0" dirty="0" smtClean="0"/>
              <a:t>terugblik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51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1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8884" y="1700808"/>
            <a:ext cx="7800975" cy="46085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Kenmerken digitale labs</a:t>
            </a:r>
          </a:p>
          <a:p>
            <a:r>
              <a:rPr lang="nl-NL" dirty="0" smtClean="0"/>
              <a:t>Goedkoop: geen apparatuur nodig.</a:t>
            </a:r>
          </a:p>
          <a:p>
            <a:r>
              <a:rPr lang="nl-NL" dirty="0" smtClean="0"/>
              <a:t>Tijdbesparend (klaarzetten, opruimen).</a:t>
            </a:r>
          </a:p>
          <a:p>
            <a:r>
              <a:rPr lang="nl-NL" dirty="0" smtClean="0"/>
              <a:t>Geen afval</a:t>
            </a:r>
            <a:r>
              <a:rPr lang="nl-NL" dirty="0"/>
              <a:t>, geen </a:t>
            </a:r>
            <a:r>
              <a:rPr lang="nl-NL" dirty="0" smtClean="0"/>
              <a:t>verbruik.</a:t>
            </a:r>
            <a:endParaRPr lang="nl-NL" dirty="0"/>
          </a:p>
          <a:p>
            <a:r>
              <a:rPr lang="nl-NL" dirty="0" smtClean="0"/>
              <a:t>Leerlingen </a:t>
            </a:r>
            <a:r>
              <a:rPr lang="nl-NL" dirty="0"/>
              <a:t>k</a:t>
            </a:r>
            <a:r>
              <a:rPr lang="nl-NL" dirty="0" smtClean="0"/>
              <a:t>unnen er overal aan werken.</a:t>
            </a:r>
          </a:p>
          <a:p>
            <a:r>
              <a:rPr lang="nl-NL" dirty="0" smtClean="0"/>
              <a:t>Eigen tempo.</a:t>
            </a:r>
          </a:p>
          <a:p>
            <a:r>
              <a:rPr lang="nl-NL" dirty="0" smtClean="0"/>
              <a:t>Herhalen /overdoen kan eenvoudig, zelfs thuis.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87624" y="500042"/>
            <a:ext cx="7670656" cy="732985"/>
          </a:xfrm>
        </p:spPr>
        <p:txBody>
          <a:bodyPr/>
          <a:lstStyle/>
          <a:p>
            <a:r>
              <a:rPr lang="nl-NL" dirty="0" smtClean="0"/>
              <a:t>Waarom digitale labs 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 descr="C:\Documents\7th framework sofoklis\Logos etc\12_11_28_Logo-blau_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98" y="1798253"/>
            <a:ext cx="1616905" cy="14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67828" y="1975533"/>
            <a:ext cx="1822715" cy="1665113"/>
            <a:chOff x="387554" y="1776829"/>
            <a:chExt cx="3000396" cy="3000396"/>
          </a:xfrm>
        </p:grpSpPr>
        <p:sp>
          <p:nvSpPr>
            <p:cNvPr id="7" name="Oval 6"/>
            <p:cNvSpPr/>
            <p:nvPr/>
          </p:nvSpPr>
          <p:spPr>
            <a:xfrm>
              <a:off x="387554" y="1776829"/>
              <a:ext cx="3000396" cy="3000396"/>
            </a:xfrm>
            <a:prstGeom prst="ellipse">
              <a:avLst/>
            </a:prstGeom>
            <a:solidFill>
              <a:srgbClr val="D9F8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608823" y="2377749"/>
              <a:ext cx="2502717" cy="203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err="1" smtClean="0"/>
                <a:t>Leren</a:t>
              </a:r>
              <a:r>
                <a:rPr lang="en-GB" kern="1200" dirty="0" smtClean="0"/>
                <a:t> </a:t>
              </a:r>
              <a:r>
                <a:rPr lang="en-GB" kern="1200" dirty="0" err="1" smtClean="0"/>
                <a:t>onderzoeken</a:t>
              </a:r>
              <a:r>
                <a:rPr lang="en-GB" kern="1200" dirty="0" smtClean="0"/>
                <a:t> </a:t>
              </a:r>
              <a:r>
                <a:rPr lang="en-GB" kern="1200" dirty="0" err="1" smtClean="0"/>
                <a:t>en</a:t>
              </a:r>
              <a:r>
                <a:rPr lang="en-GB" kern="1200" dirty="0" smtClean="0"/>
                <a:t> </a:t>
              </a:r>
              <a:r>
                <a:rPr lang="en-GB" kern="1200" dirty="0" err="1" smtClean="0"/>
                <a:t>ontwerpen</a:t>
              </a:r>
              <a:endParaRPr lang="en-GB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5533" y="662493"/>
            <a:ext cx="1822713" cy="1872208"/>
            <a:chOff x="1464478" y="62508"/>
            <a:chExt cx="3000396" cy="3000396"/>
          </a:xfrm>
        </p:grpSpPr>
        <p:sp>
          <p:nvSpPr>
            <p:cNvPr id="10" name="Oval 9"/>
            <p:cNvSpPr/>
            <p:nvPr/>
          </p:nvSpPr>
          <p:spPr>
            <a:xfrm>
              <a:off x="1464478" y="62508"/>
              <a:ext cx="3000396" cy="3000396"/>
            </a:xfrm>
            <a:prstGeom prst="ellipse">
              <a:avLst/>
            </a:prstGeom>
            <a:solidFill>
              <a:srgbClr val="DBE5F1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1864531" y="587577"/>
              <a:ext cx="2200290" cy="1350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err="1" smtClean="0"/>
                <a:t>Kennis</a:t>
              </a:r>
              <a:r>
                <a:rPr lang="en-GB" kern="1200" dirty="0" smtClean="0"/>
                <a:t> </a:t>
              </a:r>
              <a:r>
                <a:rPr lang="en-GB" kern="1200" dirty="0" err="1" smtClean="0"/>
                <a:t>en</a:t>
              </a:r>
              <a:r>
                <a:rPr lang="en-GB" kern="1200" dirty="0" smtClean="0"/>
                <a:t> </a:t>
              </a:r>
              <a:r>
                <a:rPr lang="en-GB" kern="1200" dirty="0" err="1" smtClean="0"/>
                <a:t>begrip</a:t>
              </a:r>
              <a:endParaRPr lang="en-GB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0757" y="2020866"/>
            <a:ext cx="1714978" cy="1706046"/>
            <a:chOff x="9072697" y="1164950"/>
            <a:chExt cx="3000396" cy="3000396"/>
          </a:xfrm>
        </p:grpSpPr>
        <p:sp>
          <p:nvSpPr>
            <p:cNvPr id="16" name="Oval 15"/>
            <p:cNvSpPr/>
            <p:nvPr/>
          </p:nvSpPr>
          <p:spPr>
            <a:xfrm>
              <a:off x="9072697" y="1164950"/>
              <a:ext cx="3000396" cy="3000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9483162" y="1794473"/>
              <a:ext cx="2553762" cy="1650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err="1" smtClean="0"/>
                <a:t>Praktische</a:t>
              </a:r>
              <a:r>
                <a:rPr lang="en-GB" kern="1200" dirty="0" smtClean="0"/>
                <a:t> </a:t>
              </a:r>
              <a:r>
                <a:rPr lang="en-GB" kern="1200" dirty="0" err="1" smtClean="0"/>
                <a:t>vaardigheden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84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343025" y="1772816"/>
            <a:ext cx="7800975" cy="4176464"/>
          </a:xfrm>
        </p:spPr>
        <p:txBody>
          <a:bodyPr/>
          <a:lstStyle/>
          <a:p>
            <a:endParaRPr lang="nl-NL" altLang="nl-NL" sz="2200" dirty="0"/>
          </a:p>
          <a:p>
            <a:endParaRPr lang="nl-NL" altLang="nl-NL" sz="2200" dirty="0"/>
          </a:p>
          <a:p>
            <a:endParaRPr lang="nl-NL" altLang="nl-NL" sz="2200" dirty="0"/>
          </a:p>
          <a:p>
            <a:endParaRPr lang="nl-NL" altLang="nl-NL" sz="2200" noProof="0" dirty="0" smtClean="0"/>
          </a:p>
          <a:p>
            <a:endParaRPr lang="nl-NL" altLang="nl-NL" sz="2200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68607" y="1196752"/>
            <a:ext cx="7775393" cy="285750"/>
          </a:xfrm>
        </p:spPr>
        <p:txBody>
          <a:bodyPr/>
          <a:lstStyle/>
          <a:p>
            <a:r>
              <a:rPr lang="en-US" sz="2800" dirty="0" err="1">
                <a:latin typeface="+mn-lt"/>
              </a:rPr>
              <a:t>Leren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onderzoeken</a:t>
            </a:r>
            <a:r>
              <a:rPr lang="en-US" sz="2800" dirty="0">
                <a:latin typeface="+mn-lt"/>
              </a:rPr>
              <a:t> met </a:t>
            </a:r>
            <a:r>
              <a:rPr lang="en-US" sz="2800" dirty="0" err="1">
                <a:latin typeface="+mn-lt"/>
              </a:rPr>
              <a:t>digitale</a:t>
            </a:r>
            <a:r>
              <a:rPr lang="en-US" sz="2800" dirty="0">
                <a:latin typeface="+mn-lt"/>
              </a:rPr>
              <a:t> labs</a:t>
            </a:r>
            <a:endParaRPr lang="nl-NL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047" y="1988840"/>
            <a:ext cx="76143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Registreer voor de workshop en </a:t>
            </a:r>
            <a:r>
              <a:rPr lang="nl-NL" sz="2800" dirty="0" smtClean="0"/>
              <a:t>maak een </a:t>
            </a:r>
            <a:r>
              <a:rPr lang="nl-NL" sz="2800" dirty="0" err="1"/>
              <a:t>Graasp</a:t>
            </a:r>
            <a:r>
              <a:rPr lang="nl-NL" sz="2800" dirty="0"/>
              <a:t> account via</a:t>
            </a:r>
            <a:r>
              <a:rPr lang="nl-NL" sz="2800" dirty="0" smtClean="0"/>
              <a:t>:</a:t>
            </a:r>
          </a:p>
          <a:p>
            <a:endParaRPr lang="nl-NL" sz="2800" dirty="0"/>
          </a:p>
          <a:p>
            <a:r>
              <a:rPr lang="nl-NL" sz="4000" dirty="0">
                <a:hlinkClick r:id="rId3"/>
              </a:rPr>
              <a:t>https://</a:t>
            </a:r>
            <a:r>
              <a:rPr lang="nl-NL" sz="4000" dirty="0" smtClean="0">
                <a:hlinkClick r:id="rId3"/>
              </a:rPr>
              <a:t>bit.ly/2ONFfFQ</a:t>
            </a:r>
          </a:p>
          <a:p>
            <a:r>
              <a:rPr lang="nl-NL" sz="2800" dirty="0">
                <a:hlinkClick r:id="rId3"/>
              </a:rPr>
              <a:t/>
            </a:r>
            <a:br>
              <a:rPr lang="nl-NL" sz="2800" dirty="0">
                <a:hlinkClick r:id="rId3"/>
              </a:rPr>
            </a:br>
            <a:endParaRPr lang="nl-NL" sz="2800" dirty="0"/>
          </a:p>
          <a:p>
            <a:r>
              <a:rPr lang="nl-NL" sz="2800" dirty="0"/>
              <a:t>Kies de optie "</a:t>
            </a:r>
            <a:r>
              <a:rPr lang="nl-NL" sz="2800" dirty="0" err="1"/>
              <a:t>Sign</a:t>
            </a:r>
            <a:r>
              <a:rPr lang="nl-NL" sz="2800" dirty="0"/>
              <a:t> up"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2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343025" y="1772816"/>
            <a:ext cx="7800975" cy="4176464"/>
          </a:xfrm>
        </p:spPr>
        <p:txBody>
          <a:bodyPr/>
          <a:lstStyle/>
          <a:p>
            <a:r>
              <a:rPr lang="nl-NL" altLang="nl-NL" sz="2200" noProof="0" dirty="0" smtClean="0"/>
              <a:t>Waarom ‘praktisch werk’  </a:t>
            </a:r>
          </a:p>
          <a:p>
            <a:r>
              <a:rPr lang="nl-NL" altLang="nl-NL" sz="2200" noProof="0" dirty="0" smtClean="0"/>
              <a:t>Categorieën van praktisch werk </a:t>
            </a:r>
          </a:p>
          <a:p>
            <a:r>
              <a:rPr lang="nl-NL" altLang="nl-NL" sz="2200" noProof="0" dirty="0" smtClean="0"/>
              <a:t>Zelf een ILS als leerling doorlopen. Ervaringen delen.</a:t>
            </a:r>
          </a:p>
          <a:p>
            <a:r>
              <a:rPr lang="nl-NL" altLang="nl-NL" sz="2200" noProof="0" dirty="0" smtClean="0"/>
              <a:t>Apps voor het leren onderzoeken demonstreren.</a:t>
            </a:r>
          </a:p>
          <a:p>
            <a:endParaRPr lang="nl-NL" altLang="nl-NL" sz="2200" dirty="0"/>
          </a:p>
          <a:p>
            <a:r>
              <a:rPr lang="nl-NL" altLang="nl-NL" sz="2200" noProof="0" dirty="0" smtClean="0"/>
              <a:t>Naar GRAASP en aan het werk: </a:t>
            </a:r>
          </a:p>
          <a:p>
            <a:pPr marL="257175" lvl="1" indent="0">
              <a:buNone/>
            </a:pPr>
            <a:r>
              <a:rPr lang="nl-NL" altLang="nl-NL" sz="2200" noProof="0" dirty="0" smtClean="0"/>
              <a:t>	aan de hand van het werkvel zelf een ILS ontwerpen.</a:t>
            </a:r>
          </a:p>
          <a:p>
            <a:endParaRPr lang="nl-NL" altLang="nl-NL" sz="2200" noProof="0" dirty="0" smtClean="0"/>
          </a:p>
          <a:p>
            <a:r>
              <a:rPr lang="nl-NL" altLang="nl-NL" sz="2200" dirty="0" smtClean="0"/>
              <a:t>Voor- en nadelen van deze ILS omgevingen. </a:t>
            </a:r>
            <a:endParaRPr lang="nl-NL" altLang="nl-NL" sz="2200" dirty="0"/>
          </a:p>
          <a:p>
            <a:endParaRPr lang="nl-NL" altLang="nl-NL" sz="2200" noProof="0" dirty="0" smtClean="0"/>
          </a:p>
          <a:p>
            <a:r>
              <a:rPr lang="nl-NL" altLang="nl-NL" sz="2200" noProof="0" dirty="0" smtClean="0"/>
              <a:t>Afsluiting.</a:t>
            </a:r>
          </a:p>
          <a:p>
            <a:endParaRPr lang="nl-NL" altLang="nl-NL" noProof="0" dirty="0" smtClean="0"/>
          </a:p>
          <a:p>
            <a:endParaRPr lang="nl-NL" altLang="nl-NL" noProof="0" dirty="0" smtClean="0"/>
          </a:p>
          <a:p>
            <a:endParaRPr lang="nl-NL" altLang="nl-NL" noProof="0" dirty="0" smtClean="0"/>
          </a:p>
          <a:p>
            <a:endParaRPr lang="nl-NL" altLang="nl-NL" noProof="0" dirty="0" smtClean="0"/>
          </a:p>
          <a:p>
            <a:endParaRPr lang="nl-NL" altLang="nl-NL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03648" y="765175"/>
            <a:ext cx="7487940" cy="731838"/>
          </a:xfrm>
        </p:spPr>
        <p:txBody>
          <a:bodyPr/>
          <a:lstStyle/>
          <a:p>
            <a:pPr>
              <a:defRPr/>
            </a:pPr>
            <a:r>
              <a:rPr lang="nl-NL" sz="2800" noProof="0" dirty="0" smtClean="0"/>
              <a:t>In deze werkgroep</a:t>
            </a:r>
            <a:endParaRPr lang="nl-NL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628800"/>
            <a:ext cx="7800975" cy="4392613"/>
          </a:xfrm>
        </p:spPr>
        <p:txBody>
          <a:bodyPr/>
          <a:lstStyle/>
          <a:p>
            <a:pPr>
              <a:defRPr/>
            </a:pPr>
            <a:endParaRPr lang="nl-NL" sz="2000" noProof="0" dirty="0"/>
          </a:p>
          <a:p>
            <a:pPr>
              <a:defRPr/>
            </a:pPr>
            <a:endParaRPr lang="nl-NL" sz="2000" noProof="0" dirty="0" smtClean="0"/>
          </a:p>
          <a:p>
            <a:pPr>
              <a:defRPr/>
            </a:pPr>
            <a:endParaRPr lang="nl-NL" sz="2000" noProof="0" dirty="0"/>
          </a:p>
          <a:p>
            <a:pPr marL="0" indent="0">
              <a:buNone/>
              <a:defRPr/>
            </a:pPr>
            <a:endParaRPr lang="nl-NL" sz="2000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19069" y="332656"/>
            <a:ext cx="7769530" cy="11521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400" noProof="0" dirty="0"/>
              <a:t>Waarom laten we leerlingen praktisch werk doen?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6508" y="1616361"/>
            <a:ext cx="7615238" cy="928687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nl-NL" altLang="nl-NL" sz="2200" kern="0" dirty="0" smtClean="0"/>
              <a:t>Het doel van praktisch werk is om leerlingen te ondersteunen bij het leggen van verbanden tussen twee kennisdomeinen: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069" y="2753585"/>
            <a:ext cx="2128795" cy="1663601"/>
          </a:xfrm>
          <a:prstGeom prst="roundRect">
            <a:avLst/>
          </a:prstGeom>
          <a:solidFill>
            <a:srgbClr val="DBE5F1"/>
          </a:solidFill>
          <a:ln>
            <a:solidFill>
              <a:srgbClr val="365F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dirty="0" smtClean="0">
                <a:solidFill>
                  <a:srgbClr val="365F91"/>
                </a:solidFill>
              </a:rPr>
              <a:t>domein van objecten en waarneembare verschijnselen</a:t>
            </a:r>
            <a:endParaRPr lang="nl-NL" sz="2000" dirty="0">
              <a:solidFill>
                <a:srgbClr val="365F9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7615" y="2731613"/>
            <a:ext cx="2070769" cy="1663601"/>
          </a:xfrm>
          <a:prstGeom prst="roundRect">
            <a:avLst/>
          </a:prstGeom>
          <a:solidFill>
            <a:srgbClr val="D9F8A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000" dirty="0" smtClean="0">
                <a:solidFill>
                  <a:srgbClr val="006600"/>
                </a:solidFill>
              </a:rPr>
              <a:t>domein van begrippen en ideeën</a:t>
            </a:r>
            <a:endParaRPr lang="nl-NL" sz="2000" dirty="0">
              <a:solidFill>
                <a:srgbClr val="0066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56604" y="3580347"/>
            <a:ext cx="2601011" cy="43965"/>
          </a:xfrm>
          <a:prstGeom prst="straightConnector1">
            <a:avLst/>
          </a:prstGeom>
          <a:ln w="127000">
            <a:gradFill flip="none" rotWithShape="1">
              <a:gsLst>
                <a:gs pos="0">
                  <a:srgbClr val="365F9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3851920" y="2996952"/>
            <a:ext cx="1857375" cy="571500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nl-NL" altLang="nl-NL" kern="0" dirty="0" smtClean="0">
                <a:solidFill>
                  <a:srgbClr val="219DC9"/>
                </a:solidFill>
              </a:rPr>
              <a:t>praktisch werk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47664" y="4603751"/>
            <a:ext cx="6264696" cy="409426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nl-NL" sz="2200" kern="0" dirty="0" smtClean="0"/>
              <a:t>'hands-on’                                ‘minds-on'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219069" y="5124897"/>
            <a:ext cx="7632848" cy="9361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nl-NL" sz="2200" kern="0" dirty="0" smtClean="0">
                <a:solidFill>
                  <a:srgbClr val="000000"/>
                </a:solidFill>
              </a:rPr>
              <a:t>“We moeten de '</a:t>
            </a:r>
            <a:r>
              <a:rPr lang="nl-NL" sz="2200" kern="0" dirty="0" err="1" smtClean="0">
                <a:solidFill>
                  <a:srgbClr val="000000"/>
                </a:solidFill>
              </a:rPr>
              <a:t>minds</a:t>
            </a:r>
            <a:r>
              <a:rPr lang="nl-NL" sz="2200" kern="0" dirty="0" smtClean="0">
                <a:solidFill>
                  <a:srgbClr val="000000"/>
                </a:solidFill>
              </a:rPr>
              <a:t> on' aspecten van praktisch werk meer aandacht geven, als we praktisch werk effectiever willen maken.”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i="1" kern="0" dirty="0" smtClean="0">
                <a:solidFill>
                  <a:srgbClr val="219DC9"/>
                </a:solidFill>
              </a:rPr>
              <a:t>Millar and Abrahams,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258888" y="1700213"/>
            <a:ext cx="7621587" cy="40433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nl-NL" altLang="nl-NL" noProof="0" dirty="0" smtClean="0"/>
          </a:p>
          <a:p>
            <a:pPr lvl="1" eaLnBrk="1" hangingPunct="1">
              <a:buFont typeface="Wingdings" pitchFamily="2" charset="2"/>
              <a:buNone/>
            </a:pPr>
            <a:endParaRPr lang="nl-NL" altLang="nl-NL" noProof="0" dirty="0" smtClean="0"/>
          </a:p>
          <a:p>
            <a:pPr lvl="1" eaLnBrk="1" hangingPunct="1">
              <a:buFont typeface="Wingdings" pitchFamily="2" charset="2"/>
              <a:buNone/>
            </a:pPr>
            <a:endParaRPr lang="nl-NL" altLang="nl-NL" noProof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77167" y="-711113"/>
            <a:ext cx="7769530" cy="11521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400" noProof="0" dirty="0" smtClean="0"/>
              <a:t>Drie categorieën van praktisch werk </a:t>
            </a:r>
            <a:endParaRPr lang="nl-NL" altLang="nl-NL" sz="2400" noProof="0" dirty="0"/>
          </a:p>
        </p:txBody>
      </p:sp>
      <p:grpSp>
        <p:nvGrpSpPr>
          <p:cNvPr id="9" name="Group 8"/>
          <p:cNvGrpSpPr/>
          <p:nvPr/>
        </p:nvGrpSpPr>
        <p:grpSpPr>
          <a:xfrm>
            <a:off x="3007126" y="3174281"/>
            <a:ext cx="2570478" cy="2464295"/>
            <a:chOff x="762202" y="1776829"/>
            <a:chExt cx="2625748" cy="3000396"/>
          </a:xfrm>
        </p:grpSpPr>
        <p:sp>
          <p:nvSpPr>
            <p:cNvPr id="10" name="Oval 9"/>
            <p:cNvSpPr/>
            <p:nvPr/>
          </p:nvSpPr>
          <p:spPr>
            <a:xfrm>
              <a:off x="762202" y="1776829"/>
              <a:ext cx="2625748" cy="3000396"/>
            </a:xfrm>
            <a:prstGeom prst="ellipse">
              <a:avLst/>
            </a:prstGeom>
            <a:solidFill>
              <a:srgbClr val="D9F8A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915415" y="2300482"/>
              <a:ext cx="1903012" cy="1805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500" kern="1200" dirty="0" err="1" smtClean="0"/>
                <a:t>Leren</a:t>
              </a:r>
              <a:r>
                <a:rPr lang="en-GB" sz="2500" kern="1200" dirty="0" smtClean="0"/>
                <a:t> </a:t>
              </a:r>
              <a:r>
                <a:rPr lang="en-GB" sz="2500" kern="1200" dirty="0" err="1" smtClean="0"/>
                <a:t>onderzoeken</a:t>
              </a:r>
              <a:r>
                <a:rPr lang="en-GB" sz="2500" kern="1200" dirty="0" smtClean="0"/>
                <a:t> </a:t>
              </a:r>
              <a:r>
                <a:rPr lang="en-GB" sz="2500" kern="1200" dirty="0" err="1" smtClean="0"/>
                <a:t>en</a:t>
              </a:r>
              <a:r>
                <a:rPr lang="en-GB" sz="2500" kern="1200" dirty="0" smtClean="0"/>
                <a:t> </a:t>
              </a:r>
              <a:r>
                <a:rPr lang="en-GB" sz="2500" kern="1200" dirty="0" err="1" smtClean="0"/>
                <a:t>ontwerpen</a:t>
              </a:r>
              <a:endParaRPr lang="en-GB" sz="2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34425" y="1658022"/>
            <a:ext cx="2334641" cy="2384349"/>
            <a:chOff x="1464478" y="62508"/>
            <a:chExt cx="3000396" cy="3000396"/>
          </a:xfrm>
        </p:grpSpPr>
        <p:sp>
          <p:nvSpPr>
            <p:cNvPr id="13" name="Oval 12"/>
            <p:cNvSpPr/>
            <p:nvPr/>
          </p:nvSpPr>
          <p:spPr>
            <a:xfrm>
              <a:off x="1464478" y="62508"/>
              <a:ext cx="3000396" cy="3000396"/>
            </a:xfrm>
            <a:prstGeom prst="ellipse">
              <a:avLst/>
            </a:prstGeom>
            <a:solidFill>
              <a:srgbClr val="DBE5F1">
                <a:alpha val="4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1864531" y="587577"/>
              <a:ext cx="2200290" cy="1350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err="1" smtClean="0"/>
                <a:t>Kennis</a:t>
              </a:r>
              <a:r>
                <a:rPr lang="en-GB" sz="2400" kern="1200" dirty="0" smtClean="0"/>
                <a:t> </a:t>
              </a:r>
              <a:r>
                <a:rPr lang="en-GB" sz="2400" kern="1200" dirty="0" err="1" smtClean="0"/>
                <a:t>en</a:t>
              </a:r>
              <a:r>
                <a:rPr lang="en-GB" sz="2400" kern="1200" dirty="0" smtClean="0"/>
                <a:t> </a:t>
              </a:r>
              <a:r>
                <a:rPr lang="en-GB" sz="2400" kern="1200" dirty="0" err="1" smtClean="0"/>
                <a:t>begrip</a:t>
              </a:r>
              <a:endParaRPr lang="en-GB" sz="2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5771" y="3002514"/>
            <a:ext cx="2536059" cy="2513925"/>
            <a:chOff x="2373758" y="1544813"/>
            <a:chExt cx="3000396" cy="3000396"/>
          </a:xfrm>
        </p:grpSpPr>
        <p:sp>
          <p:nvSpPr>
            <p:cNvPr id="16" name="Oval 15"/>
            <p:cNvSpPr/>
            <p:nvPr/>
          </p:nvSpPr>
          <p:spPr>
            <a:xfrm>
              <a:off x="2373758" y="1544813"/>
              <a:ext cx="3000396" cy="3000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733195" y="2214480"/>
              <a:ext cx="2309874" cy="1650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err="1" smtClean="0"/>
                <a:t>Praktische</a:t>
              </a:r>
              <a:r>
                <a:rPr lang="en-GB" sz="2400" kern="1200" dirty="0" smtClean="0"/>
                <a:t> </a:t>
              </a:r>
              <a:r>
                <a:rPr lang="en-GB" sz="2400" kern="1200" dirty="0" err="1" smtClean="0"/>
                <a:t>vaardigheden</a:t>
              </a:r>
              <a:endParaRPr lang="en-GB" sz="2400" kern="1200" dirty="0"/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77167" y="1319363"/>
            <a:ext cx="241519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rgbClr val="01397D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9131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E118D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 smtClean="0">
                <a:solidFill>
                  <a:schemeClr val="tx1"/>
                </a:solidFill>
              </a:rPr>
              <a:t>Onderzoeksvraag</a:t>
            </a:r>
            <a:r>
              <a:rPr lang="en-GB" altLang="nl-NL" sz="1600" dirty="0" smtClean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formuleren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smtClean="0">
                <a:solidFill>
                  <a:schemeClr val="tx1"/>
                </a:solidFill>
              </a:rPr>
              <a:t>Plan </a:t>
            </a:r>
            <a:r>
              <a:rPr lang="en-GB" altLang="nl-NL" sz="1600" dirty="0">
                <a:solidFill>
                  <a:schemeClr val="tx1"/>
                </a:solidFill>
              </a:rPr>
              <a:t>van </a:t>
            </a:r>
            <a:r>
              <a:rPr lang="en-GB" altLang="nl-NL" sz="1600" dirty="0" err="1">
                <a:solidFill>
                  <a:schemeClr val="tx1"/>
                </a:solidFill>
              </a:rPr>
              <a:t>aanpak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opstellen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Risico’s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evalueren</a:t>
            </a:r>
            <a:r>
              <a:rPr lang="en-GB" altLang="nl-NL" sz="1600" dirty="0">
                <a:solidFill>
                  <a:schemeClr val="tx1"/>
                </a:solidFill>
              </a:rPr>
              <a:t> (</a:t>
            </a:r>
            <a:r>
              <a:rPr lang="en-GB" altLang="nl-NL" sz="1600" dirty="0" err="1">
                <a:solidFill>
                  <a:schemeClr val="tx1"/>
                </a:solidFill>
              </a:rPr>
              <a:t>veiligheid</a:t>
            </a:r>
            <a:r>
              <a:rPr lang="en-GB" altLang="nl-NL" sz="16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Relevante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gegevens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verzamelen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Gegevens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effectief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presenteren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Gegevens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verwerken</a:t>
            </a:r>
            <a:r>
              <a:rPr lang="en-GB" altLang="nl-NL" sz="1600" dirty="0">
                <a:solidFill>
                  <a:schemeClr val="tx1"/>
                </a:solidFill>
              </a:rPr>
              <a:t> en </a:t>
            </a:r>
            <a:r>
              <a:rPr lang="en-GB" altLang="nl-NL" sz="1600" dirty="0" err="1">
                <a:solidFill>
                  <a:schemeClr val="tx1"/>
                </a:solidFill>
              </a:rPr>
              <a:t>interpreteren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Conclusies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trekken</a:t>
            </a:r>
            <a:r>
              <a:rPr lang="en-GB" altLang="nl-NL" sz="1600" dirty="0">
                <a:solidFill>
                  <a:schemeClr val="tx1"/>
                </a:solidFill>
              </a:rPr>
              <a:t> over de </a:t>
            </a:r>
            <a:r>
              <a:rPr lang="en-GB" altLang="nl-NL" sz="1600" dirty="0" err="1">
                <a:solidFill>
                  <a:schemeClr val="tx1"/>
                </a:solidFill>
              </a:rPr>
              <a:t>onderzoeksvraag</a:t>
            </a:r>
            <a:r>
              <a:rPr lang="en-GB" altLang="nl-NL" sz="1600" dirty="0">
                <a:solidFill>
                  <a:schemeClr val="tx1"/>
                </a:solidFill>
              </a:rPr>
              <a:t> op </a:t>
            </a:r>
            <a:r>
              <a:rPr lang="en-GB" altLang="nl-NL" sz="1600" dirty="0" err="1">
                <a:solidFill>
                  <a:schemeClr val="tx1"/>
                </a:solidFill>
              </a:rPr>
              <a:t>grond</a:t>
            </a:r>
            <a:r>
              <a:rPr lang="en-GB" altLang="nl-NL" sz="1600" dirty="0">
                <a:solidFill>
                  <a:schemeClr val="tx1"/>
                </a:solidFill>
              </a:rPr>
              <a:t> van de </a:t>
            </a:r>
            <a:r>
              <a:rPr lang="en-GB" altLang="nl-NL" sz="1600" dirty="0" err="1">
                <a:solidFill>
                  <a:schemeClr val="tx1"/>
                </a:solidFill>
              </a:rPr>
              <a:t>gegevens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>
                <a:solidFill>
                  <a:schemeClr val="tx1"/>
                </a:solidFill>
              </a:rPr>
              <a:t>De </a:t>
            </a:r>
            <a:r>
              <a:rPr lang="en-GB" altLang="nl-NL" sz="1600" dirty="0" err="1">
                <a:solidFill>
                  <a:schemeClr val="tx1"/>
                </a:solidFill>
              </a:rPr>
              <a:t>getrokken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conclusies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evalueren</a:t>
            </a:r>
            <a:r>
              <a:rPr lang="en-GB" altLang="nl-NL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61532" y="1136817"/>
            <a:ext cx="2281431" cy="5170154"/>
          </a:xfrm>
          <a:prstGeom prst="wedgeRoundRectCallout">
            <a:avLst>
              <a:gd name="adj1" fmla="val 67868"/>
              <a:gd name="adj2" fmla="val 2344"/>
              <a:gd name="adj3" fmla="val 16667"/>
            </a:avLst>
          </a:prstGeom>
          <a:solidFill>
            <a:srgbClr val="D9F8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ounded Rectangular Callout 19"/>
          <p:cNvSpPr/>
          <p:nvPr/>
        </p:nvSpPr>
        <p:spPr>
          <a:xfrm>
            <a:off x="5796136" y="652243"/>
            <a:ext cx="3346989" cy="1804988"/>
          </a:xfrm>
          <a:prstGeom prst="wedgeRoundRectCallout">
            <a:avLst>
              <a:gd name="adj1" fmla="val -73393"/>
              <a:gd name="adj2" fmla="val 24732"/>
              <a:gd name="adj3" fmla="val 16667"/>
            </a:avLst>
          </a:prstGeom>
          <a:solidFill>
            <a:srgbClr val="DBE5F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23385" y="744185"/>
            <a:ext cx="3309811" cy="1428750"/>
          </a:xfrm>
          <a:prstGeom prst="rect">
            <a:avLst/>
          </a:prstGeom>
        </p:spPr>
        <p:txBody>
          <a:bodyPr/>
          <a:lstStyle/>
          <a:p>
            <a:pPr marL="363538" indent="-363538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GB" altLang="nl-NL" sz="1600" b="0" dirty="0" err="1" smtClean="0"/>
              <a:t>Weergeven</a:t>
            </a:r>
            <a:r>
              <a:rPr lang="en-GB" altLang="nl-NL" sz="1600" b="0" dirty="0" smtClean="0"/>
              <a:t> wat is </a:t>
            </a:r>
            <a:r>
              <a:rPr lang="en-GB" altLang="nl-NL" sz="1600" b="0" dirty="0" err="1" smtClean="0"/>
              <a:t>waargenomen</a:t>
            </a:r>
            <a:r>
              <a:rPr lang="en-GB" altLang="nl-NL" sz="1600" b="0" dirty="0" smtClean="0"/>
              <a:t>.</a:t>
            </a:r>
          </a:p>
          <a:p>
            <a:pPr marL="363538" indent="-363538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GB" altLang="nl-NL" sz="1600" b="0" dirty="0" err="1" smtClean="0"/>
              <a:t>Waarnemingen</a:t>
            </a:r>
            <a:r>
              <a:rPr lang="en-GB" altLang="nl-NL" sz="1600" b="0" dirty="0" smtClean="0"/>
              <a:t> met </a:t>
            </a:r>
            <a:r>
              <a:rPr lang="en-GB" altLang="nl-NL" sz="1600" b="0" dirty="0" err="1" smtClean="0"/>
              <a:t>elkaar</a:t>
            </a:r>
            <a:r>
              <a:rPr lang="en-GB" altLang="nl-NL" sz="1600" b="0" dirty="0" smtClean="0"/>
              <a:t/>
            </a:r>
            <a:br>
              <a:rPr lang="en-GB" altLang="nl-NL" sz="1600" b="0" dirty="0" smtClean="0"/>
            </a:br>
            <a:r>
              <a:rPr lang="en-GB" altLang="nl-NL" sz="1600" b="0" dirty="0" smtClean="0"/>
              <a:t>in </a:t>
            </a:r>
            <a:r>
              <a:rPr lang="en-GB" altLang="nl-NL" sz="1600" b="0" dirty="0" err="1" smtClean="0"/>
              <a:t>verband</a:t>
            </a:r>
            <a:r>
              <a:rPr lang="en-GB" altLang="nl-NL" sz="1600" b="0" dirty="0" smtClean="0"/>
              <a:t> </a:t>
            </a:r>
            <a:r>
              <a:rPr lang="en-GB" altLang="nl-NL" sz="1600" b="0" dirty="0" err="1" smtClean="0"/>
              <a:t>brengen</a:t>
            </a:r>
            <a:r>
              <a:rPr lang="en-GB" altLang="nl-NL" sz="1600" b="0" dirty="0" smtClean="0"/>
              <a:t>.</a:t>
            </a:r>
          </a:p>
          <a:p>
            <a:pPr marL="363538" indent="-363538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GB" altLang="nl-NL" sz="1600" b="0" dirty="0" err="1" smtClean="0"/>
              <a:t>Een</a:t>
            </a:r>
            <a:r>
              <a:rPr lang="en-GB" altLang="nl-NL" sz="1600" b="0" dirty="0" smtClean="0"/>
              <a:t> concept, </a:t>
            </a:r>
            <a:r>
              <a:rPr lang="en-GB" altLang="nl-NL" sz="1600" b="0" dirty="0" err="1" smtClean="0"/>
              <a:t>verklaring</a:t>
            </a:r>
            <a:r>
              <a:rPr lang="en-GB" altLang="nl-NL" sz="1600" b="0" dirty="0" smtClean="0"/>
              <a:t>,</a:t>
            </a:r>
            <a:br>
              <a:rPr lang="en-GB" altLang="nl-NL" sz="1600" b="0" dirty="0" smtClean="0"/>
            </a:br>
            <a:r>
              <a:rPr lang="en-GB" altLang="nl-NL" sz="1600" b="0" dirty="0" smtClean="0"/>
              <a:t>model of </a:t>
            </a:r>
            <a:r>
              <a:rPr lang="en-GB" altLang="nl-NL" sz="1600" b="0" dirty="0" err="1" smtClean="0"/>
              <a:t>theorie</a:t>
            </a:r>
            <a:r>
              <a:rPr lang="en-GB" altLang="nl-NL" sz="1600" b="0" dirty="0" smtClean="0"/>
              <a:t> </a:t>
            </a:r>
            <a:r>
              <a:rPr lang="en-GB" altLang="nl-NL" sz="1600" b="0" dirty="0" err="1" smtClean="0"/>
              <a:t>beter</a:t>
            </a:r>
            <a:r>
              <a:rPr lang="en-GB" altLang="nl-NL" sz="1600" b="0" dirty="0" smtClean="0"/>
              <a:t> </a:t>
            </a:r>
            <a:r>
              <a:rPr lang="en-GB" altLang="nl-NL" sz="1600" b="0" dirty="0" err="1" smtClean="0"/>
              <a:t>begrijpen</a:t>
            </a:r>
            <a:r>
              <a:rPr lang="en-GB" altLang="nl-NL" sz="1600" b="0" dirty="0" smtClean="0"/>
              <a:t>. 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528135" y="4869161"/>
            <a:ext cx="2500313" cy="1972288"/>
          </a:xfrm>
          <a:prstGeom prst="wedgeRoundRectCallout">
            <a:avLst>
              <a:gd name="adj1" fmla="val -73676"/>
              <a:gd name="adj2" fmla="val -4539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568757" y="5014229"/>
            <a:ext cx="27146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rgbClr val="01397D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B9131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E118D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Kennis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maken</a:t>
            </a:r>
            <a:r>
              <a:rPr lang="en-GB" altLang="nl-NL" sz="1600" dirty="0">
                <a:solidFill>
                  <a:schemeClr val="tx1"/>
                </a:solidFill>
              </a:rPr>
              <a:t> met </a:t>
            </a:r>
            <a:r>
              <a:rPr lang="en-GB" altLang="nl-NL" sz="1600" dirty="0" err="1">
                <a:solidFill>
                  <a:schemeClr val="tx1"/>
                </a:solidFill>
              </a:rPr>
              <a:t>apparatuur</a:t>
            </a:r>
            <a:r>
              <a:rPr lang="en-GB" altLang="nl-NL" sz="1600" dirty="0">
                <a:solidFill>
                  <a:schemeClr val="tx1"/>
                </a:solidFill>
              </a:rPr>
              <a:t> en/of </a:t>
            </a:r>
            <a:r>
              <a:rPr lang="en-GB" altLang="nl-NL" sz="1600" dirty="0" err="1">
                <a:solidFill>
                  <a:schemeClr val="tx1"/>
                </a:solidFill>
              </a:rPr>
              <a:t>gangbare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werkwijzen</a:t>
            </a:r>
            <a:r>
              <a:rPr lang="en-GB" altLang="nl-NL" sz="16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nl-NL" sz="1600" dirty="0" err="1">
                <a:solidFill>
                  <a:schemeClr val="tx1"/>
                </a:solidFill>
              </a:rPr>
              <a:t>Verder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oefenen</a:t>
            </a:r>
            <a:r>
              <a:rPr lang="en-GB" altLang="nl-NL" sz="1600" dirty="0">
                <a:solidFill>
                  <a:schemeClr val="tx1"/>
                </a:solidFill>
              </a:rPr>
              <a:t> met </a:t>
            </a:r>
            <a:r>
              <a:rPr lang="en-GB" altLang="nl-NL" sz="1600" dirty="0" err="1">
                <a:solidFill>
                  <a:schemeClr val="tx1"/>
                </a:solidFill>
              </a:rPr>
              <a:t>apparatuur</a:t>
            </a:r>
            <a:r>
              <a:rPr lang="en-GB" altLang="nl-NL" sz="1600" dirty="0">
                <a:solidFill>
                  <a:schemeClr val="tx1"/>
                </a:solidFill>
              </a:rPr>
              <a:t> en/of </a:t>
            </a:r>
            <a:r>
              <a:rPr lang="en-GB" altLang="nl-NL" sz="1600" dirty="0" err="1">
                <a:solidFill>
                  <a:schemeClr val="tx1"/>
                </a:solidFill>
              </a:rPr>
              <a:t>gangbare</a:t>
            </a:r>
            <a:r>
              <a:rPr lang="en-GB" altLang="nl-NL" sz="1600" dirty="0">
                <a:solidFill>
                  <a:schemeClr val="tx1"/>
                </a:solidFill>
              </a:rPr>
              <a:t> </a:t>
            </a:r>
            <a:r>
              <a:rPr lang="en-GB" altLang="nl-NL" sz="1600" dirty="0" err="1">
                <a:solidFill>
                  <a:schemeClr val="tx1"/>
                </a:solidFill>
              </a:rPr>
              <a:t>werkwijzen</a:t>
            </a:r>
            <a:r>
              <a:rPr lang="en-GB" altLang="nl-NL" sz="1600" dirty="0">
                <a:solidFill>
                  <a:schemeClr val="tx1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258888" y="1700213"/>
            <a:ext cx="7621587" cy="40433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nl-NL" altLang="nl-NL" noProof="0" dirty="0" smtClean="0"/>
          </a:p>
          <a:p>
            <a:pPr lvl="1" eaLnBrk="1" hangingPunct="1">
              <a:buFont typeface="Wingdings" pitchFamily="2" charset="2"/>
              <a:buNone/>
            </a:pPr>
            <a:endParaRPr lang="nl-NL" altLang="nl-NL" noProof="0" dirty="0" smtClean="0"/>
          </a:p>
          <a:p>
            <a:pPr lvl="1" eaLnBrk="1" hangingPunct="1">
              <a:buFont typeface="Wingdings" pitchFamily="2" charset="2"/>
              <a:buNone/>
            </a:pPr>
            <a:endParaRPr lang="nl-NL" altLang="nl-NL" noProof="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06512" y="836712"/>
            <a:ext cx="7526337" cy="733425"/>
          </a:xfrm>
        </p:spPr>
        <p:txBody>
          <a:bodyPr/>
          <a:lstStyle/>
          <a:p>
            <a:pPr>
              <a:defRPr/>
            </a:pPr>
            <a:r>
              <a:rPr lang="nl-NL" noProof="0" dirty="0" smtClean="0"/>
              <a:t>Zelf een ILS doorlopen</a:t>
            </a:r>
            <a:endParaRPr lang="nl-NL" noProof="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258888" y="1844824"/>
            <a:ext cx="78488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2200" dirty="0" smtClean="0"/>
              <a:t>Gebruik in je browser de volgende link:</a:t>
            </a:r>
          </a:p>
          <a:p>
            <a:pPr>
              <a:defRPr/>
            </a:pPr>
            <a:endParaRPr lang="nl-NL" sz="2200" dirty="0" smtClean="0"/>
          </a:p>
          <a:p>
            <a:pPr>
              <a:defRPr/>
            </a:pPr>
            <a:r>
              <a:rPr lang="nl-NL" sz="2200" dirty="0" smtClean="0"/>
              <a:t> </a:t>
            </a:r>
            <a:r>
              <a:rPr lang="nl-NL" sz="4400" dirty="0" smtClean="0"/>
              <a:t>http</a:t>
            </a:r>
            <a:r>
              <a:rPr lang="nl-NL" sz="4400" dirty="0"/>
              <a:t>://graasp.eu/s/t77i4p</a:t>
            </a:r>
            <a:endParaRPr lang="nl-NL" sz="4000" dirty="0" smtClean="0"/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 smtClean="0"/>
              <a:t>Er wordt gevraagd een naam in te vullen en daarna </a:t>
            </a:r>
          </a:p>
          <a:p>
            <a:pPr>
              <a:defRPr/>
            </a:pPr>
            <a:r>
              <a:rPr lang="nl-NL" sz="2200" dirty="0" smtClean="0"/>
              <a:t>kun je aan de slag.</a:t>
            </a:r>
          </a:p>
          <a:p>
            <a:pPr>
              <a:defRPr/>
            </a:pPr>
            <a:endParaRPr lang="nl-NL" sz="2200" dirty="0"/>
          </a:p>
          <a:p>
            <a:pPr>
              <a:defRPr/>
            </a:pPr>
            <a:r>
              <a:rPr lang="nl-NL" sz="2200" dirty="0" smtClean="0"/>
              <a:t>Wanneer iedereen klaar is willen we de ervaringen kort bespreken.</a:t>
            </a:r>
          </a:p>
        </p:txBody>
      </p:sp>
    </p:spTree>
    <p:extLst>
      <p:ext uri="{BB962C8B-B14F-4D97-AF65-F5344CB8AC3E}">
        <p14:creationId xmlns:p14="http://schemas.microsoft.com/office/powerpoint/2010/main" val="4272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4093824"/>
            <a:ext cx="3192606" cy="2304256"/>
          </a:xfrm>
        </p:spPr>
        <p:txBody>
          <a:bodyPr/>
          <a:lstStyle/>
          <a:p>
            <a:pPr marL="95250" lvl="2" indent="0" eaLnBrk="1" hangingPunct="1">
              <a:buNone/>
              <a:defRPr/>
            </a:pPr>
            <a:r>
              <a:rPr lang="nl-NL" sz="2200" noProof="0" dirty="0" smtClean="0"/>
              <a:t>Verzamelwebsite </a:t>
            </a:r>
            <a:r>
              <a:rPr lang="nl-NL" sz="2200" dirty="0" smtClean="0">
                <a:solidFill>
                  <a:schemeClr val="accent4"/>
                </a:solidFill>
              </a:rPr>
              <a:t>GoLabz.eu</a:t>
            </a:r>
            <a:r>
              <a:rPr lang="nl-NL" sz="2200" dirty="0" smtClean="0"/>
              <a:t>							</a:t>
            </a:r>
            <a:endParaRPr lang="nl-NL" sz="2200" dirty="0"/>
          </a:p>
          <a:p>
            <a:pPr marL="95250" lvl="2" indent="0" eaLnBrk="1" hangingPunct="1">
              <a:buNone/>
              <a:defRPr/>
            </a:pPr>
            <a:endParaRPr lang="nl-NL" sz="2200" dirty="0" smtClean="0"/>
          </a:p>
          <a:p>
            <a:pPr marL="95250" lvl="2" indent="0" eaLnBrk="1" hangingPunct="1">
              <a:buNone/>
              <a:defRPr/>
            </a:pPr>
            <a:r>
              <a:rPr lang="nl-NL" sz="2200" dirty="0" smtClean="0"/>
              <a:t>Vrij toegankelijk. </a:t>
            </a:r>
            <a:endParaRPr lang="nl-NL" sz="2200" dirty="0"/>
          </a:p>
          <a:p>
            <a:pPr marL="95250" lvl="2" indent="0" eaLnBrk="1" hangingPunct="1">
              <a:buNone/>
              <a:defRPr/>
            </a:pPr>
            <a:endParaRPr lang="nl-NL" sz="2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50128" y="688972"/>
            <a:ext cx="7403349" cy="733425"/>
          </a:xfrm>
        </p:spPr>
        <p:txBody>
          <a:bodyPr/>
          <a:lstStyle/>
          <a:p>
            <a:pPr eaLnBrk="1" hangingPunct="1">
              <a:defRPr/>
            </a:pPr>
            <a:r>
              <a:rPr lang="nl-NL" noProof="0" dirty="0" smtClean="0"/>
              <a:t>ervaringen</a:t>
            </a:r>
            <a:endParaRPr lang="nl-NL" noProof="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292080" y="4093824"/>
            <a:ext cx="319260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95250" lvl="2" indent="0" eaLnBrk="1" hangingPunct="1">
              <a:buNone/>
              <a:defRPr/>
            </a:pPr>
            <a:r>
              <a:rPr lang="nl-NL" sz="2200" dirty="0" smtClean="0"/>
              <a:t>Auteursomgeving</a:t>
            </a:r>
            <a:endParaRPr lang="nl-NL" sz="2200" dirty="0"/>
          </a:p>
          <a:p>
            <a:pPr marL="95250" lvl="2" indent="0" eaLnBrk="1" hangingPunct="1">
              <a:buFont typeface="Wingdings" pitchFamily="2" charset="2"/>
              <a:buNone/>
              <a:defRPr/>
            </a:pPr>
            <a:r>
              <a:rPr lang="nl-NL" sz="2200" kern="0" dirty="0" smtClean="0">
                <a:solidFill>
                  <a:schemeClr val="accent4"/>
                </a:solidFill>
              </a:rPr>
              <a:t>GRAASP.eu</a:t>
            </a:r>
            <a:r>
              <a:rPr lang="nl-NL" sz="2200" kern="0" dirty="0" smtClean="0"/>
              <a:t> </a:t>
            </a:r>
          </a:p>
          <a:p>
            <a:pPr marL="95250" lvl="2" indent="0" eaLnBrk="1" hangingPunct="1">
              <a:buFont typeface="Wingdings" pitchFamily="2" charset="2"/>
              <a:buNone/>
              <a:defRPr/>
            </a:pPr>
            <a:endParaRPr lang="nl-NL" sz="2200" kern="0" dirty="0" smtClean="0"/>
          </a:p>
          <a:p>
            <a:pPr marL="95250" lvl="2" indent="0" eaLnBrk="1" hangingPunct="1">
              <a:buFont typeface="Wingdings" pitchFamily="2" charset="2"/>
              <a:buNone/>
              <a:defRPr/>
            </a:pPr>
            <a:r>
              <a:rPr lang="nl-NL" sz="2200" kern="0" dirty="0" smtClean="0"/>
              <a:t>Inloggen vereist. </a:t>
            </a:r>
          </a:p>
          <a:p>
            <a:pPr marL="95250" lvl="2" indent="0" eaLnBrk="1" hangingPunct="1">
              <a:buFont typeface="Wingdings" pitchFamily="2" charset="2"/>
              <a:buNone/>
              <a:defRPr/>
            </a:pPr>
            <a:endParaRPr lang="nl-NL" sz="2200" kern="0" dirty="0" smtClean="0"/>
          </a:p>
          <a:p>
            <a:pPr marL="95250" lvl="2" indent="0" eaLnBrk="1" hangingPunct="1">
              <a:buFont typeface="Wingdings" pitchFamily="2" charset="2"/>
              <a:buNone/>
              <a:defRPr/>
            </a:pPr>
            <a:endParaRPr lang="nl-NL" sz="2200" kern="0" dirty="0" smtClean="0"/>
          </a:p>
          <a:p>
            <a:pPr marL="923925" lvl="4" indent="-285750" eaLnBrk="1" hangingPunct="1">
              <a:defRPr/>
            </a:pPr>
            <a:endParaRPr lang="nl-NL" kern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1916832"/>
            <a:ext cx="7369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Je hebt ervaren hoe de leeromgeving voor leerlingen er uit ziet.</a:t>
            </a:r>
          </a:p>
          <a:p>
            <a:endParaRPr lang="nl-NL" sz="2200" dirty="0"/>
          </a:p>
          <a:p>
            <a:r>
              <a:rPr lang="nl-NL" sz="2200" dirty="0" smtClean="0"/>
              <a:t>Hoe ziet de auteursomgeving er uit?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4553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772816"/>
            <a:ext cx="7800975" cy="57930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200" dirty="0" smtClean="0"/>
              <a:t>Voor een digitaal practicum heb je nodig:</a:t>
            </a:r>
          </a:p>
          <a:p>
            <a:pPr>
              <a:buFontTx/>
              <a:buChar char="-"/>
              <a:defRPr/>
            </a:pPr>
            <a:r>
              <a:rPr lang="nl-NL" sz="2200" dirty="0" smtClean="0"/>
              <a:t>Een </a:t>
            </a:r>
            <a:r>
              <a:rPr lang="nl-NL" sz="2200" b="1" dirty="0" smtClean="0">
                <a:solidFill>
                  <a:schemeClr val="accent4"/>
                </a:solidFill>
              </a:rPr>
              <a:t>lab</a:t>
            </a:r>
            <a:r>
              <a:rPr lang="nl-NL" sz="2200" dirty="0" smtClean="0">
                <a:solidFill>
                  <a:schemeClr val="accent4"/>
                </a:solidFill>
              </a:rPr>
              <a:t>, </a:t>
            </a:r>
            <a:r>
              <a:rPr lang="nl-NL" sz="2200" dirty="0" smtClean="0"/>
              <a:t>zoals “</a:t>
            </a:r>
            <a:r>
              <a:rPr lang="nl-NL" sz="2200" dirty="0" err="1" smtClean="0"/>
              <a:t>Electrical</a:t>
            </a:r>
            <a:r>
              <a:rPr lang="nl-NL" sz="2200" dirty="0" smtClean="0"/>
              <a:t> Circuit Lab”</a:t>
            </a:r>
          </a:p>
          <a:p>
            <a:pPr>
              <a:buFontTx/>
              <a:buChar char="-"/>
              <a:defRPr/>
            </a:pPr>
            <a:endParaRPr lang="nl-NL" sz="2200" dirty="0" smtClean="0"/>
          </a:p>
          <a:p>
            <a:pPr>
              <a:buFontTx/>
              <a:buChar char="-"/>
              <a:defRPr/>
            </a:pPr>
            <a:r>
              <a:rPr lang="nl-NL" sz="2200" b="1" dirty="0" smtClean="0">
                <a:solidFill>
                  <a:schemeClr val="accent4"/>
                </a:solidFill>
              </a:rPr>
              <a:t>App(s</a:t>
            </a:r>
            <a:r>
              <a:rPr lang="nl-NL" sz="2200" dirty="0" smtClean="0"/>
              <a:t>), om het leren te ondersteunen.</a:t>
            </a:r>
          </a:p>
          <a:p>
            <a:pPr>
              <a:buFontTx/>
              <a:buChar char="-"/>
              <a:defRPr/>
            </a:pPr>
            <a:endParaRPr lang="nl-NL" sz="2200" dirty="0" smtClean="0"/>
          </a:p>
          <a:p>
            <a:pPr marL="0" indent="0">
              <a:buNone/>
              <a:defRPr/>
            </a:pPr>
            <a:r>
              <a:rPr lang="nl-NL" sz="2200" dirty="0" smtClean="0"/>
              <a:t>En deze ingebed in een volledige leeromgeving (</a:t>
            </a:r>
            <a:r>
              <a:rPr lang="nl-NL" sz="2200" dirty="0" err="1" smtClean="0"/>
              <a:t>Inquiry</a:t>
            </a:r>
            <a:r>
              <a:rPr lang="nl-NL" sz="2200" dirty="0" smtClean="0"/>
              <a:t> Learning Space, ILS)</a:t>
            </a:r>
          </a:p>
          <a:p>
            <a:pPr>
              <a:buFontTx/>
              <a:buChar char="-"/>
              <a:defRPr/>
            </a:pPr>
            <a:endParaRPr lang="nl-NL" sz="2200" noProof="0" dirty="0"/>
          </a:p>
          <a:p>
            <a:pPr marL="563563" lvl="2" indent="0">
              <a:buNone/>
              <a:defRPr/>
            </a:pPr>
            <a:endParaRPr lang="nl-NL" sz="2200" noProof="0" dirty="0" smtClean="0"/>
          </a:p>
        </p:txBody>
      </p:sp>
      <p:pic>
        <p:nvPicPr>
          <p:cNvPr id="5" name="Picture 4" descr="C:\Documents\7th framework sofoklis\Logos etc\12_11_28_Logo-blau_w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130827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7" y="2492896"/>
            <a:ext cx="5626372" cy="3790817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87624" y="692696"/>
            <a:ext cx="7663657" cy="733425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 APPS: Hulpmiddelen bij het leren (onderzoeken)</a:t>
            </a:r>
            <a:endParaRPr lang="nl-NL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844824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Zie Golabz.eu en dan het tabblad : “Apps”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554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</Template>
  <TotalTime>1688</TotalTime>
  <Words>675</Words>
  <Application>Microsoft Office PowerPoint</Application>
  <PresentationFormat>On-screen Show (4:3)</PresentationFormat>
  <Paragraphs>180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Tahoma</vt:lpstr>
      <vt:lpstr>Wingdings</vt:lpstr>
      <vt:lpstr>UT_NL</vt:lpstr>
      <vt:lpstr>Leren onderzoeken met digitale labs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Reflectie binnen de lerarenopleiding</dc:title>
  <dc:creator>Coenders, F.G.M. (Fer, GW)</dc:creator>
  <cp:lastModifiedBy>Coenders, F.G.M. (BMS)</cp:lastModifiedBy>
  <cp:revision>262</cp:revision>
  <cp:lastPrinted>2017-10-27T10:26:01Z</cp:lastPrinted>
  <dcterms:created xsi:type="dcterms:W3CDTF">2010-09-21T07:34:49Z</dcterms:created>
  <dcterms:modified xsi:type="dcterms:W3CDTF">2018-12-15T14:06:59Z</dcterms:modified>
</cp:coreProperties>
</file>