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handoutMasterIdLst>
    <p:handoutMasterId r:id="rId29"/>
  </p:handoutMasterIdLst>
  <p:sldIdLst>
    <p:sldId id="256" r:id="rId2"/>
    <p:sldId id="328" r:id="rId3"/>
    <p:sldId id="312" r:id="rId4"/>
    <p:sldId id="327" r:id="rId5"/>
    <p:sldId id="326" r:id="rId6"/>
    <p:sldId id="317" r:id="rId7"/>
    <p:sldId id="318" r:id="rId8"/>
    <p:sldId id="319" r:id="rId9"/>
    <p:sldId id="320" r:id="rId10"/>
    <p:sldId id="313" r:id="rId11"/>
    <p:sldId id="321" r:id="rId12"/>
    <p:sldId id="323" r:id="rId13"/>
    <p:sldId id="314" r:id="rId14"/>
    <p:sldId id="329" r:id="rId15"/>
    <p:sldId id="330" r:id="rId16"/>
    <p:sldId id="331" r:id="rId17"/>
    <p:sldId id="339" r:id="rId18"/>
    <p:sldId id="343" r:id="rId19"/>
    <p:sldId id="341" r:id="rId20"/>
    <p:sldId id="342" r:id="rId21"/>
    <p:sldId id="332" r:id="rId22"/>
    <p:sldId id="334" r:id="rId23"/>
    <p:sldId id="337" r:id="rId24"/>
    <p:sldId id="338" r:id="rId25"/>
    <p:sldId id="340" r:id="rId26"/>
    <p:sldId id="310" r:id="rId2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0000"/>
    <a:srgbClr val="FF4700"/>
    <a:srgbClr val="00D500"/>
    <a:srgbClr val="02AE00"/>
    <a:srgbClr val="029C00"/>
    <a:srgbClr val="0080FF"/>
    <a:srgbClr val="EAEAEA"/>
    <a:srgbClr val="E0E0E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452"/>
    <p:restoredTop sz="91747" autoAdjust="0"/>
  </p:normalViewPr>
  <p:slideViewPr>
    <p:cSldViewPr>
      <p:cViewPr varScale="1">
        <p:scale>
          <a:sx n="116" d="100"/>
          <a:sy n="116" d="100"/>
        </p:scale>
        <p:origin x="1544"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952"/>
    </p:cViewPr>
  </p:sorterViewPr>
  <p:notesViewPr>
    <p:cSldViewPr>
      <p:cViewPr varScale="1">
        <p:scale>
          <a:sx n="80" d="100"/>
          <a:sy n="80" d="100"/>
        </p:scale>
        <p:origin x="-148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6147" name="Rectangle 3"/>
          <p:cNvSpPr>
            <a:spLocks noGrp="1" noChangeArrowheads="1"/>
          </p:cNvSpPr>
          <p:nvPr>
            <p:ph type="dt" sz="quarter" idx="1"/>
          </p:nvPr>
        </p:nvSpPr>
        <p:spPr bwMode="auto">
          <a:xfrm>
            <a:off x="3884613" y="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6148" name="Rectangle 4"/>
          <p:cNvSpPr>
            <a:spLocks noGrp="1" noChangeArrowheads="1"/>
          </p:cNvSpPr>
          <p:nvPr>
            <p:ph type="ftr" sz="quarter" idx="2"/>
          </p:nvPr>
        </p:nvSpPr>
        <p:spPr bwMode="auto">
          <a:xfrm>
            <a:off x="0" y="8685213"/>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6149"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39457AD4-1394-D544-BE72-BE757AF243A7}" type="slidenum">
              <a:rPr lang="en-US"/>
              <a:pPr>
                <a:defRPr/>
              </a:pPr>
              <a:t>‹#›</a:t>
            </a:fld>
            <a:endParaRPr lang="en-US"/>
          </a:p>
        </p:txBody>
      </p:sp>
    </p:spTree>
    <p:extLst>
      <p:ext uri="{BB962C8B-B14F-4D97-AF65-F5344CB8AC3E}">
        <p14:creationId xmlns:p14="http://schemas.microsoft.com/office/powerpoint/2010/main" val="32897152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E147F517-DC3E-0E45-A370-ABD39CB6F776}" type="slidenum">
              <a:rPr lang="en-US"/>
              <a:pPr>
                <a:defRPr/>
              </a:pPr>
              <a:t>‹#›</a:t>
            </a:fld>
            <a:endParaRPr lang="en-US"/>
          </a:p>
        </p:txBody>
      </p:sp>
    </p:spTree>
    <p:extLst>
      <p:ext uri="{BB962C8B-B14F-4D97-AF65-F5344CB8AC3E}">
        <p14:creationId xmlns:p14="http://schemas.microsoft.com/office/powerpoint/2010/main" val="390991878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147F517-DC3E-0E45-A370-ABD39CB6F776}" type="slidenum">
              <a:rPr lang="en-US" smtClean="0"/>
              <a:pPr>
                <a:defRPr/>
              </a:pPr>
              <a:t>14</a:t>
            </a:fld>
            <a:endParaRPr lang="en-US"/>
          </a:p>
        </p:txBody>
      </p:sp>
    </p:spTree>
    <p:extLst>
      <p:ext uri="{BB962C8B-B14F-4D97-AF65-F5344CB8AC3E}">
        <p14:creationId xmlns:p14="http://schemas.microsoft.com/office/powerpoint/2010/main" val="3391628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147F517-DC3E-0E45-A370-ABD39CB6F776}" type="slidenum">
              <a:rPr lang="en-US" smtClean="0"/>
              <a:pPr>
                <a:defRPr/>
              </a:pPr>
              <a:t>23</a:t>
            </a:fld>
            <a:endParaRPr lang="en-US"/>
          </a:p>
        </p:txBody>
      </p:sp>
    </p:spTree>
    <p:extLst>
      <p:ext uri="{BB962C8B-B14F-4D97-AF65-F5344CB8AC3E}">
        <p14:creationId xmlns:p14="http://schemas.microsoft.com/office/powerpoint/2010/main" val="2178313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147F517-DC3E-0E45-A370-ABD39CB6F776}" type="slidenum">
              <a:rPr lang="en-US" smtClean="0"/>
              <a:pPr>
                <a:defRPr/>
              </a:pPr>
              <a:t>26</a:t>
            </a:fld>
            <a:endParaRPr lang="en-US"/>
          </a:p>
        </p:txBody>
      </p:sp>
    </p:spTree>
    <p:extLst>
      <p:ext uri="{BB962C8B-B14F-4D97-AF65-F5344CB8AC3E}">
        <p14:creationId xmlns:p14="http://schemas.microsoft.com/office/powerpoint/2010/main" val="1180272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576" y="2204864"/>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www.cma-science.nl</a:t>
            </a:r>
          </a:p>
        </p:txBody>
      </p:sp>
      <p:sp>
        <p:nvSpPr>
          <p:cNvPr id="6" name="Rectangle 6"/>
          <p:cNvSpPr>
            <a:spLocks noGrp="1" noChangeArrowheads="1"/>
          </p:cNvSpPr>
          <p:nvPr>
            <p:ph type="sldNum" sz="quarter" idx="12"/>
          </p:nvPr>
        </p:nvSpPr>
        <p:spPr>
          <a:ln/>
        </p:spPr>
        <p:txBody>
          <a:bodyPr/>
          <a:lstStyle>
            <a:lvl1pPr>
              <a:defRPr/>
            </a:lvl1pPr>
          </a:lstStyle>
          <a:p>
            <a:pPr>
              <a:defRPr/>
            </a:pPr>
            <a:fld id="{2854FC35-7B4E-C94C-9F8C-F24A442A7ECC}" type="slidenum">
              <a:rPr lang="en-US"/>
              <a:pPr>
                <a:defRPr/>
              </a:pPr>
              <a:t>‹#›</a:t>
            </a:fld>
            <a:endParaRPr lang="en-US"/>
          </a:p>
        </p:txBody>
      </p:sp>
    </p:spTree>
    <p:extLst>
      <p:ext uri="{BB962C8B-B14F-4D97-AF65-F5344CB8AC3E}">
        <p14:creationId xmlns:p14="http://schemas.microsoft.com/office/powerpoint/2010/main" val="2399923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www.cma-science.nl</a:t>
            </a:r>
          </a:p>
        </p:txBody>
      </p:sp>
      <p:sp>
        <p:nvSpPr>
          <p:cNvPr id="6" name="Rectangle 6"/>
          <p:cNvSpPr>
            <a:spLocks noGrp="1" noChangeArrowheads="1"/>
          </p:cNvSpPr>
          <p:nvPr>
            <p:ph type="sldNum" sz="quarter" idx="12"/>
          </p:nvPr>
        </p:nvSpPr>
        <p:spPr>
          <a:ln/>
        </p:spPr>
        <p:txBody>
          <a:bodyPr/>
          <a:lstStyle>
            <a:lvl1pPr>
              <a:defRPr/>
            </a:lvl1pPr>
          </a:lstStyle>
          <a:p>
            <a:pPr>
              <a:defRPr/>
            </a:pPr>
            <a:fld id="{6AFF54E1-1BC7-964D-9727-96E80623B264}" type="slidenum">
              <a:rPr lang="en-US"/>
              <a:pPr>
                <a:defRPr/>
              </a:pPr>
              <a:t>‹#›</a:t>
            </a:fld>
            <a:endParaRPr lang="en-US"/>
          </a:p>
        </p:txBody>
      </p:sp>
    </p:spTree>
    <p:extLst>
      <p:ext uri="{BB962C8B-B14F-4D97-AF65-F5344CB8AC3E}">
        <p14:creationId xmlns:p14="http://schemas.microsoft.com/office/powerpoint/2010/main" val="3717297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1628775"/>
            <a:ext cx="2071687" cy="44973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95288" y="1628775"/>
            <a:ext cx="6067425" cy="44973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www.cma-science.nl</a:t>
            </a:r>
          </a:p>
        </p:txBody>
      </p:sp>
      <p:sp>
        <p:nvSpPr>
          <p:cNvPr id="6" name="Rectangle 6"/>
          <p:cNvSpPr>
            <a:spLocks noGrp="1" noChangeArrowheads="1"/>
          </p:cNvSpPr>
          <p:nvPr>
            <p:ph type="sldNum" sz="quarter" idx="12"/>
          </p:nvPr>
        </p:nvSpPr>
        <p:spPr>
          <a:ln/>
        </p:spPr>
        <p:txBody>
          <a:bodyPr/>
          <a:lstStyle>
            <a:lvl1pPr>
              <a:defRPr/>
            </a:lvl1pPr>
          </a:lstStyle>
          <a:p>
            <a:pPr>
              <a:defRPr/>
            </a:pPr>
            <a:fld id="{312C8E4B-1DBB-3843-B52B-EFF1FCDFB5F2}" type="slidenum">
              <a:rPr lang="en-US"/>
              <a:pPr>
                <a:defRPr/>
              </a:pPr>
              <a:t>‹#›</a:t>
            </a:fld>
            <a:endParaRPr lang="en-US"/>
          </a:p>
        </p:txBody>
      </p:sp>
    </p:spTree>
    <p:extLst>
      <p:ext uri="{BB962C8B-B14F-4D97-AF65-F5344CB8AC3E}">
        <p14:creationId xmlns:p14="http://schemas.microsoft.com/office/powerpoint/2010/main" val="1789307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www.cma-science.nl</a:t>
            </a:r>
          </a:p>
        </p:txBody>
      </p:sp>
      <p:sp>
        <p:nvSpPr>
          <p:cNvPr id="6" name="Rectangle 6"/>
          <p:cNvSpPr>
            <a:spLocks noGrp="1" noChangeArrowheads="1"/>
          </p:cNvSpPr>
          <p:nvPr>
            <p:ph type="sldNum" sz="quarter" idx="12"/>
          </p:nvPr>
        </p:nvSpPr>
        <p:spPr>
          <a:ln/>
        </p:spPr>
        <p:txBody>
          <a:bodyPr/>
          <a:lstStyle>
            <a:lvl1pPr>
              <a:defRPr/>
            </a:lvl1pPr>
          </a:lstStyle>
          <a:p>
            <a:pPr>
              <a:defRPr/>
            </a:pPr>
            <a:fld id="{FE628945-2DCC-804E-A5CA-BBD4ED1DD0DE}" type="slidenum">
              <a:rPr lang="en-US"/>
              <a:pPr>
                <a:defRPr/>
              </a:pPr>
              <a:t>‹#›</a:t>
            </a:fld>
            <a:endParaRPr lang="en-US"/>
          </a:p>
        </p:txBody>
      </p:sp>
    </p:spTree>
    <p:extLst>
      <p:ext uri="{BB962C8B-B14F-4D97-AF65-F5344CB8AC3E}">
        <p14:creationId xmlns:p14="http://schemas.microsoft.com/office/powerpoint/2010/main" val="3548963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www.cma-science.nl</a:t>
            </a:r>
          </a:p>
        </p:txBody>
      </p:sp>
      <p:sp>
        <p:nvSpPr>
          <p:cNvPr id="6" name="Rectangle 6"/>
          <p:cNvSpPr>
            <a:spLocks noGrp="1" noChangeArrowheads="1"/>
          </p:cNvSpPr>
          <p:nvPr>
            <p:ph type="sldNum" sz="quarter" idx="12"/>
          </p:nvPr>
        </p:nvSpPr>
        <p:spPr>
          <a:ln/>
        </p:spPr>
        <p:txBody>
          <a:bodyPr/>
          <a:lstStyle>
            <a:lvl1pPr>
              <a:defRPr/>
            </a:lvl1pPr>
          </a:lstStyle>
          <a:p>
            <a:pPr>
              <a:defRPr/>
            </a:pPr>
            <a:fld id="{4A75918B-F073-8A4C-80CC-ED20A585CF67}" type="slidenum">
              <a:rPr lang="en-US"/>
              <a:pPr>
                <a:defRPr/>
              </a:pPr>
              <a:t>‹#›</a:t>
            </a:fld>
            <a:endParaRPr lang="en-US"/>
          </a:p>
        </p:txBody>
      </p:sp>
    </p:spTree>
    <p:extLst>
      <p:ext uri="{BB962C8B-B14F-4D97-AF65-F5344CB8AC3E}">
        <p14:creationId xmlns:p14="http://schemas.microsoft.com/office/powerpoint/2010/main" val="532706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3213100"/>
            <a:ext cx="4038600" cy="29130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3213100"/>
            <a:ext cx="4038600" cy="29130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www.cma-science.nl</a:t>
            </a:r>
          </a:p>
        </p:txBody>
      </p:sp>
      <p:sp>
        <p:nvSpPr>
          <p:cNvPr id="7" name="Rectangle 6"/>
          <p:cNvSpPr>
            <a:spLocks noGrp="1" noChangeArrowheads="1"/>
          </p:cNvSpPr>
          <p:nvPr>
            <p:ph type="sldNum" sz="quarter" idx="12"/>
          </p:nvPr>
        </p:nvSpPr>
        <p:spPr>
          <a:ln/>
        </p:spPr>
        <p:txBody>
          <a:bodyPr/>
          <a:lstStyle>
            <a:lvl1pPr>
              <a:defRPr/>
            </a:lvl1pPr>
          </a:lstStyle>
          <a:p>
            <a:pPr>
              <a:defRPr/>
            </a:pPr>
            <a:fld id="{8F9A5401-4695-9047-8578-C0F22CE1C406}" type="slidenum">
              <a:rPr lang="en-US"/>
              <a:pPr>
                <a:defRPr/>
              </a:pPr>
              <a:t>‹#›</a:t>
            </a:fld>
            <a:endParaRPr lang="en-US"/>
          </a:p>
        </p:txBody>
      </p:sp>
    </p:spTree>
    <p:extLst>
      <p:ext uri="{BB962C8B-B14F-4D97-AF65-F5344CB8AC3E}">
        <p14:creationId xmlns:p14="http://schemas.microsoft.com/office/powerpoint/2010/main" val="3528149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www.cma-science.nl</a:t>
            </a:r>
          </a:p>
        </p:txBody>
      </p:sp>
      <p:sp>
        <p:nvSpPr>
          <p:cNvPr id="9" name="Rectangle 6"/>
          <p:cNvSpPr>
            <a:spLocks noGrp="1" noChangeArrowheads="1"/>
          </p:cNvSpPr>
          <p:nvPr>
            <p:ph type="sldNum" sz="quarter" idx="12"/>
          </p:nvPr>
        </p:nvSpPr>
        <p:spPr>
          <a:ln/>
        </p:spPr>
        <p:txBody>
          <a:bodyPr/>
          <a:lstStyle>
            <a:lvl1pPr>
              <a:defRPr/>
            </a:lvl1pPr>
          </a:lstStyle>
          <a:p>
            <a:pPr>
              <a:defRPr/>
            </a:pPr>
            <a:fld id="{68910D34-9D67-DD4B-BE38-FE37B5DE4B5C}" type="slidenum">
              <a:rPr lang="en-US"/>
              <a:pPr>
                <a:defRPr/>
              </a:pPr>
              <a:t>‹#›</a:t>
            </a:fld>
            <a:endParaRPr lang="en-US"/>
          </a:p>
        </p:txBody>
      </p:sp>
    </p:spTree>
    <p:extLst>
      <p:ext uri="{BB962C8B-B14F-4D97-AF65-F5344CB8AC3E}">
        <p14:creationId xmlns:p14="http://schemas.microsoft.com/office/powerpoint/2010/main" val="590582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www.cma-science.nl</a:t>
            </a:r>
          </a:p>
        </p:txBody>
      </p:sp>
      <p:sp>
        <p:nvSpPr>
          <p:cNvPr id="5" name="Rectangle 6"/>
          <p:cNvSpPr>
            <a:spLocks noGrp="1" noChangeArrowheads="1"/>
          </p:cNvSpPr>
          <p:nvPr>
            <p:ph type="sldNum" sz="quarter" idx="12"/>
          </p:nvPr>
        </p:nvSpPr>
        <p:spPr>
          <a:ln/>
        </p:spPr>
        <p:txBody>
          <a:bodyPr/>
          <a:lstStyle>
            <a:lvl1pPr>
              <a:defRPr/>
            </a:lvl1pPr>
          </a:lstStyle>
          <a:p>
            <a:pPr>
              <a:defRPr/>
            </a:pPr>
            <a:fld id="{52974D98-F3AB-CC46-9812-3F70F138E473}" type="slidenum">
              <a:rPr lang="en-US"/>
              <a:pPr>
                <a:defRPr/>
              </a:pPr>
              <a:t>‹#›</a:t>
            </a:fld>
            <a:endParaRPr lang="en-US"/>
          </a:p>
        </p:txBody>
      </p:sp>
    </p:spTree>
    <p:extLst>
      <p:ext uri="{BB962C8B-B14F-4D97-AF65-F5344CB8AC3E}">
        <p14:creationId xmlns:p14="http://schemas.microsoft.com/office/powerpoint/2010/main" val="1337167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www.cma-science.nl</a:t>
            </a:r>
          </a:p>
        </p:txBody>
      </p:sp>
      <p:sp>
        <p:nvSpPr>
          <p:cNvPr id="4" name="Rectangle 6"/>
          <p:cNvSpPr>
            <a:spLocks noGrp="1" noChangeArrowheads="1"/>
          </p:cNvSpPr>
          <p:nvPr>
            <p:ph type="sldNum" sz="quarter" idx="12"/>
          </p:nvPr>
        </p:nvSpPr>
        <p:spPr>
          <a:ln/>
        </p:spPr>
        <p:txBody>
          <a:bodyPr/>
          <a:lstStyle>
            <a:lvl1pPr>
              <a:defRPr/>
            </a:lvl1pPr>
          </a:lstStyle>
          <a:p>
            <a:pPr>
              <a:defRPr/>
            </a:pPr>
            <a:fld id="{8453527D-AA54-A84B-BE8C-EB2D49D2E326}" type="slidenum">
              <a:rPr lang="en-US"/>
              <a:pPr>
                <a:defRPr/>
              </a:pPr>
              <a:t>‹#›</a:t>
            </a:fld>
            <a:endParaRPr lang="en-US"/>
          </a:p>
        </p:txBody>
      </p:sp>
    </p:spTree>
    <p:extLst>
      <p:ext uri="{BB962C8B-B14F-4D97-AF65-F5344CB8AC3E}">
        <p14:creationId xmlns:p14="http://schemas.microsoft.com/office/powerpoint/2010/main" val="3394720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www.cma-science.nl</a:t>
            </a:r>
          </a:p>
        </p:txBody>
      </p:sp>
      <p:sp>
        <p:nvSpPr>
          <p:cNvPr id="7" name="Rectangle 6"/>
          <p:cNvSpPr>
            <a:spLocks noGrp="1" noChangeArrowheads="1"/>
          </p:cNvSpPr>
          <p:nvPr>
            <p:ph type="sldNum" sz="quarter" idx="12"/>
          </p:nvPr>
        </p:nvSpPr>
        <p:spPr>
          <a:ln/>
        </p:spPr>
        <p:txBody>
          <a:bodyPr/>
          <a:lstStyle>
            <a:lvl1pPr>
              <a:defRPr/>
            </a:lvl1pPr>
          </a:lstStyle>
          <a:p>
            <a:pPr>
              <a:defRPr/>
            </a:pPr>
            <a:fld id="{B37FA789-531A-404B-9E7E-22F6D3207E02}" type="slidenum">
              <a:rPr lang="en-US"/>
              <a:pPr>
                <a:defRPr/>
              </a:pPr>
              <a:t>‹#›</a:t>
            </a:fld>
            <a:endParaRPr lang="en-US"/>
          </a:p>
        </p:txBody>
      </p:sp>
    </p:spTree>
    <p:extLst>
      <p:ext uri="{BB962C8B-B14F-4D97-AF65-F5344CB8AC3E}">
        <p14:creationId xmlns:p14="http://schemas.microsoft.com/office/powerpoint/2010/main" val="852473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www.cma-science.nl</a:t>
            </a:r>
          </a:p>
        </p:txBody>
      </p:sp>
      <p:sp>
        <p:nvSpPr>
          <p:cNvPr id="7" name="Rectangle 6"/>
          <p:cNvSpPr>
            <a:spLocks noGrp="1" noChangeArrowheads="1"/>
          </p:cNvSpPr>
          <p:nvPr>
            <p:ph type="sldNum" sz="quarter" idx="12"/>
          </p:nvPr>
        </p:nvSpPr>
        <p:spPr>
          <a:ln/>
        </p:spPr>
        <p:txBody>
          <a:bodyPr/>
          <a:lstStyle>
            <a:lvl1pPr>
              <a:defRPr/>
            </a:lvl1pPr>
          </a:lstStyle>
          <a:p>
            <a:pPr>
              <a:defRPr/>
            </a:pPr>
            <a:fld id="{ED3AC17B-D4A5-9C42-A858-ACE4EF1288B1}" type="slidenum">
              <a:rPr lang="en-US"/>
              <a:pPr>
                <a:defRPr/>
              </a:pPr>
              <a:t>‹#›</a:t>
            </a:fld>
            <a:endParaRPr lang="en-US"/>
          </a:p>
        </p:txBody>
      </p:sp>
    </p:spTree>
    <p:extLst>
      <p:ext uri="{BB962C8B-B14F-4D97-AF65-F5344CB8AC3E}">
        <p14:creationId xmlns:p14="http://schemas.microsoft.com/office/powerpoint/2010/main" val="2563739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260350"/>
            <a:ext cx="8207375" cy="94138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484313"/>
            <a:ext cx="8229600" cy="46418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481763"/>
            <a:ext cx="2895600" cy="331787"/>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r>
              <a:rPr lang="en-US"/>
              <a:t>www.cma-science.nl</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7303E8D4-16AF-FD40-8281-1935CFC57D2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3213100"/>
            <a:ext cx="9144000" cy="1728788"/>
          </a:xfrm>
        </p:spPr>
        <p:txBody>
          <a:bodyPr/>
          <a:lstStyle/>
          <a:p>
            <a:pPr eaLnBrk="1" hangingPunct="1">
              <a:defRPr/>
            </a:pPr>
            <a:r>
              <a:rPr lang="en-US" sz="2400" b="1" dirty="0" err="1">
                <a:cs typeface="+mj-cs"/>
              </a:rPr>
              <a:t>Werkgroep</a:t>
            </a:r>
            <a:r>
              <a:rPr lang="en-US" sz="2400" b="1" dirty="0">
                <a:cs typeface="+mj-cs"/>
              </a:rPr>
              <a:t> SPIKE PRIME WND 2019</a:t>
            </a:r>
            <a:br>
              <a:rPr lang="en-US" sz="2400" b="1" dirty="0">
                <a:cs typeface="+mj-cs"/>
              </a:rPr>
            </a:br>
            <a:r>
              <a:rPr lang="en-US" sz="2000" b="1" dirty="0">
                <a:cs typeface="+mj-cs"/>
              </a:rPr>
              <a:t>Norbert van Veen</a:t>
            </a:r>
            <a:br>
              <a:rPr lang="en-US" sz="2000" b="1" dirty="0">
                <a:cs typeface="+mj-cs"/>
              </a:rPr>
            </a:br>
            <a:br>
              <a:rPr lang="en-US" sz="2400" b="1" dirty="0">
                <a:cs typeface="+mj-cs"/>
              </a:rPr>
            </a:br>
            <a:r>
              <a:rPr lang="en-US" sz="1400" b="1" u="sng" dirty="0" err="1">
                <a:cs typeface="+mj-cs"/>
              </a:rPr>
              <a:t>norbert@cma-science.nl</a:t>
            </a:r>
            <a:endParaRPr lang="en-US" sz="1400" b="1" u="sng" dirty="0">
              <a:cs typeface="+mj-cs"/>
            </a:endParaRPr>
          </a:p>
        </p:txBody>
      </p:sp>
      <p:sp>
        <p:nvSpPr>
          <p:cNvPr id="2054" name="Text Box 6"/>
          <p:cNvSpPr txBox="1">
            <a:spLocks noChangeArrowheads="1"/>
          </p:cNvSpPr>
          <p:nvPr/>
        </p:nvSpPr>
        <p:spPr bwMode="auto">
          <a:xfrm>
            <a:off x="0" y="692150"/>
            <a:ext cx="9144000" cy="1873250"/>
          </a:xfrm>
          <a:prstGeom prst="rect">
            <a:avLst/>
          </a:prstGeom>
          <a:solidFill>
            <a:schemeClr val="tx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spcBef>
                <a:spcPct val="50000"/>
              </a:spcBef>
              <a:defRPr/>
            </a:pPr>
            <a:br>
              <a:rPr lang="en-US" sz="2000" b="1" dirty="0">
                <a:solidFill>
                  <a:schemeClr val="bg1"/>
                </a:solidFill>
                <a:cs typeface="+mn-cs"/>
              </a:rPr>
            </a:br>
            <a:endParaRPr lang="en-US" sz="3600" b="1" dirty="0">
              <a:solidFill>
                <a:schemeClr val="bg1"/>
              </a:solidFill>
              <a:cs typeface="+mn-cs"/>
            </a:endParaRPr>
          </a:p>
        </p:txBody>
      </p:sp>
      <p:pic>
        <p:nvPicPr>
          <p:cNvPr id="205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430588"/>
            <a:ext cx="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05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65400"/>
            <a:ext cx="9144000" cy="352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Footer Placeholder 1"/>
          <p:cNvSpPr>
            <a:spLocks noGrp="1"/>
          </p:cNvSpPr>
          <p:nvPr>
            <p:ph type="ftr" sz="quarter" idx="11"/>
          </p:nvPr>
        </p:nvSpPr>
        <p:spPr/>
        <p:txBody>
          <a:bodyPr/>
          <a:lstStyle/>
          <a:p>
            <a:pPr>
              <a:defRPr/>
            </a:pPr>
            <a:r>
              <a:rPr lang="en-US"/>
              <a:t>www.cma-science.nl</a:t>
            </a:r>
          </a:p>
        </p:txBody>
      </p:sp>
      <p:sp>
        <p:nvSpPr>
          <p:cNvPr id="15367" name="TextBox 2"/>
          <p:cNvSpPr txBox="1">
            <a:spLocks noChangeArrowheads="1"/>
          </p:cNvSpPr>
          <p:nvPr/>
        </p:nvSpPr>
        <p:spPr bwMode="auto">
          <a:xfrm>
            <a:off x="19314" y="1274832"/>
            <a:ext cx="91440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4000" b="1" dirty="0">
                <a:solidFill>
                  <a:schemeClr val="bg1"/>
                </a:solidFill>
              </a:rPr>
              <a:t>SPIKE Prime</a:t>
            </a:r>
          </a:p>
        </p:txBody>
      </p:sp>
      <p:pic>
        <p:nvPicPr>
          <p:cNvPr id="9" name="Picture 7" descr="CMA-logo-400x400-RGB.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5013176"/>
            <a:ext cx="1225550" cy="1223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3">
            <a:extLst>
              <a:ext uri="{FF2B5EF4-FFF2-40B4-BE49-F238E27FC236}">
                <a16:creationId xmlns:a16="http://schemas.microsoft.com/office/drawing/2014/main" id="{B1C3C750-5185-6A40-BEB3-F11B5284BB0A}"/>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876256" y="4325346"/>
            <a:ext cx="2086486" cy="2163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xmlns:p14="http://schemas.microsoft.com/office/powerpoint/2010/main" spd="slow" advClick="0" advTm="1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defRPr/>
            </a:pPr>
            <a:r>
              <a:rPr lang="en-US" dirty="0">
                <a:solidFill>
                  <a:srgbClr val="FF6600"/>
                </a:solidFill>
              </a:rPr>
              <a:t>Lego </a:t>
            </a:r>
            <a:r>
              <a:rPr lang="en-US" dirty="0" err="1">
                <a:solidFill>
                  <a:srgbClr val="FF6600"/>
                </a:solidFill>
              </a:rPr>
              <a:t>mindstorms</a:t>
            </a:r>
            <a:endParaRPr lang="en-US" dirty="0">
              <a:solidFill>
                <a:srgbClr val="FF6600"/>
              </a:solidFill>
            </a:endParaRPr>
          </a:p>
        </p:txBody>
      </p:sp>
      <p:cxnSp>
        <p:nvCxnSpPr>
          <p:cNvPr id="4" name="Straight Connector 3"/>
          <p:cNvCxnSpPr/>
          <p:nvPr/>
        </p:nvCxnSpPr>
        <p:spPr>
          <a:xfrm>
            <a:off x="611188" y="1125538"/>
            <a:ext cx="7993062"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t>www.cma-science.nl</a:t>
            </a:r>
          </a:p>
        </p:txBody>
      </p:sp>
      <p:pic>
        <p:nvPicPr>
          <p:cNvPr id="6" name="Picture 5"/>
          <p:cNvPicPr>
            <a:picLocks noChangeAspect="1"/>
          </p:cNvPicPr>
          <p:nvPr/>
        </p:nvPicPr>
        <p:blipFill>
          <a:blip r:embed="rId2"/>
          <a:stretch>
            <a:fillRect/>
          </a:stretch>
        </p:blipFill>
        <p:spPr>
          <a:xfrm>
            <a:off x="1115616" y="1700808"/>
            <a:ext cx="3131840" cy="2348880"/>
          </a:xfrm>
          <a:prstGeom prst="rect">
            <a:avLst/>
          </a:prstGeom>
        </p:spPr>
      </p:pic>
      <p:pic>
        <p:nvPicPr>
          <p:cNvPr id="7" name="Picture 6"/>
          <p:cNvPicPr>
            <a:picLocks noChangeAspect="1"/>
          </p:cNvPicPr>
          <p:nvPr/>
        </p:nvPicPr>
        <p:blipFill>
          <a:blip r:embed="rId3"/>
          <a:stretch>
            <a:fillRect/>
          </a:stretch>
        </p:blipFill>
        <p:spPr>
          <a:xfrm>
            <a:off x="5148064" y="2780928"/>
            <a:ext cx="3779912" cy="2518366"/>
          </a:xfrm>
          <a:prstGeom prst="rect">
            <a:avLst/>
          </a:prstGeom>
        </p:spPr>
      </p:pic>
    </p:spTree>
    <p:extLst>
      <p:ext uri="{BB962C8B-B14F-4D97-AF65-F5344CB8AC3E}">
        <p14:creationId xmlns:p14="http://schemas.microsoft.com/office/powerpoint/2010/main" val="165022471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xmlns:p14="http://schemas.microsoft.com/office/powerpoint/2010/main" spd="slow" advClick="0" advTm="1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defRPr/>
            </a:pPr>
            <a:r>
              <a:rPr lang="en-US" dirty="0">
                <a:solidFill>
                  <a:srgbClr val="FF6600"/>
                </a:solidFill>
              </a:rPr>
              <a:t>Lego </a:t>
            </a:r>
            <a:r>
              <a:rPr lang="en-US" dirty="0" err="1">
                <a:solidFill>
                  <a:srgbClr val="FF6600"/>
                </a:solidFill>
              </a:rPr>
              <a:t>mindstorms</a:t>
            </a:r>
            <a:endParaRPr lang="en-US" dirty="0">
              <a:solidFill>
                <a:srgbClr val="FF6600"/>
              </a:solidFill>
            </a:endParaRPr>
          </a:p>
        </p:txBody>
      </p:sp>
      <p:cxnSp>
        <p:nvCxnSpPr>
          <p:cNvPr id="4" name="Straight Connector 3"/>
          <p:cNvCxnSpPr/>
          <p:nvPr/>
        </p:nvCxnSpPr>
        <p:spPr>
          <a:xfrm>
            <a:off x="611188" y="1125538"/>
            <a:ext cx="7993062"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t>www.cma-science.nl</a:t>
            </a:r>
          </a:p>
        </p:txBody>
      </p:sp>
      <p:sp>
        <p:nvSpPr>
          <p:cNvPr id="3" name="TextBox 2"/>
          <p:cNvSpPr txBox="1"/>
          <p:nvPr/>
        </p:nvSpPr>
        <p:spPr>
          <a:xfrm>
            <a:off x="611188" y="1299263"/>
            <a:ext cx="7571303" cy="646331"/>
          </a:xfrm>
          <a:prstGeom prst="rect">
            <a:avLst/>
          </a:prstGeom>
          <a:noFill/>
        </p:spPr>
        <p:txBody>
          <a:bodyPr wrap="none" rtlCol="0">
            <a:spAutoFit/>
          </a:bodyPr>
          <a:lstStyle/>
          <a:p>
            <a:endParaRPr lang="nl-NL" dirty="0"/>
          </a:p>
          <a:p>
            <a:r>
              <a:rPr lang="nl-NL" dirty="0"/>
              <a:t>Ook te besturen met andere programmeertalen. (vb. </a:t>
            </a:r>
            <a:r>
              <a:rPr lang="nl-NL" dirty="0" err="1"/>
              <a:t>Brickx</a:t>
            </a:r>
            <a:r>
              <a:rPr lang="nl-NL" dirty="0"/>
              <a:t>, Python etc.)</a:t>
            </a:r>
          </a:p>
        </p:txBody>
      </p:sp>
      <p:pic>
        <p:nvPicPr>
          <p:cNvPr id="7" name="Picture 4" descr="E:\Documents\LEGO-18-004 ISTE Demo loops\MakeCodeJavaScript.png">
            <a:extLst>
              <a:ext uri="{FF2B5EF4-FFF2-40B4-BE49-F238E27FC236}">
                <a16:creationId xmlns:a16="http://schemas.microsoft.com/office/drawing/2014/main" id="{B11E5522-FC03-484E-8ACF-36CFB566327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2605" y="2158947"/>
            <a:ext cx="4720255" cy="2294952"/>
          </a:xfrm>
          <a:prstGeom prst="rect">
            <a:avLst/>
          </a:prstGeom>
          <a:noFill/>
          <a:effectLst>
            <a:innerShdw blurRad="25400">
              <a:prstClr val="black"/>
            </a:innerShdw>
          </a:effectLst>
          <a:extLst>
            <a:ext uri="{909E8E84-426E-40DD-AFC4-6F175D3DCCD1}">
              <a14:hiddenFill xmlns:a14="http://schemas.microsoft.com/office/drawing/2010/main">
                <a:solidFill>
                  <a:srgbClr val="FFFFFF"/>
                </a:solidFill>
              </a14:hiddenFill>
            </a:ext>
          </a:extLst>
        </p:spPr>
      </p:pic>
      <p:pic>
        <p:nvPicPr>
          <p:cNvPr id="8" name="Picture 2" descr="E:\Documents\LEGO-18-004 ISTE Demo loops\MakeCodeMindstorms.png">
            <a:extLst>
              <a:ext uri="{FF2B5EF4-FFF2-40B4-BE49-F238E27FC236}">
                <a16:creationId xmlns:a16="http://schemas.microsoft.com/office/drawing/2014/main" id="{2DDBA1E0-F14F-A24F-BAD6-94293E1DD6F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30487"/>
          <a:stretch/>
        </p:blipFill>
        <p:spPr bwMode="auto">
          <a:xfrm>
            <a:off x="3036935" y="3573016"/>
            <a:ext cx="5440472" cy="2668191"/>
          </a:xfrm>
          <a:prstGeom prst="rect">
            <a:avLst/>
          </a:prstGeom>
          <a:noFill/>
          <a:effectLst>
            <a:innerShdw blurRad="254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17761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xmlns:p14="http://schemas.microsoft.com/office/powerpoint/2010/main" spd="slow" advClick="0" advTm="1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defRPr/>
            </a:pPr>
            <a:r>
              <a:rPr lang="en-US" dirty="0">
                <a:solidFill>
                  <a:srgbClr val="FF6600"/>
                </a:solidFill>
              </a:rPr>
              <a:t>Spike Prime</a:t>
            </a:r>
          </a:p>
        </p:txBody>
      </p:sp>
      <p:cxnSp>
        <p:nvCxnSpPr>
          <p:cNvPr id="4" name="Straight Connector 3"/>
          <p:cNvCxnSpPr/>
          <p:nvPr/>
        </p:nvCxnSpPr>
        <p:spPr>
          <a:xfrm>
            <a:off x="611188" y="1125538"/>
            <a:ext cx="7993062"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t>www.cma-science.nl</a:t>
            </a:r>
          </a:p>
        </p:txBody>
      </p:sp>
      <p:sp>
        <p:nvSpPr>
          <p:cNvPr id="7" name="TextBox 6"/>
          <p:cNvSpPr txBox="1"/>
          <p:nvPr/>
        </p:nvSpPr>
        <p:spPr>
          <a:xfrm>
            <a:off x="611560" y="1628800"/>
            <a:ext cx="9649072" cy="646331"/>
          </a:xfrm>
          <a:prstGeom prst="rect">
            <a:avLst/>
          </a:prstGeom>
          <a:noFill/>
        </p:spPr>
        <p:txBody>
          <a:bodyPr wrap="square" rtlCol="0">
            <a:spAutoFit/>
          </a:bodyPr>
          <a:lstStyle/>
          <a:p>
            <a:r>
              <a:rPr lang="nl-NL" dirty="0"/>
              <a:t>Voorloper voor EV3 voor de lagere klassen in het voorgezet onderwijs. </a:t>
            </a:r>
          </a:p>
          <a:p>
            <a:endParaRPr lang="nl-NL" dirty="0"/>
          </a:p>
        </p:txBody>
      </p:sp>
      <p:pic>
        <p:nvPicPr>
          <p:cNvPr id="8" name="Picture 7">
            <a:extLst>
              <a:ext uri="{FF2B5EF4-FFF2-40B4-BE49-F238E27FC236}">
                <a16:creationId xmlns:a16="http://schemas.microsoft.com/office/drawing/2014/main" id="{947D367B-66ED-7243-A97F-E52EAD9851D7}"/>
              </a:ext>
            </a:extLst>
          </p:cNvPr>
          <p:cNvPicPr>
            <a:picLocks noChangeAspect="1"/>
          </p:cNvPicPr>
          <p:nvPr/>
        </p:nvPicPr>
        <p:blipFill>
          <a:blip r:embed="rId2"/>
          <a:stretch>
            <a:fillRect/>
          </a:stretch>
        </p:blipFill>
        <p:spPr>
          <a:xfrm>
            <a:off x="1115616" y="2251208"/>
            <a:ext cx="7128569" cy="4177673"/>
          </a:xfrm>
          <a:prstGeom prst="rect">
            <a:avLst/>
          </a:prstGeom>
        </p:spPr>
      </p:pic>
    </p:spTree>
    <p:extLst>
      <p:ext uri="{BB962C8B-B14F-4D97-AF65-F5344CB8AC3E}">
        <p14:creationId xmlns:p14="http://schemas.microsoft.com/office/powerpoint/2010/main" val="241453381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xmlns:p14="http://schemas.microsoft.com/office/powerpoint/2010/main" spd="slow" advClick="0" advTm="1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defRPr/>
            </a:pPr>
            <a:r>
              <a:rPr lang="en-US" dirty="0" err="1">
                <a:solidFill>
                  <a:srgbClr val="FF6600"/>
                </a:solidFill>
              </a:rPr>
              <a:t>Leerdoelen</a:t>
            </a:r>
            <a:endParaRPr lang="en-US" dirty="0">
              <a:solidFill>
                <a:srgbClr val="FF6600"/>
              </a:solidFill>
            </a:endParaRPr>
          </a:p>
        </p:txBody>
      </p:sp>
      <p:cxnSp>
        <p:nvCxnSpPr>
          <p:cNvPr id="4" name="Straight Connector 3"/>
          <p:cNvCxnSpPr/>
          <p:nvPr/>
        </p:nvCxnSpPr>
        <p:spPr>
          <a:xfrm>
            <a:off x="611188" y="1125538"/>
            <a:ext cx="7993062"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t>www.cma-science.nl</a:t>
            </a:r>
          </a:p>
        </p:txBody>
      </p:sp>
      <p:pic>
        <p:nvPicPr>
          <p:cNvPr id="6" name="Picture 5">
            <a:extLst>
              <a:ext uri="{FF2B5EF4-FFF2-40B4-BE49-F238E27FC236}">
                <a16:creationId xmlns:a16="http://schemas.microsoft.com/office/drawing/2014/main" id="{D474DB50-8530-C745-913D-6D6280BABF71}"/>
              </a:ext>
            </a:extLst>
          </p:cNvPr>
          <p:cNvPicPr>
            <a:picLocks noChangeAspect="1"/>
          </p:cNvPicPr>
          <p:nvPr/>
        </p:nvPicPr>
        <p:blipFill>
          <a:blip r:embed="rId2"/>
          <a:stretch>
            <a:fillRect/>
          </a:stretch>
        </p:blipFill>
        <p:spPr>
          <a:xfrm>
            <a:off x="21567" y="1227653"/>
            <a:ext cx="9122433" cy="5346170"/>
          </a:xfrm>
          <a:prstGeom prst="rect">
            <a:avLst/>
          </a:prstGeom>
        </p:spPr>
      </p:pic>
    </p:spTree>
    <p:extLst>
      <p:ext uri="{BB962C8B-B14F-4D97-AF65-F5344CB8AC3E}">
        <p14:creationId xmlns:p14="http://schemas.microsoft.com/office/powerpoint/2010/main" val="63925416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xmlns:p14="http://schemas.microsoft.com/office/powerpoint/2010/main" spd="slow" advClick="0" advTm="1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defRPr/>
            </a:pPr>
            <a:r>
              <a:rPr lang="en-US" dirty="0">
                <a:solidFill>
                  <a:srgbClr val="FF6600"/>
                </a:solidFill>
              </a:rPr>
              <a:t>SPIKE™ Prime</a:t>
            </a:r>
          </a:p>
        </p:txBody>
      </p:sp>
      <p:cxnSp>
        <p:nvCxnSpPr>
          <p:cNvPr id="4" name="Straight Connector 3"/>
          <p:cNvCxnSpPr/>
          <p:nvPr/>
        </p:nvCxnSpPr>
        <p:spPr>
          <a:xfrm>
            <a:off x="611188" y="1125538"/>
            <a:ext cx="7993062"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t>www.cma-science.nl</a:t>
            </a:r>
          </a:p>
        </p:txBody>
      </p:sp>
      <p:sp>
        <p:nvSpPr>
          <p:cNvPr id="3" name="TextBox 2"/>
          <p:cNvSpPr txBox="1"/>
          <p:nvPr/>
        </p:nvSpPr>
        <p:spPr>
          <a:xfrm>
            <a:off x="468313" y="1215372"/>
            <a:ext cx="4108817" cy="2585323"/>
          </a:xfrm>
          <a:prstGeom prst="rect">
            <a:avLst/>
          </a:prstGeom>
          <a:noFill/>
        </p:spPr>
        <p:txBody>
          <a:bodyPr wrap="none" rtlCol="0">
            <a:spAutoFit/>
          </a:bodyPr>
          <a:lstStyle/>
          <a:p>
            <a:endParaRPr lang="nl-NL" dirty="0"/>
          </a:p>
          <a:p>
            <a:r>
              <a:rPr lang="nl-NL" dirty="0"/>
              <a:t>Nu aan de slag met SPIKE™ Prime.</a:t>
            </a:r>
          </a:p>
          <a:p>
            <a:endParaRPr lang="nl-NL" dirty="0"/>
          </a:p>
          <a:p>
            <a:r>
              <a:rPr lang="nl-NL" dirty="0"/>
              <a:t>Mogelijkheden met:</a:t>
            </a:r>
          </a:p>
          <a:p>
            <a:r>
              <a:rPr lang="nl-NL" dirty="0"/>
              <a:t>PC (voorlopig alleen Windows/Engels)</a:t>
            </a:r>
          </a:p>
          <a:p>
            <a:endParaRPr lang="nl-NL" dirty="0"/>
          </a:p>
          <a:p>
            <a:endParaRPr lang="nl-NL" dirty="0"/>
          </a:p>
          <a:p>
            <a:endParaRPr lang="nl-NL" dirty="0"/>
          </a:p>
          <a:p>
            <a:endParaRPr lang="en-US" dirty="0"/>
          </a:p>
        </p:txBody>
      </p:sp>
      <p:pic>
        <p:nvPicPr>
          <p:cNvPr id="10" name="Picture 9">
            <a:extLst>
              <a:ext uri="{FF2B5EF4-FFF2-40B4-BE49-F238E27FC236}">
                <a16:creationId xmlns:a16="http://schemas.microsoft.com/office/drawing/2014/main" id="{143CE2E1-36A3-2746-A6C3-97B7310D0B51}"/>
              </a:ext>
            </a:extLst>
          </p:cNvPr>
          <p:cNvPicPr>
            <a:picLocks noChangeAspect="1"/>
          </p:cNvPicPr>
          <p:nvPr/>
        </p:nvPicPr>
        <p:blipFill>
          <a:blip r:embed="rId3"/>
          <a:stretch>
            <a:fillRect/>
          </a:stretch>
        </p:blipFill>
        <p:spPr>
          <a:xfrm>
            <a:off x="3635896" y="2780928"/>
            <a:ext cx="4968354" cy="3467497"/>
          </a:xfrm>
          <a:prstGeom prst="rect">
            <a:avLst/>
          </a:prstGeom>
        </p:spPr>
      </p:pic>
    </p:spTree>
    <p:extLst>
      <p:ext uri="{BB962C8B-B14F-4D97-AF65-F5344CB8AC3E}">
        <p14:creationId xmlns:p14="http://schemas.microsoft.com/office/powerpoint/2010/main" val="73518457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defRPr/>
            </a:pPr>
            <a:r>
              <a:rPr lang="en-US" dirty="0">
                <a:solidFill>
                  <a:srgbClr val="FF6600"/>
                </a:solidFill>
              </a:rPr>
              <a:t>SPIKE™ Prime</a:t>
            </a:r>
          </a:p>
        </p:txBody>
      </p:sp>
      <p:cxnSp>
        <p:nvCxnSpPr>
          <p:cNvPr id="4" name="Straight Connector 3"/>
          <p:cNvCxnSpPr/>
          <p:nvPr/>
        </p:nvCxnSpPr>
        <p:spPr>
          <a:xfrm>
            <a:off x="611188" y="1125538"/>
            <a:ext cx="7993062"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t>www.cma-science.nl</a:t>
            </a:r>
          </a:p>
        </p:txBody>
      </p:sp>
      <p:grpSp>
        <p:nvGrpSpPr>
          <p:cNvPr id="11" name="Group 10">
            <a:extLst>
              <a:ext uri="{FF2B5EF4-FFF2-40B4-BE49-F238E27FC236}">
                <a16:creationId xmlns:a16="http://schemas.microsoft.com/office/drawing/2014/main" id="{A86F463C-8AC3-634C-96BE-0394C25195F7}"/>
              </a:ext>
            </a:extLst>
          </p:cNvPr>
          <p:cNvGrpSpPr/>
          <p:nvPr/>
        </p:nvGrpSpPr>
        <p:grpSpPr>
          <a:xfrm>
            <a:off x="5580112" y="1385820"/>
            <a:ext cx="2876074" cy="1899164"/>
            <a:chOff x="7046063" y="3694789"/>
            <a:chExt cx="1960418" cy="1281441"/>
          </a:xfrm>
        </p:grpSpPr>
        <p:sp>
          <p:nvSpPr>
            <p:cNvPr id="12" name="Rounded Rectangle 11">
              <a:extLst>
                <a:ext uri="{FF2B5EF4-FFF2-40B4-BE49-F238E27FC236}">
                  <a16:creationId xmlns:a16="http://schemas.microsoft.com/office/drawing/2014/main" id="{A34288A1-455A-0849-BF29-0DE8B5C1BFB1}"/>
                </a:ext>
              </a:extLst>
            </p:cNvPr>
            <p:cNvSpPr/>
            <p:nvPr/>
          </p:nvSpPr>
          <p:spPr>
            <a:xfrm>
              <a:off x="7046063" y="3694789"/>
              <a:ext cx="1960418" cy="1281441"/>
            </a:xfrm>
            <a:prstGeom prst="roundRect">
              <a:avLst>
                <a:gd name="adj" fmla="val 6308"/>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EGO Chalet 60" pitchFamily="50" charset="0"/>
                <a:ea typeface="+mn-ea"/>
                <a:cs typeface="+mn-cs"/>
              </a:endParaRPr>
            </a:p>
          </p:txBody>
        </p:sp>
        <p:pic>
          <p:nvPicPr>
            <p:cNvPr id="13" name="Picture 12" descr="A screenshot of a cell phone&#10;&#10;Description automatically generated">
              <a:extLst>
                <a:ext uri="{FF2B5EF4-FFF2-40B4-BE49-F238E27FC236}">
                  <a16:creationId xmlns:a16="http://schemas.microsoft.com/office/drawing/2014/main" id="{586AF8C6-9FE3-D24F-8BFC-7812275A0559}"/>
                </a:ext>
              </a:extLst>
            </p:cNvPr>
            <p:cNvPicPr>
              <a:picLocks noChangeAspect="1"/>
            </p:cNvPicPr>
            <p:nvPr/>
          </p:nvPicPr>
          <p:blipFill>
            <a:blip r:embed="rId2"/>
            <a:stretch>
              <a:fillRect/>
            </a:stretch>
          </p:blipFill>
          <p:spPr>
            <a:xfrm>
              <a:off x="7208919" y="3748141"/>
              <a:ext cx="1634711" cy="1174737"/>
            </a:xfrm>
            <a:prstGeom prst="rect">
              <a:avLst/>
            </a:prstGeom>
          </p:spPr>
        </p:pic>
      </p:grpSp>
      <p:pic>
        <p:nvPicPr>
          <p:cNvPr id="17" name="Picture 16">
            <a:extLst>
              <a:ext uri="{FF2B5EF4-FFF2-40B4-BE49-F238E27FC236}">
                <a16:creationId xmlns:a16="http://schemas.microsoft.com/office/drawing/2014/main" id="{7A1FABB0-F1BC-F748-85C5-F5E032E9299A}"/>
              </a:ext>
            </a:extLst>
          </p:cNvPr>
          <p:cNvPicPr>
            <a:picLocks noChangeAspect="1"/>
          </p:cNvPicPr>
          <p:nvPr/>
        </p:nvPicPr>
        <p:blipFill>
          <a:blip r:embed="rId3"/>
          <a:stretch>
            <a:fillRect/>
          </a:stretch>
        </p:blipFill>
        <p:spPr>
          <a:xfrm>
            <a:off x="626051" y="1222776"/>
            <a:ext cx="4405622" cy="2937081"/>
          </a:xfrm>
          <a:prstGeom prst="rect">
            <a:avLst/>
          </a:prstGeom>
        </p:spPr>
      </p:pic>
      <p:pic>
        <p:nvPicPr>
          <p:cNvPr id="15" name="Picture 2">
            <a:extLst>
              <a:ext uri="{FF2B5EF4-FFF2-40B4-BE49-F238E27FC236}">
                <a16:creationId xmlns:a16="http://schemas.microsoft.com/office/drawing/2014/main" id="{B1E1EF83-B78A-4641-B753-C0DDA254B7C9}"/>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635808" y="4005064"/>
            <a:ext cx="3968442" cy="2232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098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defRPr/>
            </a:pPr>
            <a:r>
              <a:rPr lang="en-US" dirty="0">
                <a:solidFill>
                  <a:srgbClr val="FF6600"/>
                </a:solidFill>
              </a:rPr>
              <a:t>SPIKE™ Prime</a:t>
            </a:r>
          </a:p>
        </p:txBody>
      </p:sp>
      <p:cxnSp>
        <p:nvCxnSpPr>
          <p:cNvPr id="4" name="Straight Connector 3"/>
          <p:cNvCxnSpPr/>
          <p:nvPr/>
        </p:nvCxnSpPr>
        <p:spPr>
          <a:xfrm>
            <a:off x="611188" y="1125538"/>
            <a:ext cx="7993062"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t>www.cma-science.nl</a:t>
            </a:r>
          </a:p>
        </p:txBody>
      </p:sp>
      <p:pic>
        <p:nvPicPr>
          <p:cNvPr id="6" name="Picture 5">
            <a:extLst>
              <a:ext uri="{FF2B5EF4-FFF2-40B4-BE49-F238E27FC236}">
                <a16:creationId xmlns:a16="http://schemas.microsoft.com/office/drawing/2014/main" id="{6C8AAF6A-5C40-6843-8303-39050385E7F9}"/>
              </a:ext>
            </a:extLst>
          </p:cNvPr>
          <p:cNvPicPr>
            <a:picLocks noChangeAspect="1"/>
          </p:cNvPicPr>
          <p:nvPr/>
        </p:nvPicPr>
        <p:blipFill>
          <a:blip r:embed="rId2"/>
          <a:stretch>
            <a:fillRect/>
          </a:stretch>
        </p:blipFill>
        <p:spPr>
          <a:xfrm>
            <a:off x="1043608" y="1484784"/>
            <a:ext cx="6337076" cy="4356739"/>
          </a:xfrm>
          <a:prstGeom prst="rect">
            <a:avLst/>
          </a:prstGeom>
        </p:spPr>
      </p:pic>
    </p:spTree>
    <p:extLst>
      <p:ext uri="{BB962C8B-B14F-4D97-AF65-F5344CB8AC3E}">
        <p14:creationId xmlns:p14="http://schemas.microsoft.com/office/powerpoint/2010/main" val="1851385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defRPr/>
            </a:pPr>
            <a:r>
              <a:rPr lang="en-US" dirty="0">
                <a:solidFill>
                  <a:srgbClr val="FF6600"/>
                </a:solidFill>
              </a:rPr>
              <a:t>SPIKE™ Prime</a:t>
            </a:r>
          </a:p>
        </p:txBody>
      </p:sp>
      <p:cxnSp>
        <p:nvCxnSpPr>
          <p:cNvPr id="4" name="Straight Connector 3"/>
          <p:cNvCxnSpPr/>
          <p:nvPr/>
        </p:nvCxnSpPr>
        <p:spPr>
          <a:xfrm>
            <a:off x="611188" y="1125538"/>
            <a:ext cx="7993062"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t>www.cma-science.nl</a:t>
            </a:r>
          </a:p>
        </p:txBody>
      </p:sp>
      <p:pic>
        <p:nvPicPr>
          <p:cNvPr id="6" name="Picture 5">
            <a:extLst>
              <a:ext uri="{FF2B5EF4-FFF2-40B4-BE49-F238E27FC236}">
                <a16:creationId xmlns:a16="http://schemas.microsoft.com/office/drawing/2014/main" id="{03E50CDF-7F77-FD4A-A52A-62F69EF5253E}"/>
              </a:ext>
            </a:extLst>
          </p:cNvPr>
          <p:cNvPicPr>
            <a:picLocks noChangeAspect="1"/>
          </p:cNvPicPr>
          <p:nvPr/>
        </p:nvPicPr>
        <p:blipFill>
          <a:blip r:embed="rId2"/>
          <a:stretch>
            <a:fillRect/>
          </a:stretch>
        </p:blipFill>
        <p:spPr>
          <a:xfrm>
            <a:off x="6804248" y="5013176"/>
            <a:ext cx="1979712" cy="1319808"/>
          </a:xfrm>
          <a:prstGeom prst="rect">
            <a:avLst/>
          </a:prstGeom>
        </p:spPr>
      </p:pic>
      <p:pic>
        <p:nvPicPr>
          <p:cNvPr id="8" name="Picture 7">
            <a:extLst>
              <a:ext uri="{FF2B5EF4-FFF2-40B4-BE49-F238E27FC236}">
                <a16:creationId xmlns:a16="http://schemas.microsoft.com/office/drawing/2014/main" id="{6E4CAB60-ABCE-6045-9F47-462CAC8406B3}"/>
              </a:ext>
            </a:extLst>
          </p:cNvPr>
          <p:cNvPicPr>
            <a:picLocks noChangeAspect="1"/>
          </p:cNvPicPr>
          <p:nvPr/>
        </p:nvPicPr>
        <p:blipFill>
          <a:blip r:embed="rId3"/>
          <a:stretch>
            <a:fillRect/>
          </a:stretch>
        </p:blipFill>
        <p:spPr>
          <a:xfrm>
            <a:off x="611188" y="1412775"/>
            <a:ext cx="5544988" cy="4346463"/>
          </a:xfrm>
          <a:prstGeom prst="rect">
            <a:avLst/>
          </a:prstGeom>
        </p:spPr>
      </p:pic>
    </p:spTree>
    <p:extLst>
      <p:ext uri="{BB962C8B-B14F-4D97-AF65-F5344CB8AC3E}">
        <p14:creationId xmlns:p14="http://schemas.microsoft.com/office/powerpoint/2010/main" val="17770178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defRPr/>
            </a:pPr>
            <a:r>
              <a:rPr lang="en-US" dirty="0">
                <a:solidFill>
                  <a:srgbClr val="FF6600"/>
                </a:solidFill>
              </a:rPr>
              <a:t>SPIKE™ Prime</a:t>
            </a:r>
          </a:p>
        </p:txBody>
      </p:sp>
      <p:cxnSp>
        <p:nvCxnSpPr>
          <p:cNvPr id="4" name="Straight Connector 3"/>
          <p:cNvCxnSpPr/>
          <p:nvPr/>
        </p:nvCxnSpPr>
        <p:spPr>
          <a:xfrm>
            <a:off x="611188" y="1125538"/>
            <a:ext cx="7993062"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t>www.cma-science.nl</a:t>
            </a:r>
          </a:p>
        </p:txBody>
      </p:sp>
      <p:pic>
        <p:nvPicPr>
          <p:cNvPr id="6" name="Picture 5">
            <a:extLst>
              <a:ext uri="{FF2B5EF4-FFF2-40B4-BE49-F238E27FC236}">
                <a16:creationId xmlns:a16="http://schemas.microsoft.com/office/drawing/2014/main" id="{03E50CDF-7F77-FD4A-A52A-62F69EF5253E}"/>
              </a:ext>
            </a:extLst>
          </p:cNvPr>
          <p:cNvPicPr>
            <a:picLocks noChangeAspect="1"/>
          </p:cNvPicPr>
          <p:nvPr/>
        </p:nvPicPr>
        <p:blipFill>
          <a:blip r:embed="rId2"/>
          <a:stretch>
            <a:fillRect/>
          </a:stretch>
        </p:blipFill>
        <p:spPr>
          <a:xfrm>
            <a:off x="7092280" y="5327848"/>
            <a:ext cx="1979712" cy="1319808"/>
          </a:xfrm>
          <a:prstGeom prst="rect">
            <a:avLst/>
          </a:prstGeom>
        </p:spPr>
      </p:pic>
      <p:pic>
        <p:nvPicPr>
          <p:cNvPr id="7" name="Picture 6">
            <a:extLst>
              <a:ext uri="{FF2B5EF4-FFF2-40B4-BE49-F238E27FC236}">
                <a16:creationId xmlns:a16="http://schemas.microsoft.com/office/drawing/2014/main" id="{CCD1CFC4-EE3E-D942-BEE5-95E89FA764CB}"/>
              </a:ext>
            </a:extLst>
          </p:cNvPr>
          <p:cNvPicPr>
            <a:picLocks noChangeAspect="1"/>
          </p:cNvPicPr>
          <p:nvPr/>
        </p:nvPicPr>
        <p:blipFill>
          <a:blip r:embed="rId3"/>
          <a:stretch>
            <a:fillRect/>
          </a:stretch>
        </p:blipFill>
        <p:spPr>
          <a:xfrm>
            <a:off x="646233" y="1219026"/>
            <a:ext cx="6184829" cy="4683030"/>
          </a:xfrm>
          <a:prstGeom prst="rect">
            <a:avLst/>
          </a:prstGeom>
        </p:spPr>
      </p:pic>
    </p:spTree>
    <p:extLst>
      <p:ext uri="{BB962C8B-B14F-4D97-AF65-F5344CB8AC3E}">
        <p14:creationId xmlns:p14="http://schemas.microsoft.com/office/powerpoint/2010/main" val="24218911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defRPr/>
            </a:pPr>
            <a:r>
              <a:rPr lang="en-US" dirty="0">
                <a:solidFill>
                  <a:srgbClr val="FF6600"/>
                </a:solidFill>
              </a:rPr>
              <a:t>SPIKE™ Prime</a:t>
            </a:r>
          </a:p>
        </p:txBody>
      </p:sp>
      <p:cxnSp>
        <p:nvCxnSpPr>
          <p:cNvPr id="4" name="Straight Connector 3"/>
          <p:cNvCxnSpPr/>
          <p:nvPr/>
        </p:nvCxnSpPr>
        <p:spPr>
          <a:xfrm>
            <a:off x="611188" y="1125538"/>
            <a:ext cx="7993062"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t>www.cma-science.nl</a:t>
            </a:r>
          </a:p>
        </p:txBody>
      </p:sp>
      <p:pic>
        <p:nvPicPr>
          <p:cNvPr id="6" name="Picture 5">
            <a:extLst>
              <a:ext uri="{FF2B5EF4-FFF2-40B4-BE49-F238E27FC236}">
                <a16:creationId xmlns:a16="http://schemas.microsoft.com/office/drawing/2014/main" id="{03E50CDF-7F77-FD4A-A52A-62F69EF5253E}"/>
              </a:ext>
            </a:extLst>
          </p:cNvPr>
          <p:cNvPicPr>
            <a:picLocks noChangeAspect="1"/>
          </p:cNvPicPr>
          <p:nvPr/>
        </p:nvPicPr>
        <p:blipFill>
          <a:blip r:embed="rId2"/>
          <a:stretch>
            <a:fillRect/>
          </a:stretch>
        </p:blipFill>
        <p:spPr>
          <a:xfrm>
            <a:off x="6804248" y="5013176"/>
            <a:ext cx="1979712" cy="1319808"/>
          </a:xfrm>
          <a:prstGeom prst="rect">
            <a:avLst/>
          </a:prstGeom>
        </p:spPr>
      </p:pic>
      <p:pic>
        <p:nvPicPr>
          <p:cNvPr id="7" name="Picture 6">
            <a:extLst>
              <a:ext uri="{FF2B5EF4-FFF2-40B4-BE49-F238E27FC236}">
                <a16:creationId xmlns:a16="http://schemas.microsoft.com/office/drawing/2014/main" id="{1AB45F33-4758-AC4F-A3EE-E72028900B57}"/>
              </a:ext>
            </a:extLst>
          </p:cNvPr>
          <p:cNvPicPr>
            <a:picLocks noChangeAspect="1"/>
          </p:cNvPicPr>
          <p:nvPr/>
        </p:nvPicPr>
        <p:blipFill>
          <a:blip r:embed="rId3"/>
          <a:stretch>
            <a:fillRect/>
          </a:stretch>
        </p:blipFill>
        <p:spPr>
          <a:xfrm>
            <a:off x="611188" y="1412776"/>
            <a:ext cx="5868144" cy="4383983"/>
          </a:xfrm>
          <a:prstGeom prst="rect">
            <a:avLst/>
          </a:prstGeom>
        </p:spPr>
      </p:pic>
    </p:spTree>
    <p:extLst>
      <p:ext uri="{BB962C8B-B14F-4D97-AF65-F5344CB8AC3E}">
        <p14:creationId xmlns:p14="http://schemas.microsoft.com/office/powerpoint/2010/main" val="3906632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defRPr/>
            </a:pPr>
            <a:r>
              <a:rPr lang="en-US" dirty="0" err="1">
                <a:solidFill>
                  <a:srgbClr val="FF6600"/>
                </a:solidFill>
              </a:rPr>
              <a:t>Programma</a:t>
            </a:r>
            <a:endParaRPr lang="en-US" dirty="0">
              <a:solidFill>
                <a:srgbClr val="FF6600"/>
              </a:solidFill>
            </a:endParaRPr>
          </a:p>
        </p:txBody>
      </p:sp>
      <p:cxnSp>
        <p:nvCxnSpPr>
          <p:cNvPr id="4" name="Straight Connector 3"/>
          <p:cNvCxnSpPr/>
          <p:nvPr/>
        </p:nvCxnSpPr>
        <p:spPr>
          <a:xfrm>
            <a:off x="611188" y="1125538"/>
            <a:ext cx="7993062"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t>www.cma-science.nl</a:t>
            </a:r>
          </a:p>
        </p:txBody>
      </p:sp>
      <p:sp>
        <p:nvSpPr>
          <p:cNvPr id="3" name="TextBox 2"/>
          <p:cNvSpPr txBox="1"/>
          <p:nvPr/>
        </p:nvSpPr>
        <p:spPr>
          <a:xfrm>
            <a:off x="478898" y="1556792"/>
            <a:ext cx="7920880" cy="2308324"/>
          </a:xfrm>
          <a:prstGeom prst="rect">
            <a:avLst/>
          </a:prstGeom>
          <a:noFill/>
        </p:spPr>
        <p:txBody>
          <a:bodyPr wrap="square" rtlCol="0">
            <a:spAutoFit/>
          </a:bodyPr>
          <a:lstStyle/>
          <a:p>
            <a:pPr marL="285750" indent="-285750">
              <a:buFontTx/>
              <a:buChar char="-"/>
            </a:pPr>
            <a:r>
              <a:rPr lang="nl-NL" dirty="0"/>
              <a:t>Voorstellen:</a:t>
            </a:r>
          </a:p>
          <a:p>
            <a:r>
              <a:rPr lang="nl-NL" dirty="0"/>
              <a:t>       </a:t>
            </a:r>
          </a:p>
          <a:p>
            <a:pPr marL="285750" indent="-285750">
              <a:buFontTx/>
              <a:buChar char="-"/>
            </a:pPr>
            <a:r>
              <a:rPr lang="nl-NL" dirty="0"/>
              <a:t>Introductie: CMA en LEGO producten</a:t>
            </a:r>
          </a:p>
          <a:p>
            <a:pPr marL="285750" indent="-285750">
              <a:buFontTx/>
              <a:buChar char="-"/>
            </a:pPr>
            <a:endParaRPr lang="nl-NL" dirty="0"/>
          </a:p>
          <a:p>
            <a:pPr marL="285750" indent="-285750">
              <a:buFontTx/>
              <a:buChar char="-"/>
            </a:pPr>
            <a:r>
              <a:rPr lang="nl-NL" dirty="0"/>
              <a:t>Kennismaking met nieuwe productlijn Spike Prime</a:t>
            </a:r>
          </a:p>
          <a:p>
            <a:endParaRPr lang="nl-NL" dirty="0"/>
          </a:p>
          <a:p>
            <a:pPr marL="285750" indent="-285750">
              <a:buFontTx/>
              <a:buChar char="-"/>
            </a:pPr>
            <a:endParaRPr lang="nl-NL" dirty="0"/>
          </a:p>
          <a:p>
            <a:pPr marL="285750" indent="-285750">
              <a:buFontTx/>
              <a:buChar char="-"/>
            </a:pPr>
            <a:r>
              <a:rPr lang="nl-NL" dirty="0"/>
              <a:t>uitproberen SPIKE™ Prime </a:t>
            </a:r>
            <a:r>
              <a:rPr lang="nl-NL" dirty="0" err="1"/>
              <a:t>dmv</a:t>
            </a:r>
            <a:r>
              <a:rPr lang="nl-NL" dirty="0"/>
              <a:t> opdrachten.</a:t>
            </a:r>
          </a:p>
        </p:txBody>
      </p:sp>
      <p:pic>
        <p:nvPicPr>
          <p:cNvPr id="6" name="Picture 3">
            <a:extLst>
              <a:ext uri="{FF2B5EF4-FFF2-40B4-BE49-F238E27FC236}">
                <a16:creationId xmlns:a16="http://schemas.microsoft.com/office/drawing/2014/main" id="{D428F820-E4A5-974C-B6CC-C3D85E7CDF9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32240" y="4220170"/>
            <a:ext cx="2086486" cy="2163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27628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defRPr/>
            </a:pPr>
            <a:r>
              <a:rPr lang="en-US" dirty="0">
                <a:solidFill>
                  <a:srgbClr val="FF6600"/>
                </a:solidFill>
              </a:rPr>
              <a:t>SPIKE™ Prime</a:t>
            </a:r>
          </a:p>
        </p:txBody>
      </p:sp>
      <p:cxnSp>
        <p:nvCxnSpPr>
          <p:cNvPr id="4" name="Straight Connector 3"/>
          <p:cNvCxnSpPr/>
          <p:nvPr/>
        </p:nvCxnSpPr>
        <p:spPr>
          <a:xfrm>
            <a:off x="611188" y="1125538"/>
            <a:ext cx="7993062"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t>www.cma-science.nl</a:t>
            </a:r>
          </a:p>
        </p:txBody>
      </p:sp>
      <p:pic>
        <p:nvPicPr>
          <p:cNvPr id="8" name="Picture 7">
            <a:extLst>
              <a:ext uri="{FF2B5EF4-FFF2-40B4-BE49-F238E27FC236}">
                <a16:creationId xmlns:a16="http://schemas.microsoft.com/office/drawing/2014/main" id="{23147F6F-4F99-A744-8205-9F1270C8F524}"/>
              </a:ext>
            </a:extLst>
          </p:cNvPr>
          <p:cNvPicPr>
            <a:picLocks noChangeAspect="1"/>
          </p:cNvPicPr>
          <p:nvPr/>
        </p:nvPicPr>
        <p:blipFill>
          <a:blip r:embed="rId2"/>
          <a:stretch>
            <a:fillRect/>
          </a:stretch>
        </p:blipFill>
        <p:spPr>
          <a:xfrm>
            <a:off x="593275" y="1412776"/>
            <a:ext cx="8010975" cy="4294830"/>
          </a:xfrm>
          <a:prstGeom prst="rect">
            <a:avLst/>
          </a:prstGeom>
        </p:spPr>
      </p:pic>
    </p:spTree>
    <p:extLst>
      <p:ext uri="{BB962C8B-B14F-4D97-AF65-F5344CB8AC3E}">
        <p14:creationId xmlns:p14="http://schemas.microsoft.com/office/powerpoint/2010/main" val="2220623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defRPr/>
            </a:pPr>
            <a:r>
              <a:rPr lang="en-US" dirty="0">
                <a:solidFill>
                  <a:srgbClr val="FF6600"/>
                </a:solidFill>
              </a:rPr>
              <a:t>Software (SPIKE)</a:t>
            </a:r>
          </a:p>
        </p:txBody>
      </p:sp>
      <p:cxnSp>
        <p:nvCxnSpPr>
          <p:cNvPr id="4" name="Straight Connector 3"/>
          <p:cNvCxnSpPr/>
          <p:nvPr/>
        </p:nvCxnSpPr>
        <p:spPr>
          <a:xfrm>
            <a:off x="611188" y="1125538"/>
            <a:ext cx="7993062"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t>www.cma-science.nl</a:t>
            </a:r>
          </a:p>
        </p:txBody>
      </p:sp>
      <p:sp>
        <p:nvSpPr>
          <p:cNvPr id="7" name="TextBox 6"/>
          <p:cNvSpPr txBox="1"/>
          <p:nvPr/>
        </p:nvSpPr>
        <p:spPr>
          <a:xfrm>
            <a:off x="733778" y="4275667"/>
            <a:ext cx="184666" cy="369332"/>
          </a:xfrm>
          <a:prstGeom prst="rect">
            <a:avLst/>
          </a:prstGeom>
          <a:noFill/>
        </p:spPr>
        <p:txBody>
          <a:bodyPr wrap="none" rtlCol="0">
            <a:spAutoFit/>
          </a:bodyPr>
          <a:lstStyle/>
          <a:p>
            <a:endParaRPr lang="en-US" dirty="0"/>
          </a:p>
        </p:txBody>
      </p:sp>
      <p:pic>
        <p:nvPicPr>
          <p:cNvPr id="8" name="Picture 3">
            <a:extLst>
              <a:ext uri="{FF2B5EF4-FFF2-40B4-BE49-F238E27FC236}">
                <a16:creationId xmlns:a16="http://schemas.microsoft.com/office/drawing/2014/main" id="{266AC3A7-E9B6-8749-B067-944FE5074D5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08304" y="4873335"/>
            <a:ext cx="1528028"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34955982-60A2-6B40-8D86-4BCA2DD240C7}"/>
              </a:ext>
            </a:extLst>
          </p:cNvPr>
          <p:cNvPicPr>
            <a:picLocks noChangeAspect="1"/>
          </p:cNvPicPr>
          <p:nvPr/>
        </p:nvPicPr>
        <p:blipFill>
          <a:blip r:embed="rId3"/>
          <a:stretch>
            <a:fillRect/>
          </a:stretch>
        </p:blipFill>
        <p:spPr>
          <a:xfrm>
            <a:off x="611188" y="1412776"/>
            <a:ext cx="6523058" cy="3672408"/>
          </a:xfrm>
          <a:prstGeom prst="rect">
            <a:avLst/>
          </a:prstGeom>
        </p:spPr>
      </p:pic>
    </p:spTree>
    <p:extLst>
      <p:ext uri="{BB962C8B-B14F-4D97-AF65-F5344CB8AC3E}">
        <p14:creationId xmlns:p14="http://schemas.microsoft.com/office/powerpoint/2010/main" val="10849517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defRPr/>
            </a:pPr>
            <a:r>
              <a:rPr lang="en-US" dirty="0">
                <a:solidFill>
                  <a:srgbClr val="FF6600"/>
                </a:solidFill>
              </a:rPr>
              <a:t>Software (EV3-G)</a:t>
            </a:r>
          </a:p>
        </p:txBody>
      </p:sp>
      <p:cxnSp>
        <p:nvCxnSpPr>
          <p:cNvPr id="4" name="Straight Connector 3"/>
          <p:cNvCxnSpPr/>
          <p:nvPr/>
        </p:nvCxnSpPr>
        <p:spPr>
          <a:xfrm>
            <a:off x="611188" y="1125538"/>
            <a:ext cx="7993062"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t>www.cma-science.nl</a:t>
            </a:r>
          </a:p>
        </p:txBody>
      </p:sp>
      <p:sp>
        <p:nvSpPr>
          <p:cNvPr id="7" name="TextBox 6"/>
          <p:cNvSpPr txBox="1"/>
          <p:nvPr/>
        </p:nvSpPr>
        <p:spPr>
          <a:xfrm>
            <a:off x="733778" y="4275667"/>
            <a:ext cx="184666"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2"/>
          <a:stretch>
            <a:fillRect/>
          </a:stretch>
        </p:blipFill>
        <p:spPr>
          <a:xfrm>
            <a:off x="611560" y="1268760"/>
            <a:ext cx="7848872" cy="5059445"/>
          </a:xfrm>
          <a:prstGeom prst="rect">
            <a:avLst/>
          </a:prstGeom>
        </p:spPr>
      </p:pic>
    </p:spTree>
    <p:extLst>
      <p:ext uri="{BB962C8B-B14F-4D97-AF65-F5344CB8AC3E}">
        <p14:creationId xmlns:p14="http://schemas.microsoft.com/office/powerpoint/2010/main" val="15068830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defRPr/>
            </a:pPr>
            <a:r>
              <a:rPr lang="en-US" dirty="0" err="1">
                <a:solidFill>
                  <a:srgbClr val="FF6600"/>
                </a:solidFill>
              </a:rPr>
              <a:t>Opdrachten</a:t>
            </a:r>
            <a:r>
              <a:rPr lang="en-US" dirty="0">
                <a:solidFill>
                  <a:srgbClr val="FF6600"/>
                </a:solidFill>
              </a:rPr>
              <a:t>:</a:t>
            </a:r>
            <a:endParaRPr lang="nl-NL" sz="4000" dirty="0">
              <a:solidFill>
                <a:srgbClr val="FF6600"/>
              </a:solidFill>
            </a:endParaRPr>
          </a:p>
        </p:txBody>
      </p:sp>
      <p:cxnSp>
        <p:nvCxnSpPr>
          <p:cNvPr id="4" name="Straight Connector 3"/>
          <p:cNvCxnSpPr/>
          <p:nvPr/>
        </p:nvCxnSpPr>
        <p:spPr>
          <a:xfrm>
            <a:off x="611188" y="1125538"/>
            <a:ext cx="7993062"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t>www.cma-science.nl</a:t>
            </a:r>
          </a:p>
        </p:txBody>
      </p:sp>
      <p:sp>
        <p:nvSpPr>
          <p:cNvPr id="7" name="TextBox 6"/>
          <p:cNvSpPr txBox="1"/>
          <p:nvPr/>
        </p:nvSpPr>
        <p:spPr>
          <a:xfrm>
            <a:off x="733778" y="4275667"/>
            <a:ext cx="184666" cy="369332"/>
          </a:xfrm>
          <a:prstGeom prst="rect">
            <a:avLst/>
          </a:prstGeom>
          <a:noFill/>
        </p:spPr>
        <p:txBody>
          <a:bodyPr wrap="none" rtlCol="0">
            <a:spAutoFit/>
          </a:bodyPr>
          <a:lstStyle/>
          <a:p>
            <a:endParaRPr lang="en-US" dirty="0"/>
          </a:p>
        </p:txBody>
      </p:sp>
      <p:sp>
        <p:nvSpPr>
          <p:cNvPr id="3" name="TextBox 2"/>
          <p:cNvSpPr txBox="1"/>
          <p:nvPr/>
        </p:nvSpPr>
        <p:spPr>
          <a:xfrm>
            <a:off x="611188" y="1461268"/>
            <a:ext cx="7705228" cy="5078313"/>
          </a:xfrm>
          <a:prstGeom prst="rect">
            <a:avLst/>
          </a:prstGeom>
          <a:noFill/>
        </p:spPr>
        <p:txBody>
          <a:bodyPr wrap="square" rtlCol="0">
            <a:spAutoFit/>
          </a:bodyPr>
          <a:lstStyle/>
          <a:p>
            <a:endParaRPr lang="en-US" dirty="0"/>
          </a:p>
          <a:p>
            <a:r>
              <a:rPr lang="nl-NL" b="1" dirty="0"/>
              <a:t>Opdracht 1 :</a:t>
            </a:r>
          </a:p>
          <a:p>
            <a:r>
              <a:rPr lang="nl-NL" dirty="0"/>
              <a:t>Verander de afbeelding van de Hub.</a:t>
            </a:r>
          </a:p>
          <a:p>
            <a:endParaRPr lang="nl-NL" b="1" dirty="0"/>
          </a:p>
          <a:p>
            <a:r>
              <a:rPr lang="nl-NL" b="1" dirty="0"/>
              <a:t>Opdracht 2a :</a:t>
            </a:r>
          </a:p>
          <a:p>
            <a:r>
              <a:rPr lang="nl-NL" dirty="0"/>
              <a:t>Laat de motor draaien tot dat een kleur verandert.</a:t>
            </a:r>
          </a:p>
          <a:p>
            <a:endParaRPr lang="nl-NL" dirty="0"/>
          </a:p>
          <a:p>
            <a:r>
              <a:rPr lang="nl-NL" b="1" dirty="0"/>
              <a:t>Opdracht 2b :</a:t>
            </a:r>
          </a:p>
          <a:p>
            <a:r>
              <a:rPr lang="nl-NL" dirty="0"/>
              <a:t>Laat de motor draaien tot dat een kleur verandert en speel een geluid.</a:t>
            </a:r>
          </a:p>
          <a:p>
            <a:endParaRPr lang="nl-NL" dirty="0"/>
          </a:p>
          <a:p>
            <a:r>
              <a:rPr lang="nl-NL" b="1" dirty="0"/>
              <a:t>Opdracht 3a: </a:t>
            </a:r>
          </a:p>
          <a:p>
            <a:r>
              <a:rPr lang="nl-NL" dirty="0"/>
              <a:t>Gebruik een bericht om een ander programma te starten.</a:t>
            </a:r>
          </a:p>
          <a:p>
            <a:endParaRPr lang="nl-NL" b="1" dirty="0"/>
          </a:p>
          <a:p>
            <a:r>
              <a:rPr lang="nl-NL" b="1" dirty="0"/>
              <a:t>Opdracht 3b:</a:t>
            </a:r>
          </a:p>
          <a:p>
            <a:r>
              <a:rPr lang="nl-NL" dirty="0"/>
              <a:t>Laat de hub tellen 1 tot met 9. Teken elke keer het getal op de hub.</a:t>
            </a:r>
          </a:p>
          <a:p>
            <a:endParaRPr lang="nl-NL" dirty="0"/>
          </a:p>
          <a:p>
            <a:endParaRPr lang="nl-NL" dirty="0"/>
          </a:p>
          <a:p>
            <a:endParaRPr lang="nl-NL" dirty="0"/>
          </a:p>
        </p:txBody>
      </p:sp>
    </p:spTree>
    <p:extLst>
      <p:ext uri="{BB962C8B-B14F-4D97-AF65-F5344CB8AC3E}">
        <p14:creationId xmlns:p14="http://schemas.microsoft.com/office/powerpoint/2010/main" val="18482125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defRPr/>
            </a:pPr>
            <a:r>
              <a:rPr lang="en-US" dirty="0" err="1">
                <a:solidFill>
                  <a:srgbClr val="FF6600"/>
                </a:solidFill>
              </a:rPr>
              <a:t>Opdrachten</a:t>
            </a:r>
            <a:r>
              <a:rPr lang="en-US" dirty="0">
                <a:solidFill>
                  <a:srgbClr val="FF6600"/>
                </a:solidFill>
              </a:rPr>
              <a:t>:</a:t>
            </a:r>
            <a:endParaRPr lang="nl-NL" sz="4000" dirty="0">
              <a:solidFill>
                <a:srgbClr val="FF6600"/>
              </a:solidFill>
            </a:endParaRPr>
          </a:p>
        </p:txBody>
      </p:sp>
      <p:cxnSp>
        <p:nvCxnSpPr>
          <p:cNvPr id="4" name="Straight Connector 3"/>
          <p:cNvCxnSpPr/>
          <p:nvPr/>
        </p:nvCxnSpPr>
        <p:spPr>
          <a:xfrm>
            <a:off x="611188" y="1125538"/>
            <a:ext cx="7993062"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t>www.cma-science.nl</a:t>
            </a:r>
          </a:p>
        </p:txBody>
      </p:sp>
      <p:sp>
        <p:nvSpPr>
          <p:cNvPr id="7" name="TextBox 6"/>
          <p:cNvSpPr txBox="1"/>
          <p:nvPr/>
        </p:nvSpPr>
        <p:spPr>
          <a:xfrm>
            <a:off x="733778" y="4275667"/>
            <a:ext cx="184666" cy="369332"/>
          </a:xfrm>
          <a:prstGeom prst="rect">
            <a:avLst/>
          </a:prstGeom>
          <a:noFill/>
        </p:spPr>
        <p:txBody>
          <a:bodyPr wrap="none" rtlCol="0">
            <a:spAutoFit/>
          </a:bodyPr>
          <a:lstStyle/>
          <a:p>
            <a:endParaRPr lang="en-US" dirty="0"/>
          </a:p>
        </p:txBody>
      </p:sp>
      <p:sp>
        <p:nvSpPr>
          <p:cNvPr id="3" name="TextBox 2"/>
          <p:cNvSpPr txBox="1"/>
          <p:nvPr/>
        </p:nvSpPr>
        <p:spPr>
          <a:xfrm>
            <a:off x="611188" y="1628800"/>
            <a:ext cx="7853432" cy="2031325"/>
          </a:xfrm>
          <a:prstGeom prst="rect">
            <a:avLst/>
          </a:prstGeom>
          <a:noFill/>
        </p:spPr>
        <p:txBody>
          <a:bodyPr wrap="none" rtlCol="0">
            <a:spAutoFit/>
          </a:bodyPr>
          <a:lstStyle/>
          <a:p>
            <a:endParaRPr lang="en-US" dirty="0"/>
          </a:p>
          <a:p>
            <a:r>
              <a:rPr lang="nl-NL" b="1" dirty="0"/>
              <a:t>Opdracht 4 :</a:t>
            </a:r>
          </a:p>
          <a:p>
            <a:r>
              <a:rPr lang="nl-NL" dirty="0"/>
              <a:t>Laat de motor een willekeurige snelheid draaien (5x wisselen van snelheid)</a:t>
            </a:r>
          </a:p>
          <a:p>
            <a:endParaRPr lang="nl-NL" b="1" dirty="0"/>
          </a:p>
          <a:p>
            <a:r>
              <a:rPr lang="nl-NL" b="1" dirty="0"/>
              <a:t>Opdracht 5 :</a:t>
            </a:r>
          </a:p>
          <a:p>
            <a:r>
              <a:rPr lang="nl-NL" dirty="0"/>
              <a:t>Doe een korte opdracht uit de software.</a:t>
            </a:r>
          </a:p>
          <a:p>
            <a:endParaRPr lang="nl-NL" dirty="0"/>
          </a:p>
        </p:txBody>
      </p:sp>
    </p:spTree>
    <p:extLst>
      <p:ext uri="{BB962C8B-B14F-4D97-AF65-F5344CB8AC3E}">
        <p14:creationId xmlns:p14="http://schemas.microsoft.com/office/powerpoint/2010/main" val="21043522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defRPr/>
            </a:pPr>
            <a:r>
              <a:rPr lang="en-US" dirty="0">
                <a:solidFill>
                  <a:srgbClr val="FF6600"/>
                </a:solidFill>
              </a:rPr>
              <a:t>SPIKE™ Prime</a:t>
            </a:r>
          </a:p>
        </p:txBody>
      </p:sp>
      <p:cxnSp>
        <p:nvCxnSpPr>
          <p:cNvPr id="4" name="Straight Connector 3"/>
          <p:cNvCxnSpPr/>
          <p:nvPr/>
        </p:nvCxnSpPr>
        <p:spPr>
          <a:xfrm>
            <a:off x="611188" y="1125538"/>
            <a:ext cx="7993062"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t>www.cma-science.nl</a:t>
            </a:r>
          </a:p>
        </p:txBody>
      </p:sp>
      <p:sp>
        <p:nvSpPr>
          <p:cNvPr id="3" name="TextBox 2">
            <a:extLst>
              <a:ext uri="{FF2B5EF4-FFF2-40B4-BE49-F238E27FC236}">
                <a16:creationId xmlns:a16="http://schemas.microsoft.com/office/drawing/2014/main" id="{7C0D9674-E1D1-A64A-B4FC-BA82DEF669CD}"/>
              </a:ext>
            </a:extLst>
          </p:cNvPr>
          <p:cNvSpPr txBox="1"/>
          <p:nvPr/>
        </p:nvSpPr>
        <p:spPr>
          <a:xfrm>
            <a:off x="1266940" y="1927952"/>
            <a:ext cx="4284634" cy="1384995"/>
          </a:xfrm>
          <a:prstGeom prst="rect">
            <a:avLst/>
          </a:prstGeom>
          <a:noFill/>
        </p:spPr>
        <p:txBody>
          <a:bodyPr wrap="none" rtlCol="0">
            <a:spAutoFit/>
          </a:bodyPr>
          <a:lstStyle/>
          <a:p>
            <a:r>
              <a:rPr lang="en-US" sz="2800" b="1" dirty="0"/>
              <a:t>Feedback!</a:t>
            </a:r>
          </a:p>
          <a:p>
            <a:endParaRPr lang="en-US" sz="2800" b="1" dirty="0"/>
          </a:p>
          <a:p>
            <a:r>
              <a:rPr lang="en-US" sz="2800" b="1" dirty="0"/>
              <a:t>Wat </a:t>
            </a:r>
            <a:r>
              <a:rPr lang="en-US" sz="2800" b="1" dirty="0" err="1"/>
              <a:t>vinden</a:t>
            </a:r>
            <a:r>
              <a:rPr lang="en-US" sz="2800" b="1" dirty="0"/>
              <a:t> </a:t>
            </a:r>
            <a:r>
              <a:rPr lang="en-US" sz="2800" b="1" dirty="0" err="1"/>
              <a:t>jullie</a:t>
            </a:r>
            <a:r>
              <a:rPr lang="en-US" sz="2800" b="1" dirty="0"/>
              <a:t> </a:t>
            </a:r>
            <a:r>
              <a:rPr lang="en-US" sz="2800" b="1" dirty="0" err="1"/>
              <a:t>ervan</a:t>
            </a:r>
            <a:r>
              <a:rPr lang="en-US" sz="2800" b="1" dirty="0"/>
              <a:t>?</a:t>
            </a:r>
          </a:p>
        </p:txBody>
      </p:sp>
    </p:spTree>
    <p:extLst>
      <p:ext uri="{BB962C8B-B14F-4D97-AF65-F5344CB8AC3E}">
        <p14:creationId xmlns:p14="http://schemas.microsoft.com/office/powerpoint/2010/main" val="216808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Text Box 6"/>
          <p:cNvSpPr txBox="1">
            <a:spLocks noChangeArrowheads="1"/>
          </p:cNvSpPr>
          <p:nvPr/>
        </p:nvSpPr>
        <p:spPr bwMode="auto">
          <a:xfrm>
            <a:off x="0" y="692150"/>
            <a:ext cx="9144000" cy="865188"/>
          </a:xfrm>
          <a:prstGeom prst="rect">
            <a:avLst/>
          </a:prstGeom>
          <a:solidFill>
            <a:schemeClr val="tx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spcBef>
                <a:spcPct val="50000"/>
              </a:spcBef>
              <a:defRPr/>
            </a:pPr>
            <a:br>
              <a:rPr lang="en-US" sz="2000" b="1" dirty="0">
                <a:solidFill>
                  <a:schemeClr val="bg1"/>
                </a:solidFill>
                <a:cs typeface="+mn-cs"/>
              </a:rPr>
            </a:br>
            <a:endParaRPr lang="en-US" sz="3600" b="1" dirty="0">
              <a:solidFill>
                <a:schemeClr val="bg1"/>
              </a:solidFill>
              <a:cs typeface="+mn-cs"/>
            </a:endParaRPr>
          </a:p>
        </p:txBody>
      </p:sp>
      <p:pic>
        <p:nvPicPr>
          <p:cNvPr id="205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430588"/>
            <a:ext cx="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05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8" y="1557338"/>
            <a:ext cx="9144000" cy="352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Footer Placeholder 1"/>
          <p:cNvSpPr>
            <a:spLocks noGrp="1"/>
          </p:cNvSpPr>
          <p:nvPr>
            <p:ph type="ftr" sz="quarter" idx="11"/>
          </p:nvPr>
        </p:nvSpPr>
        <p:spPr>
          <a:xfrm>
            <a:off x="2987824" y="5085184"/>
            <a:ext cx="2895600" cy="331787"/>
          </a:xfrm>
        </p:spPr>
        <p:txBody>
          <a:bodyPr/>
          <a:lstStyle/>
          <a:p>
            <a:pPr>
              <a:defRPr/>
            </a:pPr>
            <a:r>
              <a:rPr lang="en-US" dirty="0" err="1"/>
              <a:t>www.cma-science.nl</a:t>
            </a:r>
            <a:endParaRPr lang="en-US" dirty="0"/>
          </a:p>
        </p:txBody>
      </p:sp>
      <p:sp>
        <p:nvSpPr>
          <p:cNvPr id="44038" name="TextBox 3"/>
          <p:cNvSpPr txBox="1">
            <a:spLocks noChangeArrowheads="1"/>
          </p:cNvSpPr>
          <p:nvPr/>
        </p:nvSpPr>
        <p:spPr bwMode="auto">
          <a:xfrm>
            <a:off x="2411413" y="4437063"/>
            <a:ext cx="424815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t>C</a:t>
            </a:r>
            <a:r>
              <a:rPr lang="en-US" sz="1800" dirty="0"/>
              <a:t>entre for </a:t>
            </a:r>
            <a:r>
              <a:rPr lang="en-US" sz="1800" b="1" dirty="0"/>
              <a:t>M</a:t>
            </a:r>
            <a:r>
              <a:rPr lang="en-US" sz="1800" dirty="0"/>
              <a:t>icrocomputer </a:t>
            </a:r>
            <a:r>
              <a:rPr lang="en-US" sz="1800" b="1" dirty="0"/>
              <a:t>A</a:t>
            </a:r>
            <a:r>
              <a:rPr lang="en-US" sz="1800" dirty="0"/>
              <a:t>pplications </a:t>
            </a:r>
          </a:p>
        </p:txBody>
      </p:sp>
      <p:pic>
        <p:nvPicPr>
          <p:cNvPr id="8" name="Picture 7" descr="CMA-logo-400x400-RGB.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79912" y="2924944"/>
            <a:ext cx="1225550" cy="1223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2303077" y="2251731"/>
            <a:ext cx="4371710" cy="523220"/>
          </a:xfrm>
          <a:prstGeom prst="rect">
            <a:avLst/>
          </a:prstGeom>
          <a:noFill/>
        </p:spPr>
        <p:txBody>
          <a:bodyPr wrap="none" rtlCol="0">
            <a:spAutoFit/>
          </a:bodyPr>
          <a:lstStyle/>
          <a:p>
            <a:pPr algn="ctr"/>
            <a:r>
              <a:rPr lang="en-US" sz="2800" b="1" dirty="0" err="1">
                <a:solidFill>
                  <a:schemeClr val="tx2"/>
                </a:solidFill>
              </a:rPr>
              <a:t>norbert@cma-science.nl</a:t>
            </a:r>
            <a:endParaRPr lang="en-US" sz="2800" b="1" dirty="0">
              <a:solidFill>
                <a:schemeClr val="tx2"/>
              </a:solidFill>
            </a:endParaRPr>
          </a:p>
        </p:txBody>
      </p:sp>
    </p:spTree>
    <p:extLst>
      <p:ext uri="{BB962C8B-B14F-4D97-AF65-F5344CB8AC3E}">
        <p14:creationId xmlns:p14="http://schemas.microsoft.com/office/powerpoint/2010/main" val="234336347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xmlns:p14="http://schemas.microsoft.com/office/powerpoint/2010/mai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defRPr/>
            </a:pPr>
            <a:r>
              <a:rPr lang="en-US" dirty="0">
                <a:solidFill>
                  <a:srgbClr val="FF6600"/>
                </a:solidFill>
              </a:rPr>
              <a:t>LEGO Education</a:t>
            </a:r>
          </a:p>
        </p:txBody>
      </p:sp>
      <p:cxnSp>
        <p:nvCxnSpPr>
          <p:cNvPr id="4" name="Straight Connector 3"/>
          <p:cNvCxnSpPr/>
          <p:nvPr/>
        </p:nvCxnSpPr>
        <p:spPr>
          <a:xfrm>
            <a:off x="611188" y="1125538"/>
            <a:ext cx="7993062"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t>www.cma-science.nl</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711" y="1310951"/>
            <a:ext cx="2808684" cy="2287589"/>
          </a:xfrm>
          <a:prstGeom prst="rect">
            <a:avLst/>
          </a:prstGeom>
        </p:spPr>
      </p:pic>
      <p:grpSp>
        <p:nvGrpSpPr>
          <p:cNvPr id="11" name="Group 10">
            <a:extLst>
              <a:ext uri="{FF2B5EF4-FFF2-40B4-BE49-F238E27FC236}">
                <a16:creationId xmlns:a16="http://schemas.microsoft.com/office/drawing/2014/main" id="{9F61DA67-4B31-844E-89F8-30CCF5B864EB}"/>
              </a:ext>
            </a:extLst>
          </p:cNvPr>
          <p:cNvGrpSpPr/>
          <p:nvPr/>
        </p:nvGrpSpPr>
        <p:grpSpPr>
          <a:xfrm>
            <a:off x="3236119" y="1310952"/>
            <a:ext cx="2743199" cy="2287589"/>
            <a:chOff x="6629400" y="2857500"/>
            <a:chExt cx="2743199" cy="2287589"/>
          </a:xfrm>
        </p:grpSpPr>
        <p:sp>
          <p:nvSpPr>
            <p:cNvPr id="12" name="Rectangle 11">
              <a:extLst>
                <a:ext uri="{FF2B5EF4-FFF2-40B4-BE49-F238E27FC236}">
                  <a16:creationId xmlns:a16="http://schemas.microsoft.com/office/drawing/2014/main" id="{DFBF0D90-53CD-1342-86C5-AE42F3811532}"/>
                </a:ext>
              </a:extLst>
            </p:cNvPr>
            <p:cNvSpPr/>
            <p:nvPr/>
          </p:nvSpPr>
          <p:spPr>
            <a:xfrm>
              <a:off x="6629400" y="2857500"/>
              <a:ext cx="2743199" cy="22875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82880" rIns="182880" rtlCol="0" anchor="ctr"/>
            <a:lstStyle/>
            <a:p>
              <a:pPr algn="ctr" rtl="0"/>
              <a:endParaRPr lang="en-US" sz="2000" b="1" cap="all" dirty="0">
                <a:solidFill>
                  <a:schemeClr val="tx1"/>
                </a:solidFill>
              </a:endParaRPr>
            </a:p>
          </p:txBody>
        </p:sp>
        <p:grpSp>
          <p:nvGrpSpPr>
            <p:cNvPr id="14" name="Group 13">
              <a:extLst>
                <a:ext uri="{FF2B5EF4-FFF2-40B4-BE49-F238E27FC236}">
                  <a16:creationId xmlns:a16="http://schemas.microsoft.com/office/drawing/2014/main" id="{82C39AE3-F2EE-BA49-AE76-0DE0BF65B585}"/>
                </a:ext>
              </a:extLst>
            </p:cNvPr>
            <p:cNvGrpSpPr/>
            <p:nvPr/>
          </p:nvGrpSpPr>
          <p:grpSpPr>
            <a:xfrm>
              <a:off x="7072885" y="3633474"/>
              <a:ext cx="2083986" cy="1362212"/>
              <a:chOff x="7046063" y="3694789"/>
              <a:chExt cx="1960418" cy="1281441"/>
            </a:xfrm>
          </p:grpSpPr>
          <p:sp>
            <p:nvSpPr>
              <p:cNvPr id="15" name="Rounded Rectangle 14">
                <a:extLst>
                  <a:ext uri="{FF2B5EF4-FFF2-40B4-BE49-F238E27FC236}">
                    <a16:creationId xmlns:a16="http://schemas.microsoft.com/office/drawing/2014/main" id="{6F5D877D-BCE9-B54E-B485-F441ECE3EA73}"/>
                  </a:ext>
                </a:extLst>
              </p:cNvPr>
              <p:cNvSpPr/>
              <p:nvPr/>
            </p:nvSpPr>
            <p:spPr>
              <a:xfrm>
                <a:off x="7046063" y="3694789"/>
                <a:ext cx="1960418" cy="1281441"/>
              </a:xfrm>
              <a:prstGeom prst="roundRect">
                <a:avLst>
                  <a:gd name="adj" fmla="val 6308"/>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EGO Chalet 60" pitchFamily="50" charset="0"/>
                  <a:ea typeface="+mn-ea"/>
                  <a:cs typeface="+mn-cs"/>
                </a:endParaRPr>
              </a:p>
            </p:txBody>
          </p:sp>
          <p:pic>
            <p:nvPicPr>
              <p:cNvPr id="16" name="Picture 15" descr="A screenshot of a cell phone&#10;&#10;Description automatically generated">
                <a:extLst>
                  <a:ext uri="{FF2B5EF4-FFF2-40B4-BE49-F238E27FC236}">
                    <a16:creationId xmlns:a16="http://schemas.microsoft.com/office/drawing/2014/main" id="{231FDEAA-A37F-7247-8E65-F11CC58FAC5E}"/>
                  </a:ext>
                </a:extLst>
              </p:cNvPr>
              <p:cNvPicPr>
                <a:picLocks noChangeAspect="1"/>
              </p:cNvPicPr>
              <p:nvPr/>
            </p:nvPicPr>
            <p:blipFill>
              <a:blip r:embed="rId3"/>
              <a:stretch>
                <a:fillRect/>
              </a:stretch>
            </p:blipFill>
            <p:spPr>
              <a:xfrm>
                <a:off x="7208919" y="3748141"/>
                <a:ext cx="1634711" cy="1174737"/>
              </a:xfrm>
              <a:prstGeom prst="rect">
                <a:avLst/>
              </a:prstGeom>
            </p:spPr>
          </p:pic>
        </p:grpSp>
      </p:grpSp>
      <p:sp>
        <p:nvSpPr>
          <p:cNvPr id="17" name="Rectangle 16">
            <a:extLst>
              <a:ext uri="{FF2B5EF4-FFF2-40B4-BE49-F238E27FC236}">
                <a16:creationId xmlns:a16="http://schemas.microsoft.com/office/drawing/2014/main" id="{9801DEFF-3DF3-0F42-B619-016ACFE943A4}"/>
              </a:ext>
            </a:extLst>
          </p:cNvPr>
          <p:cNvSpPr/>
          <p:nvPr/>
        </p:nvSpPr>
        <p:spPr>
          <a:xfrm>
            <a:off x="542455" y="3543789"/>
            <a:ext cx="3429000" cy="29606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82880" rIns="182880" rtlCol="0" anchor="ctr"/>
          <a:lstStyle/>
          <a:p>
            <a:pPr algn="ctr" rtl="0"/>
            <a:endParaRPr lang="en-US" sz="2000" b="1" cap="all" dirty="0">
              <a:solidFill>
                <a:schemeClr val="tx1"/>
              </a:solidFill>
            </a:endParaRPr>
          </a:p>
        </p:txBody>
      </p:sp>
      <p:pic>
        <p:nvPicPr>
          <p:cNvPr id="18" name="Picture 3">
            <a:extLst>
              <a:ext uri="{FF2B5EF4-FFF2-40B4-BE49-F238E27FC236}">
                <a16:creationId xmlns:a16="http://schemas.microsoft.com/office/drawing/2014/main" id="{BCA0DC4B-8963-6746-93A7-9455F1ECD33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948051" y="4694745"/>
            <a:ext cx="2707629" cy="169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a:extLst>
              <a:ext uri="{FF2B5EF4-FFF2-40B4-BE49-F238E27FC236}">
                <a16:creationId xmlns:a16="http://schemas.microsoft.com/office/drawing/2014/main" id="{7FE2B295-6DCF-9549-AEF8-12A003BA410C}"/>
              </a:ext>
            </a:extLst>
          </p:cNvPr>
          <p:cNvSpPr/>
          <p:nvPr/>
        </p:nvSpPr>
        <p:spPr>
          <a:xfrm>
            <a:off x="3918651" y="3598540"/>
            <a:ext cx="2285998" cy="290040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82880" rIns="182880" rtlCol="0" anchor="ctr"/>
          <a:lstStyle/>
          <a:p>
            <a:pPr algn="ctr" rtl="0"/>
            <a:endParaRPr lang="en-US" sz="2000" b="1" cap="all" dirty="0">
              <a:solidFill>
                <a:schemeClr val="tx1"/>
              </a:solidFill>
            </a:endParaRPr>
          </a:p>
        </p:txBody>
      </p:sp>
      <p:pic>
        <p:nvPicPr>
          <p:cNvPr id="21" name="Picture 3">
            <a:extLst>
              <a:ext uri="{FF2B5EF4-FFF2-40B4-BE49-F238E27FC236}">
                <a16:creationId xmlns:a16="http://schemas.microsoft.com/office/drawing/2014/main" id="{C763362D-E014-C942-BBC4-1C1AEEACC4B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4234426" y="4008761"/>
            <a:ext cx="1299607" cy="1211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7D127C31-8975-3E45-8646-DAF22A634C6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4026547" y="5134561"/>
            <a:ext cx="1738160" cy="126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4" name="Group 23">
            <a:extLst>
              <a:ext uri="{FF2B5EF4-FFF2-40B4-BE49-F238E27FC236}">
                <a16:creationId xmlns:a16="http://schemas.microsoft.com/office/drawing/2014/main" id="{30349FA7-65AB-864C-922D-4A759E07F7BA}"/>
              </a:ext>
            </a:extLst>
          </p:cNvPr>
          <p:cNvGrpSpPr/>
          <p:nvPr/>
        </p:nvGrpSpPr>
        <p:grpSpPr>
          <a:xfrm>
            <a:off x="5763591" y="3283938"/>
            <a:ext cx="2949874" cy="3215009"/>
            <a:chOff x="606779" y="2400299"/>
            <a:chExt cx="2971800" cy="2955159"/>
          </a:xfrm>
        </p:grpSpPr>
        <p:sp>
          <p:nvSpPr>
            <p:cNvPr id="25" name="Rectangle 24">
              <a:extLst>
                <a:ext uri="{FF2B5EF4-FFF2-40B4-BE49-F238E27FC236}">
                  <a16:creationId xmlns:a16="http://schemas.microsoft.com/office/drawing/2014/main" id="{F22460ED-9FC7-2248-97DD-7F9C4796E125}"/>
                </a:ext>
              </a:extLst>
            </p:cNvPr>
            <p:cNvSpPr/>
            <p:nvPr/>
          </p:nvSpPr>
          <p:spPr>
            <a:xfrm>
              <a:off x="606779" y="2400299"/>
              <a:ext cx="2971800" cy="295515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82880" rIns="182880" rtlCol="0" anchor="ctr"/>
            <a:lstStyle/>
            <a:p>
              <a:pPr algn="ctr" rtl="0"/>
              <a:endParaRPr lang="en-US" sz="2000" b="1" cap="all" dirty="0">
                <a:solidFill>
                  <a:schemeClr val="tx1"/>
                </a:solidFill>
              </a:endParaRPr>
            </a:p>
          </p:txBody>
        </p:sp>
        <p:pic>
          <p:nvPicPr>
            <p:cNvPr id="26" name="Picture 3">
              <a:extLst>
                <a:ext uri="{FF2B5EF4-FFF2-40B4-BE49-F238E27FC236}">
                  <a16:creationId xmlns:a16="http://schemas.microsoft.com/office/drawing/2014/main" id="{9BBA7992-3444-8046-99D5-34F7E8A627EC}"/>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1450959" y="2932916"/>
              <a:ext cx="1503306" cy="229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9" name="Rectangle 28">
            <a:extLst>
              <a:ext uri="{FF2B5EF4-FFF2-40B4-BE49-F238E27FC236}">
                <a16:creationId xmlns:a16="http://schemas.microsoft.com/office/drawing/2014/main" id="{B364F704-394D-EC42-A007-858D92F1B7CE}"/>
              </a:ext>
            </a:extLst>
          </p:cNvPr>
          <p:cNvSpPr/>
          <p:nvPr/>
        </p:nvSpPr>
        <p:spPr>
          <a:xfrm>
            <a:off x="5936712" y="1305467"/>
            <a:ext cx="2776754" cy="258735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82880" rIns="182880" rtlCol="0" anchor="ctr"/>
          <a:lstStyle/>
          <a:p>
            <a:pPr algn="ctr" rtl="0"/>
            <a:endParaRPr lang="en-US" sz="2000" b="1" cap="all" dirty="0">
              <a:solidFill>
                <a:schemeClr val="tx1"/>
              </a:solidFill>
            </a:endParaRPr>
          </a:p>
        </p:txBody>
      </p:sp>
      <p:pic>
        <p:nvPicPr>
          <p:cNvPr id="30" name="Picture 3">
            <a:extLst>
              <a:ext uri="{FF2B5EF4-FFF2-40B4-BE49-F238E27FC236}">
                <a16:creationId xmlns:a16="http://schemas.microsoft.com/office/drawing/2014/main" id="{D3966F15-75D0-CF4D-9225-153C0B964682}"/>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365651" y="1250385"/>
            <a:ext cx="2086486" cy="2356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339377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xmlns:p14="http://schemas.microsoft.com/office/powerpoint/2010/mai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10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decel="100000" fill="hold" nodeType="afterEffect">
                                  <p:stCondLst>
                                    <p:cond delay="100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1000" fill="hold"/>
                                        <p:tgtEl>
                                          <p:spTgt spid="24"/>
                                        </p:tgtEl>
                                        <p:attrNameLst>
                                          <p:attrName>ppt_x</p:attrName>
                                        </p:attrNameLst>
                                      </p:cBhvr>
                                      <p:tavLst>
                                        <p:tav tm="0">
                                          <p:val>
                                            <p:strVal val="0-#ppt_w/2"/>
                                          </p:val>
                                        </p:tav>
                                        <p:tav tm="100000">
                                          <p:val>
                                            <p:strVal val="#ppt_x"/>
                                          </p:val>
                                        </p:tav>
                                      </p:tavLst>
                                    </p:anim>
                                    <p:anim calcmode="lin" valueType="num">
                                      <p:cBhvr additive="base">
                                        <p:cTn id="13" dur="1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defRPr/>
            </a:pPr>
            <a:r>
              <a:rPr lang="en-US" dirty="0">
                <a:solidFill>
                  <a:srgbClr val="FF6600"/>
                </a:solidFill>
              </a:rPr>
              <a:t>LEGO Education</a:t>
            </a:r>
          </a:p>
        </p:txBody>
      </p:sp>
      <p:cxnSp>
        <p:nvCxnSpPr>
          <p:cNvPr id="4" name="Straight Connector 3"/>
          <p:cNvCxnSpPr/>
          <p:nvPr/>
        </p:nvCxnSpPr>
        <p:spPr>
          <a:xfrm>
            <a:off x="611188" y="1125538"/>
            <a:ext cx="7993062"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t>www.cma-science.nl</a:t>
            </a:r>
          </a:p>
        </p:txBody>
      </p:sp>
      <p:pic>
        <p:nvPicPr>
          <p:cNvPr id="11" name="Picture 7" descr="CMA-logo-400x400-RGB.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313295"/>
            <a:ext cx="1225550" cy="1223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827584" y="2996952"/>
            <a:ext cx="5463996" cy="2585323"/>
          </a:xfrm>
          <a:prstGeom prst="rect">
            <a:avLst/>
          </a:prstGeom>
          <a:noFill/>
        </p:spPr>
        <p:txBody>
          <a:bodyPr wrap="none" rtlCol="0">
            <a:spAutoFit/>
          </a:bodyPr>
          <a:lstStyle/>
          <a:p>
            <a:r>
              <a:rPr lang="nl-NL" dirty="0"/>
              <a:t>Officiële verkoper van Lego </a:t>
            </a:r>
            <a:r>
              <a:rPr lang="nl-NL" dirty="0" err="1"/>
              <a:t>Education</a:t>
            </a:r>
            <a:r>
              <a:rPr lang="nl-NL" dirty="0"/>
              <a:t> in Nederland.</a:t>
            </a:r>
          </a:p>
          <a:p>
            <a:endParaRPr lang="nl-NL" dirty="0"/>
          </a:p>
          <a:p>
            <a:r>
              <a:rPr lang="nl-NL" dirty="0"/>
              <a:t>Nascholing voor </a:t>
            </a:r>
            <a:r>
              <a:rPr lang="nl-NL" dirty="0" err="1"/>
              <a:t>Mindstorms</a:t>
            </a:r>
            <a:r>
              <a:rPr lang="nl-NL" dirty="0"/>
              <a:t> EV3</a:t>
            </a:r>
          </a:p>
          <a:p>
            <a:endParaRPr lang="nl-NL" dirty="0"/>
          </a:p>
          <a:p>
            <a:r>
              <a:rPr lang="nl-NL" dirty="0"/>
              <a:t>Nascholing gebruik van LEGO in de les.</a:t>
            </a:r>
          </a:p>
          <a:p>
            <a:endParaRPr lang="nl-NL" dirty="0"/>
          </a:p>
          <a:p>
            <a:r>
              <a:rPr lang="nl-NL" dirty="0"/>
              <a:t>Basisschool LEGO – WeDo2.0</a:t>
            </a:r>
          </a:p>
          <a:p>
            <a:endParaRPr lang="nl-NL" dirty="0"/>
          </a:p>
          <a:p>
            <a:r>
              <a:rPr lang="nl-NL" dirty="0"/>
              <a:t>SPIKE Prime  </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0250" y="1414663"/>
            <a:ext cx="4064000" cy="576064"/>
          </a:xfrm>
          <a:prstGeom prst="rect">
            <a:avLst/>
          </a:prstGeom>
        </p:spPr>
      </p:pic>
      <p:pic>
        <p:nvPicPr>
          <p:cNvPr id="8" name="Picture 7">
            <a:extLst>
              <a:ext uri="{FF2B5EF4-FFF2-40B4-BE49-F238E27FC236}">
                <a16:creationId xmlns:a16="http://schemas.microsoft.com/office/drawing/2014/main" id="{D102FB58-1519-D241-AE9A-D458EE4120B9}"/>
              </a:ext>
            </a:extLst>
          </p:cNvPr>
          <p:cNvPicPr>
            <a:picLocks noChangeAspect="1"/>
          </p:cNvPicPr>
          <p:nvPr/>
        </p:nvPicPr>
        <p:blipFill>
          <a:blip r:embed="rId4"/>
          <a:stretch>
            <a:fillRect/>
          </a:stretch>
        </p:blipFill>
        <p:spPr>
          <a:xfrm>
            <a:off x="6232781" y="4430051"/>
            <a:ext cx="2438400" cy="1612900"/>
          </a:xfrm>
          <a:prstGeom prst="rect">
            <a:avLst/>
          </a:prstGeom>
        </p:spPr>
      </p:pic>
    </p:spTree>
    <p:extLst>
      <p:ext uri="{BB962C8B-B14F-4D97-AF65-F5344CB8AC3E}">
        <p14:creationId xmlns:p14="http://schemas.microsoft.com/office/powerpoint/2010/main" val="147217651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defRPr/>
            </a:pPr>
            <a:r>
              <a:rPr lang="en-US" dirty="0" err="1">
                <a:solidFill>
                  <a:srgbClr val="FF6600"/>
                </a:solidFill>
              </a:rPr>
              <a:t>Waarom</a:t>
            </a:r>
            <a:r>
              <a:rPr lang="en-US" dirty="0">
                <a:solidFill>
                  <a:srgbClr val="FF6600"/>
                </a:solidFill>
              </a:rPr>
              <a:t> </a:t>
            </a:r>
            <a:r>
              <a:rPr lang="en-US" dirty="0" err="1">
                <a:solidFill>
                  <a:srgbClr val="FF6600"/>
                </a:solidFill>
              </a:rPr>
              <a:t>robotica</a:t>
            </a:r>
            <a:r>
              <a:rPr lang="en-US" dirty="0">
                <a:solidFill>
                  <a:srgbClr val="FF6600"/>
                </a:solidFill>
              </a:rPr>
              <a:t> in de les?</a:t>
            </a:r>
          </a:p>
        </p:txBody>
      </p:sp>
      <p:cxnSp>
        <p:nvCxnSpPr>
          <p:cNvPr id="4" name="Straight Connector 3"/>
          <p:cNvCxnSpPr/>
          <p:nvPr/>
        </p:nvCxnSpPr>
        <p:spPr>
          <a:xfrm>
            <a:off x="611188" y="1125538"/>
            <a:ext cx="7993062"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t>www.cma-science.nl</a:t>
            </a:r>
          </a:p>
        </p:txBody>
      </p:sp>
      <p:sp>
        <p:nvSpPr>
          <p:cNvPr id="3" name="TextBox 2"/>
          <p:cNvSpPr txBox="1"/>
          <p:nvPr/>
        </p:nvSpPr>
        <p:spPr>
          <a:xfrm>
            <a:off x="539552" y="1340768"/>
            <a:ext cx="7920880" cy="738664"/>
          </a:xfrm>
          <a:prstGeom prst="rect">
            <a:avLst/>
          </a:prstGeom>
          <a:noFill/>
        </p:spPr>
        <p:txBody>
          <a:bodyPr wrap="square" rtlCol="0">
            <a:spAutoFit/>
          </a:bodyPr>
          <a:lstStyle/>
          <a:p>
            <a:endParaRPr lang="en-US" dirty="0"/>
          </a:p>
          <a:p>
            <a:pPr algn="ctr"/>
            <a:r>
              <a:rPr lang="en-US" sz="2400" dirty="0" err="1"/>
              <a:t>Leerlingen</a:t>
            </a:r>
            <a:r>
              <a:rPr lang="en-US" sz="2400" dirty="0"/>
              <a:t> </a:t>
            </a:r>
            <a:r>
              <a:rPr lang="en-US" sz="2400" dirty="0" err="1"/>
              <a:t>zijn</a:t>
            </a:r>
            <a:r>
              <a:rPr lang="en-US" sz="2400" dirty="0"/>
              <a:t> </a:t>
            </a:r>
            <a:r>
              <a:rPr lang="en-US" sz="2400" dirty="0" err="1"/>
              <a:t>er</a:t>
            </a:r>
            <a:r>
              <a:rPr lang="en-US" sz="2400" dirty="0"/>
              <a:t> </a:t>
            </a:r>
            <a:r>
              <a:rPr lang="en-US" sz="2400" dirty="0" err="1"/>
              <a:t>enthousiast</a:t>
            </a:r>
            <a:r>
              <a:rPr lang="en-US" sz="2400" dirty="0"/>
              <a:t> over!!</a:t>
            </a:r>
          </a:p>
        </p:txBody>
      </p:sp>
      <p:pic>
        <p:nvPicPr>
          <p:cNvPr id="6" name="Picture 5"/>
          <p:cNvPicPr>
            <a:picLocks noChangeAspect="1"/>
          </p:cNvPicPr>
          <p:nvPr/>
        </p:nvPicPr>
        <p:blipFill>
          <a:blip r:embed="rId2"/>
          <a:stretch>
            <a:fillRect/>
          </a:stretch>
        </p:blipFill>
        <p:spPr>
          <a:xfrm>
            <a:off x="1979712" y="2276872"/>
            <a:ext cx="5292080" cy="3480445"/>
          </a:xfrm>
          <a:prstGeom prst="rect">
            <a:avLst/>
          </a:prstGeom>
        </p:spPr>
      </p:pic>
    </p:spTree>
    <p:extLst>
      <p:ext uri="{BB962C8B-B14F-4D97-AF65-F5344CB8AC3E}">
        <p14:creationId xmlns:p14="http://schemas.microsoft.com/office/powerpoint/2010/main" val="105223750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defRPr/>
            </a:pPr>
            <a:r>
              <a:rPr lang="en-US" dirty="0" err="1">
                <a:solidFill>
                  <a:srgbClr val="FF6600"/>
                </a:solidFill>
              </a:rPr>
              <a:t>Waarom</a:t>
            </a:r>
            <a:r>
              <a:rPr lang="en-US" dirty="0">
                <a:solidFill>
                  <a:srgbClr val="FF6600"/>
                </a:solidFill>
              </a:rPr>
              <a:t> </a:t>
            </a:r>
            <a:r>
              <a:rPr lang="en-US" dirty="0" err="1">
                <a:solidFill>
                  <a:srgbClr val="FF6600"/>
                </a:solidFill>
              </a:rPr>
              <a:t>robotica</a:t>
            </a:r>
            <a:r>
              <a:rPr lang="en-US" dirty="0">
                <a:solidFill>
                  <a:srgbClr val="FF6600"/>
                </a:solidFill>
              </a:rPr>
              <a:t> in de les?</a:t>
            </a:r>
          </a:p>
        </p:txBody>
      </p:sp>
      <p:cxnSp>
        <p:nvCxnSpPr>
          <p:cNvPr id="4" name="Straight Connector 3"/>
          <p:cNvCxnSpPr/>
          <p:nvPr/>
        </p:nvCxnSpPr>
        <p:spPr>
          <a:xfrm>
            <a:off x="611188" y="1125538"/>
            <a:ext cx="7993062"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t>www.cma-science.nl</a:t>
            </a:r>
          </a:p>
        </p:txBody>
      </p:sp>
      <p:sp>
        <p:nvSpPr>
          <p:cNvPr id="3" name="TextBox 2"/>
          <p:cNvSpPr txBox="1"/>
          <p:nvPr/>
        </p:nvSpPr>
        <p:spPr>
          <a:xfrm>
            <a:off x="539552" y="1772816"/>
            <a:ext cx="7920880" cy="3139321"/>
          </a:xfrm>
          <a:prstGeom prst="rect">
            <a:avLst/>
          </a:prstGeom>
          <a:noFill/>
        </p:spPr>
        <p:txBody>
          <a:bodyPr wrap="square" rtlCol="0">
            <a:spAutoFit/>
          </a:bodyPr>
          <a:lstStyle/>
          <a:p>
            <a:r>
              <a:rPr lang="nl-NL" dirty="0"/>
              <a:t>Leerlingen zijn emotioneel betrokken. Lego design.</a:t>
            </a:r>
          </a:p>
          <a:p>
            <a:endParaRPr lang="nl-NL" dirty="0"/>
          </a:p>
          <a:p>
            <a:r>
              <a:rPr lang="nl-NL" dirty="0"/>
              <a:t>Interactie met een apparaat</a:t>
            </a:r>
          </a:p>
          <a:p>
            <a:endParaRPr lang="nl-NL" dirty="0"/>
          </a:p>
          <a:p>
            <a:r>
              <a:rPr lang="nl-NL" dirty="0"/>
              <a:t>Leerlingen leren door te doen. Feedback.</a:t>
            </a:r>
          </a:p>
          <a:p>
            <a:endParaRPr lang="nl-NL" dirty="0"/>
          </a:p>
          <a:p>
            <a:r>
              <a:rPr lang="nl-NL" dirty="0"/>
              <a:t>Multidisciplinair onderwijs</a:t>
            </a:r>
          </a:p>
          <a:p>
            <a:endParaRPr lang="nl-NL" dirty="0"/>
          </a:p>
          <a:p>
            <a:r>
              <a:rPr lang="nl-NL" dirty="0"/>
              <a:t>Aanpak is constructivistisch </a:t>
            </a:r>
          </a:p>
          <a:p>
            <a:endParaRPr lang="nl-NL" dirty="0"/>
          </a:p>
          <a:p>
            <a:r>
              <a:rPr lang="nl-NL" dirty="0"/>
              <a:t>-&gt; LEGO </a:t>
            </a:r>
            <a:r>
              <a:rPr lang="nl-NL" dirty="0" err="1"/>
              <a:t>education</a:t>
            </a:r>
            <a:r>
              <a:rPr lang="nl-NL" dirty="0"/>
              <a:t> gaat steeds meer toewerken naar assessment tools!</a:t>
            </a:r>
          </a:p>
        </p:txBody>
      </p:sp>
    </p:spTree>
    <p:extLst>
      <p:ext uri="{BB962C8B-B14F-4D97-AF65-F5344CB8AC3E}">
        <p14:creationId xmlns:p14="http://schemas.microsoft.com/office/powerpoint/2010/main" val="305056721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xmlns:p14="http://schemas.microsoft.com/office/powerpoint/2010/main" spd="slow" advClick="0" advTm="1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defRPr/>
            </a:pPr>
            <a:r>
              <a:rPr lang="en-US" dirty="0" err="1">
                <a:solidFill>
                  <a:srgbClr val="FF6600"/>
                </a:solidFill>
              </a:rPr>
              <a:t>Waarom</a:t>
            </a:r>
            <a:r>
              <a:rPr lang="en-US" dirty="0">
                <a:solidFill>
                  <a:srgbClr val="FF6600"/>
                </a:solidFill>
              </a:rPr>
              <a:t> </a:t>
            </a:r>
            <a:r>
              <a:rPr lang="en-US" dirty="0" err="1">
                <a:solidFill>
                  <a:srgbClr val="FF6600"/>
                </a:solidFill>
              </a:rPr>
              <a:t>robotica</a:t>
            </a:r>
            <a:r>
              <a:rPr lang="en-US" dirty="0">
                <a:solidFill>
                  <a:srgbClr val="FF6600"/>
                </a:solidFill>
              </a:rPr>
              <a:t> in de les?</a:t>
            </a:r>
          </a:p>
        </p:txBody>
      </p:sp>
      <p:cxnSp>
        <p:nvCxnSpPr>
          <p:cNvPr id="4" name="Straight Connector 3"/>
          <p:cNvCxnSpPr/>
          <p:nvPr/>
        </p:nvCxnSpPr>
        <p:spPr>
          <a:xfrm>
            <a:off x="611188" y="1125538"/>
            <a:ext cx="7993062"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t>www.cma-science.nl</a:t>
            </a:r>
          </a:p>
        </p:txBody>
      </p:sp>
      <p:sp>
        <p:nvSpPr>
          <p:cNvPr id="3" name="TextBox 2"/>
          <p:cNvSpPr txBox="1"/>
          <p:nvPr/>
        </p:nvSpPr>
        <p:spPr>
          <a:xfrm>
            <a:off x="539552" y="1772816"/>
            <a:ext cx="7920880" cy="4708982"/>
          </a:xfrm>
          <a:prstGeom prst="rect">
            <a:avLst/>
          </a:prstGeom>
          <a:noFill/>
        </p:spPr>
        <p:txBody>
          <a:bodyPr wrap="square" rtlCol="0">
            <a:spAutoFit/>
          </a:bodyPr>
          <a:lstStyle/>
          <a:p>
            <a:r>
              <a:rPr lang="nl-NL" dirty="0"/>
              <a:t>Robots hebben een intellectuele en emotionele aantrekkingskracht die een ander type van gemanipuleerde product overstijgt</a:t>
            </a:r>
          </a:p>
          <a:p>
            <a:endParaRPr lang="nl-NL" dirty="0"/>
          </a:p>
          <a:p>
            <a:r>
              <a:rPr lang="nl-NL" dirty="0"/>
              <a:t>Robots geven een opstap naar interesse in de wetenschap </a:t>
            </a:r>
          </a:p>
          <a:p>
            <a:endParaRPr lang="nl-NL" dirty="0"/>
          </a:p>
          <a:p>
            <a:r>
              <a:rPr lang="nl-NL" dirty="0"/>
              <a:t>Het werken met robots verhoogt het gevoel van eigenwaarde, maar leert ook elementaire sociale vaardigheden, zoals het oplossen van problemen , besluitvorming , het stellen van doelen en logisch denken, aan.</a:t>
            </a:r>
          </a:p>
          <a:p>
            <a:endParaRPr lang="nl-NL" dirty="0"/>
          </a:p>
          <a:p>
            <a:r>
              <a:rPr lang="nl-NL" dirty="0"/>
              <a:t>Robots vertegenwoordigen een praktische toepassing van natuurkunde, informatica, techniek en wiskunde en kunnen worden gebruikt om te speculeren over de concepten van de geesteswetenschappen.</a:t>
            </a:r>
          </a:p>
          <a:p>
            <a:endParaRPr lang="nl-NL" dirty="0"/>
          </a:p>
          <a:p>
            <a:r>
              <a:rPr lang="nl-NL" dirty="0"/>
              <a:t>Robotica in de klas biedt leerkrachten de kans om veel verschillende gebieden van de studie samen te brengen</a:t>
            </a:r>
          </a:p>
          <a:p>
            <a:endParaRPr lang="nl-NL" dirty="0"/>
          </a:p>
          <a:p>
            <a:r>
              <a:rPr lang="nl-NL" sz="1200" dirty="0"/>
              <a:t>(bron: </a:t>
            </a:r>
            <a:r>
              <a:rPr lang="nl-NL" sz="1200" dirty="0" err="1"/>
              <a:t>RoboEducators</a:t>
            </a:r>
            <a:r>
              <a:rPr lang="nl-NL" sz="1200" dirty="0"/>
              <a:t>.)</a:t>
            </a:r>
          </a:p>
        </p:txBody>
      </p:sp>
    </p:spTree>
    <p:extLst>
      <p:ext uri="{BB962C8B-B14F-4D97-AF65-F5344CB8AC3E}">
        <p14:creationId xmlns:p14="http://schemas.microsoft.com/office/powerpoint/2010/main" val="178543494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xmlns:p14="http://schemas.microsoft.com/office/powerpoint/2010/main" spd="slow" advClick="0" advTm="1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defRPr/>
            </a:pPr>
            <a:r>
              <a:rPr lang="en-US" dirty="0" err="1">
                <a:solidFill>
                  <a:srgbClr val="FF6600"/>
                </a:solidFill>
              </a:rPr>
              <a:t>Waarom</a:t>
            </a:r>
            <a:r>
              <a:rPr lang="en-US" dirty="0">
                <a:solidFill>
                  <a:srgbClr val="FF6600"/>
                </a:solidFill>
              </a:rPr>
              <a:t> </a:t>
            </a:r>
            <a:r>
              <a:rPr lang="en-US" dirty="0" err="1">
                <a:solidFill>
                  <a:srgbClr val="FF6600"/>
                </a:solidFill>
              </a:rPr>
              <a:t>robotica</a:t>
            </a:r>
            <a:r>
              <a:rPr lang="en-US" dirty="0">
                <a:solidFill>
                  <a:srgbClr val="FF6600"/>
                </a:solidFill>
              </a:rPr>
              <a:t> in de les?</a:t>
            </a:r>
          </a:p>
        </p:txBody>
      </p:sp>
      <p:cxnSp>
        <p:nvCxnSpPr>
          <p:cNvPr id="4" name="Straight Connector 3"/>
          <p:cNvCxnSpPr/>
          <p:nvPr/>
        </p:nvCxnSpPr>
        <p:spPr>
          <a:xfrm>
            <a:off x="611188" y="1125538"/>
            <a:ext cx="7993062"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t>www.cma-science.nl</a:t>
            </a:r>
          </a:p>
        </p:txBody>
      </p:sp>
      <p:sp>
        <p:nvSpPr>
          <p:cNvPr id="3" name="TextBox 2"/>
          <p:cNvSpPr txBox="1"/>
          <p:nvPr/>
        </p:nvSpPr>
        <p:spPr>
          <a:xfrm>
            <a:off x="611560" y="1772816"/>
            <a:ext cx="7920880" cy="2308324"/>
          </a:xfrm>
          <a:prstGeom prst="rect">
            <a:avLst/>
          </a:prstGeom>
          <a:noFill/>
        </p:spPr>
        <p:txBody>
          <a:bodyPr wrap="square" rtlCol="0">
            <a:spAutoFit/>
          </a:bodyPr>
          <a:lstStyle/>
          <a:p>
            <a:r>
              <a:rPr lang="nl-NL" dirty="0"/>
              <a:t>Leerlingen kunnen met robotica meer uit zichzelf halen.</a:t>
            </a:r>
          </a:p>
          <a:p>
            <a:endParaRPr lang="nl-NL" dirty="0"/>
          </a:p>
          <a:p>
            <a:r>
              <a:rPr lang="nl-NL" dirty="0"/>
              <a:t>Ze ervaren het coöperatief oplossen van problemen en leren kritisch denken.</a:t>
            </a:r>
          </a:p>
          <a:p>
            <a:endParaRPr lang="nl-NL" dirty="0"/>
          </a:p>
          <a:p>
            <a:r>
              <a:rPr lang="nl-NL" dirty="0"/>
              <a:t>Robotica is een discipline dat de moeite waard is om te bestuderen. omdat de robots niet langer beperkt zijn tot de werkvloer of gevaarlijke omgevingen. Ze vinden steeds meer een weg in de menselijke omgeving. </a:t>
            </a:r>
          </a:p>
        </p:txBody>
      </p:sp>
    </p:spTree>
    <p:extLst>
      <p:ext uri="{BB962C8B-B14F-4D97-AF65-F5344CB8AC3E}">
        <p14:creationId xmlns:p14="http://schemas.microsoft.com/office/powerpoint/2010/main" val="190303132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xmlns:p14="http://schemas.microsoft.com/office/powerpoint/2010/main" spd="slow" advClick="0" advTm="1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defRPr/>
            </a:pPr>
            <a:r>
              <a:rPr lang="en-US" dirty="0" err="1">
                <a:solidFill>
                  <a:srgbClr val="FF6600"/>
                </a:solidFill>
              </a:rPr>
              <a:t>Robotica</a:t>
            </a:r>
            <a:r>
              <a:rPr lang="en-US" dirty="0">
                <a:solidFill>
                  <a:srgbClr val="FF6600"/>
                </a:solidFill>
              </a:rPr>
              <a:t> en </a:t>
            </a:r>
            <a:r>
              <a:rPr lang="en-US" dirty="0" err="1">
                <a:solidFill>
                  <a:srgbClr val="FF6600"/>
                </a:solidFill>
              </a:rPr>
              <a:t>onderwijskunde</a:t>
            </a:r>
            <a:endParaRPr lang="en-US" dirty="0">
              <a:solidFill>
                <a:srgbClr val="FF6600"/>
              </a:solidFill>
            </a:endParaRPr>
          </a:p>
        </p:txBody>
      </p:sp>
      <p:cxnSp>
        <p:nvCxnSpPr>
          <p:cNvPr id="4" name="Straight Connector 3"/>
          <p:cNvCxnSpPr/>
          <p:nvPr/>
        </p:nvCxnSpPr>
        <p:spPr>
          <a:xfrm>
            <a:off x="611188" y="1125538"/>
            <a:ext cx="7993062"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t>www.cma-science.nl</a:t>
            </a:r>
          </a:p>
        </p:txBody>
      </p:sp>
      <p:sp>
        <p:nvSpPr>
          <p:cNvPr id="3" name="TextBox 2"/>
          <p:cNvSpPr txBox="1"/>
          <p:nvPr/>
        </p:nvSpPr>
        <p:spPr>
          <a:xfrm>
            <a:off x="539552" y="1844824"/>
            <a:ext cx="7920880" cy="3693319"/>
          </a:xfrm>
          <a:prstGeom prst="rect">
            <a:avLst/>
          </a:prstGeom>
          <a:noFill/>
        </p:spPr>
        <p:txBody>
          <a:bodyPr wrap="square" rtlCol="0">
            <a:spAutoFit/>
          </a:bodyPr>
          <a:lstStyle/>
          <a:p>
            <a:r>
              <a:rPr lang="nl-NL" dirty="0"/>
              <a:t>Leren is iets waar geen einddoel van bestaat. </a:t>
            </a:r>
          </a:p>
          <a:p>
            <a:r>
              <a:rPr lang="nl-NL" dirty="0"/>
              <a:t>Robotica biedt meerdere oplossingen en er zijn geen goede en foute antwoorden</a:t>
            </a:r>
          </a:p>
          <a:p>
            <a:r>
              <a:rPr lang="nl-NL" dirty="0"/>
              <a:t>In een traditioneel lesgegeven klas is het leren beperkt, in een project is er geen is er geen bovengrens aan leren.</a:t>
            </a:r>
          </a:p>
          <a:p>
            <a:endParaRPr lang="nl-NL" dirty="0"/>
          </a:p>
          <a:p>
            <a:r>
              <a:rPr lang="nl-NL" dirty="0"/>
              <a:t>In een ontwerp competitie , worden de studenten aangemoedigd om strategieën en oplossingen te ontwerpen die in de klas enkel verkent zijn of niet aan bod zijn geweest.</a:t>
            </a:r>
          </a:p>
          <a:p>
            <a:endParaRPr lang="nl-NL" dirty="0"/>
          </a:p>
          <a:p>
            <a:r>
              <a:rPr lang="nl-NL" dirty="0"/>
              <a:t>Leraren beoordelen de einddoelen van een klas lager als de einddoelen gehaald zijn, ten opzichte van een klas die deze einddoelen heeft overtroffen.</a:t>
            </a:r>
          </a:p>
        </p:txBody>
      </p:sp>
    </p:spTree>
    <p:extLst>
      <p:ext uri="{BB962C8B-B14F-4D97-AF65-F5344CB8AC3E}">
        <p14:creationId xmlns:p14="http://schemas.microsoft.com/office/powerpoint/2010/main" val="276403340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xmlns:p14="http://schemas.microsoft.com/office/powerpoint/2010/main" spd="slow" advClick="0" advTm="10000"/>
    </mc:Fallback>
  </mc:AlternateContent>
</p:sld>
</file>

<file path=ppt/theme/theme1.xml><?xml version="1.0" encoding="utf-8"?>
<a:theme xmlns:a="http://schemas.openxmlformats.org/drawingml/2006/main" name="Default Design">
  <a:themeElements>
    <a:clrScheme name="Default Design 15">
      <a:dk1>
        <a:srgbClr val="000000"/>
      </a:dk1>
      <a:lt1>
        <a:srgbClr val="EAEAEA"/>
      </a:lt1>
      <a:dk2>
        <a:srgbClr val="FF6600"/>
      </a:dk2>
      <a:lt2>
        <a:srgbClr val="808080"/>
      </a:lt2>
      <a:accent1>
        <a:srgbClr val="FF6600"/>
      </a:accent1>
      <a:accent2>
        <a:srgbClr val="333399"/>
      </a:accent2>
      <a:accent3>
        <a:srgbClr val="F3F3F3"/>
      </a:accent3>
      <a:accent4>
        <a:srgbClr val="000000"/>
      </a:accent4>
      <a:accent5>
        <a:srgbClr val="FFB8AA"/>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DDDDDD"/>
        </a:lt1>
        <a:dk2>
          <a:srgbClr val="FF9933"/>
        </a:dk2>
        <a:lt2>
          <a:srgbClr val="808080"/>
        </a:lt2>
        <a:accent1>
          <a:srgbClr val="ECAD3C"/>
        </a:accent1>
        <a:accent2>
          <a:srgbClr val="333399"/>
        </a:accent2>
        <a:accent3>
          <a:srgbClr val="EBEBEB"/>
        </a:accent3>
        <a:accent4>
          <a:srgbClr val="000000"/>
        </a:accent4>
        <a:accent5>
          <a:srgbClr val="F4D3A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DDDDDD"/>
        </a:lt1>
        <a:dk2>
          <a:srgbClr val="FF6600"/>
        </a:dk2>
        <a:lt2>
          <a:srgbClr val="808080"/>
        </a:lt2>
        <a:accent1>
          <a:srgbClr val="FF6600"/>
        </a:accent1>
        <a:accent2>
          <a:srgbClr val="333399"/>
        </a:accent2>
        <a:accent3>
          <a:srgbClr val="EBEBEB"/>
        </a:accent3>
        <a:accent4>
          <a:srgbClr val="000000"/>
        </a:accent4>
        <a:accent5>
          <a:srgbClr val="FFB8AA"/>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EAEAEA"/>
        </a:lt1>
        <a:dk2>
          <a:srgbClr val="FF6600"/>
        </a:dk2>
        <a:lt2>
          <a:srgbClr val="808080"/>
        </a:lt2>
        <a:accent1>
          <a:srgbClr val="FF6600"/>
        </a:accent1>
        <a:accent2>
          <a:srgbClr val="333399"/>
        </a:accent2>
        <a:accent3>
          <a:srgbClr val="F3F3F3"/>
        </a:accent3>
        <a:accent4>
          <a:srgbClr val="000000"/>
        </a:accent4>
        <a:accent5>
          <a:srgbClr val="FFB8AA"/>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Summer.thmx</Template>
  <TotalTime>2082</TotalTime>
  <Words>735</Words>
  <Application>Microsoft Macintosh PowerPoint</Application>
  <PresentationFormat>On-screen Show (4:3)</PresentationFormat>
  <Paragraphs>147</Paragraphs>
  <Slides>26</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ＭＳ Ｐゴシック</vt:lpstr>
      <vt:lpstr>Arial</vt:lpstr>
      <vt:lpstr>LEGO Chalet 60</vt:lpstr>
      <vt:lpstr>Default Design</vt:lpstr>
      <vt:lpstr>Werkgroep SPIKE PRIME WND 2019 Norbert van Veen  norbert@cma-science.nl</vt:lpstr>
      <vt:lpstr>Programma</vt:lpstr>
      <vt:lpstr>LEGO Education</vt:lpstr>
      <vt:lpstr>LEGO Education</vt:lpstr>
      <vt:lpstr>Waarom robotica in de les?</vt:lpstr>
      <vt:lpstr>Waarom robotica in de les?</vt:lpstr>
      <vt:lpstr>Waarom robotica in de les?</vt:lpstr>
      <vt:lpstr>Waarom robotica in de les?</vt:lpstr>
      <vt:lpstr>Robotica en onderwijskunde</vt:lpstr>
      <vt:lpstr>Lego mindstorms</vt:lpstr>
      <vt:lpstr>Lego mindstorms</vt:lpstr>
      <vt:lpstr>Spike Prime</vt:lpstr>
      <vt:lpstr>Leerdoelen</vt:lpstr>
      <vt:lpstr>SPIKE™ Prime</vt:lpstr>
      <vt:lpstr>SPIKE™ Prime</vt:lpstr>
      <vt:lpstr>SPIKE™ Prime</vt:lpstr>
      <vt:lpstr>SPIKE™ Prime</vt:lpstr>
      <vt:lpstr>SPIKE™ Prime</vt:lpstr>
      <vt:lpstr>SPIKE™ Prime</vt:lpstr>
      <vt:lpstr>SPIKE™ Prime</vt:lpstr>
      <vt:lpstr>Software (SPIKE)</vt:lpstr>
      <vt:lpstr>Software (EV3-G)</vt:lpstr>
      <vt:lpstr>Opdrachten:</vt:lpstr>
      <vt:lpstr>Opdrachten:</vt:lpstr>
      <vt:lpstr>SPIKE™ Prime</vt:lpstr>
      <vt:lpstr>PowerPoint Presentation</vt:lpstr>
    </vt:vector>
  </TitlesOfParts>
  <Company>Universiteit van Amsterdam</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CMA products</dc:title>
  <dc:creator>miodus</dc:creator>
  <cp:lastModifiedBy>C.G. Van Veen</cp:lastModifiedBy>
  <cp:revision>232</cp:revision>
  <dcterms:created xsi:type="dcterms:W3CDTF">2009-02-19T13:45:19Z</dcterms:created>
  <dcterms:modified xsi:type="dcterms:W3CDTF">2019-12-02T13:01:33Z</dcterms:modified>
</cp:coreProperties>
</file>