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276" r:id="rId2"/>
    <p:sldId id="278" r:id="rId3"/>
    <p:sldId id="295" r:id="rId4"/>
    <p:sldId id="279" r:id="rId5"/>
    <p:sldId id="294" r:id="rId6"/>
    <p:sldId id="282" r:id="rId7"/>
    <p:sldId id="280" r:id="rId8"/>
    <p:sldId id="297" r:id="rId9"/>
    <p:sldId id="299" r:id="rId10"/>
    <p:sldId id="300" r:id="rId11"/>
    <p:sldId id="301" r:id="rId12"/>
    <p:sldId id="302" r:id="rId13"/>
    <p:sldId id="286" r:id="rId14"/>
    <p:sldId id="296" r:id="rId15"/>
    <p:sldId id="298" r:id="rId16"/>
    <p:sldId id="303" r:id="rId17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Arial" panose="020B0604020202020204" pitchFamily="34" charset="0"/>
      <p:regular r:id="rId30"/>
      <p:bold r:id="rId31"/>
      <p:italic r:id="rId32"/>
      <p:boldItalic r:id="rId33"/>
    </p:embeddedFont>
    <p:embeddedFont>
      <p:font typeface="Merriweather" panose="02060503050406030704" pitchFamily="18" charset="0"/>
      <p:regular r:id="rId34"/>
      <p:bold r:id="rId35"/>
      <p:italic r:id="rId36"/>
    </p:embeddedFont>
    <p:embeddedFont>
      <p:font typeface="Merriweather Regular" panose="02060503050406030704" pitchFamily="18" charset="0"/>
      <p:regular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 userDrawn="1">
          <p15:clr>
            <a:srgbClr val="A4A3A4"/>
          </p15:clr>
        </p15:guide>
        <p15:guide id="2" orient="horz" pos="4038" userDrawn="1">
          <p15:clr>
            <a:srgbClr val="A4A3A4"/>
          </p15:clr>
        </p15:guide>
        <p15:guide id="3" orient="horz" pos="989" userDrawn="1">
          <p15:clr>
            <a:srgbClr val="A4A3A4"/>
          </p15:clr>
        </p15:guide>
        <p15:guide id="4" orient="horz" pos="2682" userDrawn="1">
          <p15:clr>
            <a:srgbClr val="A4A3A4"/>
          </p15:clr>
        </p15:guide>
        <p15:guide id="5" orient="horz" pos="104" userDrawn="1">
          <p15:clr>
            <a:srgbClr val="A4A3A4"/>
          </p15:clr>
        </p15:guide>
        <p15:guide id="6" orient="horz" pos="3351" userDrawn="1">
          <p15:clr>
            <a:srgbClr val="A4A3A4"/>
          </p15:clr>
        </p15:guide>
        <p15:guide id="7" orient="horz" pos="3181" userDrawn="1">
          <p15:clr>
            <a:srgbClr val="A4A3A4"/>
          </p15:clr>
        </p15:guide>
        <p15:guide id="8" orient="horz" pos="1074" userDrawn="1">
          <p15:clr>
            <a:srgbClr val="A4A3A4"/>
          </p15:clr>
        </p15:guide>
        <p15:guide id="9" orient="horz" pos="3593" userDrawn="1">
          <p15:clr>
            <a:srgbClr val="A4A3A4"/>
          </p15:clr>
        </p15:guide>
        <p15:guide id="10" pos="2832" userDrawn="1">
          <p15:clr>
            <a:srgbClr val="A4A3A4"/>
          </p15:clr>
        </p15:guide>
        <p15:guide id="11" pos="554" userDrawn="1">
          <p15:clr>
            <a:srgbClr val="A4A3A4"/>
          </p15:clr>
        </p15:guide>
        <p15:guide id="12" pos="5453" userDrawn="1">
          <p15:clr>
            <a:srgbClr val="A4A3A4"/>
          </p15:clr>
        </p15:guide>
        <p15:guide id="13" pos="1203" userDrawn="1">
          <p15:clr>
            <a:srgbClr val="A4A3A4"/>
          </p15:clr>
        </p15:guide>
        <p15:guide id="14" pos="3858" userDrawn="1">
          <p15:clr>
            <a:srgbClr val="A4A3A4"/>
          </p15:clr>
        </p15:guide>
        <p15:guide id="15" pos="3960" userDrawn="1">
          <p15:clr>
            <a:srgbClr val="A4A3A4"/>
          </p15:clr>
        </p15:guide>
        <p15:guide id="16" pos="1085" userDrawn="1">
          <p15:clr>
            <a:srgbClr val="A4A3A4"/>
          </p15:clr>
        </p15:guide>
        <p15:guide id="17" pos="4987" userDrawn="1">
          <p15:clr>
            <a:srgbClr val="A4A3A4"/>
          </p15:clr>
        </p15:guide>
        <p15:guide id="18" pos="2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7"/>
  </p:normalViewPr>
  <p:slideViewPr>
    <p:cSldViewPr snapToGrid="0">
      <p:cViewPr varScale="1">
        <p:scale>
          <a:sx n="110" d="100"/>
          <a:sy n="110" d="100"/>
        </p:scale>
        <p:origin x="1680" y="108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2832"/>
        <p:guide pos="554"/>
        <p:guide pos="5453"/>
        <p:guide pos="1203"/>
        <p:guide pos="3858"/>
        <p:guide pos="3960"/>
        <p:guide pos="1085"/>
        <p:guide pos="4987"/>
        <p:guide pos="27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05/12/2018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‹#›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05/12/2018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7082" y="512913"/>
            <a:ext cx="1389714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DD maand JJJJ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893" y="1196750"/>
            <a:ext cx="852875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74" b="0" i="1">
                <a:latin typeface="Merriweather" panose="02060503050406030704" pitchFamily="18" charset="77"/>
              </a:defRPr>
            </a:lvl1pPr>
          </a:lstStyle>
          <a:p>
            <a:r>
              <a:rPr lang="nl-NL" noProof="0" dirty="0"/>
              <a:t>Plaats hier de titel (maximaal</a:t>
            </a:r>
            <a:br>
              <a:rPr lang="nl-NL" noProof="0" dirty="0"/>
            </a:br>
            <a:r>
              <a:rPr lang="nl-NL" noProof="0" dirty="0"/>
              <a:t>twee regels)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2015" y="501837"/>
            <a:ext cx="511378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37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Freudenthal instituut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970" y="5968775"/>
            <a:ext cx="3778060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2970" y="6258133"/>
            <a:ext cx="3778060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17C6C556-3343-43EB-BB3B-5276A0E69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45" y="0"/>
            <a:ext cx="3226846" cy="126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4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32" userDrawn="1">
          <p15:clr>
            <a:srgbClr val="FBAE40"/>
          </p15:clr>
        </p15:guide>
        <p15:guide id="7" pos="4649" userDrawn="1">
          <p15:clr>
            <a:srgbClr val="FBAE40"/>
          </p15:clr>
        </p15:guide>
        <p15:guide id="8" pos="4716" userDrawn="1">
          <p15:clr>
            <a:srgbClr val="FBAE40"/>
          </p15:clr>
        </p15:guide>
        <p15:guide id="9" pos="3748" userDrawn="1">
          <p15:clr>
            <a:srgbClr val="FBAE40"/>
          </p15:clr>
        </p15:guide>
        <p15:guide id="10" pos="2897" userDrawn="1">
          <p15:clr>
            <a:srgbClr val="FBAE40"/>
          </p15:clr>
        </p15:guide>
        <p15:guide id="11" pos="2829" userDrawn="1">
          <p15:clr>
            <a:srgbClr val="FBAE40"/>
          </p15:clr>
        </p15:guide>
        <p15:guide id="12" pos="1996" userDrawn="1">
          <p15:clr>
            <a:srgbClr val="FBAE40"/>
          </p15:clr>
        </p15:guide>
        <p15:guide id="13" pos="1928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1009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696" y="371475"/>
            <a:ext cx="4183957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3074" b="0" i="1" smtClean="0">
                <a:effectLst/>
                <a:latin typeface="Merriweather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2347" y="368301"/>
            <a:ext cx="4185148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7696" y="5941783"/>
            <a:ext cx="4183957" cy="217169"/>
          </a:xfrm>
          <a:prstGeom prst="rect">
            <a:avLst/>
          </a:prstGeom>
        </p:spPr>
        <p:txBody>
          <a:bodyPr/>
          <a:lstStyle>
            <a:lvl1pPr algn="l">
              <a:defRPr sz="13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7696" y="6219109"/>
            <a:ext cx="4183957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803E1C1-ABC8-4248-A68F-076B95B4833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6889319"/>
              </p:ext>
            </p:extLst>
          </p:nvPr>
        </p:nvGraphicFramePr>
        <p:xfrm>
          <a:off x="1737860" y="6580517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11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C3DDE77D-D71F-704C-A2D4-463407928C14}"/>
              </a:ext>
            </a:extLst>
          </p:cNvPr>
          <p:cNvSpPr txBox="1"/>
          <p:nvPr/>
        </p:nvSpPr>
        <p:spPr>
          <a:xfrm>
            <a:off x="3235658" y="5861671"/>
            <a:ext cx="2646499" cy="1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Universiteit Utrecht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3AA642-5FC3-A649-8D82-91CB9D7210E1}"/>
              </a:ext>
            </a:extLst>
          </p:cNvPr>
          <p:cNvSpPr/>
          <p:nvPr/>
        </p:nvSpPr>
        <p:spPr>
          <a:xfrm>
            <a:off x="1737861" y="3267706"/>
            <a:ext cx="5642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informatie in deze presentatie is met zorg samengesteld, 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maar er kunnen geen rechten ontleend worden aan de inhoud.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262F07-769F-7344-8831-7C11624C7EB8}"/>
              </a:ext>
            </a:extLst>
          </p:cNvPr>
          <p:cNvSpPr/>
          <p:nvPr userDrawn="1"/>
        </p:nvSpPr>
        <p:spPr>
          <a:xfrm>
            <a:off x="7726954" y="521645"/>
            <a:ext cx="1164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200" b="0" i="0" u="none" kern="1200" cap="all" baseline="0" noProof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1CBB37D0-441B-44AB-8255-ACCC4BC6C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45" y="0"/>
            <a:ext cx="3226846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267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7" pos="4649" userDrawn="1">
          <p15:clr>
            <a:srgbClr val="FBAE40"/>
          </p15:clr>
        </p15:guide>
        <p15:guide id="8" pos="4716" userDrawn="1">
          <p15:clr>
            <a:srgbClr val="FBAE40"/>
          </p15:clr>
        </p15:guide>
        <p15:guide id="10" pos="2897" userDrawn="1">
          <p15:clr>
            <a:srgbClr val="FBAE40"/>
          </p15:clr>
        </p15:guide>
        <p15:guide id="11" pos="2829" userDrawn="1">
          <p15:clr>
            <a:srgbClr val="FBAE40"/>
          </p15:clr>
        </p15:guide>
        <p15:guide id="12" pos="1996" userDrawn="1">
          <p15:clr>
            <a:srgbClr val="FBAE40"/>
          </p15:clr>
        </p15:guide>
        <p15:guide id="13" pos="1928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1009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22" pos="3849" userDrawn="1">
          <p15:clr>
            <a:srgbClr val="FBAE40"/>
          </p15:clr>
        </p15:guide>
        <p15:guide id="23" pos="3781" userDrawn="1">
          <p15:clr>
            <a:srgbClr val="FBAE40"/>
          </p15:clr>
        </p15:guide>
        <p15:guide id="24" orient="horz" pos="377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041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49" userDrawn="1">
          <p15:clr>
            <a:srgbClr val="FBAE40"/>
          </p15:clr>
        </p15:guide>
        <p15:guide id="7" pos="4649" userDrawn="1">
          <p15:clr>
            <a:srgbClr val="FBAE40"/>
          </p15:clr>
        </p15:guide>
        <p15:guide id="8" pos="4716" userDrawn="1">
          <p15:clr>
            <a:srgbClr val="FBAE40"/>
          </p15:clr>
        </p15:guide>
        <p15:guide id="9" pos="3781" userDrawn="1">
          <p15:clr>
            <a:srgbClr val="FBAE40"/>
          </p15:clr>
        </p15:guide>
        <p15:guide id="10" pos="2897" userDrawn="1">
          <p15:clr>
            <a:srgbClr val="FBAE40"/>
          </p15:clr>
        </p15:guide>
        <p15:guide id="11" pos="2829" userDrawn="1">
          <p15:clr>
            <a:srgbClr val="FBAE40"/>
          </p15:clr>
        </p15:guide>
        <p15:guide id="12" pos="1996" userDrawn="1">
          <p15:clr>
            <a:srgbClr val="FBAE40"/>
          </p15:clr>
        </p15:guide>
        <p15:guide id="13" pos="1928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1009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37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6980" y="512913"/>
            <a:ext cx="1399816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DD maand JJJJ</a:t>
            </a:r>
            <a:endParaRPr lang="nl-NL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235" y="1196750"/>
            <a:ext cx="4187261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74" b="0" i="1">
                <a:latin typeface="Merriweather" panose="02060503050406030704" pitchFamily="18" charset="77"/>
              </a:defRPr>
            </a:lvl1pPr>
          </a:lstStyle>
          <a:p>
            <a:r>
              <a:rPr lang="nl-NL" noProof="0" dirty="0"/>
              <a:t>Plaats hier de titel (maximaal</a:t>
            </a:r>
            <a:br>
              <a:rPr lang="nl-NL" noProof="0" dirty="0"/>
            </a:br>
            <a:r>
              <a:rPr lang="nl-NL" noProof="0" dirty="0"/>
              <a:t>drie regels)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235" y="6011866"/>
            <a:ext cx="4187261" cy="217169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347" y="6309175"/>
            <a:ext cx="4185148" cy="270592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6506" y="1196751"/>
            <a:ext cx="4170864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2015" y="501837"/>
            <a:ext cx="5113784" cy="227101"/>
          </a:xfrm>
          <a:prstGeom prst="rect">
            <a:avLst/>
          </a:prstGeom>
        </p:spPr>
        <p:txBody>
          <a:bodyPr/>
          <a:lstStyle>
            <a:lvl1pPr marL="0" marR="0" indent="0" algn="ctr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37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Freudenthal instituut</a:t>
            </a:r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A1118DD5-A5C5-4F70-A2C9-7CE151818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45" y="0"/>
            <a:ext cx="3226846" cy="126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57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20" orient="horz" pos="754" userDrawn="1">
          <p15:clr>
            <a:srgbClr val="FBAE40"/>
          </p15:clr>
        </p15:guide>
        <p15:guide id="21" orient="horz" pos="21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7860" y="1196975"/>
            <a:ext cx="5668280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7860" y="2450593"/>
            <a:ext cx="5668280" cy="3443316"/>
          </a:xfrm>
          <a:prstGeom prst="rect">
            <a:avLst/>
          </a:prstGeom>
        </p:spPr>
        <p:txBody>
          <a:bodyPr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09CD05-9FA9-4612-925B-0CA27D0F4C6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9858862"/>
              </p:ext>
            </p:extLst>
          </p:nvPr>
        </p:nvGraphicFramePr>
        <p:xfrm>
          <a:off x="1737860" y="6218859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07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2183" y="368301"/>
            <a:ext cx="5669470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539" y="371475"/>
            <a:ext cx="272582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069" y="1664211"/>
            <a:ext cx="2726290" cy="4825493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64682F-777C-470E-83EB-B47B3A6ED7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0750547"/>
              </p:ext>
            </p:extLst>
          </p:nvPr>
        </p:nvGraphicFramePr>
        <p:xfrm>
          <a:off x="1737860" y="6580517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837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2347" y="371475"/>
            <a:ext cx="5669470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9323" y="371475"/>
            <a:ext cx="271186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1725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9324" y="1627632"/>
            <a:ext cx="2712331" cy="4862068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165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355EFC-A780-4030-8A02-074CEC92FA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6889319"/>
              </p:ext>
            </p:extLst>
          </p:nvPr>
        </p:nvGraphicFramePr>
        <p:xfrm>
          <a:off x="1737860" y="6580517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189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2347" y="368300"/>
            <a:ext cx="8639306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105E7E-A6D2-4955-9A00-9C8679C261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6889319"/>
              </p:ext>
            </p:extLst>
          </p:nvPr>
        </p:nvGraphicFramePr>
        <p:xfrm>
          <a:off x="1737860" y="6580517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309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2347" y="368300"/>
            <a:ext cx="8639306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347" y="6008463"/>
            <a:ext cx="8639306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6856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2522F0-5018-4D8A-AC7A-518FD07C07D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6889319"/>
              </p:ext>
            </p:extLst>
          </p:nvPr>
        </p:nvGraphicFramePr>
        <p:xfrm>
          <a:off x="1737860" y="6580517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9978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891" y="1180848"/>
            <a:ext cx="8528759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74" b="0" i="1">
                <a:latin typeface="Merriweather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970" y="5840508"/>
            <a:ext cx="3778060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2970" y="6101721"/>
            <a:ext cx="3778060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3FA0ED-1E79-4000-810F-49BB03B9DF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6889319"/>
              </p:ext>
            </p:extLst>
          </p:nvPr>
        </p:nvGraphicFramePr>
        <p:xfrm>
          <a:off x="1737860" y="6580517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422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32" userDrawn="1">
          <p15:clr>
            <a:srgbClr val="FBAE40"/>
          </p15:clr>
        </p15:guide>
        <p15:guide id="7" pos="4649" userDrawn="1">
          <p15:clr>
            <a:srgbClr val="FBAE40"/>
          </p15:clr>
        </p15:guide>
        <p15:guide id="8" pos="4716" userDrawn="1">
          <p15:clr>
            <a:srgbClr val="FBAE40"/>
          </p15:clr>
        </p15:guide>
        <p15:guide id="9" pos="3748" userDrawn="1">
          <p15:clr>
            <a:srgbClr val="FBAE40"/>
          </p15:clr>
        </p15:guide>
        <p15:guide id="10" pos="2897" userDrawn="1">
          <p15:clr>
            <a:srgbClr val="FBAE40"/>
          </p15:clr>
        </p15:guide>
        <p15:guide id="11" pos="2829" userDrawn="1">
          <p15:clr>
            <a:srgbClr val="FBAE40"/>
          </p15:clr>
        </p15:guide>
        <p15:guide id="12" pos="1996" userDrawn="1">
          <p15:clr>
            <a:srgbClr val="FBAE40"/>
          </p15:clr>
        </p15:guide>
        <p15:guide id="13" pos="1928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1009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537" y="371475"/>
            <a:ext cx="4183957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3074" b="0" i="1" smtClean="0">
                <a:effectLst/>
                <a:latin typeface="Merriweather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06505" y="368301"/>
            <a:ext cx="4185148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537" y="5929751"/>
            <a:ext cx="4183957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537" y="6219109"/>
            <a:ext cx="4183957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A16A3C-BD20-4170-A9A0-11D5B9C4456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6889319"/>
              </p:ext>
            </p:extLst>
          </p:nvPr>
        </p:nvGraphicFramePr>
        <p:xfrm>
          <a:off x="1737860" y="6580517"/>
          <a:ext cx="5668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87">
                  <a:extLst>
                    <a:ext uri="{9D8B030D-6E8A-4147-A177-3AD203B41FA5}">
                      <a16:colId xmlns:a16="http://schemas.microsoft.com/office/drawing/2014/main" val="155973235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95264093"/>
                    </a:ext>
                  </a:extLst>
                </a:gridCol>
                <a:gridCol w="1727235">
                  <a:extLst>
                    <a:ext uri="{9D8B030D-6E8A-4147-A177-3AD203B41FA5}">
                      <a16:colId xmlns:a16="http://schemas.microsoft.com/office/drawing/2014/main" val="4054218284"/>
                    </a:ext>
                  </a:extLst>
                </a:gridCol>
              </a:tblGrid>
              <a:tr h="213987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Freudenthal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Instituut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Scientific and mathematical literacy for life</a:t>
                      </a:r>
                      <a:endParaRPr lang="nl-NL" sz="1000" b="0" i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www.freudenthalinstituut.nl</a:t>
                      </a:r>
                      <a:endParaRPr lang="nl-NL" sz="1000" b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62" marR="685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8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3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pos="5601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3883" userDrawn="1">
          <p15:clr>
            <a:srgbClr val="FBAE40"/>
          </p15:clr>
        </p15:guide>
        <p15:guide id="7" pos="4665" userDrawn="1">
          <p15:clr>
            <a:srgbClr val="FBAE40"/>
          </p15:clr>
        </p15:guide>
        <p15:guide id="8" pos="4818" userDrawn="1">
          <p15:clr>
            <a:srgbClr val="FBAE40"/>
          </p15:clr>
        </p15:guide>
        <p15:guide id="9" pos="3730" userDrawn="1">
          <p15:clr>
            <a:srgbClr val="FBAE40"/>
          </p15:clr>
        </p15:guide>
        <p15:guide id="10" pos="2965" userDrawn="1">
          <p15:clr>
            <a:srgbClr val="FBAE40"/>
          </p15:clr>
        </p15:guide>
        <p15:guide id="11" pos="2795" userDrawn="1">
          <p15:clr>
            <a:srgbClr val="FBAE40"/>
          </p15:clr>
        </p15:guide>
        <p15:guide id="12" pos="2030" userDrawn="1">
          <p15:clr>
            <a:srgbClr val="FBAE40"/>
          </p15:clr>
        </p15:guide>
        <p15:guide id="13" pos="1877" userDrawn="1">
          <p15:clr>
            <a:srgbClr val="FBAE40"/>
          </p15:clr>
        </p15:guide>
        <p15:guide id="14" pos="1095" userDrawn="1">
          <p15:clr>
            <a:srgbClr val="FBAE40"/>
          </p15:clr>
        </p15:guide>
        <p15:guide id="15" pos="942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/>
  <p:txStyles>
    <p:titleStyle>
      <a:lvl1pPr algn="l" defTabSz="685617" rtl="0" eaLnBrk="1" latinLnBrk="0" hangingPunct="1">
        <a:spcBef>
          <a:spcPct val="0"/>
        </a:spcBef>
        <a:buNone/>
        <a:defRPr sz="1575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685617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685617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2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02446" indent="-202446" algn="l" defTabSz="685617" rtl="0" eaLnBrk="1" latinLnBrk="0" hangingPunct="1">
        <a:lnSpc>
          <a:spcPct val="110000"/>
        </a:lnSpc>
        <a:spcBef>
          <a:spcPts val="1575"/>
        </a:spcBef>
        <a:buFont typeface="Verdana" pitchFamily="34" charset="0"/>
        <a:buChar char="•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02446" indent="-202446" algn="l" defTabSz="685617" rtl="0" eaLnBrk="1" latinLnBrk="0" hangingPunct="1">
        <a:lnSpc>
          <a:spcPct val="110000"/>
        </a:lnSpc>
        <a:spcBef>
          <a:spcPts val="1575"/>
        </a:spcBef>
        <a:buFont typeface="Verdana" pitchFamily="34" charset="0"/>
        <a:buChar char="•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607338" indent="-202446" algn="l" defTabSz="685617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2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B2F68D-B441-9848-93C7-CC27A2C6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8743" y="512913"/>
            <a:ext cx="1518053" cy="216025"/>
          </a:xfrm>
        </p:spPr>
        <p:txBody>
          <a:bodyPr/>
          <a:lstStyle/>
          <a:p>
            <a:r>
              <a:rPr lang="nl-NL" noProof="0" dirty="0"/>
              <a:t>14 </a:t>
            </a:r>
            <a:r>
              <a:rPr lang="nl-NL" noProof="0" dirty="0" err="1"/>
              <a:t>dece</a:t>
            </a:r>
            <a:r>
              <a:rPr lang="nl-NL" dirty="0" err="1"/>
              <a:t>mber</a:t>
            </a:r>
            <a:r>
              <a:rPr lang="nl-NL" noProof="0" dirty="0"/>
              <a:t> 2018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57B00F-890E-8A46-B381-9F01BC4E4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relativiteitstheorie</a:t>
            </a:r>
            <a:r>
              <a:rPr lang="en-US" dirty="0"/>
              <a:t> –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ondersteunen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redeneren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2DB421-4D97-8A42-B5DE-3547E4083B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D3D1A9-A510-694F-AF76-2F58CECB45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Floor Kamphorst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36E91BE-8D82-DA40-9496-FA39C844D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PhD </a:t>
            </a:r>
            <a:r>
              <a:rPr lang="en-US" dirty="0" err="1"/>
              <a:t>onderzoeker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075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3F19-CA1B-4F84-A01E-DC4A03CFF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Reflectie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35207-3D5E-4B19-914A-ED6C44CD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met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/>
              <a:t>oproepen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onderwerpen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opdrachten</a:t>
            </a:r>
            <a:r>
              <a:rPr lang="en-US" dirty="0"/>
              <a:t> met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Hoe </a:t>
            </a:r>
            <a:r>
              <a:rPr lang="en-US" dirty="0" err="1"/>
              <a:t>hangt</a:t>
            </a:r>
            <a:r>
              <a:rPr lang="en-US" dirty="0"/>
              <a:t> de </a:t>
            </a:r>
            <a:r>
              <a:rPr lang="en-US" dirty="0" err="1"/>
              <a:t>vorm</a:t>
            </a:r>
            <a:r>
              <a:rPr lang="en-US" dirty="0"/>
              <a:t> van het diagram (met </a:t>
            </a:r>
            <a:r>
              <a:rPr lang="en-US" dirty="0" err="1"/>
              <a:t>magneet</a:t>
            </a:r>
            <a:r>
              <a:rPr lang="en-US" dirty="0"/>
              <a:t> of </a:t>
            </a:r>
            <a:r>
              <a:rPr lang="en-US" dirty="0" err="1"/>
              <a:t>tekenen</a:t>
            </a:r>
            <a:r>
              <a:rPr lang="en-US" dirty="0"/>
              <a:t>) </a:t>
            </a:r>
            <a:r>
              <a:rPr lang="en-US" dirty="0" err="1"/>
              <a:t>samen</a:t>
            </a:r>
            <a:r>
              <a:rPr lang="en-US" dirty="0"/>
              <a:t> met hoe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ermee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619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D8DA-86AE-4D2C-81F7-86D003BC4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Toepassen</a:t>
            </a:r>
            <a:r>
              <a:rPr lang="en-US" dirty="0"/>
              <a:t> in eigen les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A73B1-7840-487D-AC5B-ED017AE92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ED </a:t>
            </a:r>
            <a:r>
              <a:rPr lang="en-US" dirty="0" err="1"/>
              <a:t>ontwikkelen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eigen </a:t>
            </a:r>
            <a:r>
              <a:rPr lang="en-US" dirty="0" err="1"/>
              <a:t>methode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Les </a:t>
            </a:r>
            <a:r>
              <a:rPr lang="en-US" dirty="0" err="1"/>
              <a:t>ontwerpen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van de </a:t>
            </a:r>
            <a:r>
              <a:rPr lang="en-US" dirty="0" err="1"/>
              <a:t>gedachte-experimenten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Gedachte</a:t>
            </a:r>
            <a:r>
              <a:rPr lang="en-US" dirty="0"/>
              <a:t>-experiment </a:t>
            </a:r>
            <a:r>
              <a:rPr lang="en-US" dirty="0" err="1"/>
              <a:t>tijdrek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180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B2F68D-B441-9848-93C7-CC27A2C6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8743" y="512913"/>
            <a:ext cx="1518053" cy="216025"/>
          </a:xfrm>
        </p:spPr>
        <p:txBody>
          <a:bodyPr/>
          <a:lstStyle/>
          <a:p>
            <a:r>
              <a:rPr lang="nl-NL" noProof="0" dirty="0"/>
              <a:t>14 </a:t>
            </a:r>
            <a:r>
              <a:rPr lang="nl-NL" noProof="0" dirty="0" err="1"/>
              <a:t>dece</a:t>
            </a:r>
            <a:r>
              <a:rPr lang="nl-NL" dirty="0" err="1"/>
              <a:t>mber</a:t>
            </a:r>
            <a:r>
              <a:rPr lang="nl-NL" noProof="0" dirty="0"/>
              <a:t> 2018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57B00F-890E-8A46-B381-9F01BC4E4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relativiteitstheorie</a:t>
            </a:r>
            <a:r>
              <a:rPr lang="en-US" dirty="0"/>
              <a:t> –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ondersteunen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redeneren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2DB421-4D97-8A42-B5DE-3547E4083B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D3D1A9-A510-694F-AF76-2F58CECB45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Floor Kamphorst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36E91BE-8D82-DA40-9496-FA39C844D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PhD </a:t>
            </a:r>
            <a:r>
              <a:rPr lang="en-US" dirty="0" err="1"/>
              <a:t>onderzoeker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918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68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DE214E-487B-4818-86A9-8B1869976F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7FD1D-DC63-4CA3-905E-D11A406EA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1: </a:t>
            </a:r>
            <a:r>
              <a:rPr lang="en-US" dirty="0" err="1"/>
              <a:t>Redeneren</a:t>
            </a:r>
            <a:r>
              <a:rPr lang="en-US" dirty="0"/>
              <a:t> met </a:t>
            </a:r>
            <a:r>
              <a:rPr lang="en-US" dirty="0" err="1"/>
              <a:t>voortbewegen</a:t>
            </a:r>
            <a:r>
              <a:rPr lang="en-US" dirty="0"/>
              <a:t> </a:t>
            </a:r>
            <a:r>
              <a:rPr lang="en-US" dirty="0" err="1"/>
              <a:t>licht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CCB45-370F-4B94-B4A0-1FE251DB6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onderzoeker</a:t>
            </a:r>
            <a:r>
              <a:rPr lang="en-US" dirty="0"/>
              <a:t> meet het </a:t>
            </a:r>
            <a:r>
              <a:rPr lang="en-US" dirty="0" err="1"/>
              <a:t>gelijktijdig</a:t>
            </a:r>
            <a:r>
              <a:rPr lang="en-US" dirty="0"/>
              <a:t> </a:t>
            </a:r>
            <a:r>
              <a:rPr lang="en-US" dirty="0" err="1"/>
              <a:t>arriveren</a:t>
            </a:r>
            <a:r>
              <a:rPr lang="en-US" dirty="0"/>
              <a:t> van twee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meetinstrument</a:t>
            </a:r>
            <a:r>
              <a:rPr lang="en-US" dirty="0"/>
              <a:t>. De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 door twee </a:t>
            </a:r>
            <a:r>
              <a:rPr lang="en-US" dirty="0" err="1"/>
              <a:t>lampen</a:t>
            </a:r>
            <a:r>
              <a:rPr lang="en-US" dirty="0"/>
              <a:t> die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karretje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op </a:t>
            </a:r>
            <a:r>
              <a:rPr lang="en-US" dirty="0" err="1"/>
              <a:t>welk</a:t>
            </a:r>
            <a:r>
              <a:rPr lang="en-US" dirty="0"/>
              <a:t>(e) </a:t>
            </a:r>
            <a:r>
              <a:rPr lang="en-US" dirty="0" err="1"/>
              <a:t>tijdstip</a:t>
            </a:r>
            <a:r>
              <a:rPr lang="en-US" dirty="0"/>
              <a:t>(pen) de </a:t>
            </a:r>
            <a:r>
              <a:rPr lang="en-US" dirty="0" err="1"/>
              <a:t>lichtflitsen</a:t>
            </a:r>
            <a:r>
              <a:rPr lang="en-US" dirty="0"/>
              <a:t> door de </a:t>
            </a:r>
            <a:r>
              <a:rPr lang="en-US" dirty="0" err="1"/>
              <a:t>lampen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verzonden</a:t>
            </a:r>
            <a:r>
              <a:rPr lang="en-US" dirty="0"/>
              <a:t>.</a:t>
            </a:r>
            <a:endParaRPr lang="nl-NL" dirty="0"/>
          </a:p>
          <a:p>
            <a:endParaRPr lang="en-US" dirty="0"/>
          </a:p>
          <a:p>
            <a:r>
              <a:rPr lang="en-US" dirty="0"/>
              <a:t>G</a:t>
            </a:r>
            <a:r>
              <a:rPr lang="nl-NL" dirty="0" err="1"/>
              <a:t>ebruik</a:t>
            </a:r>
            <a:r>
              <a:rPr lang="nl-NL" dirty="0"/>
              <a:t> een lichtsnelheid van twee hokjes per tijdstapje.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7F87C-38FE-4DA0-AFE0-39710356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82" y="368299"/>
            <a:ext cx="5734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3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DE214E-487B-4818-86A9-8B1869976F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7FD1D-DC63-4CA3-905E-D11A406E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39" y="371475"/>
            <a:ext cx="2725821" cy="1080000"/>
          </a:xfrm>
        </p:spPr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2: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lichtpostulaat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CCB45-370F-4B94-B4A0-1FE251DB6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onderzoeker</a:t>
            </a:r>
            <a:r>
              <a:rPr lang="en-US" dirty="0"/>
              <a:t> meet het </a:t>
            </a:r>
            <a:r>
              <a:rPr lang="en-US" dirty="0" err="1"/>
              <a:t>gelijktijdig</a:t>
            </a:r>
            <a:r>
              <a:rPr lang="en-US" dirty="0"/>
              <a:t> </a:t>
            </a:r>
            <a:r>
              <a:rPr lang="en-US" dirty="0" err="1"/>
              <a:t>arriveren</a:t>
            </a:r>
            <a:r>
              <a:rPr lang="en-US" dirty="0"/>
              <a:t> van twee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meetinstrument</a:t>
            </a:r>
            <a:r>
              <a:rPr lang="en-US" dirty="0"/>
              <a:t>. De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 door twee </a:t>
            </a:r>
            <a:r>
              <a:rPr lang="en-US" dirty="0" err="1"/>
              <a:t>lampen</a:t>
            </a:r>
            <a:r>
              <a:rPr lang="en-US" dirty="0"/>
              <a:t> die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karretje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op </a:t>
            </a:r>
            <a:r>
              <a:rPr lang="en-US" dirty="0" err="1"/>
              <a:t>welk</a:t>
            </a:r>
            <a:r>
              <a:rPr lang="en-US" dirty="0"/>
              <a:t>(e) </a:t>
            </a:r>
            <a:r>
              <a:rPr lang="en-US" dirty="0" err="1"/>
              <a:t>tijdstip</a:t>
            </a:r>
            <a:r>
              <a:rPr lang="en-US" dirty="0"/>
              <a:t>(pen) de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de </a:t>
            </a:r>
            <a:r>
              <a:rPr lang="en-US" dirty="0" err="1"/>
              <a:t>onderzoeker</a:t>
            </a:r>
            <a:r>
              <a:rPr lang="en-US" dirty="0"/>
              <a:t> door de </a:t>
            </a:r>
            <a:r>
              <a:rPr lang="en-US" dirty="0" err="1"/>
              <a:t>lampen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.</a:t>
            </a:r>
            <a:endParaRPr lang="nl-NL" dirty="0"/>
          </a:p>
          <a:p>
            <a:endParaRPr lang="en-US" dirty="0"/>
          </a:p>
          <a:p>
            <a:r>
              <a:rPr lang="en-US" dirty="0"/>
              <a:t>G</a:t>
            </a:r>
            <a:r>
              <a:rPr lang="nl-NL" dirty="0" err="1"/>
              <a:t>ebruik</a:t>
            </a:r>
            <a:r>
              <a:rPr lang="nl-NL" dirty="0"/>
              <a:t> een lichtsnelheid van twee hokjes per tijdstapje.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FD716-4CD8-4137-B3A5-D4D27145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22" y="1225191"/>
            <a:ext cx="5669470" cy="52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7FD1D-DC63-4CA3-905E-D11A406E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39" y="371475"/>
            <a:ext cx="2725821" cy="1080000"/>
          </a:xfrm>
        </p:spPr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3: </a:t>
            </a:r>
            <a:r>
              <a:rPr lang="en-US" dirty="0" err="1"/>
              <a:t>Tijdrek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CCB45-370F-4B94-B4A0-1FE251DB6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069" y="1664211"/>
            <a:ext cx="2726290" cy="48254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Twee </a:t>
            </a:r>
            <a:r>
              <a:rPr lang="en-US" dirty="0" err="1"/>
              <a:t>waarnemers</a:t>
            </a:r>
            <a:r>
              <a:rPr lang="en-US" dirty="0"/>
              <a:t>: </a:t>
            </a:r>
            <a:r>
              <a:rPr lang="en-US" dirty="0" err="1"/>
              <a:t>geel</a:t>
            </a:r>
            <a:r>
              <a:rPr lang="en-US" dirty="0"/>
              <a:t> (G)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blauw</a:t>
            </a:r>
            <a:r>
              <a:rPr lang="en-US" dirty="0"/>
              <a:t> (B).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Teken het proces in het referentiestelsel van waarnemer B (F2)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kan je met je leerlingen het </a:t>
            </a:r>
            <a:r>
              <a:rPr lang="nl-NL" dirty="0" err="1"/>
              <a:t>lichtpad</a:t>
            </a:r>
            <a:r>
              <a:rPr lang="nl-NL" dirty="0"/>
              <a:t> in de grafiek construeren?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lang duurt één keer op en neer gaan volgens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 volgens 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dit voor ons begrip van tijd?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3515A5-B6DF-4D68-A469-48B4CB1B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03" y="369451"/>
            <a:ext cx="4560393" cy="61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B9A8C-F53A-8948-9EA9-834FAAD4C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Kader: conceptual change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ABB83-31EB-C444-A7FE-BC833242A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begrippen</a:t>
            </a:r>
            <a:r>
              <a:rPr lang="en-US" dirty="0"/>
              <a:t> </a:t>
            </a:r>
            <a:r>
              <a:rPr lang="en-US" dirty="0" err="1"/>
              <a:t>zorgvuldig</a:t>
            </a:r>
            <a:r>
              <a:rPr lang="en-US" dirty="0"/>
              <a:t> </a:t>
            </a:r>
            <a:r>
              <a:rPr lang="en-US" dirty="0" err="1"/>
              <a:t>introduceren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Aansluiten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leerlingdenkbeelden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Door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redeneren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30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5766-BB0B-4FF6-AB16-64E32B375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Relativiteit</a:t>
            </a:r>
            <a:r>
              <a:rPr lang="en-US" dirty="0"/>
              <a:t>: Event </a:t>
            </a:r>
            <a:r>
              <a:rPr lang="en-US" dirty="0" err="1"/>
              <a:t>Diagrammen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8DA05-7C82-43DA-B7DF-4CED0C22B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Theoretisch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dagelijkse ervaring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Gedachte-experimenten zijn een uitkomst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Event-</a:t>
            </a:r>
            <a:r>
              <a:rPr lang="nl-NL" dirty="0" err="1"/>
              <a:t>diagrams</a:t>
            </a:r>
            <a:r>
              <a:rPr lang="nl-NL" dirty="0"/>
              <a:t> ondersteunen consequent redeneren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Event </a:t>
            </a:r>
            <a:r>
              <a:rPr lang="nl-NL" dirty="0" err="1"/>
              <a:t>diagrams</a:t>
            </a:r>
            <a:r>
              <a:rPr lang="nl-NL" dirty="0"/>
              <a:t> maken redeneren zichtbaar voor leerling en docent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20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58B41A79-3AB2-0846-9455-4E185C170D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337148-5291-9340-9340-490AFDE7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1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EF620-2580-B141-B25F-2B8D60AAC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Onderzoeker</a:t>
            </a:r>
            <a:r>
              <a:rPr lang="en-US" dirty="0"/>
              <a:t> meet het </a:t>
            </a:r>
            <a:r>
              <a:rPr lang="en-US" dirty="0" err="1"/>
              <a:t>gelijktijdig</a:t>
            </a:r>
            <a:r>
              <a:rPr lang="en-US" dirty="0"/>
              <a:t> </a:t>
            </a:r>
            <a:r>
              <a:rPr lang="en-US" dirty="0" err="1"/>
              <a:t>arriveren</a:t>
            </a:r>
            <a:r>
              <a:rPr lang="en-US" dirty="0"/>
              <a:t> van twee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meetinstrument</a:t>
            </a:r>
            <a:r>
              <a:rPr lang="en-US" dirty="0"/>
              <a:t>. De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 door twee </a:t>
            </a:r>
            <a:r>
              <a:rPr lang="en-US" dirty="0" err="1"/>
              <a:t>lampen</a:t>
            </a:r>
            <a:r>
              <a:rPr lang="en-US" dirty="0"/>
              <a:t> die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karretje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op </a:t>
            </a:r>
            <a:r>
              <a:rPr lang="en-US" dirty="0" err="1"/>
              <a:t>welk</a:t>
            </a:r>
            <a:r>
              <a:rPr lang="en-US" dirty="0"/>
              <a:t>(e) </a:t>
            </a:r>
            <a:r>
              <a:rPr lang="en-US" dirty="0" err="1"/>
              <a:t>tijdstip</a:t>
            </a:r>
            <a:r>
              <a:rPr lang="en-US" dirty="0"/>
              <a:t>(pen) de </a:t>
            </a:r>
            <a:r>
              <a:rPr lang="en-US" dirty="0" err="1"/>
              <a:t>lichtflitsen</a:t>
            </a:r>
            <a:r>
              <a:rPr lang="en-US" dirty="0"/>
              <a:t> door de </a:t>
            </a:r>
            <a:r>
              <a:rPr lang="en-US" dirty="0" err="1"/>
              <a:t>lampen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56896-3261-4BF4-81BF-3BA034D4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131" y="3817800"/>
            <a:ext cx="5672800" cy="26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1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DE214E-487B-4818-86A9-8B1869976F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7FD1D-DC63-4CA3-905E-D11A406E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39" y="371475"/>
            <a:ext cx="2725821" cy="1080000"/>
          </a:xfrm>
        </p:spPr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1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CCB45-370F-4B94-B4A0-1FE251DB6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onderzoeker</a:t>
            </a:r>
            <a:r>
              <a:rPr lang="en-US" dirty="0"/>
              <a:t> meet het </a:t>
            </a:r>
            <a:r>
              <a:rPr lang="en-US" dirty="0" err="1"/>
              <a:t>gelijktijdig</a:t>
            </a:r>
            <a:r>
              <a:rPr lang="en-US" dirty="0"/>
              <a:t> </a:t>
            </a:r>
            <a:r>
              <a:rPr lang="en-US" dirty="0" err="1"/>
              <a:t>arriveren</a:t>
            </a:r>
            <a:r>
              <a:rPr lang="en-US" dirty="0"/>
              <a:t> van twee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meetinstrument</a:t>
            </a:r>
            <a:r>
              <a:rPr lang="en-US" dirty="0"/>
              <a:t>. De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 door twee </a:t>
            </a:r>
            <a:r>
              <a:rPr lang="en-US" dirty="0" err="1"/>
              <a:t>lampen</a:t>
            </a:r>
            <a:r>
              <a:rPr lang="en-US" dirty="0"/>
              <a:t> die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karretje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op </a:t>
            </a:r>
            <a:r>
              <a:rPr lang="en-US" dirty="0" err="1"/>
              <a:t>welk</a:t>
            </a:r>
            <a:r>
              <a:rPr lang="en-US" dirty="0"/>
              <a:t>(e) </a:t>
            </a:r>
            <a:r>
              <a:rPr lang="en-US" dirty="0" err="1"/>
              <a:t>tijdstip</a:t>
            </a:r>
            <a:r>
              <a:rPr lang="en-US" dirty="0"/>
              <a:t>(pen) de </a:t>
            </a:r>
            <a:r>
              <a:rPr lang="en-US" dirty="0" err="1"/>
              <a:t>lichtflitsen</a:t>
            </a:r>
            <a:r>
              <a:rPr lang="en-US" dirty="0"/>
              <a:t> door de </a:t>
            </a:r>
            <a:r>
              <a:rPr lang="en-US" dirty="0" err="1"/>
              <a:t>lampen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.</a:t>
            </a:r>
            <a:endParaRPr lang="nl-NL" dirty="0"/>
          </a:p>
          <a:p>
            <a:endParaRPr lang="en-US" dirty="0"/>
          </a:p>
          <a:p>
            <a:r>
              <a:rPr lang="en-US" dirty="0"/>
              <a:t>G</a:t>
            </a:r>
            <a:r>
              <a:rPr lang="nl-NL" dirty="0" err="1"/>
              <a:t>ebruik</a:t>
            </a:r>
            <a:r>
              <a:rPr lang="nl-NL" dirty="0"/>
              <a:t> een lichtsnelheid van twee hokjes per tijdstapje.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7F87C-38FE-4DA0-AFE0-39710356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82" y="368299"/>
            <a:ext cx="5734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2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2B4FDD-5896-2D4D-A6DA-A2BFF08F0F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manieren</a:t>
            </a:r>
            <a:r>
              <a:rPr lang="en-US" dirty="0"/>
              <a:t> van </a:t>
            </a:r>
            <a:r>
              <a:rPr lang="en-US" dirty="0" err="1"/>
              <a:t>redeneren</a:t>
            </a:r>
            <a:r>
              <a:rPr lang="en-US" dirty="0"/>
              <a:t> met het </a:t>
            </a:r>
            <a:r>
              <a:rPr lang="en-US" dirty="0" err="1"/>
              <a:t>voortbewegen</a:t>
            </a:r>
            <a:r>
              <a:rPr lang="en-US" dirty="0"/>
              <a:t> van </a:t>
            </a:r>
            <a:r>
              <a:rPr lang="en-US" dirty="0" err="1"/>
              <a:t>licht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81A3D-3255-4AA0-A4AF-6E2B23274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41" y="1339789"/>
            <a:ext cx="4171812" cy="4596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38F32-88BC-4C3E-B5F9-F02D1B375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20" y="1339789"/>
            <a:ext cx="4182523" cy="46085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8106072-ACE0-43EA-BCD4-E5C8FDE0B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47" y="368300"/>
            <a:ext cx="5668280" cy="1253617"/>
          </a:xfrm>
        </p:spPr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1: </a:t>
            </a:r>
            <a:r>
              <a:rPr lang="en-US" dirty="0" err="1"/>
              <a:t>leerlingaanpak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47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F9BFE92-98B6-4BD6-832E-69FC9741AF4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000" b="1000"/>
          <a:stretch>
            <a:fillRect/>
          </a:stretch>
        </p:blipFill>
        <p:spPr>
          <a:xfrm>
            <a:off x="294334" y="385091"/>
            <a:ext cx="5669470" cy="61214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3FEBCF0-1816-1B48-86F4-1906F87ED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err="1"/>
              <a:t>diagrammen</a:t>
            </a:r>
            <a:r>
              <a:rPr lang="en-US" dirty="0"/>
              <a:t> (ED)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E01D9B-C534-AF44-B410-AF0677085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van ED’s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Positie</a:t>
            </a:r>
            <a:r>
              <a:rPr lang="en-US" dirty="0"/>
              <a:t> van </a:t>
            </a:r>
            <a:r>
              <a:rPr lang="en-US" dirty="0" err="1"/>
              <a:t>objecten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gebeurtenissen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specifiek</a:t>
            </a:r>
            <a:r>
              <a:rPr lang="en-US" dirty="0"/>
              <a:t> </a:t>
            </a:r>
            <a:r>
              <a:rPr lang="en-US" dirty="0" err="1"/>
              <a:t>tijdstip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specifiek</a:t>
            </a:r>
            <a:r>
              <a:rPr lang="en-US" dirty="0"/>
              <a:t> </a:t>
            </a:r>
            <a:r>
              <a:rPr lang="en-US" dirty="0" err="1"/>
              <a:t>referentiekader</a:t>
            </a:r>
            <a:endParaRPr lang="en-US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E53F4-E1AB-4BFF-B07B-71AF3083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5" y="351509"/>
            <a:ext cx="5711459" cy="17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2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DE214E-487B-4818-86A9-8B1869976F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7FD1D-DC63-4CA3-905E-D11A406E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39" y="371475"/>
            <a:ext cx="2725821" cy="1080000"/>
          </a:xfrm>
        </p:spPr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2: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lichtpostulaat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CCB45-370F-4B94-B4A0-1FE251DB6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onderzoeker</a:t>
            </a:r>
            <a:r>
              <a:rPr lang="en-US" dirty="0"/>
              <a:t> meet het </a:t>
            </a:r>
            <a:r>
              <a:rPr lang="en-US" dirty="0" err="1"/>
              <a:t>gelijktijdig</a:t>
            </a:r>
            <a:r>
              <a:rPr lang="en-US" dirty="0"/>
              <a:t> </a:t>
            </a:r>
            <a:r>
              <a:rPr lang="en-US" dirty="0" err="1"/>
              <a:t>arriveren</a:t>
            </a:r>
            <a:r>
              <a:rPr lang="en-US" dirty="0"/>
              <a:t> van twee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meetinstrument</a:t>
            </a:r>
            <a:r>
              <a:rPr lang="en-US" dirty="0"/>
              <a:t>. De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 door twee </a:t>
            </a:r>
            <a:r>
              <a:rPr lang="en-US" dirty="0" err="1"/>
              <a:t>lampen</a:t>
            </a:r>
            <a:r>
              <a:rPr lang="en-US" dirty="0"/>
              <a:t> die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karretje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op </a:t>
            </a:r>
            <a:r>
              <a:rPr lang="en-US" dirty="0" err="1"/>
              <a:t>welk</a:t>
            </a:r>
            <a:r>
              <a:rPr lang="en-US" dirty="0"/>
              <a:t>(e) </a:t>
            </a:r>
            <a:r>
              <a:rPr lang="en-US" dirty="0" err="1"/>
              <a:t>tijdstip</a:t>
            </a:r>
            <a:r>
              <a:rPr lang="en-US" dirty="0"/>
              <a:t>(pen) de </a:t>
            </a:r>
            <a:r>
              <a:rPr lang="en-US" dirty="0" err="1"/>
              <a:t>lichtflitsen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de </a:t>
            </a:r>
            <a:r>
              <a:rPr lang="en-US" dirty="0" err="1"/>
              <a:t>onderzoeker</a:t>
            </a:r>
            <a:r>
              <a:rPr lang="en-US" dirty="0"/>
              <a:t> door de </a:t>
            </a:r>
            <a:r>
              <a:rPr lang="en-US" dirty="0" err="1"/>
              <a:t>lampen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uitgezonden</a:t>
            </a:r>
            <a:r>
              <a:rPr lang="en-US" dirty="0"/>
              <a:t>.</a:t>
            </a:r>
            <a:endParaRPr lang="nl-NL" dirty="0"/>
          </a:p>
          <a:p>
            <a:endParaRPr lang="en-US" dirty="0"/>
          </a:p>
          <a:p>
            <a:r>
              <a:rPr lang="en-US" dirty="0"/>
              <a:t>G</a:t>
            </a:r>
            <a:r>
              <a:rPr lang="nl-NL" dirty="0" err="1"/>
              <a:t>ebruik</a:t>
            </a:r>
            <a:r>
              <a:rPr lang="nl-NL" dirty="0"/>
              <a:t> een lichtsnelheid van twee hokjes per tijdstapje.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FD716-4CD8-4137-B3A5-D4D27145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22" y="1225191"/>
            <a:ext cx="5669470" cy="52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2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2B4FDD-5896-2D4D-A6DA-A2BFF08F0F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Toepassen</a:t>
            </a:r>
            <a:r>
              <a:rPr lang="en-US" dirty="0"/>
              <a:t> </a:t>
            </a:r>
            <a:r>
              <a:rPr lang="en-US" dirty="0" err="1"/>
              <a:t>lichtpostulaat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twee </a:t>
            </a:r>
            <a:r>
              <a:rPr lang="en-US" dirty="0" err="1"/>
              <a:t>referentiekaders</a:t>
            </a:r>
            <a:endParaRPr lang="nl-N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106072-ACE0-43EA-BCD4-E5C8FDE0B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47" y="368300"/>
            <a:ext cx="5668280" cy="1253617"/>
          </a:xfrm>
        </p:spPr>
        <p:txBody>
          <a:bodyPr/>
          <a:lstStyle/>
          <a:p>
            <a:r>
              <a:rPr lang="en-US" dirty="0" err="1"/>
              <a:t>Gedachte</a:t>
            </a:r>
            <a:r>
              <a:rPr lang="en-US" dirty="0"/>
              <a:t>-experiment 2: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lichtpostulaat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430A1-6737-492D-9E1E-558038354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81" y="1339788"/>
            <a:ext cx="4132700" cy="455361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4D5AA4-EA56-4AEA-8166-D12E73A536D4}"/>
              </a:ext>
            </a:extLst>
          </p:cNvPr>
          <p:cNvGraphicFramePr>
            <a:graphicFrameLocks noGrp="1"/>
          </p:cNvGraphicFramePr>
          <p:nvPr/>
        </p:nvGraphicFramePr>
        <p:xfrm>
          <a:off x="-6246813" y="-4624388"/>
          <a:ext cx="408944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38">
                  <a:extLst>
                    <a:ext uri="{9D8B030D-6E8A-4147-A177-3AD203B41FA5}">
                      <a16:colId xmlns:a16="http://schemas.microsoft.com/office/drawing/2014/main" val="994755636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731316756"/>
                    </a:ext>
                  </a:extLst>
                </a:gridCol>
                <a:gridCol w="136484">
                  <a:extLst>
                    <a:ext uri="{9D8B030D-6E8A-4147-A177-3AD203B41FA5}">
                      <a16:colId xmlns:a16="http://schemas.microsoft.com/office/drawing/2014/main" val="3148506926"/>
                    </a:ext>
                  </a:extLst>
                </a:gridCol>
                <a:gridCol w="136484">
                  <a:extLst>
                    <a:ext uri="{9D8B030D-6E8A-4147-A177-3AD203B41FA5}">
                      <a16:colId xmlns:a16="http://schemas.microsoft.com/office/drawing/2014/main" val="3996302451"/>
                    </a:ext>
                  </a:extLst>
                </a:gridCol>
                <a:gridCol w="136484">
                  <a:extLst>
                    <a:ext uri="{9D8B030D-6E8A-4147-A177-3AD203B41FA5}">
                      <a16:colId xmlns:a16="http://schemas.microsoft.com/office/drawing/2014/main" val="416067296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1611106844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1975061943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16882241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942062433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1166254592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774907364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4285074147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1662539311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455028232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4072699105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90264776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4145416520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860021593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476547416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2636181712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2155046405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2370585420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102325655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866147091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4188906189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491668682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941587574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062891954"/>
                    </a:ext>
                  </a:extLst>
                </a:gridCol>
                <a:gridCol w="141538">
                  <a:extLst>
                    <a:ext uri="{9D8B030D-6E8A-4147-A177-3AD203B41FA5}">
                      <a16:colId xmlns:a16="http://schemas.microsoft.com/office/drawing/2014/main" val="3643299060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>
                          <a:effectLst/>
                        </a:rPr>
                        <a:t>C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138228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108333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185164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t=-3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5186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4578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214280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100070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829801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820399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253052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865909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t=-2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6163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9969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8302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741134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141041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995054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574200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711889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t=-1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0242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9097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286289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2754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178862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473303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727098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080619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t=0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82247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1496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1703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637514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 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 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3068736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9B9C58E-14FC-4266-9529-55062C2E27CD}"/>
              </a:ext>
            </a:extLst>
          </p:cNvPr>
          <p:cNvSpPr/>
          <p:nvPr/>
        </p:nvSpPr>
        <p:spPr>
          <a:xfrm>
            <a:off x="13149263" y="11233150"/>
            <a:ext cx="109537" cy="101600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D9B623-4377-45D3-90AB-F82E28BF0BFC}"/>
              </a:ext>
            </a:extLst>
          </p:cNvPr>
          <p:cNvSpPr/>
          <p:nvPr/>
        </p:nvSpPr>
        <p:spPr>
          <a:xfrm>
            <a:off x="15281275" y="11233150"/>
            <a:ext cx="109538" cy="101600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0C304F-6F21-44AF-8A64-5EFFBB985C00}"/>
              </a:ext>
            </a:extLst>
          </p:cNvPr>
          <p:cNvSpPr/>
          <p:nvPr/>
        </p:nvSpPr>
        <p:spPr>
          <a:xfrm>
            <a:off x="13149263" y="9818688"/>
            <a:ext cx="109537" cy="100012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470AB0-C46A-4128-A964-95C745215D62}"/>
              </a:ext>
            </a:extLst>
          </p:cNvPr>
          <p:cNvSpPr/>
          <p:nvPr/>
        </p:nvSpPr>
        <p:spPr>
          <a:xfrm>
            <a:off x="15281275" y="9818688"/>
            <a:ext cx="109538" cy="100012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95E484-3093-4D42-B5DE-40FF2C58C02A}"/>
              </a:ext>
            </a:extLst>
          </p:cNvPr>
          <p:cNvSpPr/>
          <p:nvPr/>
        </p:nvSpPr>
        <p:spPr>
          <a:xfrm>
            <a:off x="13149263" y="8402638"/>
            <a:ext cx="109537" cy="101600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1D84FE-C73B-4C55-A00B-E7B82831861A}"/>
              </a:ext>
            </a:extLst>
          </p:cNvPr>
          <p:cNvSpPr/>
          <p:nvPr/>
        </p:nvSpPr>
        <p:spPr>
          <a:xfrm>
            <a:off x="15281275" y="8402638"/>
            <a:ext cx="109538" cy="101600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278FEE-64DA-4E0A-9B0D-D28C7DCD5B94}"/>
              </a:ext>
            </a:extLst>
          </p:cNvPr>
          <p:cNvSpPr/>
          <p:nvPr/>
        </p:nvSpPr>
        <p:spPr>
          <a:xfrm>
            <a:off x="13149263" y="6988175"/>
            <a:ext cx="109537" cy="100013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2EDA24-902B-4BDF-BFA1-D7469ABDBAD0}"/>
              </a:ext>
            </a:extLst>
          </p:cNvPr>
          <p:cNvSpPr/>
          <p:nvPr/>
        </p:nvSpPr>
        <p:spPr>
          <a:xfrm>
            <a:off x="15281275" y="6988175"/>
            <a:ext cx="109538" cy="100013"/>
          </a:xfrm>
          <a:prstGeom prst="ellipse">
            <a:avLst/>
          </a:prstGeom>
          <a:solidFill>
            <a:srgbClr val="F9DC07"/>
          </a:solidFill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C4E0FBB-374B-4D48-BC95-D66B7C982805}"/>
              </a:ext>
            </a:extLst>
          </p:cNvPr>
          <p:cNvSpPr/>
          <p:nvPr/>
        </p:nvSpPr>
        <p:spPr>
          <a:xfrm>
            <a:off x="13919200" y="10420350"/>
            <a:ext cx="354013" cy="33020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F87824-871B-406D-AFA9-C92CB1873DC2}"/>
              </a:ext>
            </a:extLst>
          </p:cNvPr>
          <p:cNvSpPr/>
          <p:nvPr/>
        </p:nvSpPr>
        <p:spPr>
          <a:xfrm>
            <a:off x="13760450" y="10774363"/>
            <a:ext cx="158750" cy="14287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210675-1FEA-4EB8-B2CA-22553BFFB51C}"/>
              </a:ext>
            </a:extLst>
          </p:cNvPr>
          <p:cNvSpPr/>
          <p:nvPr/>
        </p:nvSpPr>
        <p:spPr>
          <a:xfrm>
            <a:off x="14247813" y="10774363"/>
            <a:ext cx="158750" cy="14287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0CB2B975-D1B3-4694-9433-E542D14ED07F}"/>
              </a:ext>
            </a:extLst>
          </p:cNvPr>
          <p:cNvSpPr/>
          <p:nvPr/>
        </p:nvSpPr>
        <p:spPr>
          <a:xfrm>
            <a:off x="13741400" y="9005888"/>
            <a:ext cx="354013" cy="328612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74A044-90C5-4562-8A47-9009A4C350D1}"/>
              </a:ext>
            </a:extLst>
          </p:cNvPr>
          <p:cNvSpPr/>
          <p:nvPr/>
        </p:nvSpPr>
        <p:spPr>
          <a:xfrm>
            <a:off x="13584238" y="9359900"/>
            <a:ext cx="157162" cy="14287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4BF0D0-B2EC-4DA2-BDF1-2CBB8E9237AE}"/>
              </a:ext>
            </a:extLst>
          </p:cNvPr>
          <p:cNvSpPr/>
          <p:nvPr/>
        </p:nvSpPr>
        <p:spPr>
          <a:xfrm>
            <a:off x="14071600" y="9359900"/>
            <a:ext cx="157163" cy="14287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F1C00738-5EC3-41CD-BB37-778212A4752F}"/>
              </a:ext>
            </a:extLst>
          </p:cNvPr>
          <p:cNvSpPr/>
          <p:nvPr/>
        </p:nvSpPr>
        <p:spPr>
          <a:xfrm>
            <a:off x="13565188" y="7591425"/>
            <a:ext cx="354012" cy="328613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A1BD73-E9E1-46F9-BD28-42324022F0DF}"/>
              </a:ext>
            </a:extLst>
          </p:cNvPr>
          <p:cNvSpPr/>
          <p:nvPr/>
        </p:nvSpPr>
        <p:spPr>
          <a:xfrm>
            <a:off x="13408025" y="7943850"/>
            <a:ext cx="157163" cy="14287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BDC829-9CCB-4F32-8C64-FCD21AC3B749}"/>
              </a:ext>
            </a:extLst>
          </p:cNvPr>
          <p:cNvSpPr/>
          <p:nvPr/>
        </p:nvSpPr>
        <p:spPr>
          <a:xfrm>
            <a:off x="13893800" y="7943850"/>
            <a:ext cx="158750" cy="142875"/>
          </a:xfrm>
          <a:prstGeom prst="ellips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6" name="5-Point Star 1650">
            <a:extLst>
              <a:ext uri="{FF2B5EF4-FFF2-40B4-BE49-F238E27FC236}">
                <a16:creationId xmlns:a16="http://schemas.microsoft.com/office/drawing/2014/main" id="{96E9EF54-FF2E-42FB-A3C3-6AB86006371C}"/>
              </a:ext>
            </a:extLst>
          </p:cNvPr>
          <p:cNvSpPr/>
          <p:nvPr/>
        </p:nvSpPr>
        <p:spPr>
          <a:xfrm>
            <a:off x="14081125" y="11128375"/>
            <a:ext cx="354013" cy="35401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3701FA-8D1C-4240-AC53-BAE8F412BA8B}"/>
              </a:ext>
            </a:extLst>
          </p:cNvPr>
          <p:cNvSpPr/>
          <p:nvPr/>
        </p:nvSpPr>
        <p:spPr>
          <a:xfrm>
            <a:off x="14235113" y="11261725"/>
            <a:ext cx="80962" cy="90488"/>
          </a:xfrm>
          <a:prstGeom prst="ellipse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929D7E-0F2B-4B5E-8296-631458644BF1}"/>
              </a:ext>
            </a:extLst>
          </p:cNvPr>
          <p:cNvSpPr/>
          <p:nvPr/>
        </p:nvSpPr>
        <p:spPr>
          <a:xfrm>
            <a:off x="14941550" y="7010400"/>
            <a:ext cx="82550" cy="90488"/>
          </a:xfrm>
          <a:prstGeom prst="ellipse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C82C-C0C7-4CF6-8254-1CABFEE7DB56}"/>
              </a:ext>
            </a:extLst>
          </p:cNvPr>
          <p:cNvSpPr/>
          <p:nvPr/>
        </p:nvSpPr>
        <p:spPr>
          <a:xfrm>
            <a:off x="13701713" y="9663113"/>
            <a:ext cx="80962" cy="90487"/>
          </a:xfrm>
          <a:prstGeom prst="ellipse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A7E189-A584-42A9-A951-6E48185D8782}"/>
              </a:ext>
            </a:extLst>
          </p:cNvPr>
          <p:cNvSpPr/>
          <p:nvPr/>
        </p:nvSpPr>
        <p:spPr>
          <a:xfrm>
            <a:off x="14408150" y="9663113"/>
            <a:ext cx="82550" cy="90487"/>
          </a:xfrm>
          <a:prstGeom prst="ellipse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C389B3-FFEA-4095-A18C-5106C5921B0E}"/>
              </a:ext>
            </a:extLst>
          </p:cNvPr>
          <p:cNvSpPr/>
          <p:nvPr/>
        </p:nvSpPr>
        <p:spPr>
          <a:xfrm>
            <a:off x="13184188" y="8424863"/>
            <a:ext cx="80962" cy="90487"/>
          </a:xfrm>
          <a:prstGeom prst="ellipse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b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56BB2A6-2577-42D1-9A3A-1D50CAC8898D}"/>
              </a:ext>
            </a:extLst>
          </p:cNvPr>
          <p:cNvSpPr/>
          <p:nvPr/>
        </p:nvSpPr>
        <p:spPr>
          <a:xfrm>
            <a:off x="14598650" y="8424863"/>
            <a:ext cx="82550" cy="90487"/>
          </a:xfrm>
          <a:prstGeom prst="ellipse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39C35C-CDDF-46CE-957A-48E45DD1A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61" y="1339789"/>
            <a:ext cx="4132702" cy="45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156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4-3 FI uu_powerpoint_sjabloon_NL_20181019.pptx" id="{60D26AB8-F3F7-4B11-8A91-B954CA2516B8}" vid="{5252372C-8AAF-4D8C-A22D-DF00AD86DA0B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FI uu_powerpoint_sjabloon_NL_20181024</Template>
  <TotalTime>0</TotalTime>
  <Words>559</Words>
  <Application>Microsoft Office PowerPoint</Application>
  <PresentationFormat>On-screen Show (4:3)</PresentationFormat>
  <Paragraphs>960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Open Sans</vt:lpstr>
      <vt:lpstr>Open Sans Light</vt:lpstr>
      <vt:lpstr>Arial</vt:lpstr>
      <vt:lpstr>Merriweather</vt:lpstr>
      <vt:lpstr>Merriweather Regular</vt:lpstr>
      <vt:lpstr>Verdana</vt:lpstr>
      <vt:lpstr>Universiteit Utrecht</vt:lpstr>
      <vt:lpstr>Speciale relativiteitstheorie – leerlingen ondersteunen bij redeneren</vt:lpstr>
      <vt:lpstr>Kader: conceptual change</vt:lpstr>
      <vt:lpstr>Relativiteit: Event Diagrammen</vt:lpstr>
      <vt:lpstr>Gedachte-experiment 1</vt:lpstr>
      <vt:lpstr>Gedachte-experiment 1</vt:lpstr>
      <vt:lpstr>Gedachte-experiment 1: leerlingaanpak</vt:lpstr>
      <vt:lpstr>Event diagrammen (ED)</vt:lpstr>
      <vt:lpstr>Gedachte-experiment 2: gevolgen lichtpostulaat</vt:lpstr>
      <vt:lpstr>Gedachte-experiment 2: Gevolgen lichtpostulaat</vt:lpstr>
      <vt:lpstr>Reflectie</vt:lpstr>
      <vt:lpstr>Toepassen in eigen les</vt:lpstr>
      <vt:lpstr>Speciale relativiteitstheorie – leerlingen ondersteunen bij redeneren</vt:lpstr>
      <vt:lpstr>PowerPoint Presentation</vt:lpstr>
      <vt:lpstr>Gedachte-experiment 1: Redeneren met voortbewegen licht </vt:lpstr>
      <vt:lpstr>Gedachte-experiment 2: Gevolgen lichtpostulaat</vt:lpstr>
      <vt:lpstr>Gedachte-experiment 3: Tijdrek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Kamphorst, F. (Floor)</dc:creator>
  <cp:keywords/>
  <dc:description/>
  <cp:lastModifiedBy>Kamphorst, F. (Floor)</cp:lastModifiedBy>
  <cp:revision>14</cp:revision>
  <cp:lastPrinted>2018-12-05T15:14:07Z</cp:lastPrinted>
  <dcterms:created xsi:type="dcterms:W3CDTF">2018-12-05T12:55:01Z</dcterms:created>
  <dcterms:modified xsi:type="dcterms:W3CDTF">2018-12-05T15:14:52Z</dcterms:modified>
  <cp:category/>
</cp:coreProperties>
</file>