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jpg" ContentType="image/jpeg"/>
  <Default Extension="mp4" ContentType="video/mp4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embeddings/oleObject1.bin" ContentType="application/vnd.openxmlformats-officedocument.oleObject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48"/>
  </p:handoutMasterIdLst>
  <p:sldIdLst>
    <p:sldId id="256" r:id="rId2"/>
    <p:sldId id="283" r:id="rId3"/>
    <p:sldId id="295" r:id="rId4"/>
    <p:sldId id="296" r:id="rId5"/>
    <p:sldId id="297" r:id="rId6"/>
    <p:sldId id="308" r:id="rId7"/>
    <p:sldId id="305" r:id="rId8"/>
    <p:sldId id="299" r:id="rId9"/>
    <p:sldId id="300" r:id="rId10"/>
    <p:sldId id="302" r:id="rId11"/>
    <p:sldId id="316" r:id="rId12"/>
    <p:sldId id="301" r:id="rId13"/>
    <p:sldId id="303" r:id="rId14"/>
    <p:sldId id="311" r:id="rId15"/>
    <p:sldId id="307" r:id="rId16"/>
    <p:sldId id="317" r:id="rId17"/>
    <p:sldId id="304" r:id="rId18"/>
    <p:sldId id="306" r:id="rId19"/>
    <p:sldId id="310" r:id="rId20"/>
    <p:sldId id="309" r:id="rId21"/>
    <p:sldId id="313" r:id="rId22"/>
    <p:sldId id="312" r:id="rId23"/>
    <p:sldId id="318" r:id="rId24"/>
    <p:sldId id="322" r:id="rId25"/>
    <p:sldId id="319" r:id="rId26"/>
    <p:sldId id="314" r:id="rId27"/>
    <p:sldId id="269" r:id="rId28"/>
    <p:sldId id="321" r:id="rId29"/>
    <p:sldId id="320" r:id="rId30"/>
    <p:sldId id="315" r:id="rId31"/>
    <p:sldId id="323" r:id="rId32"/>
    <p:sldId id="324" r:id="rId33"/>
    <p:sldId id="325" r:id="rId34"/>
    <p:sldId id="326" r:id="rId35"/>
    <p:sldId id="328" r:id="rId36"/>
    <p:sldId id="327" r:id="rId37"/>
    <p:sldId id="329" r:id="rId38"/>
    <p:sldId id="274" r:id="rId39"/>
    <p:sldId id="275" r:id="rId40"/>
    <p:sldId id="276" r:id="rId41"/>
    <p:sldId id="277" r:id="rId42"/>
    <p:sldId id="278" r:id="rId43"/>
    <p:sldId id="279" r:id="rId44"/>
    <p:sldId id="280" r:id="rId45"/>
    <p:sldId id="281" r:id="rId46"/>
    <p:sldId id="282" r:id="rId47"/>
  </p:sldIdLst>
  <p:sldSz cx="9144000" cy="6858000" type="screen4x3"/>
  <p:notesSz cx="9144000" cy="6858000"/>
  <p:defaultTextStyle>
    <a:defPPr>
      <a:defRPr lang="nl-NL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37" autoAdjust="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2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activeX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3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4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5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6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7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8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9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10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1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12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13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1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6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7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9C54E8-A081-4853-AB82-FBBD51ED799E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21830D-38D0-47ED-BD6D-F968B7AC62F0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0590536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l-NL" smtClean="0"/>
              <a:t>Klik om de ondertitelstijl van het model te bewerken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631730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39638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007134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640295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38362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449854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16980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502073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nl-NL" smtClean="0"/>
              <a:t>Klik op het pictogram als u een afbeelding wilt toevoegen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nl-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178981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sche 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nl-NL" smtClean="0"/>
              <a:t>Klik op het pictogram als u een afbeelding wilt toevoegen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632677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el en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7142196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eraat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02985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amkaart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1051096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fferte naamkaart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nl-NL" smtClean="0"/>
              <a:t>Klik om de modelstijlen te bewerken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78241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aar of onwa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nl-NL" smtClean="0"/>
              <a:t>Klik om de modelstijlen te bewerken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1121961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en verticale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4574893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e titel en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109373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bg2">
                <a:tint val="97000"/>
                <a:hueMod val="92000"/>
                <a:satMod val="169000"/>
                <a:lumMod val="67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l-NL" smtClean="0"/>
              <a:t>Klik om de stijl te bewerken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B5A080B-C06A-1E4C-A2AE-ABF52BFFD8D7}" type="datetimeFigureOut">
              <a:rPr lang="nl-NL" smtClean="0"/>
              <a:t>9-12-2017</a:t>
            </a:fld>
            <a:endParaRPr lang="nl-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nl-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11D71BF-2B47-C246-995D-FE127722DFB7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1651216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3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14_3_fotoelektrisch%20effect.sw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hyperlink" Target="Photoelectric%20Effect%20Lab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4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5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14_7_quantum-tunneling_nl.jar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0.png"/><Relationship Id="rId5" Type="http://schemas.openxmlformats.org/officeDocument/2006/relationships/image" Target="../media/image19.wmf"/><Relationship Id="rId4" Type="http://schemas.openxmlformats.org/officeDocument/2006/relationships/oleObject" Target="../embeddings/oleObject1.bin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6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24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7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25.w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wmv"/><Relationship Id="rId1" Type="http://schemas.microsoft.com/office/2007/relationships/media" Target="../media/media7.wmv"/><Relationship Id="rId4" Type="http://schemas.openxmlformats.org/officeDocument/2006/relationships/image" Target="../media/image2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wmv"/><Relationship Id="rId1" Type="http://schemas.microsoft.com/office/2007/relationships/media" Target="../media/media8.wmv"/><Relationship Id="rId4" Type="http://schemas.openxmlformats.org/officeDocument/2006/relationships/image" Target="../media/image3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8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31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9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32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10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33.wm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wmv"/><Relationship Id="rId1" Type="http://schemas.microsoft.com/office/2007/relationships/media" Target="../media/media9.wmv"/><Relationship Id="rId4" Type="http://schemas.openxmlformats.org/officeDocument/2006/relationships/image" Target="../media/image3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11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36.w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12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37.w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13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38.w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3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scak.cz/physicsanimations.php?l=nl" TargetMode="External"/><Relationship Id="rId2" Type="http://schemas.openxmlformats.org/officeDocument/2006/relationships/hyperlink" Target="http://phet.colorado.edu/nl/simulati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jpg"/><Relationship Id="rId4" Type="http://schemas.openxmlformats.org/officeDocument/2006/relationships/image" Target="../media/image40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physics.bu.edu/~duffy/classroom.html" TargetMode="External"/><Relationship Id="rId2" Type="http://schemas.openxmlformats.org/officeDocument/2006/relationships/hyperlink" Target="http://thephysicsaviary.com/Physics/Programs/Labs/index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hyperlink" Target="http://www.physicsclassroom.com/Physics-Interactive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g"/><Relationship Id="rId4" Type="http://schemas.openxmlformats.org/officeDocument/2006/relationships/hyperlink" Target="http://www.physics-chemistry-interactive-flash-animation.com/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surendranath.tripod.com/GPA/Menu.html" TargetMode="External"/><Relationship Id="rId2" Type="http://schemas.openxmlformats.org/officeDocument/2006/relationships/hyperlink" Target="http://www.walter-fendt.de/html5/phn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-andrews.ac.uk/physics/quvis/" TargetMode="External"/><Relationship Id="rId5" Type="http://schemas.openxmlformats.org/officeDocument/2006/relationships/hyperlink" Target="http://www.freezeray.com/physics.htm" TargetMode="External"/><Relationship Id="rId4" Type="http://schemas.openxmlformats.org/officeDocument/2006/relationships/hyperlink" Target="http://science.sbcc.edu/~physics/flash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hyperlink" Target="http://www.animations.physics.unsw.edu.au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g"/><Relationship Id="rId5" Type="http://schemas.openxmlformats.org/officeDocument/2006/relationships/hyperlink" Target="http://jafrma.home.xs4all.nl/Harrison/" TargetMode="External"/><Relationship Id="rId4" Type="http://schemas.openxmlformats.org/officeDocument/2006/relationships/hyperlink" Target="http://www.upscale.utoronto.ca/GeneralInterest/Harrison/Flash/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galileoandeinstein.physics.virginia.edu/more_stuff/Applets/" TargetMode="External"/><Relationship Id="rId7" Type="http://schemas.openxmlformats.org/officeDocument/2006/relationships/image" Target="../media/image49.jpg"/><Relationship Id="rId2" Type="http://schemas.openxmlformats.org/officeDocument/2006/relationships/hyperlink" Target="http://galileoandeinstein.physics.virginia.edu/more_stuff/flashle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irtphys.uni-bayreuth.de/" TargetMode="External"/><Relationship Id="rId5" Type="http://schemas.openxmlformats.org/officeDocument/2006/relationships/image" Target="../media/image48.jpg"/><Relationship Id="rId4" Type="http://schemas.openxmlformats.org/officeDocument/2006/relationships/hyperlink" Target="http://www.stmary.ws/HighSchool/Physics/home/animations3/default.htm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onaphysics.org/lab/Explore/start.htm" TargetMode="External"/><Relationship Id="rId2" Type="http://schemas.openxmlformats.org/officeDocument/2006/relationships/hyperlink" Target="http://shadowandsubstan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g"/><Relationship Id="rId5" Type="http://schemas.openxmlformats.org/officeDocument/2006/relationships/hyperlink" Target="http://www.kcvs.ca/site/" TargetMode="External"/><Relationship Id="rId4" Type="http://schemas.openxmlformats.org/officeDocument/2006/relationships/image" Target="../media/image50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nceptualphysics.com/hewitt-drew-it.html" TargetMode="External"/><Relationship Id="rId7" Type="http://schemas.openxmlformats.org/officeDocument/2006/relationships/hyperlink" Target="http://www.dnatube.com/videos" TargetMode="External"/><Relationship Id="rId2" Type="http://schemas.openxmlformats.org/officeDocument/2006/relationships/hyperlink" Target="http://youtubenatuurkunde.wikia.com/wiki/Natuurkundefilmpjes_opgesplitst_naar_domei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hanacademy.org/science/physics" TargetMode="External"/><Relationship Id="rId5" Type="http://schemas.openxmlformats.org/officeDocument/2006/relationships/hyperlink" Target="http://www.systeemderelementen.nl/" TargetMode="External"/><Relationship Id="rId4" Type="http://schemas.openxmlformats.org/officeDocument/2006/relationships/hyperlink" Target="http://phys23p.sl.psu.edu/phys_anim/Phys_anim.htm" TargetMode="Externa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apt.org/Resources/" TargetMode="External"/><Relationship Id="rId3" Type="http://schemas.openxmlformats.org/officeDocument/2006/relationships/hyperlink" Target="http://hyperphysics.phy-astr.gsu.edu/hbase/hframe.html" TargetMode="External"/><Relationship Id="rId7" Type="http://schemas.openxmlformats.org/officeDocument/2006/relationships/hyperlink" Target="http://home.netcom.com/~swansont/science.html" TargetMode="External"/><Relationship Id="rId2" Type="http://schemas.openxmlformats.org/officeDocument/2006/relationships/hyperlink" Target="http://www.physicsclassroom.com/mmedi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ewyorkscienceteacher.com/sci/pages/cartoons.php" TargetMode="External"/><Relationship Id="rId5" Type="http://schemas.openxmlformats.org/officeDocument/2006/relationships/hyperlink" Target="http://semiconductormuseum.com/Museum_Index.htm" TargetMode="External"/><Relationship Id="rId4" Type="http://schemas.openxmlformats.org/officeDocument/2006/relationships/hyperlink" Target="http://www.didaktik.physik.uni-erlangen.de/quantumlab/english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kstvak 5"/>
          <p:cNvSpPr txBox="1"/>
          <p:nvPr/>
        </p:nvSpPr>
        <p:spPr>
          <a:xfrm>
            <a:off x="1382739" y="620045"/>
            <a:ext cx="6310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Maak nuttig gebruik van animaties tijdens je lessen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7" name="Tekstvak 6"/>
          <p:cNvSpPr txBox="1"/>
          <p:nvPr/>
        </p:nvSpPr>
        <p:spPr>
          <a:xfrm>
            <a:off x="1382738" y="2433359"/>
            <a:ext cx="2800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latin typeface="Comic Sans MS" panose="030F0702030302020204" pitchFamily="66" charset="0"/>
              </a:rPr>
              <a:t>Peter Over</a:t>
            </a:r>
            <a:endParaRPr lang="nl-NL" sz="3600" dirty="0">
              <a:latin typeface="Comic Sans MS" panose="030F0702030302020204" pitchFamily="66" charset="0"/>
            </a:endParaRPr>
          </a:p>
        </p:txBody>
      </p:sp>
      <p:sp>
        <p:nvSpPr>
          <p:cNvPr id="8" name="Tekstvak 7"/>
          <p:cNvSpPr txBox="1"/>
          <p:nvPr/>
        </p:nvSpPr>
        <p:spPr>
          <a:xfrm>
            <a:off x="989180" y="5938595"/>
            <a:ext cx="724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400" dirty="0" smtClean="0">
                <a:latin typeface="Comic Sans MS" panose="030F0702030302020204" pitchFamily="66" charset="0"/>
              </a:rPr>
              <a:t>Werkgroep WND conferentie - december 2017</a:t>
            </a:r>
            <a:endParaRPr lang="nl-NL" sz="2400" dirty="0">
              <a:latin typeface="Comic Sans MS" panose="030F0702030302020204" pitchFamily="66" charset="0"/>
            </a:endParaRPr>
          </a:p>
        </p:txBody>
      </p:sp>
      <p:sp>
        <p:nvSpPr>
          <p:cNvPr id="2" name="Tekstvak 1"/>
          <p:cNvSpPr txBox="1"/>
          <p:nvPr/>
        </p:nvSpPr>
        <p:spPr>
          <a:xfrm>
            <a:off x="989180" y="3392424"/>
            <a:ext cx="75970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De applets, flash en 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videofragmenten 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hebben vooral betrekking op:</a:t>
            </a:r>
          </a:p>
          <a:p>
            <a:r>
              <a:rPr lang="nl-NL" sz="2400" dirty="0">
                <a:solidFill>
                  <a:srgbClr val="FFFF00"/>
                </a:solidFill>
                <a:latin typeface="Comic Sans MS" panose="030F0702030302020204" pitchFamily="66" charset="0"/>
              </a:rPr>
              <a:t>q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uantummechanica (vwo) en</a:t>
            </a:r>
          </a:p>
          <a:p>
            <a:r>
              <a:rPr lang="nl-NL" sz="2400" dirty="0">
                <a:solidFill>
                  <a:srgbClr val="FFFF00"/>
                </a:solidFill>
                <a:latin typeface="Comic Sans MS" panose="030F0702030302020204" pitchFamily="66" charset="0"/>
              </a:rPr>
              <a:t>s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terrenkunde (havo)</a:t>
            </a:r>
            <a:endParaRPr lang="nl-NL" sz="2400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85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466344" y="304228"/>
            <a:ext cx="8513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Overwegingen bij de uitleg van de quantummechanica (Feynman in QED)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4" name="Tekstvak 3"/>
          <p:cNvSpPr txBox="1"/>
          <p:nvPr/>
        </p:nvSpPr>
        <p:spPr>
          <a:xfrm>
            <a:off x="577700" y="1704923"/>
            <a:ext cx="724019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400" dirty="0" smtClean="0">
                <a:latin typeface="Comic Sans MS" panose="030F0702030302020204" pitchFamily="66" charset="0"/>
              </a:rPr>
              <a:t>Als je het niet begrijpt, kan dat komen doordat ik het slechts beschrijf. Hoe de natuur werkt is een andere vraag.</a:t>
            </a:r>
          </a:p>
          <a:p>
            <a:endParaRPr lang="nl-NL" sz="2400" dirty="0" smtClean="0">
              <a:latin typeface="Comic Sans MS" panose="030F0702030302020204" pitchFamily="66" charset="0"/>
            </a:endParaRPr>
          </a:p>
          <a:p>
            <a:r>
              <a:rPr lang="nl-NL" sz="2400" dirty="0" smtClean="0">
                <a:latin typeface="Comic Sans MS" panose="030F0702030302020204" pitchFamily="66" charset="0"/>
              </a:rPr>
              <a:t>De natuur blijkt zich uiterst bizar te gedragen.</a:t>
            </a:r>
          </a:p>
          <a:p>
            <a:r>
              <a:rPr lang="nl-NL" sz="2400" dirty="0" smtClean="0">
                <a:latin typeface="Comic Sans MS" panose="030F0702030302020204" pitchFamily="66" charset="0"/>
              </a:rPr>
              <a:t>Waarom dat is kan ik niet verklaren.</a:t>
            </a:r>
          </a:p>
          <a:p>
            <a:endParaRPr lang="nl-NL" sz="2400" dirty="0" smtClean="0">
              <a:latin typeface="Comic Sans MS" panose="030F0702030302020204" pitchFamily="66" charset="0"/>
            </a:endParaRPr>
          </a:p>
          <a:p>
            <a:r>
              <a:rPr lang="nl-NL" sz="2400" dirty="0" smtClean="0">
                <a:latin typeface="Comic Sans MS" panose="030F0702030302020204" pitchFamily="66" charset="0"/>
              </a:rPr>
              <a:t>Je gelooft niet wat ik zeg, je houdt het voor onmogelijk en haakt af.</a:t>
            </a:r>
            <a:endParaRPr lang="nl-NL" sz="2400" dirty="0">
              <a:latin typeface="Comic Sans MS" panose="030F0702030302020204" pitchFamily="66" charset="0"/>
            </a:endParaRPr>
          </a:p>
          <a:p>
            <a:endParaRPr lang="nl-NL" sz="2400" dirty="0" smtClean="0">
              <a:latin typeface="Comic Sans MS" panose="030F0702030302020204" pitchFamily="66" charset="0"/>
            </a:endParaRPr>
          </a:p>
          <a:p>
            <a:r>
              <a:rPr lang="nl-NL" sz="2400" dirty="0" smtClean="0">
                <a:latin typeface="Comic Sans MS" panose="030F0702030302020204" pitchFamily="66" charset="0"/>
              </a:rPr>
              <a:t>De vraag is echter of de voorspellingen kloppen met de experimentele resultaten.</a:t>
            </a:r>
            <a:endParaRPr lang="nl-NL" sz="2400" dirty="0">
              <a:latin typeface="Comic Sans MS" panose="030F0702030302020204" pitchFamily="66" charset="0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1107" y="3721608"/>
            <a:ext cx="1380457" cy="1618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02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639878" y="313372"/>
            <a:ext cx="618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Mooi om mee te beginnen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8336" y="1066799"/>
            <a:ext cx="3228975" cy="4591050"/>
          </a:xfrm>
          <a:prstGeom prst="rect">
            <a:avLst/>
          </a:prstGeom>
        </p:spPr>
      </p:pic>
      <p:pic>
        <p:nvPicPr>
          <p:cNvPr id="4" name="Afbeelding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261" y="1100137"/>
            <a:ext cx="3514725" cy="4524375"/>
          </a:xfrm>
          <a:prstGeom prst="rect">
            <a:avLst/>
          </a:prstGeom>
        </p:spPr>
      </p:pic>
      <p:sp>
        <p:nvSpPr>
          <p:cNvPr id="5" name="Tekstvak 4"/>
          <p:cNvSpPr txBox="1"/>
          <p:nvPr/>
        </p:nvSpPr>
        <p:spPr>
          <a:xfrm>
            <a:off x="1294569" y="5878726"/>
            <a:ext cx="6877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400" dirty="0" smtClean="0">
                <a:latin typeface="Comic Sans MS" panose="030F0702030302020204" pitchFamily="66" charset="0"/>
              </a:rPr>
              <a:t>Wat is zo bijzonder in de quantummechanica?</a:t>
            </a:r>
            <a:endParaRPr lang="nl-NL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16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82296" y="302990"/>
            <a:ext cx="9061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1900 – Begin met een stukje geschiedenis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3" name="Tekstvak 2"/>
          <p:cNvSpPr txBox="1"/>
          <p:nvPr/>
        </p:nvSpPr>
        <p:spPr>
          <a:xfrm>
            <a:off x="720436" y="1589324"/>
            <a:ext cx="778542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400" dirty="0" smtClean="0">
                <a:latin typeface="Comic Sans MS" panose="030F0702030302020204" pitchFamily="66" charset="0"/>
              </a:rPr>
              <a:t>Het begin bij Max Planck met het probleem van de zwarte straler moet zeker genoemd worden. Dat kan in een filmfragment.</a:t>
            </a:r>
          </a:p>
          <a:p>
            <a:endParaRPr lang="nl-NL" sz="2400" dirty="0">
              <a:latin typeface="Comic Sans MS" panose="030F0702030302020204" pitchFamily="66" charset="0"/>
            </a:endParaRPr>
          </a:p>
          <a:p>
            <a:r>
              <a:rPr lang="nl-NL" sz="2400" dirty="0" smtClean="0">
                <a:latin typeface="Comic Sans MS" panose="030F0702030302020204" pitchFamily="66" charset="0"/>
              </a:rPr>
              <a:t>Daarbij kan tegelijkertijd de rol van Niels Bohr belicht worden.</a:t>
            </a:r>
          </a:p>
          <a:p>
            <a:endParaRPr lang="nl-NL" sz="2400" dirty="0">
              <a:latin typeface="Comic Sans MS" panose="030F0702030302020204" pitchFamily="66" charset="0"/>
            </a:endParaRPr>
          </a:p>
          <a:p>
            <a:r>
              <a:rPr lang="nl-NL" sz="2400" dirty="0" smtClean="0">
                <a:latin typeface="Comic Sans MS" panose="030F0702030302020204" pitchFamily="66" charset="0"/>
              </a:rPr>
              <a:t>Aandacht voor de bijzondere </a:t>
            </a:r>
            <a:r>
              <a:rPr lang="nl-NL" sz="2400" dirty="0" err="1" smtClean="0">
                <a:latin typeface="Comic Sans MS" panose="030F0702030302020204" pitchFamily="66" charset="0"/>
              </a:rPr>
              <a:t>Solvay</a:t>
            </a:r>
            <a:r>
              <a:rPr lang="nl-NL" sz="2400" dirty="0" smtClean="0">
                <a:latin typeface="Comic Sans MS" panose="030F0702030302020204" pitchFamily="66" charset="0"/>
              </a:rPr>
              <a:t>-conferenties met alle kopstukken uit die tijd is alleszins de moeite waard.</a:t>
            </a:r>
            <a:endParaRPr lang="nl-NL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92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14_1_max planck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8288"/>
            <a:ext cx="9168384" cy="6876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78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03504" y="121130"/>
            <a:ext cx="8248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>
                <a:solidFill>
                  <a:srgbClr val="FF0000"/>
                </a:solidFill>
                <a:latin typeface="Comic Sans MS"/>
                <a:cs typeface="Comic Sans MS"/>
              </a:rPr>
              <a:t>D</a:t>
            </a:r>
            <a:r>
              <a:rPr lang="nl-NL" sz="3600" dirty="0" smtClean="0">
                <a:solidFill>
                  <a:srgbClr val="FF0000"/>
                </a:solidFill>
                <a:latin typeface="Comic Sans MS"/>
                <a:cs typeface="Comic Sans MS"/>
              </a:rPr>
              <a:t>e proef van Young (1805)is populair</a:t>
            </a:r>
            <a:endParaRPr lang="nl-NL" sz="3600" dirty="0">
              <a:solidFill>
                <a:srgbClr val="FF0000"/>
              </a:solidFill>
              <a:latin typeface="Comic Sans MS"/>
              <a:cs typeface="Comic Sans MS"/>
            </a:endParaRPr>
          </a:p>
        </p:txBody>
      </p:sp>
      <p:sp>
        <p:nvSpPr>
          <p:cNvPr id="5" name="Tekstvak 4"/>
          <p:cNvSpPr txBox="1"/>
          <p:nvPr/>
        </p:nvSpPr>
        <p:spPr>
          <a:xfrm>
            <a:off x="469791" y="6027003"/>
            <a:ext cx="80398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2400" dirty="0" smtClean="0">
                <a:latin typeface="Comic Sans MS" panose="030F0702030302020204" pitchFamily="66" charset="0"/>
              </a:rPr>
              <a:t>Een mooie animatie als voorbeeld, die op de </a:t>
            </a:r>
            <a:r>
              <a:rPr lang="nl-NL" sz="2400" dirty="0" err="1" smtClean="0">
                <a:latin typeface="Comic Sans MS" panose="030F0702030302020204" pitchFamily="66" charset="0"/>
              </a:rPr>
              <a:t>PhET</a:t>
            </a:r>
            <a:r>
              <a:rPr lang="nl-NL" sz="2400" dirty="0" smtClean="0">
                <a:latin typeface="Comic Sans MS" panose="030F0702030302020204" pitchFamily="66" charset="0"/>
              </a:rPr>
              <a:t>-site is trouwens ook prachtig. </a:t>
            </a:r>
            <a:endParaRPr lang="nl-NL" sz="2400" dirty="0">
              <a:latin typeface="Comic Sans MS" panose="030F0702030302020204" pitchFamily="66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3100" name="ShockwaveFlash1" r:id="rId2" imgW="8713800" imgH="5351400"/>
        </mc:Choice>
        <mc:Fallback>
          <p:control name="ShockwaveFlash1" r:id="rId2" imgW="8713800" imgH="5351400">
            <p:pic>
              <p:nvPicPr>
                <p:cNvPr id="6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46889" y="676655"/>
                  <a:ext cx="8714232" cy="5350348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77949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94944" y="202406"/>
            <a:ext cx="8055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Afleiding van een formule is simpel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077" name="ShockwaveFlash1" r:id="rId2" imgW="8339040" imgH="5735520"/>
        </mc:Choice>
        <mc:Fallback>
          <p:control name="ShockwaveFlash1" r:id="rId2" imgW="8339040" imgH="5735520">
            <p:pic>
              <p:nvPicPr>
                <p:cNvPr id="3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11480" y="949322"/>
                  <a:ext cx="8339328" cy="5734942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284065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347472" y="302990"/>
            <a:ext cx="8385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Met een korte film kan de invloed van een waarnemer duidelijk worden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5" name="14_2_Wave-particle_duality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2352" y="1581912"/>
            <a:ext cx="9184640" cy="516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76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585216" y="302990"/>
            <a:ext cx="820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Het golf-deeltje verhaal wordt hier in 30 s weergegeven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Quantumvsclassica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8716" y="1697482"/>
            <a:ext cx="8822404" cy="4967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905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018086" y="440150"/>
            <a:ext cx="69829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Een simpele uitleg van het foto-elektrisch effect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4124" name="ShockwaveFlash1" r:id="rId2" imgW="8420040" imgH="5072040"/>
        </mc:Choice>
        <mc:Fallback>
          <p:control name="ShockwaveFlash1" r:id="rId2" imgW="8420040" imgH="5072040">
            <p:pic>
              <p:nvPicPr>
                <p:cNvPr id="3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76250" y="1639888"/>
                  <a:ext cx="8420100" cy="5072062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282790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91440" y="202406"/>
            <a:ext cx="90525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Een andere fraaie uitleg van het foto-elektrisch effect, maar online met vervelende reclame. Downloaden kan.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6" name="Afbeelding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32" y="1956732"/>
            <a:ext cx="8065008" cy="4755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03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987552" y="235031"/>
            <a:ext cx="7187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Er is ook een animatie in html5 van het foto-elektrisch effect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7" name="Afbeelding 6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" y="1443266"/>
            <a:ext cx="8004048" cy="5152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71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2133655" y="302990"/>
            <a:ext cx="48432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Deeltje in een doosje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6173" name="ShockwaveFlash1" r:id="rId2" imgW="8220240" imgH="5549760"/>
        </mc:Choice>
        <mc:Fallback>
          <p:control name="ShockwaveFlash1" r:id="rId2" imgW="8220240" imgH="5549760">
            <p:pic>
              <p:nvPicPr>
                <p:cNvPr id="3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49275" y="1116013"/>
                  <a:ext cx="8220075" cy="5549900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152107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94944" y="302990"/>
            <a:ext cx="8055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Er zijn ook diverse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agifs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, mooi voor een introductie.</a:t>
            </a:r>
          </a:p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Zoals de Schrödingervergelijking en de elektronenwolk </a:t>
            </a:r>
            <a:r>
              <a:rPr lang="nl-NL" sz="3600" dirty="0">
                <a:solidFill>
                  <a:srgbClr val="FFFF00"/>
                </a:solidFill>
                <a:latin typeface="Comic Sans MS"/>
                <a:cs typeface="Comic Sans MS"/>
              </a:rPr>
              <a:t>i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n het H-atoom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0" y="3054096"/>
            <a:ext cx="3833622" cy="3066898"/>
          </a:xfrm>
          <a:prstGeom prst="rect">
            <a:avLst/>
          </a:prstGeom>
        </p:spPr>
      </p:pic>
      <p:pic>
        <p:nvPicPr>
          <p:cNvPr id="4" name="Afbeelding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8888" y="2679193"/>
            <a:ext cx="3931920" cy="393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04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768096" y="211550"/>
            <a:ext cx="8055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De onzekerheidsrelatie uitgebeeld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7196" name="ShockwaveFlash1" r:id="rId2" imgW="8356680" imgH="5605560"/>
        </mc:Choice>
        <mc:Fallback>
          <p:control name="ShockwaveFlash1" r:id="rId2" imgW="8356680" imgH="5605560">
            <p:pic>
              <p:nvPicPr>
                <p:cNvPr id="4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3700" y="1087438"/>
                  <a:ext cx="8356600" cy="5605462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72418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438912" y="211550"/>
            <a:ext cx="8055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De onzekerheidsrelatie in 7 minuten uitgelegd door Hewitt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62951376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1700785"/>
            <a:ext cx="9168383" cy="5157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024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347472" y="302990"/>
            <a:ext cx="8449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What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the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bleep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is een bron van leuke filmfragmenten (down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the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rabbit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hole)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Quantum Physics - Time Reversal Symmetry &amp; Super Position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6407" y="1637347"/>
            <a:ext cx="8744711" cy="491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94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94944" y="302990"/>
            <a:ext cx="8055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Evenzo bij de uitleg van “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entangled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”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14_8_entangle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5083" y="1014984"/>
            <a:ext cx="7668631" cy="568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999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484632" y="193262"/>
            <a:ext cx="8055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Voor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quantumtunneling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is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PhET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goed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graphicFrame>
        <p:nvGraphicFramePr>
          <p:cNvPr id="3" name="Object 2">
            <a:hlinkClick r:id="rId3" action="ppaction://hlinkfile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09457302"/>
              </p:ext>
            </p:extLst>
          </p:nvPr>
        </p:nvGraphicFramePr>
        <p:xfrm>
          <a:off x="2484889" y="5857059"/>
          <a:ext cx="3120383" cy="8544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4" name="Packager Shell-object" showAsIcon="1" r:id="rId4" imgW="1947960" imgH="533880" progId="Package">
                  <p:embed/>
                </p:oleObj>
              </mc:Choice>
              <mc:Fallback>
                <p:oleObj name="Packager Shell-object" showAsIcon="1" r:id="rId4" imgW="1947960" imgH="53388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484889" y="5857059"/>
                        <a:ext cx="3120383" cy="8544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Afbeelding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402" y="1247869"/>
            <a:ext cx="8511990" cy="4521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927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94944" y="302990"/>
            <a:ext cx="8055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Maak sterrenkunde ook uitdagend!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560" y="993423"/>
            <a:ext cx="7157466" cy="5711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979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755648" y="92678"/>
            <a:ext cx="8055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Is er water op de maan?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720" y="839724"/>
            <a:ext cx="8709776" cy="1574292"/>
          </a:xfrm>
          <a:prstGeom prst="rect">
            <a:avLst/>
          </a:prstGeom>
        </p:spPr>
      </p:pic>
      <p:pic>
        <p:nvPicPr>
          <p:cNvPr id="4" name="Afbeelding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760" y="1991958"/>
            <a:ext cx="4206240" cy="4866042"/>
          </a:xfrm>
          <a:prstGeom prst="rect">
            <a:avLst/>
          </a:prstGeom>
        </p:spPr>
      </p:pic>
      <p:sp>
        <p:nvSpPr>
          <p:cNvPr id="5" name="Tekstvak 4"/>
          <p:cNvSpPr txBox="1"/>
          <p:nvPr/>
        </p:nvSpPr>
        <p:spPr>
          <a:xfrm>
            <a:off x="481584" y="2851118"/>
            <a:ext cx="42184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Ja, er is water op</a:t>
            </a:r>
          </a:p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de maan!</a:t>
            </a:r>
          </a:p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Een 1-aprilgrap van de APOD.</a:t>
            </a:r>
          </a:p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Bekijk dagelijks: apod.nl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4117017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94944" y="148780"/>
            <a:ext cx="8055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Maak eerst ter oriëntatie een ruimtereis (zoals de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powers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of ten)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9231" name="ShockwaveFlash1" r:id="rId2" imgW="8540640" imgH="5381640"/>
        </mc:Choice>
        <mc:Fallback>
          <p:control name="ShockwaveFlash1" r:id="rId2" imgW="8540640" imgH="5381640">
            <p:pic>
              <p:nvPicPr>
                <p:cNvPr id="3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38328" y="1477125"/>
                  <a:ext cx="8540496" cy="5380875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240159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347472" y="110966"/>
            <a:ext cx="8055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Laat zien hoe alles draait met de aarde als middelpunt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254" name="ShockwaveFlash1" r:id="rId2" imgW="8723160" imgH="5111640"/>
        </mc:Choice>
        <mc:Fallback>
          <p:control name="ShockwaveFlash1" r:id="rId2" imgW="8723160" imgH="5111640">
            <p:pic>
              <p:nvPicPr>
                <p:cNvPr id="3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19456" y="1517650"/>
                  <a:ext cx="8723376" cy="5111750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71479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530352" y="211550"/>
            <a:ext cx="8385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Hoe lang bestaat de aarde en</a:t>
            </a:r>
          </a:p>
          <a:p>
            <a:pPr algn="ctr"/>
            <a:r>
              <a:rPr lang="nl-NL" sz="3600" dirty="0">
                <a:solidFill>
                  <a:srgbClr val="FFFF00"/>
                </a:solidFill>
                <a:latin typeface="Comic Sans MS"/>
                <a:cs typeface="Comic Sans MS"/>
              </a:rPr>
              <a:t>h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oe lang blijft de aarde nog bestaan?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04" y="1623022"/>
            <a:ext cx="6638544" cy="4988090"/>
          </a:xfrm>
          <a:prstGeom prst="rect">
            <a:avLst/>
          </a:prstGeom>
        </p:spPr>
      </p:pic>
      <p:sp>
        <p:nvSpPr>
          <p:cNvPr id="4" name="Tekstvak 3"/>
          <p:cNvSpPr txBox="1"/>
          <p:nvPr/>
        </p:nvSpPr>
        <p:spPr>
          <a:xfrm>
            <a:off x="2093976" y="2306520"/>
            <a:ext cx="254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800" dirty="0" smtClean="0">
                <a:latin typeface="Comic Sans MS" panose="030F0702030302020204" pitchFamily="66" charset="0"/>
              </a:rPr>
              <a:t>5,5 </a:t>
            </a:r>
            <a:r>
              <a:rPr lang="nl-NL" sz="2800" dirty="0" err="1" smtClean="0">
                <a:latin typeface="Comic Sans MS" panose="030F0702030302020204" pitchFamily="66" charset="0"/>
              </a:rPr>
              <a:t>gigajaar</a:t>
            </a:r>
            <a:endParaRPr lang="nl-NL" sz="2800" dirty="0">
              <a:latin typeface="Comic Sans MS" panose="030F0702030302020204" pitchFamily="66" charset="0"/>
            </a:endParaRPr>
          </a:p>
        </p:txBody>
      </p:sp>
      <p:sp>
        <p:nvSpPr>
          <p:cNvPr id="5" name="Tekstvak 4"/>
          <p:cNvSpPr txBox="1"/>
          <p:nvPr/>
        </p:nvSpPr>
        <p:spPr>
          <a:xfrm>
            <a:off x="4989576" y="2900880"/>
            <a:ext cx="254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800" dirty="0">
                <a:latin typeface="Comic Sans MS" panose="030F0702030302020204" pitchFamily="66" charset="0"/>
              </a:rPr>
              <a:t>4</a:t>
            </a:r>
            <a:r>
              <a:rPr lang="nl-NL" sz="2800" dirty="0" smtClean="0">
                <a:latin typeface="Comic Sans MS" panose="030F0702030302020204" pitchFamily="66" charset="0"/>
              </a:rPr>
              <a:t>,5 </a:t>
            </a:r>
            <a:r>
              <a:rPr lang="nl-NL" sz="2800" dirty="0" err="1" smtClean="0">
                <a:latin typeface="Comic Sans MS" panose="030F0702030302020204" pitchFamily="66" charset="0"/>
              </a:rPr>
              <a:t>gigajaar</a:t>
            </a:r>
            <a:endParaRPr lang="nl-NL" sz="2800" dirty="0">
              <a:latin typeface="Comic Sans MS" panose="030F0702030302020204" pitchFamily="66" charset="0"/>
            </a:endParaRPr>
          </a:p>
        </p:txBody>
      </p:sp>
      <p:sp>
        <p:nvSpPr>
          <p:cNvPr id="6" name="Tekstvak 5"/>
          <p:cNvSpPr txBox="1"/>
          <p:nvPr/>
        </p:nvSpPr>
        <p:spPr>
          <a:xfrm>
            <a:off x="1403604" y="4982036"/>
            <a:ext cx="66385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De zon ontstaat – de zon wordt 										een nova</a:t>
            </a:r>
            <a:endParaRPr lang="nl-NL" sz="3200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0" y="30299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Wat merk je bij de volgende animatie op?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4" name="Picture 4" descr="2005orbit_animfull"/>
          <p:cNvPicPr>
            <a:picLocks noGrp="1" noChangeAspect="1" noChangeArrowheads="1" noCrop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>
          <a:xfrm>
            <a:off x="1508760" y="1062672"/>
            <a:ext cx="5795328" cy="5795328"/>
          </a:xfrm>
        </p:spPr>
      </p:pic>
    </p:spTree>
    <p:extLst>
      <p:ext uri="{BB962C8B-B14F-4D97-AF65-F5344CB8AC3E}">
        <p14:creationId xmlns:p14="http://schemas.microsoft.com/office/powerpoint/2010/main" val="223277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94944" y="302990"/>
            <a:ext cx="8055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Niet ver bij ons vandaan, de ster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Fomalhout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met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exo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-planeten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05713" y="-113360"/>
            <a:ext cx="5921608" cy="9154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50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4"/>
          <p:cNvSpPr txBox="1"/>
          <p:nvPr/>
        </p:nvSpPr>
        <p:spPr>
          <a:xfrm>
            <a:off x="137160" y="142905"/>
            <a:ext cx="8897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Korte films kunnen verhelderend werken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3" name="Tekstvak 2"/>
          <p:cNvSpPr txBox="1"/>
          <p:nvPr/>
        </p:nvSpPr>
        <p:spPr>
          <a:xfrm>
            <a:off x="137160" y="787810"/>
            <a:ext cx="88378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400" dirty="0" smtClean="0">
                <a:latin typeface="Comic Sans MS" panose="030F0702030302020204" pitchFamily="66" charset="0"/>
              </a:rPr>
              <a:t>Bij gravitatie, cirkelbeweging en/of sterrenkunde zijn films een mooie ondersteuning.</a:t>
            </a:r>
          </a:p>
          <a:p>
            <a:r>
              <a:rPr lang="nl-NL" sz="2400" dirty="0" smtClean="0">
                <a:latin typeface="Comic Sans MS" panose="030F0702030302020204" pitchFamily="66" charset="0"/>
              </a:rPr>
              <a:t>De pancake geeft goed weer hoe door de gravitatiekracht sterren en planeten ontstaan.</a:t>
            </a:r>
          </a:p>
          <a:p>
            <a:endParaRPr lang="nl-NL" sz="2400" dirty="0">
              <a:latin typeface="Comic Sans MS" panose="030F0702030302020204" pitchFamily="66" charset="0"/>
            </a:endParaRPr>
          </a:p>
        </p:txBody>
      </p:sp>
      <p:pic>
        <p:nvPicPr>
          <p:cNvPr id="6" name="pancak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9608" y="2385060"/>
            <a:ext cx="5963920" cy="447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78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585216" y="302990"/>
            <a:ext cx="8165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Een leuk begin van de cirkelbeweging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10_2_centripeta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4088" y="1014984"/>
            <a:ext cx="7790688" cy="5843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01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274320" y="138398"/>
            <a:ext cx="86410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De afleiding van de formule voor de middelpuntzoekende kracht is eenvoudig geworden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1275" name="ShockwaveFlash1" r:id="rId2" imgW="7908840" imgH="4809960"/>
        </mc:Choice>
        <mc:Fallback>
          <p:control name="ShockwaveFlash1" r:id="rId2" imgW="7908840" imgH="4809960">
            <p:pic>
              <p:nvPicPr>
                <p:cNvPr id="3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758825" y="1965325"/>
                  <a:ext cx="7908925" cy="4810125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20149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484632" y="295084"/>
            <a:ext cx="8266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Newton’s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kanon is er in vele variaties</a:t>
            </a:r>
          </a:p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Een eenvoudig voorbeeld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2297" name="ShockwaveFlash1" r:id="rId2" imgW="7910640" imgH="5138640"/>
        </mc:Choice>
        <mc:Fallback>
          <p:control name="ShockwaveFlash1" r:id="rId2" imgW="7910640" imgH="5138640">
            <p:pic>
              <p:nvPicPr>
                <p:cNvPr id="4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712788" y="1655763"/>
                  <a:ext cx="7910512" cy="5138737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546500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329184" y="302990"/>
            <a:ext cx="8421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De zwarte straler, een mooi voorbeeld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3320" name="ShockwaveFlash1" r:id="rId2" imgW="8632800" imgH="5321160"/>
        </mc:Choice>
        <mc:Fallback>
          <p:control name="ShockwaveFlash1" r:id="rId2" imgW="8632800" imgH="5321160">
            <p:pic>
              <p:nvPicPr>
                <p:cNvPr id="3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09550" y="1417638"/>
                  <a:ext cx="8632825" cy="5321300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79431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12648" y="220694"/>
            <a:ext cx="8055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Bekijk het complete zonnespectrum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36" y="949321"/>
            <a:ext cx="8860134" cy="590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56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37160" y="889843"/>
            <a:ext cx="195681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Soho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 bekeek continu de zon, ook in het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uv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- en röntgengebied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zon_soh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6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57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298448" y="302990"/>
            <a:ext cx="7022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Volg de levensloop van de zon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4344" name="ShockwaveFlash1" r:id="rId2" imgW="9144000" imgH="5715000"/>
        </mc:Choice>
        <mc:Fallback>
          <p:control name="ShockwaveFlash1" r:id="rId2" imgW="9144000" imgH="5715000">
            <p:pic>
              <p:nvPicPr>
                <p:cNvPr id="3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0" y="1143001"/>
                  <a:ext cx="9144000" cy="5715000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9891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94944" y="302990"/>
            <a:ext cx="7424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Voor ons is de Orionnevel een prachtig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studie-object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5368" name="ShockwaveFlash1" r:id="rId2" imgW="9061560" imgH="5238720"/>
        </mc:Choice>
        <mc:Fallback>
          <p:control name="ShockwaveFlash1" r:id="rId2" imgW="9061560" imgH="5238720">
            <p:pic>
              <p:nvPicPr>
                <p:cNvPr id="3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0" y="1619250"/>
                  <a:ext cx="9061450" cy="5238750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54919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94944" y="302990"/>
            <a:ext cx="8055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Bekijk het </a:t>
            </a:r>
            <a:r>
              <a:rPr lang="nl-NL" sz="3600" dirty="0" err="1" smtClean="0">
                <a:solidFill>
                  <a:srgbClr val="FFFF00"/>
                </a:solidFill>
                <a:latin typeface="Comic Sans MS"/>
                <a:cs typeface="Comic Sans MS"/>
              </a:rPr>
              <a:t>Tadpole</a:t>
            </a:r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-melkwegstelsel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6392" name="ShockwaveFlash1" r:id="rId2" imgW="9144000" imgH="5459400"/>
        </mc:Choice>
        <mc:Fallback>
          <p:control name="ShockwaveFlash1" r:id="rId2" imgW="9144000" imgH="5459400">
            <p:pic>
              <p:nvPicPr>
                <p:cNvPr id="3" name="ShockwaveFlash1"/>
                <p:cNvPicPr>
                  <a:picLocks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0" y="1398968"/>
                  <a:ext cx="9144000" cy="5459032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22628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621792" y="147542"/>
            <a:ext cx="8055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We wachten op een botsing met de Andromedanevel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pic>
        <p:nvPicPr>
          <p:cNvPr id="3" name="13_3_botsensende-stelsel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44704" y="1664208"/>
            <a:ext cx="9233408" cy="5193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546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905054" y="302990"/>
            <a:ext cx="618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Waar kan ik het vinden?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3" name="Rechthoek 2"/>
          <p:cNvSpPr/>
          <p:nvPr/>
        </p:nvSpPr>
        <p:spPr>
          <a:xfrm>
            <a:off x="215660" y="1337420"/>
            <a:ext cx="72720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400" u="sng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2"/>
              </a:rPr>
              <a:t>http://</a:t>
            </a:r>
            <a:r>
              <a:rPr lang="nl-NL" sz="2400" u="sng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2"/>
              </a:rPr>
              <a:t>phet.colorado.edu/nl/simulations</a:t>
            </a:r>
            <a:r>
              <a:rPr lang="nl-NL" sz="2400" u="sng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  <a:endParaRPr lang="nl-NL" sz="2400" dirty="0" smtClean="0">
              <a:solidFill>
                <a:srgbClr val="FFFF00"/>
              </a:solidFill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nl-NL" sz="2400" b="1" u="sng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de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  <a:r>
              <a:rPr lang="nl-NL" sz="24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site – in het 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Nederlands, steeds meer HTML5</a:t>
            </a:r>
            <a:endParaRPr lang="nl-NL" sz="24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sp>
        <p:nvSpPr>
          <p:cNvPr id="4" name="Rechthoek 3"/>
          <p:cNvSpPr/>
          <p:nvPr/>
        </p:nvSpPr>
        <p:spPr>
          <a:xfrm>
            <a:off x="1733910" y="4761206"/>
            <a:ext cx="783278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sz="2400" u="sng" dirty="0">
                <a:latin typeface="Comic Sans MS" panose="030F0702030302020204" pitchFamily="66" charset="0"/>
                <a:ea typeface="Calibri" panose="020F0502020204030204" pitchFamily="34" charset="0"/>
                <a:hlinkClick r:id="rId3"/>
              </a:rPr>
              <a:t>http://www.vascak.cz/physicsanimations.php?l=nl</a:t>
            </a:r>
            <a:r>
              <a:rPr lang="en-US" sz="2400" dirty="0"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  <a:endParaRPr lang="nl-NL" sz="2400" dirty="0"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r>
              <a:rPr lang="nl-NL" sz="24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Prachtige animaties in Nederlands, te koop voor tablet 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(flash)</a:t>
            </a:r>
            <a:endParaRPr lang="nl-NL" sz="2400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Afbeelding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298" y="2469768"/>
            <a:ext cx="3838755" cy="1991039"/>
          </a:xfrm>
          <a:prstGeom prst="rect">
            <a:avLst/>
          </a:prstGeom>
        </p:spPr>
      </p:pic>
      <p:pic>
        <p:nvPicPr>
          <p:cNvPr id="6" name="Afbeelding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470" y="2469767"/>
            <a:ext cx="4608368" cy="1990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23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905054" y="302990"/>
            <a:ext cx="618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Waar kan ik het vinden?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3" name="Rechthoek 2"/>
          <p:cNvSpPr/>
          <p:nvPr/>
        </p:nvSpPr>
        <p:spPr>
          <a:xfrm>
            <a:off x="431321" y="1181191"/>
            <a:ext cx="83417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0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2"/>
              </a:rPr>
              <a:t>http://thephysicsaviary.com/Physics/Programs/Labs/index.html</a:t>
            </a:r>
            <a:r>
              <a:rPr lang="nl-NL" sz="2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</a:p>
          <a:p>
            <a:pPr>
              <a:spcAft>
                <a:spcPts val="0"/>
              </a:spcAft>
            </a:pP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Animaties in 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HTML5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. Met oefenmateriaal en games. Aan te bevelen!</a:t>
            </a:r>
            <a:endParaRPr lang="nl-NL" sz="20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sp>
        <p:nvSpPr>
          <p:cNvPr id="4" name="Rechthoek 3"/>
          <p:cNvSpPr/>
          <p:nvPr/>
        </p:nvSpPr>
        <p:spPr>
          <a:xfrm>
            <a:off x="621101" y="5564688"/>
            <a:ext cx="630590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0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3"/>
              </a:rPr>
              <a:t>http://physics.bu.edu/~duffy/classroom.html</a:t>
            </a:r>
            <a:r>
              <a:rPr lang="nl-NL" sz="2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</a:p>
          <a:p>
            <a:pPr>
              <a:spcAft>
                <a:spcPts val="0"/>
              </a:spcAft>
            </a:pP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Gebruik hier de 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HTML5-animaties</a:t>
            </a:r>
            <a:endParaRPr lang="nl-NL" sz="20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pic>
        <p:nvPicPr>
          <p:cNvPr id="5" name="Afbeelding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924" y="2502189"/>
            <a:ext cx="4821751" cy="2414867"/>
          </a:xfrm>
          <a:prstGeom prst="rect">
            <a:avLst/>
          </a:prstGeom>
        </p:spPr>
      </p:pic>
      <p:pic>
        <p:nvPicPr>
          <p:cNvPr id="6" name="Afbeelding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1124" y="2036575"/>
            <a:ext cx="3548512" cy="335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836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905054" y="302990"/>
            <a:ext cx="618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Waar kan ik het vinden?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3" name="Rechthoek 2"/>
          <p:cNvSpPr/>
          <p:nvPr/>
        </p:nvSpPr>
        <p:spPr>
          <a:xfrm>
            <a:off x="396816" y="1164891"/>
            <a:ext cx="763437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sz="20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2"/>
              </a:rPr>
              <a:t>http://www.physicsclassroom.com/Physics-Interactives</a:t>
            </a:r>
            <a:r>
              <a:rPr lang="en-US" sz="2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  <a:endParaRPr lang="en-US" sz="2000" dirty="0" smtClean="0">
              <a:solidFill>
                <a:schemeClr val="bg1"/>
              </a:solidFill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n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ogal bewerkelijk om te demonstreren</a:t>
            </a:r>
            <a:endParaRPr lang="nl-NL" sz="20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902" y="2211458"/>
            <a:ext cx="3916392" cy="2598727"/>
          </a:xfrm>
          <a:prstGeom prst="rect">
            <a:avLst/>
          </a:prstGeom>
        </p:spPr>
      </p:pic>
      <p:sp>
        <p:nvSpPr>
          <p:cNvPr id="5" name="Rechthoek 4"/>
          <p:cNvSpPr/>
          <p:nvPr/>
        </p:nvSpPr>
        <p:spPr>
          <a:xfrm>
            <a:off x="426315" y="5227456"/>
            <a:ext cx="85279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0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4"/>
              </a:rPr>
              <a:t>http://www.physics-chemistry-interactive-flash-animation.com/</a:t>
            </a:r>
            <a:r>
              <a:rPr lang="nl-NL" sz="2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</a:p>
          <a:p>
            <a:pPr>
              <a:spcAft>
                <a:spcPts val="0"/>
              </a:spcAft>
            </a:pP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ook geschikt voor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de onderbouw</a:t>
            </a:r>
            <a:endParaRPr lang="nl-NL" sz="20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pic>
        <p:nvPicPr>
          <p:cNvPr id="6" name="Afbeelding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8418" y="2211457"/>
            <a:ext cx="4695801" cy="2598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61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905054" y="302990"/>
            <a:ext cx="618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Waar kan ik het vinden?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3" name="Rechthoek 2"/>
          <p:cNvSpPr/>
          <p:nvPr/>
        </p:nvSpPr>
        <p:spPr>
          <a:xfrm>
            <a:off x="655608" y="1285184"/>
            <a:ext cx="69615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4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2"/>
              </a:rPr>
              <a:t>http://www.walter-fendt.de/html5/phnl/</a:t>
            </a:r>
            <a:r>
              <a:rPr lang="nl-NL" sz="24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  <a:endParaRPr lang="nl-NL" sz="2400" dirty="0" smtClean="0">
              <a:solidFill>
                <a:schemeClr val="bg1"/>
              </a:solidFill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omgezet </a:t>
            </a:r>
            <a:r>
              <a:rPr lang="nl-NL" sz="24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naar 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HTML5 </a:t>
            </a:r>
            <a:r>
              <a:rPr lang="nl-NL" sz="24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en nog steeds aardig</a:t>
            </a:r>
            <a:endParaRPr lang="nl-NL" sz="24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sp>
        <p:nvSpPr>
          <p:cNvPr id="4" name="Rechthoek 3"/>
          <p:cNvSpPr/>
          <p:nvPr/>
        </p:nvSpPr>
        <p:spPr>
          <a:xfrm>
            <a:off x="655607" y="2249284"/>
            <a:ext cx="814333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24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3"/>
              </a:rPr>
              <a:t>http://surendranath.tripod.com/GPA/Menu.html#</a:t>
            </a:r>
            <a:r>
              <a:rPr lang="nl-NL" sz="24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  <a:r>
              <a:rPr lang="nl-NL" sz="2400" dirty="0" smtClean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ook </a:t>
            </a:r>
            <a:r>
              <a:rPr lang="nl-NL" sz="2400" dirty="0" err="1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Surendranath</a:t>
            </a:r>
            <a:r>
              <a:rPr lang="nl-NL" sz="24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zet de </a:t>
            </a:r>
            <a:r>
              <a:rPr lang="nl-NL" sz="2400" dirty="0" err="1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java</a:t>
            </a:r>
            <a:r>
              <a:rPr lang="nl-NL" sz="24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-applets om naar 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HTML5</a:t>
            </a:r>
            <a:endParaRPr lang="nl-NL" sz="2400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Rechthoek 4"/>
          <p:cNvSpPr/>
          <p:nvPr/>
        </p:nvSpPr>
        <p:spPr>
          <a:xfrm>
            <a:off x="655608" y="4241918"/>
            <a:ext cx="75308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4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4"/>
              </a:rPr>
              <a:t>http://science.sbcc.edu/~physics/flash/</a:t>
            </a:r>
            <a:r>
              <a:rPr lang="nl-NL" sz="24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	</a:t>
            </a:r>
            <a:endParaRPr lang="nl-NL" sz="2400" dirty="0" smtClean="0">
              <a:solidFill>
                <a:schemeClr val="bg1"/>
              </a:solidFill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24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Physics </a:t>
            </a:r>
            <a:r>
              <a:rPr lang="en-US" sz="24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Flash Animations by Don Ion</a:t>
            </a:r>
            <a:endParaRPr lang="nl-NL" sz="24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sp>
        <p:nvSpPr>
          <p:cNvPr id="6" name="Rechthoek 5"/>
          <p:cNvSpPr/>
          <p:nvPr/>
        </p:nvSpPr>
        <p:spPr>
          <a:xfrm>
            <a:off x="655607" y="3330122"/>
            <a:ext cx="734970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sz="24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5"/>
              </a:rPr>
              <a:t>http://www.freezeray.com/physics.htm</a:t>
            </a:r>
            <a:r>
              <a:rPr lang="en-US" sz="24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		</a:t>
            </a:r>
            <a:endParaRPr lang="en-US" sz="2400" dirty="0" smtClean="0">
              <a:solidFill>
                <a:schemeClr val="bg1"/>
              </a:solidFill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veel </a:t>
            </a:r>
            <a:r>
              <a:rPr lang="nl-NL" sz="24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leuke animaties</a:t>
            </a:r>
            <a:endParaRPr lang="nl-NL" sz="24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sp>
        <p:nvSpPr>
          <p:cNvPr id="7" name="Rechthoek 6"/>
          <p:cNvSpPr/>
          <p:nvPr/>
        </p:nvSpPr>
        <p:spPr>
          <a:xfrm>
            <a:off x="655608" y="5336088"/>
            <a:ext cx="79017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4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6"/>
              </a:rPr>
              <a:t>http://www.st-andrews.ac.uk/physics/quvis/</a:t>
            </a:r>
            <a:r>
              <a:rPr lang="nl-NL" sz="24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quantummechanica – werkelijk prachtig</a:t>
            </a:r>
            <a:endParaRPr lang="nl-NL" sz="24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59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905054" y="302990"/>
            <a:ext cx="618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Waar kan ik het vinden?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3" name="Rechthoek 2"/>
          <p:cNvSpPr/>
          <p:nvPr/>
        </p:nvSpPr>
        <p:spPr>
          <a:xfrm>
            <a:off x="905773" y="1231467"/>
            <a:ext cx="676310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4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2"/>
              </a:rPr>
              <a:t>http://www.animations.physics.unsw.edu.au/</a:t>
            </a:r>
            <a:r>
              <a:rPr lang="nl-NL" sz="24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  </a:t>
            </a:r>
            <a:r>
              <a:rPr lang="nl-NL" sz="24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download </a:t>
            </a:r>
            <a:r>
              <a:rPr lang="nl-NL" sz="24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mogelijk</a:t>
            </a:r>
            <a:endParaRPr lang="nl-NL" sz="24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188" y="2243397"/>
            <a:ext cx="4016404" cy="2464302"/>
          </a:xfrm>
          <a:prstGeom prst="rect">
            <a:avLst/>
          </a:prstGeom>
        </p:spPr>
      </p:pic>
      <p:sp>
        <p:nvSpPr>
          <p:cNvPr id="5" name="Rechthoek 4"/>
          <p:cNvSpPr/>
          <p:nvPr/>
        </p:nvSpPr>
        <p:spPr>
          <a:xfrm>
            <a:off x="267418" y="5040324"/>
            <a:ext cx="863504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0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4"/>
              </a:rPr>
              <a:t>http://</a:t>
            </a:r>
            <a:r>
              <a:rPr lang="nl-NL" sz="2000" u="sng" dirty="0" smtClean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4"/>
              </a:rPr>
              <a:t>www.upscale.utoronto.ca/GeneralInterest/Harrison/Flash/</a:t>
            </a:r>
            <a:endParaRPr lang="nl-NL" sz="2000" dirty="0" smtClean="0">
              <a:solidFill>
                <a:schemeClr val="bg1"/>
              </a:solidFill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e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en grote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verzameling</a:t>
            </a:r>
          </a:p>
          <a:p>
            <a:pPr>
              <a:spcAft>
                <a:spcPts val="0"/>
              </a:spcAft>
            </a:pPr>
            <a:r>
              <a:rPr lang="nl-NL" sz="20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5"/>
              </a:rPr>
              <a:t>http://jafrma.home.xs4all.nl/Harrison/</a:t>
            </a:r>
            <a:r>
              <a:rPr lang="nl-NL" sz="2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    		</a:t>
            </a:r>
            <a:endParaRPr lang="nl-NL" sz="2000" dirty="0" smtClean="0">
              <a:solidFill>
                <a:schemeClr val="bg1"/>
              </a:solidFill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dit is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een Nederlandse </a:t>
            </a:r>
            <a:r>
              <a:rPr lang="nl-NL" sz="2000" dirty="0" err="1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mirror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-site, maar beperkter</a:t>
            </a:r>
            <a:endParaRPr lang="nl-NL" sz="20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pic>
        <p:nvPicPr>
          <p:cNvPr id="6" name="Afbeelding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6546" y="2243397"/>
            <a:ext cx="3955748" cy="2464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857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hoek 1"/>
          <p:cNvSpPr/>
          <p:nvPr/>
        </p:nvSpPr>
        <p:spPr>
          <a:xfrm>
            <a:off x="327804" y="1301961"/>
            <a:ext cx="843663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2"/>
              </a:rPr>
              <a:t>http://galileoandeinstein.physics.virginia.edu/more_stuff/flashlets/</a:t>
            </a:r>
            <a:endParaRPr lang="nl-NL" sz="2000" dirty="0">
              <a:solidFill>
                <a:srgbClr val="FFFF00"/>
              </a:solidFill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3"/>
              </a:rPr>
              <a:t>http://galileoandeinstein.physics.virginia.edu/more_stuff/Applets/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  <a:endParaRPr lang="nl-NL" sz="2000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Tekstvak 2"/>
          <p:cNvSpPr txBox="1"/>
          <p:nvPr/>
        </p:nvSpPr>
        <p:spPr>
          <a:xfrm>
            <a:off x="1905054" y="302990"/>
            <a:ext cx="618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Waar kan ik het vinden?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4" name="Rechthoek 3"/>
          <p:cNvSpPr/>
          <p:nvPr/>
        </p:nvSpPr>
        <p:spPr>
          <a:xfrm>
            <a:off x="327804" y="2242717"/>
            <a:ext cx="86781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u="sng" dirty="0">
                <a:solidFill>
                  <a:srgbClr val="0000FF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4"/>
              </a:rPr>
              <a:t>http://www.stmary.ws/HighSchool/Physics/home/animations3/default.htm</a:t>
            </a:r>
            <a:r>
              <a:rPr lang="nl-NL" dirty="0"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  <a:r>
              <a:rPr lang="nl-NL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divers</a:t>
            </a:r>
            <a:r>
              <a:rPr lang="nl-NL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, </a:t>
            </a:r>
            <a:r>
              <a:rPr lang="nl-NL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eenvoudig en in HTML5</a:t>
            </a:r>
            <a:endParaRPr lang="nl-NL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pic>
        <p:nvPicPr>
          <p:cNvPr id="5" name="Afbeelding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804" y="3821501"/>
            <a:ext cx="3760025" cy="2748771"/>
          </a:xfrm>
          <a:prstGeom prst="rect">
            <a:avLst/>
          </a:prstGeom>
        </p:spPr>
      </p:pic>
      <p:sp>
        <p:nvSpPr>
          <p:cNvPr id="6" name="Rechthoek 5"/>
          <p:cNvSpPr/>
          <p:nvPr/>
        </p:nvSpPr>
        <p:spPr>
          <a:xfrm>
            <a:off x="327804" y="2921169"/>
            <a:ext cx="83244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u="sng" dirty="0">
                <a:solidFill>
                  <a:srgbClr val="0000FF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6"/>
              </a:rPr>
              <a:t>http://www.virtphys.uni-bayreuth.de/</a:t>
            </a:r>
            <a:r>
              <a:rPr lang="nl-NL" dirty="0">
                <a:latin typeface="Comic Sans MS" panose="030F0702030302020204" pitchFamily="66" charset="0"/>
                <a:ea typeface="Calibri" panose="020F0502020204030204" pitchFamily="34" charset="0"/>
              </a:rPr>
              <a:t> 			</a:t>
            </a:r>
            <a:endParaRPr lang="nl-NL" dirty="0" smtClean="0"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r>
              <a:rPr lang="nl-NL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meten </a:t>
            </a:r>
            <a:r>
              <a:rPr lang="nl-NL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via flashfilms / te </a:t>
            </a:r>
            <a:r>
              <a:rPr lang="nl-NL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downloaden – ook </a:t>
            </a:r>
            <a:r>
              <a:rPr lang="nl-NL" dirty="0" err="1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geogebra</a:t>
            </a:r>
            <a:endParaRPr lang="nl-NL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7" name="Afbeelding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6723" y="3821501"/>
            <a:ext cx="4502989" cy="2779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27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905054" y="302990"/>
            <a:ext cx="618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Waar kan ik het vinden?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3" name="Rechthoek 2"/>
          <p:cNvSpPr/>
          <p:nvPr/>
        </p:nvSpPr>
        <p:spPr>
          <a:xfrm>
            <a:off x="715992" y="1139012"/>
            <a:ext cx="76430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2"/>
              </a:rPr>
              <a:t>http://shadowandsubstance.com/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				</a:t>
            </a:r>
            <a:endParaRPr lang="nl-NL" sz="2000" dirty="0" smtClean="0">
              <a:solidFill>
                <a:srgbClr val="FFFF00"/>
              </a:solidFill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a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ctuele sterrenkunde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- waarnemingen</a:t>
            </a:r>
            <a:endParaRPr lang="nl-NL" sz="20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sp>
        <p:nvSpPr>
          <p:cNvPr id="4" name="Rechthoek 3"/>
          <p:cNvSpPr/>
          <p:nvPr/>
        </p:nvSpPr>
        <p:spPr>
          <a:xfrm>
            <a:off x="715991" y="1873103"/>
            <a:ext cx="724619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2000" u="sng" dirty="0">
                <a:solidFill>
                  <a:srgbClr val="0000FF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3"/>
              </a:rPr>
              <a:t>http://</a:t>
            </a:r>
            <a:r>
              <a:rPr lang="nl-NL" sz="2000" u="sng" dirty="0" smtClean="0">
                <a:solidFill>
                  <a:srgbClr val="0000FF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3"/>
              </a:rPr>
              <a:t>www.ionaphysics.org/lab/Explore/start.htm</a:t>
            </a:r>
            <a:r>
              <a:rPr lang="nl-NL" sz="2000" u="sng" dirty="0" smtClean="0">
                <a:solidFill>
                  <a:srgbClr val="0000FF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</a:t>
            </a:r>
          </a:p>
          <a:p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e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envoudige lay-out </a:t>
            </a:r>
            <a:endParaRPr lang="nl-NL" sz="2000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Afbeelding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018" y="3416060"/>
            <a:ext cx="3579242" cy="3148826"/>
          </a:xfrm>
          <a:prstGeom prst="rect">
            <a:avLst/>
          </a:prstGeom>
        </p:spPr>
      </p:pic>
      <p:sp>
        <p:nvSpPr>
          <p:cNvPr id="6" name="Rechthoek 5"/>
          <p:cNvSpPr/>
          <p:nvPr/>
        </p:nvSpPr>
        <p:spPr>
          <a:xfrm>
            <a:off x="715991" y="2578452"/>
            <a:ext cx="81260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nl-NL" sz="2000" u="sng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5"/>
              </a:rPr>
              <a:t>http://www.kcvs.ca/site/</a:t>
            </a:r>
            <a:r>
              <a:rPr lang="nl-NL" sz="2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	 	 </a:t>
            </a:r>
            <a:endParaRPr lang="nl-NL" sz="2000" dirty="0" smtClean="0">
              <a:solidFill>
                <a:schemeClr val="bg1"/>
              </a:solidFill>
              <a:latin typeface="Comic Sans MS" panose="030F0702030302020204" pitchFamily="66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zeker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de moeite waard – modern / sterrenkunde</a:t>
            </a:r>
            <a:endParaRPr lang="nl-NL" sz="2000" dirty="0">
              <a:solidFill>
                <a:srgbClr val="FFFF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</a:endParaRPr>
          </a:p>
        </p:txBody>
      </p:sp>
      <p:pic>
        <p:nvPicPr>
          <p:cNvPr id="7" name="Afbeelding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9830" y="3416060"/>
            <a:ext cx="4889884" cy="3148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128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905054" y="302990"/>
            <a:ext cx="618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Waar kan ik het vinden?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3" name="Tekstvak 2"/>
          <p:cNvSpPr txBox="1"/>
          <p:nvPr/>
        </p:nvSpPr>
        <p:spPr>
          <a:xfrm>
            <a:off x="362309" y="1241929"/>
            <a:ext cx="859191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Films</a:t>
            </a:r>
            <a:endParaRPr lang="nl-NL" sz="2000" dirty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2"/>
              </a:rPr>
              <a:t>http://youtubenatuurkunde.wikia.com/wiki/Natuurkundefilmpjes_opgesplitst_naar_domein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 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		</a:t>
            </a: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gigantische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verzameling</a:t>
            </a:r>
          </a:p>
          <a:p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  <a:hlinkClick r:id="rId3"/>
              </a:rPr>
              <a:t>http://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  <a:hlinkClick r:id="rId3"/>
              </a:rPr>
              <a:t>www.conceptualphysics.com/hewitt-drew-it.html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 </a:t>
            </a: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147 </a:t>
            </a:r>
            <a:r>
              <a:rPr lang="nl-NL" sz="2000" dirty="0" err="1">
                <a:solidFill>
                  <a:srgbClr val="FFFF00"/>
                </a:solidFill>
                <a:latin typeface="Comic Sans MS" panose="030F0702030302020204" pitchFamily="66" charset="0"/>
              </a:rPr>
              <a:t>Youtube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-films met uitleg</a:t>
            </a:r>
          </a:p>
          <a:p>
            <a:r>
              <a:rPr lang="nl-NL" sz="2000" u="sng" dirty="0" smtClean="0">
                <a:solidFill>
                  <a:srgbClr val="FFFF00"/>
                </a:solidFill>
                <a:latin typeface="Comic Sans MS" panose="030F0702030302020204" pitchFamily="66" charset="0"/>
                <a:hlinkClick r:id="rId4"/>
              </a:rPr>
              <a:t>http</a:t>
            </a:r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4"/>
              </a:rPr>
              <a:t>://phys23p.sl.psu.edu/phys_anim/Phys_anim.htm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 	</a:t>
            </a:r>
            <a:endParaRPr lang="nl-NL" sz="20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in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.</a:t>
            </a:r>
            <a:r>
              <a:rPr lang="nl-NL" sz="2000" dirty="0" err="1">
                <a:solidFill>
                  <a:srgbClr val="FFFF00"/>
                </a:solidFill>
                <a:latin typeface="Comic Sans MS" panose="030F0702030302020204" pitchFamily="66" charset="0"/>
              </a:rPr>
              <a:t>avi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 (zoals </a:t>
            </a:r>
            <a:r>
              <a:rPr lang="nl-NL" sz="2000" dirty="0" err="1">
                <a:solidFill>
                  <a:srgbClr val="FFFF00"/>
                </a:solidFill>
                <a:latin typeface="Comic Sans MS" panose="030F0702030302020204" pitchFamily="66" charset="0"/>
              </a:rPr>
              <a:t>centripetaalkracht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)	</a:t>
            </a:r>
          </a:p>
          <a:p>
            <a:r>
              <a:rPr lang="nl-NL" sz="2000" u="sng" dirty="0" smtClean="0">
                <a:solidFill>
                  <a:srgbClr val="FFFF00"/>
                </a:solidFill>
                <a:latin typeface="Comic Sans MS" panose="030F0702030302020204" pitchFamily="66" charset="0"/>
                <a:hlinkClick r:id="rId5"/>
              </a:rPr>
              <a:t>http</a:t>
            </a:r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5"/>
              </a:rPr>
              <a:t>://www.systeemderelementen.nl/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	</a:t>
            </a:r>
            <a:endParaRPr lang="nl-NL" sz="20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van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elk element een filmpje</a:t>
            </a:r>
          </a:p>
          <a:p>
            <a:r>
              <a:rPr lang="nl-NL" sz="2000" u="sng" dirty="0" smtClean="0">
                <a:solidFill>
                  <a:srgbClr val="FFFF00"/>
                </a:solidFill>
                <a:latin typeface="Comic Sans MS" panose="030F0702030302020204" pitchFamily="66" charset="0"/>
                <a:hlinkClick r:id="rId6"/>
              </a:rPr>
              <a:t>http</a:t>
            </a:r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6"/>
              </a:rPr>
              <a:t>://www.khanacademy.org/science/physics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 		</a:t>
            </a:r>
            <a:endParaRPr lang="nl-NL" sz="20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veel </a:t>
            </a:r>
            <a:r>
              <a:rPr lang="nl-NL" sz="2000" dirty="0" err="1">
                <a:solidFill>
                  <a:srgbClr val="FFFF00"/>
                </a:solidFill>
                <a:latin typeface="Comic Sans MS" panose="030F0702030302020204" pitchFamily="66" charset="0"/>
              </a:rPr>
              <a:t>Youtube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-films naar onderwerp</a:t>
            </a:r>
          </a:p>
          <a:p>
            <a:r>
              <a:rPr lang="nl-NL" sz="2000" u="sng" dirty="0" smtClean="0">
                <a:solidFill>
                  <a:srgbClr val="FFFF00"/>
                </a:solidFill>
                <a:latin typeface="Comic Sans MS" panose="030F0702030302020204" pitchFamily="66" charset="0"/>
                <a:hlinkClick r:id="rId7"/>
              </a:rPr>
              <a:t>http</a:t>
            </a:r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7"/>
              </a:rPr>
              <a:t>://www.dnatube.com/videos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	</a:t>
            </a:r>
            <a:endParaRPr lang="nl-NL" sz="20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uitgebreid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en sluit goed aan bij de bovenbouw</a:t>
            </a:r>
          </a:p>
          <a:p>
            <a:endParaRPr lang="nl-N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14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vak 1"/>
          <p:cNvSpPr txBox="1"/>
          <p:nvPr/>
        </p:nvSpPr>
        <p:spPr>
          <a:xfrm>
            <a:off x="1905054" y="302990"/>
            <a:ext cx="618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3600" dirty="0" smtClean="0">
                <a:solidFill>
                  <a:srgbClr val="FFFF00"/>
                </a:solidFill>
                <a:latin typeface="Comic Sans MS"/>
                <a:cs typeface="Comic Sans MS"/>
              </a:rPr>
              <a:t>Waar kan ik het vinden?</a:t>
            </a:r>
            <a:endParaRPr lang="nl-NL" sz="3600" dirty="0">
              <a:solidFill>
                <a:srgbClr val="FFFF00"/>
              </a:solidFill>
              <a:latin typeface="Comic Sans MS"/>
              <a:cs typeface="Comic Sans MS"/>
            </a:endParaRPr>
          </a:p>
        </p:txBody>
      </p:sp>
      <p:sp>
        <p:nvSpPr>
          <p:cNvPr id="3" name="Tekstvak 2"/>
          <p:cNvSpPr txBox="1"/>
          <p:nvPr/>
        </p:nvSpPr>
        <p:spPr>
          <a:xfrm>
            <a:off x="543465" y="1061049"/>
            <a:ext cx="8358995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Diversen</a:t>
            </a:r>
            <a:endParaRPr lang="nl-NL" sz="2000" dirty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2"/>
              </a:rPr>
              <a:t>http://www.physicsclassroom.com/mmedia/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			</a:t>
            </a:r>
            <a:endParaRPr lang="nl-NL" sz="20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multimedia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 </a:t>
            </a:r>
          </a:p>
          <a:p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3"/>
              </a:rPr>
              <a:t>http://hyperphysics.phy-astr.gsu.edu/hbase/hframe.html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 </a:t>
            </a:r>
            <a:endParaRPr lang="nl-NL" sz="20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“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begrippenkaarten” en verder een naslagwerk</a:t>
            </a:r>
          </a:p>
          <a:p>
            <a:r>
              <a:rPr lang="nl-NL" sz="2000" u="sng" dirty="0" smtClean="0">
                <a:solidFill>
                  <a:srgbClr val="FFFF00"/>
                </a:solidFill>
                <a:latin typeface="Comic Sans MS" panose="030F0702030302020204" pitchFamily="66" charset="0"/>
                <a:hlinkClick r:id="rId4"/>
              </a:rPr>
              <a:t>http</a:t>
            </a:r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4"/>
              </a:rPr>
              <a:t>://www.didaktik.physik.uni-erlangen.de/quantumlab/english/index.html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 </a:t>
            </a:r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mooie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site voor de kwantumwereld</a:t>
            </a:r>
          </a:p>
          <a:p>
            <a:r>
              <a:rPr lang="en-US" sz="2000" u="sng" dirty="0" smtClean="0">
                <a:solidFill>
                  <a:srgbClr val="FFFF00"/>
                </a:solidFill>
                <a:latin typeface="Comic Sans MS" panose="030F0702030302020204" pitchFamily="66" charset="0"/>
                <a:hlinkClick r:id="rId5"/>
              </a:rPr>
              <a:t>http</a:t>
            </a:r>
            <a:r>
              <a:rPr lang="en-US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5"/>
              </a:rPr>
              <a:t>://semiconductormuseum.com/Museum_Index.htm</a:t>
            </a:r>
            <a:r>
              <a:rPr lang="en-US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 		</a:t>
            </a:r>
            <a:endParaRPr lang="en-US" sz="20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en-US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transistor-museum</a:t>
            </a:r>
            <a:endParaRPr lang="nl-NL" sz="2000" dirty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u="sng" dirty="0" smtClean="0">
                <a:solidFill>
                  <a:srgbClr val="FFFF00"/>
                </a:solidFill>
                <a:latin typeface="Comic Sans MS" panose="030F0702030302020204" pitchFamily="66" charset="0"/>
                <a:hlinkClick r:id="rId6"/>
              </a:rPr>
              <a:t>http</a:t>
            </a:r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6"/>
              </a:rPr>
              <a:t>://newyorkscienceteacher.com/sci/pages/cartoons.php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 	</a:t>
            </a:r>
            <a:endParaRPr lang="nl-NL" sz="20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overzicht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cartoons</a:t>
            </a:r>
          </a:p>
          <a:p>
            <a:r>
              <a:rPr lang="nl-NL" sz="2000" u="sng" dirty="0" smtClean="0">
                <a:solidFill>
                  <a:srgbClr val="FFFF00"/>
                </a:solidFill>
                <a:latin typeface="Comic Sans MS" panose="030F0702030302020204" pitchFamily="66" charset="0"/>
                <a:hlinkClick r:id="rId7"/>
              </a:rPr>
              <a:t>http</a:t>
            </a:r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7"/>
              </a:rPr>
              <a:t>://home.netcom.com/~swansont/science.html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 		</a:t>
            </a:r>
            <a:endParaRPr lang="nl-NL" sz="20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cartoons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van Swanson</a:t>
            </a:r>
          </a:p>
          <a:p>
            <a:r>
              <a:rPr lang="nl-NL" sz="2000" u="sng" dirty="0" smtClean="0">
                <a:solidFill>
                  <a:srgbClr val="FFFF00"/>
                </a:solidFill>
                <a:latin typeface="Comic Sans MS" panose="030F0702030302020204" pitchFamily="66" charset="0"/>
                <a:hlinkClick r:id="rId8"/>
              </a:rPr>
              <a:t>http</a:t>
            </a:r>
            <a:r>
              <a:rPr lang="nl-NL" sz="2000" u="sng" dirty="0">
                <a:solidFill>
                  <a:srgbClr val="FFFF00"/>
                </a:solidFill>
                <a:latin typeface="Comic Sans MS" panose="030F0702030302020204" pitchFamily="66" charset="0"/>
                <a:hlinkClick r:id="rId8"/>
              </a:rPr>
              <a:t>://www.aapt.org/Resources/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 				</a:t>
            </a:r>
            <a:endParaRPr lang="nl-NL" sz="20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r>
              <a:rPr lang="nl-NL" sz="20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voor </a:t>
            </a:r>
            <a:r>
              <a:rPr lang="nl-NL" sz="2000" dirty="0">
                <a:solidFill>
                  <a:srgbClr val="FFFF00"/>
                </a:solidFill>
                <a:latin typeface="Comic Sans MS" panose="030F0702030302020204" pitchFamily="66" charset="0"/>
              </a:rPr>
              <a:t>wie nog wat leuks zoekt</a:t>
            </a:r>
          </a:p>
          <a:p>
            <a:endParaRPr lang="nl-NL" sz="2000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46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egment">
  <a:themeElements>
    <a:clrScheme name="Segment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egment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egment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8937</TotalTime>
  <Words>767</Words>
  <Application>Microsoft Office PowerPoint</Application>
  <PresentationFormat>Diavoorstelling (4:3)</PresentationFormat>
  <Paragraphs>140</Paragraphs>
  <Slides>46</Slides>
  <Notes>0</Notes>
  <HiddenSlides>0</HiddenSlides>
  <MMClips>10</MMClips>
  <ScaleCrop>false</ScaleCrop>
  <HeadingPairs>
    <vt:vector size="8" baseType="variant">
      <vt:variant>
        <vt:lpstr>Gebruikte lettertypen</vt:lpstr>
      </vt:variant>
      <vt:variant>
        <vt:i4>4</vt:i4>
      </vt:variant>
      <vt:variant>
        <vt:lpstr>Thema</vt:lpstr>
      </vt:variant>
      <vt:variant>
        <vt:i4>1</vt:i4>
      </vt:variant>
      <vt:variant>
        <vt:lpstr>Ingesloten OLE-bronprogramma's</vt:lpstr>
      </vt:variant>
      <vt:variant>
        <vt:i4>1</vt:i4>
      </vt:variant>
      <vt:variant>
        <vt:lpstr>Diatitels</vt:lpstr>
      </vt:variant>
      <vt:variant>
        <vt:i4>46</vt:i4>
      </vt:variant>
    </vt:vector>
  </HeadingPairs>
  <TitlesOfParts>
    <vt:vector size="52" baseType="lpstr">
      <vt:lpstr>Calibri</vt:lpstr>
      <vt:lpstr>Century Gothic</vt:lpstr>
      <vt:lpstr>Comic Sans MS</vt:lpstr>
      <vt:lpstr>Wingdings 3</vt:lpstr>
      <vt:lpstr>Segment</vt:lpstr>
      <vt:lpstr>Packager Shell-object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PowerPoint-presentatie</dc:title>
  <dc:creator>Peter Over</dc:creator>
  <cp:lastModifiedBy>Peter Over</cp:lastModifiedBy>
  <cp:revision>141</cp:revision>
  <cp:lastPrinted>2016-11-07T15:48:01Z</cp:lastPrinted>
  <dcterms:created xsi:type="dcterms:W3CDTF">2016-10-10T14:32:14Z</dcterms:created>
  <dcterms:modified xsi:type="dcterms:W3CDTF">2017-12-09T12:22:05Z</dcterms:modified>
</cp:coreProperties>
</file>