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322" r:id="rId4"/>
    <p:sldId id="294" r:id="rId5"/>
    <p:sldId id="311" r:id="rId6"/>
    <p:sldId id="291" r:id="rId7"/>
    <p:sldId id="267" r:id="rId8"/>
    <p:sldId id="323" r:id="rId9"/>
    <p:sldId id="324" r:id="rId10"/>
    <p:sldId id="312" r:id="rId11"/>
    <p:sldId id="313" r:id="rId12"/>
    <p:sldId id="314" r:id="rId13"/>
    <p:sldId id="315" r:id="rId14"/>
    <p:sldId id="316" r:id="rId15"/>
    <p:sldId id="317" r:id="rId16"/>
    <p:sldId id="319" r:id="rId17"/>
    <p:sldId id="321" r:id="rId18"/>
    <p:sldId id="320" r:id="rId19"/>
    <p:sldId id="318" r:id="rId20"/>
    <p:sldId id="299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9929-07E5-49E8-BD3F-56CDF182473A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159A-7723-4F84-A7B9-D87161F73B51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503B-7BBB-4967-B22C-DE889070BA18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EA6B1-FA4C-4B7B-A789-F64D9071E30D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A6B1-FA4C-4B7B-A789-F64D9071E30D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A6B1-FA4C-4B7B-A789-F64D9071E30D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TIMSS (Trends in International </a:t>
            </a:r>
            <a:r>
              <a:rPr lang="nl-NL" dirty="0" err="1"/>
              <a:t>Mathematics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A6B1-FA4C-4B7B-A789-F64D9071E30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95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A6B1-FA4C-4B7B-A789-F64D9071E30D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AD5-38BE-40E5-9EA3-B6FFE877B4A3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290EAD5-38BE-40E5-9EA3-B6FFE877B4A3}" type="datetimeFigureOut">
              <a:rPr lang="nl-NL" smtClean="0"/>
              <a:pPr/>
              <a:t>5-2-2019</a:t>
            </a:fld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90EAD5-38BE-40E5-9EA3-B6FFE877B4A3}" type="datetimeFigureOut">
              <a:rPr lang="nl-NL" smtClean="0"/>
              <a:pPr/>
              <a:t>5-2-2019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6DA480B-AD6A-4E62-9CB7-5713B4239588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5688"/>
            <a:ext cx="8077200" cy="2073352"/>
          </a:xfrm>
        </p:spPr>
        <p:txBody>
          <a:bodyPr>
            <a:normAutofit fontScale="90000"/>
          </a:bodyPr>
          <a:lstStyle/>
          <a:p>
            <a:pPr algn="r"/>
            <a:r>
              <a:rPr lang="nl-NL" dirty="0" err="1"/>
              <a:t>Toetsbase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Knip en plak je eigen Toets</a:t>
            </a:r>
            <a:br>
              <a:rPr lang="nl-NL" dirty="0"/>
            </a:br>
            <a:r>
              <a:rPr lang="nl-NL" dirty="0"/>
              <a:t>(RTTI, OBIT of anders)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8640"/>
            <a:ext cx="8077200" cy="1499616"/>
          </a:xfrm>
        </p:spPr>
        <p:txBody>
          <a:bodyPr/>
          <a:lstStyle/>
          <a:p>
            <a:r>
              <a:rPr lang="nl-NL" dirty="0"/>
              <a:t>WND 2018 Workshop 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5805264"/>
            <a:ext cx="3914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Luc Orbons,  december 2018</a:t>
            </a:r>
          </a:p>
          <a:p>
            <a:r>
              <a:rPr lang="nl-NL" dirty="0"/>
              <a:t>Meer info/downloads www.connetic.eu</a:t>
            </a:r>
          </a:p>
          <a:p>
            <a:r>
              <a:rPr lang="nl-NL" dirty="0"/>
              <a:t>Contact: lbjorb@gmail.com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Fysieke Inrichting </a:t>
            </a:r>
            <a:r>
              <a:rPr lang="nl-NL" dirty="0" err="1"/>
              <a:t>Toetsbase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38185"/>
          </a:xfrm>
        </p:spPr>
        <p:txBody>
          <a:bodyPr>
            <a:normAutofit fontScale="62500" lnSpcReduction="20000"/>
          </a:bodyPr>
          <a:lstStyle/>
          <a:p>
            <a:r>
              <a:rPr lang="nl-NL" dirty="0"/>
              <a:t>Toetsopdrachten</a:t>
            </a:r>
          </a:p>
          <a:p>
            <a:pPr lvl="1"/>
            <a:r>
              <a:rPr lang="nl-NL" dirty="0"/>
              <a:t>Verzameling van één of meer </a:t>
            </a:r>
            <a:r>
              <a:rPr lang="nl-NL" dirty="0" err="1"/>
              <a:t>toetsvragen</a:t>
            </a:r>
            <a:endParaRPr lang="nl-NL" dirty="0"/>
          </a:p>
          <a:p>
            <a:pPr lvl="1"/>
            <a:r>
              <a:rPr lang="nl-NL" dirty="0"/>
              <a:t>Indeling volgens examenprogramma natuurkunde vwo</a:t>
            </a:r>
          </a:p>
          <a:p>
            <a:pPr lvl="1"/>
            <a:r>
              <a:rPr lang="nl-NL" dirty="0"/>
              <a:t>Op verschillende </a:t>
            </a:r>
            <a:r>
              <a:rPr lang="nl-NL" dirty="0" err="1"/>
              <a:t>niveau’s</a:t>
            </a:r>
            <a:r>
              <a:rPr lang="nl-NL" dirty="0"/>
              <a:t> (vwo 3,4,5 en 6)</a:t>
            </a:r>
          </a:p>
          <a:p>
            <a:pPr lvl="1"/>
            <a:r>
              <a:rPr lang="nl-NL" dirty="0"/>
              <a:t>Taxonomie (</a:t>
            </a:r>
            <a:r>
              <a:rPr lang="nl-NL" dirty="0" err="1"/>
              <a:t>rtti</a:t>
            </a:r>
            <a:r>
              <a:rPr lang="nl-NL" dirty="0"/>
              <a:t> voor leerjaar 3 en examentaxonomie in 4,5 en 6)</a:t>
            </a:r>
          </a:p>
          <a:p>
            <a:r>
              <a:rPr lang="nl-NL" dirty="0"/>
              <a:t>Klassen</a:t>
            </a:r>
          </a:p>
          <a:p>
            <a:pPr lvl="1"/>
            <a:r>
              <a:rPr lang="nl-NL" dirty="0"/>
              <a:t>Je lijsten met leerlingen uit de verschillende klassen</a:t>
            </a:r>
          </a:p>
          <a:p>
            <a:r>
              <a:rPr lang="nl-NL" dirty="0"/>
              <a:t>Scoremodel</a:t>
            </a:r>
          </a:p>
          <a:p>
            <a:pPr lvl="1"/>
            <a:r>
              <a:rPr lang="nl-NL" dirty="0"/>
              <a:t>Score-administratie: spreadsheet achtig met handige doorstapmogelijkheden.</a:t>
            </a:r>
          </a:p>
          <a:p>
            <a:pPr lvl="1"/>
            <a:r>
              <a:rPr lang="nl-NL" dirty="0"/>
              <a:t>Score-berekening: Cito met N-term, A-B score of </a:t>
            </a:r>
            <a:r>
              <a:rPr lang="nl-NL" dirty="0" err="1"/>
              <a:t>custom</a:t>
            </a:r>
            <a:endParaRPr lang="nl-NL" dirty="0"/>
          </a:p>
          <a:p>
            <a:pPr lvl="1"/>
            <a:r>
              <a:rPr lang="nl-NL" dirty="0"/>
              <a:t>Specials: bonusvragen ;  vragen deactiveren</a:t>
            </a:r>
          </a:p>
          <a:p>
            <a:r>
              <a:rPr lang="nl-NL" dirty="0"/>
              <a:t>Applicatie (Toetstool)</a:t>
            </a:r>
          </a:p>
          <a:p>
            <a:pPr lvl="1"/>
            <a:r>
              <a:rPr lang="nl-NL" dirty="0"/>
              <a:t>Plakt opdrachten, klassen en scoremodel aan elkaar</a:t>
            </a:r>
          </a:p>
          <a:p>
            <a:pPr lvl="1"/>
            <a:r>
              <a:rPr lang="nl-NL" dirty="0"/>
              <a:t>Scores bijhouden</a:t>
            </a:r>
          </a:p>
          <a:p>
            <a:pPr lvl="1"/>
            <a:r>
              <a:rPr lang="nl-NL" dirty="0"/>
              <a:t>Rapportages genereren</a:t>
            </a:r>
          </a:p>
          <a:p>
            <a:pPr lvl="1"/>
            <a:r>
              <a:rPr lang="nl-NL" dirty="0"/>
              <a:t>Opgaven editor</a:t>
            </a:r>
          </a:p>
          <a:p>
            <a:pPr lvl="1"/>
            <a:r>
              <a:rPr lang="nl-NL" dirty="0"/>
              <a:t>specials</a:t>
            </a:r>
          </a:p>
          <a:p>
            <a:pPr lvl="1"/>
            <a:endParaRPr lang="nl-NL" dirty="0"/>
          </a:p>
        </p:txBody>
      </p:sp>
      <p:pic>
        <p:nvPicPr>
          <p:cNvPr id="1026" name="Picture 2" descr="Image result for inrichting plattegr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5448"/>
            <a:ext cx="1433759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2B507F-0030-4B72-898D-61506C57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3" y="1642782"/>
            <a:ext cx="2687176" cy="2938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Screenshots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59507"/>
            <a:ext cx="4483634" cy="3990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060848"/>
            <a:ext cx="4251577" cy="4532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2867224"/>
            <a:ext cx="2794100" cy="3990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2161120"/>
            <a:ext cx="3096344" cy="44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slag: installatie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Stap 1: Kopieer de </a:t>
            </a:r>
          </a:p>
          <a:p>
            <a:pPr lvl="1"/>
            <a:r>
              <a:rPr lang="nl-NL" dirty="0"/>
              <a:t>“</a:t>
            </a:r>
            <a:r>
              <a:rPr lang="nl-NL" dirty="0" err="1"/>
              <a:t>opentoetstool</a:t>
            </a:r>
            <a:r>
              <a:rPr lang="nl-NL" dirty="0"/>
              <a:t>” directory op de memory stick naar de folder</a:t>
            </a:r>
          </a:p>
          <a:p>
            <a:pPr lvl="1"/>
            <a:r>
              <a:rPr lang="nl-NL" dirty="0"/>
              <a:t>“</a:t>
            </a:r>
            <a:r>
              <a:rPr lang="nl-NL" dirty="0" err="1"/>
              <a:t>documents</a:t>
            </a:r>
            <a:r>
              <a:rPr lang="nl-NL" dirty="0"/>
              <a:t>” op de computer</a:t>
            </a:r>
          </a:p>
          <a:p>
            <a:pPr lvl="1"/>
            <a:r>
              <a:rPr lang="nl-NL" dirty="0"/>
              <a:t>Resultaat: de opgaven bestanden staan op de PC</a:t>
            </a:r>
          </a:p>
          <a:p>
            <a:r>
              <a:rPr lang="nl-NL" dirty="0"/>
              <a:t>Stap 2: Installatie software</a:t>
            </a:r>
          </a:p>
          <a:p>
            <a:pPr lvl="1"/>
            <a:r>
              <a:rPr lang="nl-NL" dirty="0"/>
              <a:t>ga na de directory “installatiebestanden” op de memory stick</a:t>
            </a:r>
          </a:p>
          <a:p>
            <a:pPr lvl="1"/>
            <a:r>
              <a:rPr lang="nl-NL" dirty="0"/>
              <a:t>Start het programma “setup.exe”</a:t>
            </a:r>
          </a:p>
          <a:p>
            <a:pPr lvl="1"/>
            <a:r>
              <a:rPr lang="nl-NL" dirty="0"/>
              <a:t>Klik door de waarschuwingen heen</a:t>
            </a:r>
          </a:p>
          <a:p>
            <a:r>
              <a:rPr lang="nl-NL" dirty="0"/>
              <a:t>Stap 3: start het programma op</a:t>
            </a:r>
          </a:p>
          <a:p>
            <a:pPr lvl="1"/>
            <a:r>
              <a:rPr lang="nl-NL" dirty="0"/>
              <a:t>Ga naar programs – </a:t>
            </a:r>
            <a:r>
              <a:rPr lang="nl-NL" dirty="0" err="1"/>
              <a:t>toetstool</a:t>
            </a:r>
            <a:r>
              <a:rPr lang="nl-NL" dirty="0"/>
              <a:t> – en klik op </a:t>
            </a:r>
            <a:r>
              <a:rPr lang="nl-NL" dirty="0" err="1"/>
              <a:t>toetstool</a:t>
            </a:r>
            <a:endParaRPr lang="nl-NL" dirty="0"/>
          </a:p>
          <a:p>
            <a:pPr lvl="1"/>
            <a:r>
              <a:rPr lang="nl-NL" dirty="0"/>
              <a:t>Resultaat: het programma start en je ziet het startscherm</a:t>
            </a:r>
          </a:p>
        </p:txBody>
      </p:sp>
    </p:spTree>
    <p:extLst>
      <p:ext uri="{BB962C8B-B14F-4D97-AF65-F5344CB8AC3E}">
        <p14:creationId xmlns:p14="http://schemas.microsoft.com/office/powerpoint/2010/main" val="19188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341FF3-C458-48C5-9468-D111F79D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96" y="2044057"/>
            <a:ext cx="3544813" cy="3875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slag: Eerste toets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383570"/>
            <a:ext cx="8229600" cy="4625609"/>
          </a:xfrm>
        </p:spPr>
        <p:txBody>
          <a:bodyPr/>
          <a:lstStyle/>
          <a:p>
            <a:r>
              <a:rPr lang="nl-NL" dirty="0"/>
              <a:t>Kies van hoofdscherm</a:t>
            </a:r>
          </a:p>
          <a:p>
            <a:endParaRPr lang="nl-NL" dirty="0"/>
          </a:p>
        </p:txBody>
      </p:sp>
      <p:sp>
        <p:nvSpPr>
          <p:cNvPr id="5" name="Oval 4"/>
          <p:cNvSpPr/>
          <p:nvPr/>
        </p:nvSpPr>
        <p:spPr>
          <a:xfrm>
            <a:off x="2051720" y="4221088"/>
            <a:ext cx="129614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76902" y="3982052"/>
            <a:ext cx="1718284" cy="47807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24" y="2208992"/>
            <a:ext cx="37528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Denk even na wat voor toets je voor wie wilt maken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Kies een aantal opgaven uit de lijst</a:t>
            </a:r>
          </a:p>
          <a:p>
            <a:pPr lvl="1"/>
            <a:r>
              <a:rPr lang="nl-NL" dirty="0"/>
              <a:t>Multiple select kan</a:t>
            </a:r>
          </a:p>
          <a:p>
            <a:r>
              <a:rPr lang="nl-NL" dirty="0"/>
              <a:t>Enzovoort</a:t>
            </a:r>
          </a:p>
          <a:p>
            <a:r>
              <a:rPr lang="nl-NL" dirty="0"/>
              <a:t>Volg het voorbeeld of ga je eigen weg.</a:t>
            </a:r>
          </a:p>
        </p:txBody>
      </p:sp>
    </p:spTree>
    <p:extLst>
      <p:ext uri="{BB962C8B-B14F-4D97-AF65-F5344CB8AC3E}">
        <p14:creationId xmlns:p14="http://schemas.microsoft.com/office/powerpoint/2010/main" val="3703851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toets zelf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Daarna krijg je het scoreformulier te zien</a:t>
            </a:r>
          </a:p>
          <a:p>
            <a:r>
              <a:rPr lang="nl-NL" dirty="0"/>
              <a:t>Saven doe je zelf, naamgeving wordt voor je bedacht. </a:t>
            </a:r>
          </a:p>
          <a:p>
            <a:r>
              <a:rPr lang="nl-NL" dirty="0"/>
              <a:t> Let op de plaats waar je de spullen neerzet</a:t>
            </a:r>
          </a:p>
          <a:p>
            <a:pPr lvl="1"/>
            <a:r>
              <a:rPr lang="nl-NL" dirty="0"/>
              <a:t>Het programma suggereert een plek, maar dat is de eerste keer meestal niet de plek waar je hem wilt hebben.</a:t>
            </a:r>
          </a:p>
          <a:p>
            <a:r>
              <a:rPr lang="nl-NL" dirty="0"/>
              <a:t>Voorbladen</a:t>
            </a:r>
          </a:p>
          <a:p>
            <a:pPr lvl="1"/>
            <a:r>
              <a:rPr lang="nl-NL" dirty="0"/>
              <a:t>Format </a:t>
            </a:r>
            <a:r>
              <a:rPr lang="nl-NL" dirty="0">
                <a:sym typeface="Wingdings" panose="05000000000000000000" pitchFamily="2" charset="2"/>
              </a:rPr>
              <a:t> Kies </a:t>
            </a:r>
            <a:r>
              <a:rPr lang="nl-NL" dirty="0" err="1">
                <a:sym typeface="Wingdings" panose="05000000000000000000" pitchFamily="2" charset="2"/>
              </a:rPr>
              <a:t>rtf</a:t>
            </a:r>
            <a:r>
              <a:rPr lang="nl-NL" dirty="0">
                <a:sym typeface="Wingdings" panose="05000000000000000000" pitchFamily="2" charset="2"/>
              </a:rPr>
              <a:t>, werkt het meest betrouwbaar is sneller en betere uitwisselbaarheid.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81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Customizations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Voorbladen</a:t>
            </a:r>
          </a:p>
          <a:p>
            <a:pPr lvl="1"/>
            <a:r>
              <a:rPr lang="nl-NL" dirty="0"/>
              <a:t>In aparte directory</a:t>
            </a:r>
          </a:p>
          <a:p>
            <a:pPr lvl="1"/>
            <a:r>
              <a:rPr lang="nl-NL" dirty="0" err="1"/>
              <a:t>Rtf</a:t>
            </a:r>
            <a:r>
              <a:rPr lang="nl-NL" dirty="0"/>
              <a:t> format met “tags” voor </a:t>
            </a:r>
            <a:r>
              <a:rPr lang="nl-NL" dirty="0" err="1"/>
              <a:t>toetsinformatie</a:t>
            </a:r>
            <a:endParaRPr lang="nl-NL" dirty="0"/>
          </a:p>
          <a:p>
            <a:r>
              <a:rPr lang="nl-NL" dirty="0" err="1"/>
              <a:t>Taxonomiën</a:t>
            </a:r>
            <a:endParaRPr lang="nl-NL" dirty="0"/>
          </a:p>
          <a:p>
            <a:pPr lvl="1"/>
            <a:r>
              <a:rPr lang="nl-NL" dirty="0"/>
              <a:t>In aparte directory (voorkeuren)</a:t>
            </a:r>
          </a:p>
          <a:p>
            <a:pPr lvl="1"/>
            <a:r>
              <a:rPr lang="nl-NL" dirty="0" err="1"/>
              <a:t>Textbestanden</a:t>
            </a:r>
            <a:r>
              <a:rPr lang="nl-NL" dirty="0"/>
              <a:t> die eenvoudig aan te passen zijn</a:t>
            </a:r>
          </a:p>
          <a:p>
            <a:r>
              <a:rPr lang="nl-NL" dirty="0"/>
              <a:t>Rapportages</a:t>
            </a:r>
          </a:p>
          <a:p>
            <a:pPr lvl="1"/>
            <a:r>
              <a:rPr lang="nl-NL" dirty="0"/>
              <a:t>Persoonlijk mededelingen voor leerlingen</a:t>
            </a:r>
          </a:p>
          <a:p>
            <a:pPr lvl="1"/>
            <a:r>
              <a:rPr lang="nl-NL" dirty="0"/>
              <a:t>Mededelingen/opmerkingen per vraag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319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Combineren van meerdere toetsen voor jaar of </a:t>
            </a:r>
            <a:r>
              <a:rPr lang="nl-NL" dirty="0" err="1"/>
              <a:t>meerjaars</a:t>
            </a:r>
            <a:r>
              <a:rPr lang="nl-NL" dirty="0"/>
              <a:t> –overzichten</a:t>
            </a:r>
          </a:p>
          <a:p>
            <a:r>
              <a:rPr lang="nl-NL" dirty="0"/>
              <a:t>Losse </a:t>
            </a:r>
            <a:r>
              <a:rPr lang="nl-NL" dirty="0" err="1"/>
              <a:t>toetsvragen</a:t>
            </a:r>
            <a:r>
              <a:rPr lang="nl-NL" dirty="0"/>
              <a:t> extraheren uit toetsen</a:t>
            </a:r>
          </a:p>
          <a:p>
            <a:r>
              <a:rPr lang="nl-NL" dirty="0"/>
              <a:t>A/B vragen met aparte normering</a:t>
            </a:r>
          </a:p>
          <a:p>
            <a:r>
              <a:rPr lang="nl-NL" dirty="0"/>
              <a:t>Veel </a:t>
            </a:r>
            <a:r>
              <a:rPr lang="nl-NL"/>
              <a:t>kleine dingetjes.</a:t>
            </a:r>
          </a:p>
        </p:txBody>
      </p:sp>
    </p:spTree>
    <p:extLst>
      <p:ext uri="{BB962C8B-B14F-4D97-AF65-F5344CB8AC3E}">
        <p14:creationId xmlns:p14="http://schemas.microsoft.com/office/powerpoint/2010/main" val="3925025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zin heeft: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de toetsen die je dit jaar nog wilt geven.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16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ging het?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797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/>
          <p:cNvSpPr/>
          <p:nvPr/>
        </p:nvSpPr>
        <p:spPr>
          <a:xfrm>
            <a:off x="6516336" y="1628920"/>
            <a:ext cx="1080000" cy="108000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Toets</a:t>
            </a:r>
          </a:p>
        </p:txBody>
      </p:sp>
      <p:sp>
        <p:nvSpPr>
          <p:cNvPr id="74" name="Oval 73"/>
          <p:cNvSpPr/>
          <p:nvPr/>
        </p:nvSpPr>
        <p:spPr>
          <a:xfrm>
            <a:off x="7884368" y="4005064"/>
            <a:ext cx="1080000" cy="10800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</a:t>
            </a:r>
          </a:p>
        </p:txBody>
      </p:sp>
      <p:sp>
        <p:nvSpPr>
          <p:cNvPr id="75" name="Oval 74"/>
          <p:cNvSpPr/>
          <p:nvPr/>
        </p:nvSpPr>
        <p:spPr>
          <a:xfrm>
            <a:off x="5940152" y="5085184"/>
            <a:ext cx="1080000" cy="10800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Toets</a:t>
            </a:r>
          </a:p>
        </p:txBody>
      </p:sp>
      <p:pic>
        <p:nvPicPr>
          <p:cNvPr id="1042" name="Picture 18" descr="C:\Users\Luc\AppData\Local\Microsoft\Windows\Temporary Internet Files\Content.IE5\V59YPXPF\MC90043878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346448" cy="4572000"/>
          </a:xfrm>
          <a:prstGeom prst="rect">
            <a:avLst/>
          </a:prstGeom>
          <a:noFill/>
        </p:spPr>
      </p:pic>
      <p:pic>
        <p:nvPicPr>
          <p:cNvPr id="1035" name="Picture 11" descr="C:\Users\Luc\AppData\Local\Microsoft\Windows\Temporary Internet Files\Content.IE5\FK1WHL39\MC90043636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7980" y="332656"/>
            <a:ext cx="1714500" cy="17145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0" y="4869160"/>
            <a:ext cx="1800000" cy="180004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Examen Eisen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omgeving</a:t>
            </a:r>
          </a:p>
        </p:txBody>
      </p:sp>
      <p:sp>
        <p:nvSpPr>
          <p:cNvPr id="27" name="Oval 26"/>
          <p:cNvSpPr/>
          <p:nvPr/>
        </p:nvSpPr>
        <p:spPr>
          <a:xfrm>
            <a:off x="2339752" y="4581128"/>
            <a:ext cx="1440000" cy="14400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rgbClr val="FFFF00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PTA</a:t>
            </a:r>
          </a:p>
        </p:txBody>
      </p:sp>
      <p:sp>
        <p:nvSpPr>
          <p:cNvPr id="34" name="Oval 33"/>
          <p:cNvSpPr/>
          <p:nvPr/>
        </p:nvSpPr>
        <p:spPr>
          <a:xfrm>
            <a:off x="971600" y="1556792"/>
            <a:ext cx="1440000" cy="144000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PTA</a:t>
            </a:r>
          </a:p>
        </p:txBody>
      </p:sp>
      <p:pic>
        <p:nvPicPr>
          <p:cNvPr id="1032" name="Picture 8" descr="C:\Users\Luc\AppData\Local\Microsoft\Windows\Temporary Internet Files\Content.IE5\1J5HDRBV\MC9000602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933056"/>
            <a:ext cx="2090999" cy="2155065"/>
          </a:xfrm>
          <a:prstGeom prst="rect">
            <a:avLst/>
          </a:prstGeom>
          <a:noFill/>
        </p:spPr>
      </p:pic>
      <p:sp>
        <p:nvSpPr>
          <p:cNvPr id="64" name="Oval 63"/>
          <p:cNvSpPr/>
          <p:nvPr/>
        </p:nvSpPr>
        <p:spPr>
          <a:xfrm>
            <a:off x="1187624" y="3140968"/>
            <a:ext cx="1440000" cy="144000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PTA</a:t>
            </a:r>
          </a:p>
        </p:txBody>
      </p:sp>
      <p:sp>
        <p:nvSpPr>
          <p:cNvPr id="71" name="Oval 70"/>
          <p:cNvSpPr/>
          <p:nvPr/>
        </p:nvSpPr>
        <p:spPr>
          <a:xfrm>
            <a:off x="4283968" y="2852936"/>
            <a:ext cx="1080000" cy="108000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SO</a:t>
            </a:r>
          </a:p>
        </p:txBody>
      </p:sp>
      <p:sp>
        <p:nvSpPr>
          <p:cNvPr id="73" name="Oval 72"/>
          <p:cNvSpPr/>
          <p:nvPr/>
        </p:nvSpPr>
        <p:spPr>
          <a:xfrm>
            <a:off x="3419872" y="1844824"/>
            <a:ext cx="1080000" cy="108000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Toets</a:t>
            </a:r>
          </a:p>
        </p:txBody>
      </p:sp>
      <p:sp>
        <p:nvSpPr>
          <p:cNvPr id="76" name="Oval 75"/>
          <p:cNvSpPr/>
          <p:nvPr/>
        </p:nvSpPr>
        <p:spPr>
          <a:xfrm>
            <a:off x="5508104" y="3573016"/>
            <a:ext cx="1080000" cy="108000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Toets</a:t>
            </a:r>
          </a:p>
        </p:txBody>
      </p:sp>
      <p:sp>
        <p:nvSpPr>
          <p:cNvPr id="77" name="Oval 76"/>
          <p:cNvSpPr/>
          <p:nvPr/>
        </p:nvSpPr>
        <p:spPr>
          <a:xfrm>
            <a:off x="7308304" y="2780928"/>
            <a:ext cx="1080000" cy="108000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PO</a:t>
            </a:r>
          </a:p>
        </p:txBody>
      </p:sp>
      <p:sp>
        <p:nvSpPr>
          <p:cNvPr id="79" name="Oval 78"/>
          <p:cNvSpPr/>
          <p:nvPr/>
        </p:nvSpPr>
        <p:spPr>
          <a:xfrm>
            <a:off x="5580112" y="2492896"/>
            <a:ext cx="1080000" cy="108000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</a:t>
            </a:r>
          </a:p>
        </p:txBody>
      </p:sp>
      <p:sp>
        <p:nvSpPr>
          <p:cNvPr id="80" name="Oval 79"/>
          <p:cNvSpPr/>
          <p:nvPr/>
        </p:nvSpPr>
        <p:spPr>
          <a:xfrm>
            <a:off x="4788024" y="4437112"/>
            <a:ext cx="1080000" cy="10800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rgbClr val="FFFF00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20888"/>
            <a:ext cx="27241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http://www.google.nl/url?source=imglanding&amp;ct=img&amp;q=http://www.cubra.nl/specialebijdragen/willemvreeburg/bordenpaginas/images/eind.jpg&amp;sa=X&amp;ei=KD-eUKivL6e30QXrnoGQCw&amp;ved=0CAkQ8wc&amp;usg=AFQjCNHWPX50sEAbYimbM8MQMj2_h9Bx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E7B4-3D1D-4282-9D19-D2918938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mix van uitdagingen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42DE0-F21B-44AD-BCFD-E98857104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45759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Kwaliteit en inhoud</a:t>
            </a:r>
          </a:p>
          <a:p>
            <a:pPr lvl="1"/>
            <a:r>
              <a:rPr lang="nl-NL" dirty="0"/>
              <a:t>Formatief, summatief</a:t>
            </a:r>
          </a:p>
          <a:p>
            <a:pPr lvl="1"/>
            <a:r>
              <a:rPr lang="nl-NL" dirty="0"/>
              <a:t>Examenprogramma dekkend.</a:t>
            </a:r>
          </a:p>
          <a:p>
            <a:r>
              <a:rPr lang="nl-NL" dirty="0"/>
              <a:t>Administratie</a:t>
            </a:r>
          </a:p>
          <a:p>
            <a:pPr lvl="1"/>
            <a:r>
              <a:rPr lang="nl-NL" dirty="0"/>
              <a:t>In havo en vwo, samen 7 </a:t>
            </a:r>
            <a:r>
              <a:rPr lang="nl-NL" dirty="0" err="1"/>
              <a:t>niveau’s</a:t>
            </a:r>
            <a:endParaRPr lang="nl-NL" dirty="0"/>
          </a:p>
          <a:p>
            <a:pPr lvl="1"/>
            <a:r>
              <a:rPr lang="nl-NL" dirty="0"/>
              <a:t>(Waar) bewaar je de “goede” toetsen?</a:t>
            </a:r>
          </a:p>
          <a:p>
            <a:pPr lvl="1"/>
            <a:r>
              <a:rPr lang="nl-NL" dirty="0"/>
              <a:t>Welke naam geef je ze?</a:t>
            </a:r>
          </a:p>
          <a:p>
            <a:pPr lvl="1"/>
            <a:r>
              <a:rPr lang="nl-NL" dirty="0"/>
              <a:t>Welk onderhoud is nodig</a:t>
            </a:r>
          </a:p>
          <a:p>
            <a:pPr lvl="1"/>
            <a:r>
              <a:rPr lang="nl-NL" dirty="0"/>
              <a:t>Uiterste houdbaarheid</a:t>
            </a:r>
          </a:p>
          <a:p>
            <a:pPr lvl="1"/>
            <a:r>
              <a:rPr lang="nl-NL" dirty="0"/>
              <a:t>Hoe organiseer je het met elkaar?</a:t>
            </a:r>
          </a:p>
          <a:p>
            <a:pPr lvl="1"/>
            <a:r>
              <a:rPr lang="nl-NL" dirty="0"/>
              <a:t>Herbruikbaarheid?</a:t>
            </a:r>
          </a:p>
          <a:p>
            <a:r>
              <a:rPr lang="nl-NL" dirty="0"/>
              <a:t>(te) veel aandacht voor administratie en op tijd zijn.</a:t>
            </a:r>
          </a:p>
          <a:p>
            <a:r>
              <a:rPr lang="nl-NL" dirty="0"/>
              <a:t>Hoe vaak review je je toetsen? En hoe goed?</a:t>
            </a: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50FE1-C9F1-4517-B70B-53754CBF6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41752"/>
            <a:ext cx="1080120" cy="10801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000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Overwegingen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5191"/>
            <a:ext cx="8712968" cy="4625609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Toetsanalyse middel om:</a:t>
            </a:r>
          </a:p>
          <a:p>
            <a:pPr lvl="1"/>
            <a:r>
              <a:rPr lang="nl-NL" dirty="0"/>
              <a:t>kwaliteit toetsen te beoordelen</a:t>
            </a:r>
          </a:p>
          <a:p>
            <a:pPr lvl="1"/>
            <a:r>
              <a:rPr lang="nl-NL" dirty="0"/>
              <a:t>kwaliteit onderwijs te evalueren</a:t>
            </a:r>
          </a:p>
          <a:p>
            <a:pPr lvl="1"/>
            <a:r>
              <a:rPr lang="nl-NL" dirty="0"/>
              <a:t>om sterke/zwakke punten bij leerlingen te identificeren</a:t>
            </a:r>
          </a:p>
          <a:p>
            <a:r>
              <a:rPr lang="nl-NL" dirty="0"/>
              <a:t>Structuur Noodzakelijk: Weet vooraf wat je gaat onderzoeken</a:t>
            </a:r>
          </a:p>
          <a:p>
            <a:r>
              <a:rPr lang="nl-NL" dirty="0"/>
              <a:t>Gebruik (b)e(r)kende statistische methoden</a:t>
            </a:r>
          </a:p>
          <a:p>
            <a:r>
              <a:rPr lang="nl-NL" dirty="0"/>
              <a:t>Consequent doorvoeren, eenmalige analyses zeggen weinig.</a:t>
            </a:r>
          </a:p>
          <a:p>
            <a:r>
              <a:rPr lang="nl-NL" dirty="0"/>
              <a:t>Reproduceerbaar, meerdere jaren vergelijken</a:t>
            </a:r>
          </a:p>
          <a:p>
            <a:r>
              <a:rPr lang="nl-NL" dirty="0"/>
              <a:t>Geautomatiseerde verwerking van toetsgegevens noodzakelijk</a:t>
            </a:r>
          </a:p>
        </p:txBody>
      </p:sp>
      <p:pic>
        <p:nvPicPr>
          <p:cNvPr id="31746" name="Picture 2" descr="lead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1084" y="116632"/>
            <a:ext cx="1777380" cy="1250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 </a:t>
            </a:r>
            <a:r>
              <a:rPr lang="nl-NL" dirty="0" err="1"/>
              <a:t>Toetsbase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927361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Naar de inhoud en de kwaliteit van toetsen, </a:t>
            </a:r>
          </a:p>
          <a:p>
            <a:r>
              <a:rPr lang="nl-NL" dirty="0"/>
              <a:t>Kwaliteit</a:t>
            </a:r>
          </a:p>
          <a:p>
            <a:pPr lvl="1"/>
            <a:r>
              <a:rPr lang="nl-NL" dirty="0"/>
              <a:t>Formatief en summatief in één.</a:t>
            </a:r>
          </a:p>
          <a:p>
            <a:pPr lvl="2"/>
            <a:r>
              <a:rPr lang="nl-NL" dirty="0"/>
              <a:t>Meetellend voor overgang/slagen (</a:t>
            </a:r>
            <a:r>
              <a:rPr lang="nl-NL" dirty="0" err="1"/>
              <a:t>summatief</a:t>
            </a:r>
            <a:r>
              <a:rPr lang="nl-NL" dirty="0"/>
              <a:t>).</a:t>
            </a:r>
          </a:p>
          <a:p>
            <a:pPr lvl="2"/>
            <a:r>
              <a:rPr lang="nl-NL" dirty="0"/>
              <a:t>Feedback naar leerling en docent (formatief).</a:t>
            </a:r>
          </a:p>
          <a:p>
            <a:pPr lvl="1"/>
            <a:r>
              <a:rPr lang="nl-NL" dirty="0"/>
              <a:t>Flexibele taxonomie</a:t>
            </a:r>
          </a:p>
          <a:p>
            <a:pPr lvl="2"/>
            <a:r>
              <a:rPr lang="nl-NL" dirty="0"/>
              <a:t>Die bepaal je geheel zelf</a:t>
            </a:r>
          </a:p>
          <a:p>
            <a:pPr lvl="2"/>
            <a:r>
              <a:rPr lang="nl-NL" dirty="0"/>
              <a:t>De </a:t>
            </a:r>
            <a:r>
              <a:rPr lang="nl-NL" dirty="0" err="1"/>
              <a:t>usual</a:t>
            </a:r>
            <a:r>
              <a:rPr lang="nl-NL" dirty="0"/>
              <a:t> taxonomieën RTTI, OBIT, TIMSS enz.</a:t>
            </a:r>
          </a:p>
          <a:p>
            <a:pPr lvl="2"/>
            <a:r>
              <a:rPr lang="nl-NL" dirty="0"/>
              <a:t>Snel aan te brengen of te wijzigen</a:t>
            </a:r>
          </a:p>
          <a:p>
            <a:r>
              <a:rPr lang="nl-NL" dirty="0"/>
              <a:t>Administratie</a:t>
            </a:r>
          </a:p>
          <a:p>
            <a:pPr lvl="1"/>
            <a:r>
              <a:rPr lang="nl-NL" dirty="0"/>
              <a:t>Herbruikbaarheid van toets en </a:t>
            </a:r>
            <a:r>
              <a:rPr lang="nl-NL" dirty="0" err="1"/>
              <a:t>toetsvragen</a:t>
            </a:r>
            <a:endParaRPr lang="nl-NL" dirty="0"/>
          </a:p>
          <a:p>
            <a:pPr lvl="2"/>
            <a:r>
              <a:rPr lang="nl-NL" dirty="0"/>
              <a:t>Collectie van losse </a:t>
            </a:r>
            <a:r>
              <a:rPr lang="nl-NL" dirty="0" err="1"/>
              <a:t>toetsvragen</a:t>
            </a:r>
            <a:r>
              <a:rPr lang="nl-NL" dirty="0"/>
              <a:t> en toetsen.</a:t>
            </a:r>
          </a:p>
          <a:p>
            <a:pPr lvl="2"/>
            <a:r>
              <a:rPr lang="nl-NL" dirty="0"/>
              <a:t>Snelle en eenvoudige manier van samenstellen toetsen.</a:t>
            </a:r>
          </a:p>
          <a:p>
            <a:pPr lvl="1"/>
            <a:r>
              <a:rPr lang="nl-NL" dirty="0" err="1"/>
              <a:t>Semi-automatische</a:t>
            </a:r>
            <a:r>
              <a:rPr lang="nl-NL" dirty="0"/>
              <a:t> administratie</a:t>
            </a:r>
          </a:p>
          <a:p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D13DE9-F580-4EB9-A000-E943BE08D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5448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9672" y="1556792"/>
          <a:ext cx="7416824" cy="167640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259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nl-NL" sz="1400" dirty="0"/>
                        <a:t>Domein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Subdomein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Moet in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Mag in 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2"/>
                      </a:pPr>
                      <a:r>
                        <a:rPr lang="nl-NL" sz="1400" dirty="0"/>
                        <a:t>Elektriciteit en Magnetisme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400" dirty="0"/>
                        <a:t>Elektrische stroom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400" dirty="0"/>
                        <a:t>Signaalverwerking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400" dirty="0"/>
                        <a:t>Elektromagnetisme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1400" dirty="0"/>
                        <a:t>Inductie en Wisselstromen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X</a:t>
                      </a:r>
                    </a:p>
                    <a:p>
                      <a:pPr algn="ctr"/>
                      <a:endParaRPr lang="nl-NL" sz="1400" dirty="0"/>
                    </a:p>
                    <a:p>
                      <a:pPr algn="ctr"/>
                      <a:r>
                        <a:rPr lang="nl-NL" sz="1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  <a:p>
                      <a:pPr algn="ctr"/>
                      <a:r>
                        <a:rPr lang="nl-NL" sz="1400" dirty="0"/>
                        <a:t>X</a:t>
                      </a:r>
                    </a:p>
                    <a:p>
                      <a:pPr algn="ctr"/>
                      <a:endParaRPr lang="nl-NL" sz="1400" dirty="0"/>
                    </a:p>
                    <a:p>
                      <a:pPr algn="ctr"/>
                      <a:r>
                        <a:rPr lang="nl-NL" sz="1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X</a:t>
                      </a:r>
                    </a:p>
                    <a:p>
                      <a:pPr algn="ctr"/>
                      <a:endParaRPr lang="nl-NL" sz="1400" dirty="0"/>
                    </a:p>
                    <a:p>
                      <a:pPr algn="ctr"/>
                      <a:r>
                        <a:rPr lang="nl-NL" sz="14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 Structuur/taxonomie</a:t>
            </a:r>
            <a:br>
              <a:rPr lang="nl-NL" dirty="0"/>
            </a:br>
            <a:r>
              <a:rPr lang="nl-NL" dirty="0"/>
              <a:t> </a:t>
            </a:r>
            <a:r>
              <a:rPr lang="nl-NL" sz="2200" dirty="0"/>
              <a:t>(syllabus natuurkunde als voorbeeld)</a:t>
            </a: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107504" y="1484784"/>
            <a:ext cx="1800000" cy="180004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Examen Eis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53698" y="3459460"/>
          <a:ext cx="6948772" cy="106680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1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1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Periode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SE-onderdeel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SLU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Vorm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Tijd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Weging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Toetsen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Weging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PO’s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latin typeface="+mn-lt"/>
                        </a:rPr>
                        <a:t>G6-1</a:t>
                      </a:r>
                      <a:endParaRPr lang="nl-N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Domein B: Elektriciteit en Magnetisme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Newton H2, 9, 10, 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SE </a:t>
                      </a:r>
                      <a:r>
                        <a:rPr lang="en-US" sz="1400" dirty="0" err="1">
                          <a:latin typeface="+mn-lt"/>
                        </a:rPr>
                        <a:t>Domein</a:t>
                      </a:r>
                      <a:r>
                        <a:rPr lang="en-US" sz="1400" dirty="0">
                          <a:latin typeface="+mn-lt"/>
                        </a:rPr>
                        <a:t> B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latin typeface="+mn-lt"/>
                        </a:rPr>
                        <a:t>S</a:t>
                      </a:r>
                      <a:endParaRPr lang="nl-N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latin typeface="+mn-lt"/>
                        </a:rPr>
                        <a:t>135</a:t>
                      </a:r>
                      <a:endParaRPr lang="nl-N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latin typeface="+mn-lt"/>
                        </a:rPr>
                        <a:t>3</a:t>
                      </a:r>
                      <a:endParaRPr lang="nl-N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87504" y="3356992"/>
            <a:ext cx="1440000" cy="144000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PTA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332" y="4752528"/>
            <a:ext cx="476550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67504" y="5229200"/>
            <a:ext cx="1080000" cy="10800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rgbClr val="FFFF00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Toets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0189" y="116632"/>
            <a:ext cx="1438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5447"/>
            <a:ext cx="8229600" cy="1252728"/>
          </a:xfrm>
        </p:spPr>
        <p:txBody>
          <a:bodyPr/>
          <a:lstStyle/>
          <a:p>
            <a:r>
              <a:rPr lang="nl-NL" dirty="0"/>
              <a:t>Doelgroepen en doel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Leerlingen</a:t>
            </a:r>
          </a:p>
          <a:p>
            <a:pPr lvl="1"/>
            <a:r>
              <a:rPr lang="nl-NL" dirty="0"/>
              <a:t>Resultaten in beeld brengen, inhoud en cognitie</a:t>
            </a:r>
          </a:p>
          <a:p>
            <a:pPr lvl="1"/>
            <a:r>
              <a:rPr lang="nl-NL" dirty="0"/>
              <a:t>Inzicht geven in verbeterpunten</a:t>
            </a:r>
          </a:p>
          <a:p>
            <a:pPr lvl="1"/>
            <a:r>
              <a:rPr lang="nl-NL" dirty="0"/>
              <a:t>Zelfreflectie faciliteren</a:t>
            </a:r>
          </a:p>
          <a:p>
            <a:endParaRPr lang="nl-NL" dirty="0"/>
          </a:p>
          <a:p>
            <a:r>
              <a:rPr lang="nl-NL" dirty="0"/>
              <a:t>Docent</a:t>
            </a:r>
          </a:p>
          <a:p>
            <a:pPr lvl="1"/>
            <a:r>
              <a:rPr lang="nl-NL" dirty="0"/>
              <a:t>Wat wil/moet ik overbrengen aan llingen?</a:t>
            </a:r>
          </a:p>
          <a:p>
            <a:pPr lvl="1"/>
            <a:r>
              <a:rPr lang="nl-NL" dirty="0"/>
              <a:t>Hoe ga ik dat doen</a:t>
            </a:r>
          </a:p>
          <a:p>
            <a:pPr lvl="1"/>
            <a:r>
              <a:rPr lang="nl-NL" b="1" i="1" dirty="0"/>
              <a:t>Hoe stel ik vast of dit gelukt is?</a:t>
            </a:r>
          </a:p>
          <a:p>
            <a:pPr lvl="1"/>
            <a:r>
              <a:rPr lang="nl-NL" b="1" i="1" dirty="0"/>
              <a:t>Wat moet ik dan weten/aantonen?</a:t>
            </a:r>
          </a:p>
          <a:p>
            <a:pPr lvl="1"/>
            <a:r>
              <a:rPr lang="nl-NL" b="1" i="1" dirty="0"/>
              <a:t>Hoe weet ik dat goed gemeten heb?</a:t>
            </a:r>
          </a:p>
          <a:p>
            <a:pPr lvl="1"/>
            <a:r>
              <a:rPr lang="nl-NL" dirty="0"/>
              <a:t>Evaluatie Waar kan ik lering uit trekken?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4CD5E-BA28-4E7A-BFCD-5D83BA181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38403"/>
            <a:ext cx="1084428" cy="1086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49A16-93BE-4B00-888D-908A3F03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789040"/>
            <a:ext cx="4680520" cy="434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FD249F-408B-454F-9C2C-163DF848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 dirty="0" err="1"/>
              <a:t>toetstool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9742-11BB-43D8-953E-38615778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1"/>
            <a:ext cx="8820472" cy="5229200"/>
          </a:xfrm>
        </p:spPr>
        <p:txBody>
          <a:bodyPr>
            <a:normAutofit fontScale="55000" lnSpcReduction="20000"/>
          </a:bodyPr>
          <a:lstStyle/>
          <a:p>
            <a:r>
              <a:rPr lang="nl-NL" dirty="0"/>
              <a:t>Is een software programma dat het voorgaande ondersteunt.</a:t>
            </a:r>
          </a:p>
          <a:p>
            <a:r>
              <a:rPr lang="nl-NL" dirty="0" err="1"/>
              <a:t>Dwz</a:t>
            </a:r>
            <a:r>
              <a:rPr lang="nl-NL" dirty="0"/>
              <a:t> je kunt:</a:t>
            </a:r>
          </a:p>
          <a:p>
            <a:pPr lvl="1"/>
            <a:r>
              <a:rPr lang="nl-NL" dirty="0"/>
              <a:t>Toets opgaven erin maken</a:t>
            </a:r>
          </a:p>
          <a:p>
            <a:pPr lvl="1"/>
            <a:r>
              <a:rPr lang="nl-NL" dirty="0"/>
              <a:t>Oude opgaven combineren</a:t>
            </a:r>
          </a:p>
          <a:p>
            <a:pPr lvl="1"/>
            <a:r>
              <a:rPr lang="nl-NL" dirty="0"/>
              <a:t>Oude toetsen hergebruiken </a:t>
            </a:r>
          </a:p>
          <a:p>
            <a:pPr lvl="1"/>
            <a:r>
              <a:rPr lang="nl-NL" dirty="0"/>
              <a:t>Al het voorgaande klutsen splitsen en mengen</a:t>
            </a:r>
          </a:p>
          <a:p>
            <a:pPr lvl="1"/>
            <a:r>
              <a:rPr lang="nl-NL" dirty="0"/>
              <a:t>Figuren kunnen automatisch genummerd worden</a:t>
            </a:r>
          </a:p>
          <a:p>
            <a:pPr lvl="1"/>
            <a:r>
              <a:rPr lang="nl-NL" dirty="0"/>
              <a:t>Lettertype en grootte in één keer veranderen zonder formules, sub en superscripts om zeep te helpen.</a:t>
            </a:r>
          </a:p>
          <a:p>
            <a:pPr lvl="1"/>
            <a:r>
              <a:rPr lang="nl-NL" dirty="0"/>
              <a:t>Opgaven </a:t>
            </a:r>
            <a:r>
              <a:rPr lang="nl-NL" dirty="0" err="1"/>
              <a:t>labellen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Het </a:t>
            </a:r>
            <a:r>
              <a:rPr lang="nl-NL" dirty="0" err="1"/>
              <a:t>toetsdocument</a:t>
            </a:r>
            <a:r>
              <a:rPr lang="nl-NL" dirty="0"/>
              <a:t> genereren in word of </a:t>
            </a:r>
            <a:r>
              <a:rPr lang="nl-NL" dirty="0" err="1"/>
              <a:t>rtf</a:t>
            </a:r>
            <a:r>
              <a:rPr lang="nl-NL" dirty="0"/>
              <a:t> formaat</a:t>
            </a:r>
          </a:p>
          <a:p>
            <a:pPr lvl="1"/>
            <a:r>
              <a:rPr lang="nl-NL" dirty="0"/>
              <a:t>Antwoordmodellen apart of geïntegreerd genereren, wederom in word of </a:t>
            </a:r>
            <a:r>
              <a:rPr lang="nl-NL" dirty="0" err="1"/>
              <a:t>rtf</a:t>
            </a:r>
            <a:endParaRPr lang="nl-NL" dirty="0"/>
          </a:p>
          <a:p>
            <a:pPr lvl="1"/>
            <a:r>
              <a:rPr lang="nl-NL" dirty="0"/>
              <a:t>Je eigen taxonomie verzinnen</a:t>
            </a:r>
          </a:p>
          <a:p>
            <a:pPr lvl="1"/>
            <a:r>
              <a:rPr lang="nl-NL" dirty="0"/>
              <a:t>Individuele resultaatformulieren genereren in pdf</a:t>
            </a:r>
          </a:p>
          <a:p>
            <a:pPr lvl="1"/>
            <a:r>
              <a:rPr lang="nl-NL" dirty="0"/>
              <a:t>Cijferberekening ondersteunt N-term en Alfa-</a:t>
            </a:r>
            <a:r>
              <a:rPr lang="nl-NL" dirty="0" err="1"/>
              <a:t>Beta</a:t>
            </a:r>
            <a:r>
              <a:rPr lang="nl-NL" dirty="0"/>
              <a:t> scoremodellen</a:t>
            </a:r>
          </a:p>
          <a:p>
            <a:pPr lvl="1"/>
            <a:r>
              <a:rPr lang="nl-NL" dirty="0"/>
              <a:t>Consistente namen worden automatisch gegenereerd</a:t>
            </a:r>
          </a:p>
          <a:p>
            <a:pPr lvl="1"/>
            <a:r>
              <a:rPr lang="nl-NL" dirty="0"/>
              <a:t>Meerdere toetsen combineren </a:t>
            </a:r>
          </a:p>
          <a:p>
            <a:pPr lvl="1"/>
            <a:r>
              <a:rPr lang="nl-NL" dirty="0"/>
              <a:t>Export naar Wolf formaat</a:t>
            </a:r>
          </a:p>
          <a:p>
            <a:pPr lvl="1"/>
            <a:r>
              <a:rPr lang="nl-NL" dirty="0"/>
              <a:t>En nog veel meer waar je niet om gevraagd hebt.</a:t>
            </a:r>
          </a:p>
        </p:txBody>
      </p:sp>
    </p:spTree>
    <p:extLst>
      <p:ext uri="{BB962C8B-B14F-4D97-AF65-F5344CB8AC3E}">
        <p14:creationId xmlns:p14="http://schemas.microsoft.com/office/powerpoint/2010/main" val="39023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5102-F493-4B1B-957D-304D3C0A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87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nl-NL" dirty="0"/>
              <a:t>Iets over de opbouw en inrichting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A9A94-41AA-492F-B625-1B5A2B4A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5191"/>
            <a:ext cx="8363272" cy="4927361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Er zijn groepen van leerlingen </a:t>
            </a:r>
          </a:p>
          <a:p>
            <a:pPr lvl="1"/>
            <a:r>
              <a:rPr lang="nl-NL" dirty="0"/>
              <a:t>in het tool het dat een klas. </a:t>
            </a:r>
          </a:p>
          <a:p>
            <a:r>
              <a:rPr lang="nl-NL" dirty="0"/>
              <a:t>Er zijn opgaven met het correctiemodel inclusief een ingevulde taxonomie</a:t>
            </a:r>
          </a:p>
          <a:p>
            <a:pPr lvl="1"/>
            <a:r>
              <a:rPr lang="nl-NL" dirty="0"/>
              <a:t>In het tool heet dit een </a:t>
            </a:r>
            <a:r>
              <a:rPr lang="nl-NL" dirty="0" err="1"/>
              <a:t>Toetsvoorschrift</a:t>
            </a:r>
            <a:endParaRPr lang="nl-NL" dirty="0"/>
          </a:p>
          <a:p>
            <a:r>
              <a:rPr lang="nl-NL" dirty="0"/>
              <a:t>Er is een Scoreblad. Dit omvat:</a:t>
            </a:r>
          </a:p>
          <a:p>
            <a:pPr lvl="1"/>
            <a:r>
              <a:rPr lang="nl-NL" dirty="0"/>
              <a:t>Al het voorgaande + </a:t>
            </a:r>
          </a:p>
          <a:p>
            <a:pPr lvl="1"/>
            <a:r>
              <a:rPr lang="nl-NL" dirty="0"/>
              <a:t>De individuele scores van leerlingen (wolf achtig)</a:t>
            </a:r>
          </a:p>
          <a:p>
            <a:r>
              <a:rPr lang="nl-NL" dirty="0"/>
              <a:t>Vragen en antwoorden kunnen in het scoremodel “on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fly</a:t>
            </a:r>
            <a:r>
              <a:rPr lang="nl-NL" dirty="0"/>
              <a:t>” dus tijdens het nakijken veranderd worden. De onvolkomenheden in vragen of antwoordmodel kunnen zo tijdens het nakijken al gecorrigeerd worden zodat een volgende versie weer beter is.</a:t>
            </a:r>
          </a:p>
          <a:p>
            <a:r>
              <a:rPr lang="nl-NL" dirty="0"/>
              <a:t>Rapportagemodule, gaat vanzelf.</a:t>
            </a: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946DE-2259-4DFB-8F8E-A0263E252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873" y="309798"/>
            <a:ext cx="944028" cy="9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997</Words>
  <Application>Microsoft Office PowerPoint</Application>
  <PresentationFormat>On-screen Show (4:3)</PresentationFormat>
  <Paragraphs>212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Toetsbase,  Knip en plak je eigen Toets (RTTI, OBIT of anders)</vt:lpstr>
      <vt:lpstr>De omgeving</vt:lpstr>
      <vt:lpstr>De mix van uitdagingen</vt:lpstr>
      <vt:lpstr>Overwegingen</vt:lpstr>
      <vt:lpstr>Doelstellingen Toetsbase</vt:lpstr>
      <vt:lpstr>Een Structuur/taxonomie  (syllabus natuurkunde als voorbeeld)</vt:lpstr>
      <vt:lpstr>Doelgroepen en doel</vt:lpstr>
      <vt:lpstr>Het toetstool</vt:lpstr>
      <vt:lpstr>Iets over de opbouw en inrichting</vt:lpstr>
      <vt:lpstr>Fysieke Inrichting Toetsbase</vt:lpstr>
      <vt:lpstr>Screenshots</vt:lpstr>
      <vt:lpstr>Aan de slag: installatie</vt:lpstr>
      <vt:lpstr>Aan de slag: Eerste toets</vt:lpstr>
      <vt:lpstr>Denk even na wat voor toets je voor wie wilt maken</vt:lpstr>
      <vt:lpstr>De toets zelf</vt:lpstr>
      <vt:lpstr>Customizations</vt:lpstr>
      <vt:lpstr>Specials</vt:lpstr>
      <vt:lpstr>Wie zin heeft:</vt:lpstr>
      <vt:lpstr>Hoe ging het?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WND Workshop 28</dc:title>
  <dc:creator>Luc</dc:creator>
  <cp:lastModifiedBy>Luc O</cp:lastModifiedBy>
  <cp:revision>190</cp:revision>
  <dcterms:created xsi:type="dcterms:W3CDTF">2011-12-12T20:03:29Z</dcterms:created>
  <dcterms:modified xsi:type="dcterms:W3CDTF">2019-02-05T07:43:06Z</dcterms:modified>
</cp:coreProperties>
</file>