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  <p:sldMasterId id="2147483675" r:id="rId2"/>
    <p:sldMasterId id="2147483687" r:id="rId3"/>
  </p:sldMasterIdLst>
  <p:notesMasterIdLst>
    <p:notesMasterId r:id="rId21"/>
  </p:notesMasterIdLst>
  <p:sldIdLst>
    <p:sldId id="286" r:id="rId4"/>
    <p:sldId id="259" r:id="rId5"/>
    <p:sldId id="260" r:id="rId6"/>
    <p:sldId id="287" r:id="rId7"/>
    <p:sldId id="288" r:id="rId8"/>
    <p:sldId id="296" r:id="rId9"/>
    <p:sldId id="289" r:id="rId10"/>
    <p:sldId id="291" r:id="rId11"/>
    <p:sldId id="290" r:id="rId12"/>
    <p:sldId id="300" r:id="rId13"/>
    <p:sldId id="302" r:id="rId14"/>
    <p:sldId id="301" r:id="rId15"/>
    <p:sldId id="297" r:id="rId16"/>
    <p:sldId id="292" r:id="rId17"/>
    <p:sldId id="293" r:id="rId18"/>
    <p:sldId id="294" r:id="rId19"/>
    <p:sldId id="295" r:id="rId20"/>
  </p:sldIdLst>
  <p:sldSz cx="13004800" cy="9753600"/>
  <p:notesSz cx="6858000" cy="9144000"/>
  <p:defaultTextStyle>
    <a:defPPr marL="0" marR="0" indent="0" algn="l" defTabSz="91402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506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011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519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025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2533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036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599545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050" algn="ctr" defTabSz="5839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arten Pieters" initials="MP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7" autoAdjust="0"/>
  </p:normalViewPr>
  <p:slideViewPr>
    <p:cSldViewPr>
      <p:cViewPr>
        <p:scale>
          <a:sx n="77" d="100"/>
          <a:sy n="77" d="100"/>
        </p:scale>
        <p:origin x="-414" y="198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1T16:20:40.725" idx="3">
    <p:pos x="4323" y="4093"/>
    <p:text>N.B. deze term zullen de meeste leraren niet kennen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05972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1pPr>
    <a:lvl2pPr indent="228506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2pPr>
    <a:lvl3pPr indent="457011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3pPr>
    <a:lvl4pPr indent="685519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4pPr>
    <a:lvl5pPr indent="914025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5pPr>
    <a:lvl6pPr indent="1142533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6pPr>
    <a:lvl7pPr indent="1371036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7pPr>
    <a:lvl8pPr indent="1599545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8pPr>
    <a:lvl9pPr indent="1828050" defTabSz="457011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Rustig</a:t>
            </a:r>
            <a:r>
              <a:rPr lang="nl-NL" baseline="0" dirty="0"/>
              <a:t> opbouwen</a:t>
            </a:r>
            <a:r>
              <a:rPr lang="nl-NL" baseline="0"/>
              <a:t>, goed verdelen </a:t>
            </a:r>
            <a:r>
              <a:rPr lang="nl-NL" baseline="0" dirty="0"/>
              <a:t>over leerjaren; veel hiervan is </a:t>
            </a:r>
            <a:r>
              <a:rPr lang="nl-NL" baseline="0" dirty="0" err="1"/>
              <a:t>so</a:t>
            </a:r>
            <a:r>
              <a:rPr lang="nl-NL" baseline="0" dirty="0"/>
              <a:t> wie </a:t>
            </a:r>
            <a:r>
              <a:rPr lang="nl-NL" baseline="0" dirty="0" err="1"/>
              <a:t>so</a:t>
            </a:r>
            <a:r>
              <a:rPr lang="nl-NL" baseline="0" dirty="0"/>
              <a:t> nodig voor natuurkunde.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F31FECB8-AF1F-421D-8738-E5CC8A131A38}" type="slidenum">
              <a:rPr lang="nl-NL" smtClean="0">
                <a:solidFill>
                  <a:prstClr val="black"/>
                </a:solidFill>
                <a:latin typeface="Calibri"/>
              </a:rPr>
              <a:pPr/>
              <a:t>10</a:t>
            </a:fld>
            <a:endParaRPr lang="nl-NL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205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1" y="6633454"/>
            <a:ext cx="1301488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9992" tIns="64997" rIns="129992" bIns="649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975360" y="2492600"/>
            <a:ext cx="11054080" cy="2602327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6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975360" y="5136508"/>
            <a:ext cx="11054080" cy="1706246"/>
          </a:xfrm>
        </p:spPr>
        <p:txBody>
          <a:bodyPr lIns="64997" rIns="64997"/>
          <a:lstStyle>
            <a:lvl1pPr marL="0" marR="90994" indent="0" algn="r">
              <a:buNone/>
              <a:defRPr>
                <a:solidFill>
                  <a:schemeClr val="tx2"/>
                </a:solidFill>
              </a:defRPr>
            </a:lvl1pPr>
            <a:lvl2pPr marL="649961" indent="0" algn="ctr">
              <a:buNone/>
            </a:lvl2pPr>
            <a:lvl3pPr marL="1299925" indent="0" algn="ctr">
              <a:buNone/>
            </a:lvl3pPr>
            <a:lvl4pPr marL="1949893" indent="0" algn="ctr">
              <a:buNone/>
            </a:lvl4pPr>
            <a:lvl5pPr marL="2599856" indent="0" algn="ctr">
              <a:buNone/>
            </a:lvl5pPr>
            <a:lvl6pPr marL="3249818" indent="0" algn="ctr">
              <a:buNone/>
            </a:lvl6pPr>
            <a:lvl7pPr marL="3899785" indent="0" algn="ctr">
              <a:buNone/>
            </a:lvl7pPr>
            <a:lvl8pPr marL="4549743" indent="0" algn="ctr">
              <a:buNone/>
            </a:lvl8pPr>
            <a:lvl9pPr marL="5199711" indent="0" algn="ctr">
              <a:buNone/>
            </a:lvl9pPr>
            <a:extLst/>
          </a:lstStyle>
          <a:p>
            <a:r>
              <a:rPr kumimoji="0" lang="nl-NL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5343" y="7044267"/>
            <a:ext cx="13010155" cy="2719414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50240" y="2106782"/>
            <a:ext cx="11704320" cy="6237968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733709" y="390611"/>
            <a:ext cx="2527957" cy="7954149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50240" y="390600"/>
            <a:ext cx="8994987" cy="7954148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5360" y="3029940"/>
            <a:ext cx="11054080" cy="2090702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99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99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49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99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49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99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49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99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343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69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290" y="6267603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27290" y="4134004"/>
            <a:ext cx="11054080" cy="21335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9961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29992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4989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9985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498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9978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497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997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832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50240" y="2275852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610773" y="2275852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268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9961" indent="0">
              <a:buNone/>
              <a:defRPr sz="2800" b="1"/>
            </a:lvl2pPr>
            <a:lvl3pPr marL="1299925" indent="0">
              <a:buNone/>
              <a:defRPr sz="2600" b="1"/>
            </a:lvl3pPr>
            <a:lvl4pPr marL="1949893" indent="0">
              <a:buNone/>
              <a:defRPr sz="2300" b="1"/>
            </a:lvl4pPr>
            <a:lvl5pPr marL="2599856" indent="0">
              <a:buNone/>
              <a:defRPr sz="2300" b="1"/>
            </a:lvl5pPr>
            <a:lvl6pPr marL="3249818" indent="0">
              <a:buNone/>
              <a:defRPr sz="2300" b="1"/>
            </a:lvl6pPr>
            <a:lvl7pPr marL="3899785" indent="0">
              <a:buNone/>
              <a:defRPr sz="2300" b="1"/>
            </a:lvl7pPr>
            <a:lvl8pPr marL="4549743" indent="0">
              <a:buNone/>
              <a:defRPr sz="2300" b="1"/>
            </a:lvl8pPr>
            <a:lvl9pPr marL="5199711" indent="0">
              <a:buNone/>
              <a:defRPr sz="23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606260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9961" indent="0">
              <a:buNone/>
              <a:defRPr sz="2800" b="1"/>
            </a:lvl2pPr>
            <a:lvl3pPr marL="1299925" indent="0">
              <a:buNone/>
              <a:defRPr sz="2600" b="1"/>
            </a:lvl3pPr>
            <a:lvl4pPr marL="1949893" indent="0">
              <a:buNone/>
              <a:defRPr sz="2300" b="1"/>
            </a:lvl4pPr>
            <a:lvl5pPr marL="2599856" indent="0">
              <a:buNone/>
              <a:defRPr sz="2300" b="1"/>
            </a:lvl5pPr>
            <a:lvl6pPr marL="3249818" indent="0">
              <a:buNone/>
              <a:defRPr sz="2300" b="1"/>
            </a:lvl6pPr>
            <a:lvl7pPr marL="3899785" indent="0">
              <a:buNone/>
              <a:defRPr sz="2300" b="1"/>
            </a:lvl7pPr>
            <a:lvl8pPr marL="4549743" indent="0">
              <a:buNone/>
              <a:defRPr sz="2300" b="1"/>
            </a:lvl8pPr>
            <a:lvl9pPr marL="5199711" indent="0">
              <a:buNone/>
              <a:defRPr sz="23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606260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309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436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67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243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84516" y="388350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50243" y="2041033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49961" indent="0">
              <a:buNone/>
              <a:defRPr sz="1700"/>
            </a:lvl2pPr>
            <a:lvl3pPr marL="1299925" indent="0">
              <a:buNone/>
              <a:defRPr sz="1400"/>
            </a:lvl3pPr>
            <a:lvl4pPr marL="1949893" indent="0">
              <a:buNone/>
              <a:defRPr sz="1300"/>
            </a:lvl4pPr>
            <a:lvl5pPr marL="2599856" indent="0">
              <a:buNone/>
              <a:defRPr sz="1300"/>
            </a:lvl5pPr>
            <a:lvl6pPr marL="3249818" indent="0">
              <a:buNone/>
              <a:defRPr sz="1300"/>
            </a:lvl6pPr>
            <a:lvl7pPr marL="3899785" indent="0">
              <a:buNone/>
              <a:defRPr sz="1300"/>
            </a:lvl7pPr>
            <a:lvl8pPr marL="4549743" indent="0">
              <a:buNone/>
              <a:defRPr sz="1300"/>
            </a:lvl8pPr>
            <a:lvl9pPr marL="5199711" indent="0">
              <a:buNone/>
              <a:defRPr sz="13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5935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49961" indent="0">
              <a:buNone/>
              <a:defRPr sz="4000"/>
            </a:lvl2pPr>
            <a:lvl3pPr marL="1299925" indent="0">
              <a:buNone/>
              <a:defRPr sz="3400"/>
            </a:lvl3pPr>
            <a:lvl4pPr marL="1949893" indent="0">
              <a:buNone/>
              <a:defRPr sz="2800"/>
            </a:lvl4pPr>
            <a:lvl5pPr marL="2599856" indent="0">
              <a:buNone/>
              <a:defRPr sz="2800"/>
            </a:lvl5pPr>
            <a:lvl6pPr marL="3249818" indent="0">
              <a:buNone/>
              <a:defRPr sz="2800"/>
            </a:lvl6pPr>
            <a:lvl7pPr marL="3899785" indent="0">
              <a:buNone/>
              <a:defRPr sz="2800"/>
            </a:lvl7pPr>
            <a:lvl8pPr marL="4549743" indent="0">
              <a:buNone/>
              <a:defRPr sz="2800"/>
            </a:lvl8pPr>
            <a:lvl9pPr marL="5199711" indent="0">
              <a:buNone/>
              <a:defRPr sz="28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49961" indent="0">
              <a:buNone/>
              <a:defRPr sz="1700"/>
            </a:lvl2pPr>
            <a:lvl3pPr marL="1299925" indent="0">
              <a:buNone/>
              <a:defRPr sz="1400"/>
            </a:lvl3pPr>
            <a:lvl4pPr marL="1949893" indent="0">
              <a:buNone/>
              <a:defRPr sz="1300"/>
            </a:lvl4pPr>
            <a:lvl5pPr marL="2599856" indent="0">
              <a:buNone/>
              <a:defRPr sz="1300"/>
            </a:lvl5pPr>
            <a:lvl6pPr marL="3249818" indent="0">
              <a:buNone/>
              <a:defRPr sz="1300"/>
            </a:lvl6pPr>
            <a:lvl7pPr marL="3899785" indent="0">
              <a:buNone/>
              <a:defRPr sz="1300"/>
            </a:lvl7pPr>
            <a:lvl8pPr marL="4549743" indent="0">
              <a:buNone/>
              <a:defRPr sz="1300"/>
            </a:lvl8pPr>
            <a:lvl9pPr marL="5199711" indent="0">
              <a:buNone/>
              <a:defRPr sz="13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3604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0664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428480" y="390608"/>
            <a:ext cx="2926080" cy="8322169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50240" y="390608"/>
            <a:ext cx="8561493" cy="8322169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4832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5360" y="3029940"/>
            <a:ext cx="11054080" cy="2090702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0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0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0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0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0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341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4793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290" y="6267601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27290" y="4134001"/>
            <a:ext cx="11054080" cy="21335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002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05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0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1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01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01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0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02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9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50240" y="2275849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610773" y="2275849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6815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029" indent="0">
              <a:buNone/>
              <a:defRPr sz="2800" b="1"/>
            </a:lvl2pPr>
            <a:lvl3pPr marL="1300059" indent="0">
              <a:buNone/>
              <a:defRPr sz="2600" b="1"/>
            </a:lvl3pPr>
            <a:lvl4pPr marL="1950092" indent="0">
              <a:buNone/>
              <a:defRPr sz="2300" b="1"/>
            </a:lvl4pPr>
            <a:lvl5pPr marL="2600122" indent="0">
              <a:buNone/>
              <a:defRPr sz="2300" b="1"/>
            </a:lvl5pPr>
            <a:lvl6pPr marL="3250151" indent="0">
              <a:buNone/>
              <a:defRPr sz="2300" b="1"/>
            </a:lvl6pPr>
            <a:lvl7pPr marL="3900184" indent="0">
              <a:buNone/>
              <a:defRPr sz="2300" b="1"/>
            </a:lvl7pPr>
            <a:lvl8pPr marL="4550209" indent="0">
              <a:buNone/>
              <a:defRPr sz="2300" b="1"/>
            </a:lvl8pPr>
            <a:lvl9pPr marL="5200243" indent="0">
              <a:buNone/>
              <a:defRPr sz="23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606260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029" indent="0">
              <a:buNone/>
              <a:defRPr sz="2800" b="1"/>
            </a:lvl2pPr>
            <a:lvl3pPr marL="1300059" indent="0">
              <a:buNone/>
              <a:defRPr sz="2600" b="1"/>
            </a:lvl3pPr>
            <a:lvl4pPr marL="1950092" indent="0">
              <a:buNone/>
              <a:defRPr sz="2300" b="1"/>
            </a:lvl4pPr>
            <a:lvl5pPr marL="2600122" indent="0">
              <a:buNone/>
              <a:defRPr sz="2300" b="1"/>
            </a:lvl5pPr>
            <a:lvl6pPr marL="3250151" indent="0">
              <a:buNone/>
              <a:defRPr sz="2300" b="1"/>
            </a:lvl6pPr>
            <a:lvl7pPr marL="3900184" indent="0">
              <a:buNone/>
              <a:defRPr sz="2300" b="1"/>
            </a:lvl7pPr>
            <a:lvl8pPr marL="4550209" indent="0">
              <a:buNone/>
              <a:defRPr sz="2300" b="1"/>
            </a:lvl8pPr>
            <a:lvl9pPr marL="5200243" indent="0">
              <a:buNone/>
              <a:defRPr sz="23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606260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0214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00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379" y="1507146"/>
            <a:ext cx="11054080" cy="260096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6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578970" y="4169546"/>
            <a:ext cx="6502400" cy="2069174"/>
          </a:xfrm>
        </p:spPr>
        <p:txBody>
          <a:bodyPr lIns="129992" rIns="129992" anchor="t"/>
          <a:lstStyle>
            <a:lvl1pPr marL="0" indent="0" algn="l">
              <a:buNone/>
              <a:defRPr sz="3300">
                <a:solidFill>
                  <a:schemeClr val="tx1"/>
                </a:solidFill>
              </a:defRPr>
            </a:lvl1pPr>
            <a:lvl2pPr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5172167" y="4274449"/>
            <a:ext cx="260096" cy="32512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992" tIns="64997" rIns="129992" bIns="64997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4907042" y="4274449"/>
            <a:ext cx="260096" cy="32512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992" tIns="64997" rIns="129992" bIns="64997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818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243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84516" y="388347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50243" y="2041033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50029" indent="0">
              <a:buNone/>
              <a:defRPr sz="1700"/>
            </a:lvl2pPr>
            <a:lvl3pPr marL="1300059" indent="0">
              <a:buNone/>
              <a:defRPr sz="1400"/>
            </a:lvl3pPr>
            <a:lvl4pPr marL="1950092" indent="0">
              <a:buNone/>
              <a:defRPr sz="1300"/>
            </a:lvl4pPr>
            <a:lvl5pPr marL="2600122" indent="0">
              <a:buNone/>
              <a:defRPr sz="1300"/>
            </a:lvl5pPr>
            <a:lvl6pPr marL="3250151" indent="0">
              <a:buNone/>
              <a:defRPr sz="1300"/>
            </a:lvl6pPr>
            <a:lvl7pPr marL="3900184" indent="0">
              <a:buNone/>
              <a:defRPr sz="1300"/>
            </a:lvl7pPr>
            <a:lvl8pPr marL="4550209" indent="0">
              <a:buNone/>
              <a:defRPr sz="1300"/>
            </a:lvl8pPr>
            <a:lvl9pPr marL="5200243" indent="0">
              <a:buNone/>
              <a:defRPr sz="13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2899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50029" indent="0">
              <a:buNone/>
              <a:defRPr sz="4000"/>
            </a:lvl2pPr>
            <a:lvl3pPr marL="1300059" indent="0">
              <a:buNone/>
              <a:defRPr sz="3400"/>
            </a:lvl3pPr>
            <a:lvl4pPr marL="1950092" indent="0">
              <a:buNone/>
              <a:defRPr sz="2800"/>
            </a:lvl4pPr>
            <a:lvl5pPr marL="2600122" indent="0">
              <a:buNone/>
              <a:defRPr sz="2800"/>
            </a:lvl5pPr>
            <a:lvl6pPr marL="3250151" indent="0">
              <a:buNone/>
              <a:defRPr sz="2800"/>
            </a:lvl6pPr>
            <a:lvl7pPr marL="3900184" indent="0">
              <a:buNone/>
              <a:defRPr sz="2800"/>
            </a:lvl7pPr>
            <a:lvl8pPr marL="4550209" indent="0">
              <a:buNone/>
              <a:defRPr sz="2800"/>
            </a:lvl8pPr>
            <a:lvl9pPr marL="5200243" indent="0">
              <a:buNone/>
              <a:defRPr sz="28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50029" indent="0">
              <a:buNone/>
              <a:defRPr sz="1700"/>
            </a:lvl2pPr>
            <a:lvl3pPr marL="1300059" indent="0">
              <a:buNone/>
              <a:defRPr sz="1400"/>
            </a:lvl3pPr>
            <a:lvl4pPr marL="1950092" indent="0">
              <a:buNone/>
              <a:defRPr sz="1300"/>
            </a:lvl4pPr>
            <a:lvl5pPr marL="2600122" indent="0">
              <a:buNone/>
              <a:defRPr sz="1300"/>
            </a:lvl5pPr>
            <a:lvl6pPr marL="3250151" indent="0">
              <a:buNone/>
              <a:defRPr sz="1300"/>
            </a:lvl6pPr>
            <a:lvl7pPr marL="3900184" indent="0">
              <a:buNone/>
              <a:defRPr sz="1300"/>
            </a:lvl7pPr>
            <a:lvl8pPr marL="4550209" indent="0">
              <a:buNone/>
              <a:defRPr sz="1300"/>
            </a:lvl8pPr>
            <a:lvl9pPr marL="5200243" indent="0">
              <a:buNone/>
              <a:defRPr sz="13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2323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1100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428480" y="390605"/>
            <a:ext cx="2926080" cy="8322169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50240" y="390605"/>
            <a:ext cx="8561493" cy="8322169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12-12-2018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02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50240" y="2106790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610773" y="2106790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240" y="388338"/>
            <a:ext cx="11704320" cy="16256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50240" y="7694507"/>
            <a:ext cx="5746045" cy="1083733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59985" anchor="ctr"/>
          <a:lstStyle>
            <a:lvl1pPr marL="0" indent="0">
              <a:buNone/>
              <a:defRPr sz="3400" b="0">
                <a:solidFill>
                  <a:schemeClr val="bg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6606260" y="7694507"/>
            <a:ext cx="5748302" cy="1083733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59985" anchor="ctr"/>
          <a:lstStyle>
            <a:lvl1pPr marL="0" indent="0">
              <a:buNone/>
              <a:defRPr sz="3400" b="0">
                <a:solidFill>
                  <a:schemeClr val="bg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650240" y="2054119"/>
            <a:ext cx="5746045" cy="56060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606260" y="2054119"/>
            <a:ext cx="5748302" cy="56060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00480" y="6935893"/>
            <a:ext cx="10640748" cy="65024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36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285653" y="7616145"/>
            <a:ext cx="5652753" cy="1300480"/>
          </a:xfrm>
        </p:spPr>
        <p:txBody>
          <a:bodyPr/>
          <a:lstStyle>
            <a:lvl1pPr marL="0" indent="0" algn="r">
              <a:buNone/>
              <a:defRPr sz="2300"/>
            </a:lvl1pPr>
            <a:lvl2pPr>
              <a:buNone/>
              <a:defRPr sz="1700"/>
            </a:lvl2pPr>
            <a:lvl3pPr>
              <a:buNone/>
              <a:defRPr sz="1400"/>
            </a:lvl3pPr>
            <a:lvl4pPr>
              <a:buNone/>
              <a:defRPr sz="1300"/>
            </a:lvl4pPr>
            <a:lvl5pPr>
              <a:buNone/>
              <a:defRPr sz="13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300480" y="390144"/>
            <a:ext cx="10637926" cy="6502400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9567334" y="9113520"/>
            <a:ext cx="2731008" cy="520192"/>
          </a:xfrm>
        </p:spPr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23087" y="7741727"/>
            <a:ext cx="10187093" cy="921930"/>
          </a:xfrm>
          <a:noFill/>
        </p:spPr>
        <p:txBody>
          <a:bodyPr lIns="129992" tIns="0" rIns="129992" anchor="t"/>
          <a:lstStyle>
            <a:lvl1pPr marL="0" marR="25998" indent="0" algn="r">
              <a:buNone/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25120" y="270177"/>
            <a:ext cx="12354560" cy="6242304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4600"/>
            </a:lvl1pPr>
            <a:extLst/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6229448" y="9113532"/>
            <a:ext cx="3343191" cy="51928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5120" y="6919284"/>
            <a:ext cx="11485059" cy="800245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4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710077" y="8455020"/>
            <a:ext cx="7026665" cy="13099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992" tIns="64997" rIns="129992" bIns="64997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690810" y="8446595"/>
            <a:ext cx="5248641" cy="132757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992" tIns="64997" rIns="129992" bIns="64997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8592" y="8236449"/>
            <a:ext cx="4838847" cy="1537234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29992" tIns="64997" rIns="129992" bIns="64997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13125" y="8231450"/>
            <a:ext cx="4843391" cy="154223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12322293" y="7094670"/>
            <a:ext cx="260096" cy="32512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992" tIns="64997" rIns="129992" bIns="64997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12057168" y="7094670"/>
            <a:ext cx="260096" cy="32512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992" tIns="64997" rIns="129992" bIns="64997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710077" y="8455020"/>
            <a:ext cx="7026665" cy="13099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992" tIns="64997" rIns="129992" bIns="64997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690810" y="8446595"/>
            <a:ext cx="5248641" cy="132757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992" tIns="64997" rIns="129992" bIns="64997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8592" y="8236449"/>
            <a:ext cx="4838847" cy="1537234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29992" tIns="64997" rIns="129992" bIns="64997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13125" y="8231450"/>
            <a:ext cx="4843391" cy="154223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29992" tIns="64997" rIns="129992" bIns="649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650240" y="2106790"/>
            <a:ext cx="11704320" cy="6436925"/>
          </a:xfrm>
          <a:prstGeom prst="rect">
            <a:avLst/>
          </a:prstGeom>
        </p:spPr>
        <p:txBody>
          <a:bodyPr vert="horz" lIns="129992" tIns="64997" rIns="129992" bIns="64997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9567334" y="9113520"/>
            <a:ext cx="2731008" cy="520192"/>
          </a:xfrm>
          <a:prstGeom prst="rect">
            <a:avLst/>
          </a:prstGeom>
        </p:spPr>
        <p:txBody>
          <a:bodyPr vert="horz" lIns="129992" tIns="64997" rIns="129992" bIns="64997" anchor="b"/>
          <a:lstStyle>
            <a:lvl1pPr algn="l" eaLnBrk="1" latinLnBrk="0" hangingPunct="1">
              <a:defRPr kumimoji="0" sz="14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12/12/2018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6229448" y="9113532"/>
            <a:ext cx="3343191" cy="519289"/>
          </a:xfrm>
          <a:prstGeom prst="rect">
            <a:avLst/>
          </a:prstGeom>
        </p:spPr>
        <p:txBody>
          <a:bodyPr vert="horz" lIns="129992" tIns="64997" rIns="129992" bIns="64997" anchor="b"/>
          <a:lstStyle>
            <a:lvl1pPr algn="r" eaLnBrk="1" latinLnBrk="0" hangingPunct="1">
              <a:defRPr kumimoji="0" sz="14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400" dirty="0">
              <a:solidFill>
                <a:schemeClr val="tx1"/>
              </a:solidFill>
            </a:endParaRP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12298342" y="9113532"/>
            <a:ext cx="520192" cy="519289"/>
          </a:xfrm>
          <a:prstGeom prst="rect">
            <a:avLst/>
          </a:prstGeom>
        </p:spPr>
        <p:txBody>
          <a:bodyPr vert="horz" lIns="129992" tIns="64997" rIns="129992" bIns="64997" anchor="b"/>
          <a:lstStyle>
            <a:lvl1pPr algn="r" eaLnBrk="1" latinLnBrk="0" hangingPunct="1">
              <a:defRPr kumimoji="0" sz="1400" b="0">
                <a:solidFill>
                  <a:schemeClr val="tx1"/>
                </a:solidFill>
              </a:defRPr>
            </a:lvl1pPr>
            <a:extLst/>
          </a:lstStyle>
          <a:p>
            <a:fld id="{86CB4B4D-7CA3-9044-876B-883B54F8677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58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519968" indent="-363981" algn="l" rtl="0" eaLnBrk="1" latinLnBrk="0" hangingPunct="1">
        <a:spcBef>
          <a:spcPts val="569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3950" indent="-324980" algn="l" rtl="0" eaLnBrk="1" latinLnBrk="0" hangingPunct="1">
        <a:spcBef>
          <a:spcPts val="461"/>
        </a:spcBef>
        <a:buClr>
          <a:schemeClr val="accent1"/>
        </a:buClr>
        <a:buFont typeface="Verdana"/>
        <a:buChar char="◦"/>
        <a:defRPr kumimoji="0"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31" indent="-324980" algn="l" rtl="0" eaLnBrk="1" latinLnBrk="0" hangingPunct="1">
        <a:spcBef>
          <a:spcPts val="498"/>
        </a:spcBef>
        <a:buClr>
          <a:schemeClr val="accent2"/>
        </a:buClr>
        <a:buSzPct val="100000"/>
        <a:buFont typeface="Wingdings 2"/>
        <a:buChar char="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4906" indent="-324980" algn="l" rtl="0" eaLnBrk="1" latinLnBrk="0" hangingPunct="1">
        <a:spcBef>
          <a:spcPts val="498"/>
        </a:spcBef>
        <a:buClr>
          <a:schemeClr val="accent2"/>
        </a:buClr>
        <a:buFont typeface="Wingdings 2"/>
        <a:buChar char="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1949893" indent="-324980" algn="l" rtl="0" eaLnBrk="1" latinLnBrk="0" hangingPunct="1">
        <a:spcBef>
          <a:spcPts val="498"/>
        </a:spcBef>
        <a:buClr>
          <a:schemeClr val="accent2"/>
        </a:buClr>
        <a:buFont typeface="Wingdings 2"/>
        <a:buChar char="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274871" indent="-324980" algn="l" rtl="0" eaLnBrk="1" latinLnBrk="0" hangingPunct="1">
        <a:spcBef>
          <a:spcPts val="498"/>
        </a:spcBef>
        <a:buClr>
          <a:schemeClr val="accent3"/>
        </a:buClr>
        <a:buFont typeface="Wingdings 2"/>
        <a:buChar char="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2599856" indent="-324980" algn="l" rtl="0" eaLnBrk="1" latinLnBrk="0" hangingPunct="1">
        <a:spcBef>
          <a:spcPts val="498"/>
        </a:spcBef>
        <a:buClr>
          <a:schemeClr val="accent3"/>
        </a:buClr>
        <a:buFont typeface="Wingdings 2"/>
        <a:buChar char="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2924840" indent="-324980" algn="l" rtl="0" eaLnBrk="1" latinLnBrk="0" hangingPunct="1">
        <a:spcBef>
          <a:spcPts val="498"/>
        </a:spcBef>
        <a:buClr>
          <a:schemeClr val="accent3"/>
        </a:buClr>
        <a:buFont typeface="Wingdings 2"/>
        <a:buChar char="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3249818" indent="-324980" algn="l" rtl="0" eaLnBrk="1" latinLnBrk="0" hangingPunct="1">
        <a:spcBef>
          <a:spcPts val="498"/>
        </a:spcBef>
        <a:buClr>
          <a:schemeClr val="accent3"/>
        </a:buClr>
        <a:buFont typeface="Wingdings 2"/>
        <a:buChar char=""/>
        <a:defRPr kumimoji="0" sz="23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499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999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498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5998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498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8997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5497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1997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29992" tIns="64997" rIns="129992" bIns="64997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50240" y="2275852"/>
            <a:ext cx="11704320" cy="6436925"/>
          </a:xfrm>
          <a:prstGeom prst="rect">
            <a:avLst/>
          </a:prstGeom>
        </p:spPr>
        <p:txBody>
          <a:bodyPr vert="horz" lIns="129992" tIns="64997" rIns="129992" bIns="64997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50240" y="9040154"/>
            <a:ext cx="3034453" cy="519289"/>
          </a:xfrm>
          <a:prstGeom prst="rect">
            <a:avLst/>
          </a:prstGeom>
        </p:spPr>
        <p:txBody>
          <a:bodyPr vert="horz" lIns="129992" tIns="64997" rIns="129992" bIns="6499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99925" hangingPunct="1"/>
            <a:fld id="{B3510F0A-DC51-491F-9579-F2FC1F778B94}" type="datetimeFigureOut">
              <a:rPr lang="nl-NL" b="0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1299925" hangingPunct="1"/>
              <a:t>12-12-2018</a:t>
            </a:fld>
            <a:endParaRPr lang="nl-NL" b="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443308" y="9040154"/>
            <a:ext cx="4118187" cy="519289"/>
          </a:xfrm>
          <a:prstGeom prst="rect">
            <a:avLst/>
          </a:prstGeom>
        </p:spPr>
        <p:txBody>
          <a:bodyPr vert="horz" lIns="129992" tIns="64997" rIns="129992" bIns="6499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99925" hangingPunct="1"/>
            <a:endParaRPr lang="nl-NL" b="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320107" y="9040154"/>
            <a:ext cx="3034453" cy="519289"/>
          </a:xfrm>
          <a:prstGeom prst="rect">
            <a:avLst/>
          </a:prstGeom>
        </p:spPr>
        <p:txBody>
          <a:bodyPr vert="horz" lIns="129992" tIns="64997" rIns="129992" bIns="6499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99925" hangingPunct="1"/>
            <a:fld id="{31DA5C1B-3CFB-4012-A84A-0F2EF352EE7B}" type="slidenum">
              <a:rPr lang="nl-NL" b="0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1299925" hangingPunct="1"/>
              <a:t>‹nr.›</a:t>
            </a:fld>
            <a:endParaRPr lang="nl-NL" b="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95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1299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475" indent="-487475" algn="l" defTabSz="1299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56191" indent="-406226" algn="l" defTabSz="1299925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4906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4871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4840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4804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4765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4730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4691" indent="-324980" algn="l" defTabSz="1299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961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9925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9893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9856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9818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9785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9743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9711" algn="l" defTabSz="1299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30005" tIns="65003" rIns="130005" bIns="65003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50240" y="2275849"/>
            <a:ext cx="11704320" cy="6436925"/>
          </a:xfrm>
          <a:prstGeom prst="rect">
            <a:avLst/>
          </a:prstGeom>
        </p:spPr>
        <p:txBody>
          <a:bodyPr vert="horz" lIns="130005" tIns="65003" rIns="130005" bIns="65003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50240" y="9040151"/>
            <a:ext cx="3034453" cy="519289"/>
          </a:xfrm>
          <a:prstGeom prst="rect">
            <a:avLst/>
          </a:prstGeom>
        </p:spPr>
        <p:txBody>
          <a:bodyPr vert="horz" lIns="130005" tIns="65003" rIns="130005" bIns="65003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300059" hangingPunct="1"/>
            <a:fld id="{B3510F0A-DC51-491F-9579-F2FC1F778B94}" type="datetimeFigureOut">
              <a:rPr lang="nl-NL" b="0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1300059" hangingPunct="1"/>
              <a:t>12-12-2018</a:t>
            </a:fld>
            <a:endParaRPr lang="nl-NL" b="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443308" y="9040151"/>
            <a:ext cx="4118187" cy="519289"/>
          </a:xfrm>
          <a:prstGeom prst="rect">
            <a:avLst/>
          </a:prstGeom>
        </p:spPr>
        <p:txBody>
          <a:bodyPr vert="horz" lIns="130005" tIns="65003" rIns="130005" bIns="65003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300059" hangingPunct="1"/>
            <a:endParaRPr lang="nl-NL" b="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320107" y="9040151"/>
            <a:ext cx="3034453" cy="519289"/>
          </a:xfrm>
          <a:prstGeom prst="rect">
            <a:avLst/>
          </a:prstGeom>
        </p:spPr>
        <p:txBody>
          <a:bodyPr vert="horz" lIns="130005" tIns="65003" rIns="130005" bIns="65003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300059" hangingPunct="1"/>
            <a:fld id="{31DA5C1B-3CFB-4012-A84A-0F2EF352EE7B}" type="slidenum">
              <a:rPr lang="nl-NL" b="0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1300059" hangingPunct="1"/>
              <a:t>‹nr.›</a:t>
            </a:fld>
            <a:endParaRPr lang="nl-NL" b="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053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1300059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524" indent="-487524" algn="l" defTabSz="1300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56299" indent="-406268" algn="l" defTabSz="1300059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073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5105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138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5169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5197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5229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5256" indent="-325014" algn="l" defTabSz="1300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029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059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092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122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151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184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0209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0243" algn="l" defTabSz="13000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aff.fnwi.uva.nl/c.g.vanweert/Handreiking_WebVersie/Text/home.html" TargetMode="External"/><Relationship Id="rId2" Type="http://schemas.openxmlformats.org/officeDocument/2006/relationships/hyperlink" Target="http://handreikingschoolexamen.slo.nl/natuurkunde/modelleren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taff.fnwi.uva.nl/a.j.p.heck/Guide_on_modellin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are.uva.nl/document/519534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xmlns="" id="{516CE3DD-CD32-4F2B-A3F2-7F3A86CCA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3752" y="628340"/>
            <a:ext cx="11525323" cy="2602327"/>
          </a:xfrm>
        </p:spPr>
        <p:txBody>
          <a:bodyPr/>
          <a:lstStyle/>
          <a:p>
            <a:r>
              <a:rPr lang="nl-NL" dirty="0"/>
              <a:t>Handreiking modelleren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xmlns="" id="{558B18BC-9C81-4612-ABF2-1243464E6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21742"/>
            <a:ext cx="13004800" cy="3515298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André Heck, Erik </a:t>
            </a:r>
            <a:r>
              <a:rPr lang="nl-NL" dirty="0" smtClean="0"/>
              <a:t>Woldhuis, Maarten Pieters </a:t>
            </a:r>
            <a:endParaRPr lang="nl-NL" dirty="0"/>
          </a:p>
          <a:p>
            <a:r>
              <a:rPr lang="nl-NL" dirty="0"/>
              <a:t>UvA, SLO</a:t>
            </a:r>
          </a:p>
          <a:p>
            <a:endParaRPr lang="nl-NL" dirty="0"/>
          </a:p>
          <a:p>
            <a:r>
              <a:rPr lang="nl-NL" sz="3600" dirty="0">
                <a:hlinkClick r:id="rId2"/>
              </a:rPr>
              <a:t>http://handreikingschoolexamen.slo.nl/natuurkunde/modelleren/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sz="2800" dirty="0">
                <a:hlinkClick r:id="rId3"/>
              </a:rPr>
              <a:t>https://staff.fnwi.uva.nl/c.g.vanweert/Handreiking_WebVersie/Text/home.html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  <a:p>
            <a:r>
              <a:rPr lang="nl-NL" sz="2800" dirty="0">
                <a:hlinkClick r:id="rId4"/>
              </a:rPr>
              <a:t>https://staff.fnwi.uva.nl/a.j.p.heck/Guide_on_modelling/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34868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vak 11"/>
          <p:cNvSpPr txBox="1"/>
          <p:nvPr/>
        </p:nvSpPr>
        <p:spPr>
          <a:xfrm>
            <a:off x="50483" y="1515404"/>
            <a:ext cx="1843405" cy="1331645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defTabSz="1299858" hangingPunct="1"/>
            <a:r>
              <a:rPr lang="en-GB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Realistic context-situation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508356" y="1515404"/>
            <a:ext cx="2048228" cy="1331645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defTabSz="1299858" hangingPunct="1"/>
            <a:r>
              <a:rPr lang="nl-NL" sz="2600" b="0" kern="1200" dirty="0" err="1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Manageable</a:t>
            </a:r>
            <a:r>
              <a:rPr lang="nl-NL" sz="2600" b="0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problem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defTabSz="1299858" hangingPunct="1"/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5171052" y="1497238"/>
            <a:ext cx="1331348" cy="1331645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defTabSz="1299858" hangingPunct="1"/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defTabSz="1299858" hangingPunct="1"/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Model</a:t>
            </a:r>
          </a:p>
          <a:p>
            <a:pPr defTabSz="1299858" hangingPunct="1"/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7116868" y="1497238"/>
            <a:ext cx="1945816" cy="1331645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defTabSz="1299858" hangingPunct="1"/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Model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outcomes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defTabSz="1299858" hangingPunct="1"/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9574741" y="1602113"/>
            <a:ext cx="1843405" cy="931536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defTabSz="1299858" hangingPunct="1"/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Interpreted</a:t>
            </a:r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outcomes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767363" y="2917769"/>
            <a:ext cx="3277164" cy="531426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Analyse &amp;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reduce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146938" y="2917769"/>
            <a:ext cx="1536171" cy="531426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Translate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6183242" y="2917769"/>
            <a:ext cx="1650506" cy="531426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Generate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8243393" y="2917769"/>
            <a:ext cx="2048228" cy="531426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Interpret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10086798" y="2917769"/>
            <a:ext cx="2816313" cy="531426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defTabSz="1299858" hangingPunct="1"/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Test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and</a:t>
            </a:r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evaluate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4" name="PIJL-RECHTS 23"/>
          <p:cNvSpPr/>
          <p:nvPr/>
        </p:nvSpPr>
        <p:spPr>
          <a:xfrm>
            <a:off x="1893888" y="1906870"/>
            <a:ext cx="614468" cy="51205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25" name="PIJL-RECHTS 24"/>
          <p:cNvSpPr/>
          <p:nvPr/>
        </p:nvSpPr>
        <p:spPr>
          <a:xfrm>
            <a:off x="4556584" y="1804460"/>
            <a:ext cx="614468" cy="51205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26" name="PIJL-RECHTS 25"/>
          <p:cNvSpPr/>
          <p:nvPr/>
        </p:nvSpPr>
        <p:spPr>
          <a:xfrm>
            <a:off x="6502400" y="1804460"/>
            <a:ext cx="614468" cy="51205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27" name="PIJL-RECHTS 26"/>
          <p:cNvSpPr/>
          <p:nvPr/>
        </p:nvSpPr>
        <p:spPr>
          <a:xfrm>
            <a:off x="9062684" y="1804460"/>
            <a:ext cx="512057" cy="51205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28" name="PIJL-RECHTS 27"/>
          <p:cNvSpPr/>
          <p:nvPr/>
        </p:nvSpPr>
        <p:spPr>
          <a:xfrm>
            <a:off x="11418146" y="1702047"/>
            <a:ext cx="614468" cy="51205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30" name="PIJL-OMLAAG 29"/>
          <p:cNvSpPr/>
          <p:nvPr/>
        </p:nvSpPr>
        <p:spPr>
          <a:xfrm>
            <a:off x="1893888" y="3443042"/>
            <a:ext cx="614468" cy="716880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869774" y="4162399"/>
            <a:ext cx="2457873" cy="1731694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en-GB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Conceptual viewpoint,</a:t>
            </a:r>
          </a:p>
          <a:p>
            <a:pPr algn="l" defTabSz="1299858" hangingPunct="1"/>
            <a:r>
              <a:rPr lang="en-GB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Basic knowledge</a:t>
            </a:r>
          </a:p>
        </p:txBody>
      </p:sp>
      <p:sp>
        <p:nvSpPr>
          <p:cNvPr id="32" name="PIJL-OMLAAG 31"/>
          <p:cNvSpPr/>
          <p:nvPr/>
        </p:nvSpPr>
        <p:spPr>
          <a:xfrm>
            <a:off x="5580698" y="2828584"/>
            <a:ext cx="614468" cy="104811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761456" y="3876703"/>
            <a:ext cx="2253015" cy="222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9985" tIns="64993" rIns="129985" bIns="64993"/>
          <a:lstStyle/>
          <a:p>
            <a:pPr marL="487451" indent="-487451" algn="l" defTabSz="1299858" hangingPunct="1"/>
            <a:r>
              <a:rPr lang="el-GR" sz="2600" b="0" i="1" kern="1200" dirty="0">
                <a:solidFill>
                  <a:prstClr val="black"/>
                </a:solidFill>
                <a:latin typeface="Calibri"/>
                <a:ea typeface="+mn-ea"/>
                <a:cs typeface="Arial" charset="0"/>
              </a:rPr>
              <a:t>Δ</a:t>
            </a:r>
            <a:r>
              <a:rPr lang="nl-NL" sz="2600" b="0" i="1" kern="1200" dirty="0">
                <a:solidFill>
                  <a:prstClr val="black"/>
                </a:solidFill>
                <a:latin typeface="Calibri"/>
                <a:ea typeface="+mn-ea"/>
                <a:cs typeface="Arial" charset="0"/>
              </a:rPr>
              <a:t>v = a·</a:t>
            </a:r>
            <a:r>
              <a:rPr lang="el-GR" sz="2600" b="0" i="1" kern="1200" dirty="0">
                <a:solidFill>
                  <a:prstClr val="black"/>
                </a:solidFill>
                <a:latin typeface="Calibri"/>
                <a:ea typeface="+mn-ea"/>
                <a:cs typeface="Arial" charset="0"/>
              </a:rPr>
              <a:t>Δ</a:t>
            </a:r>
            <a:r>
              <a:rPr lang="nl-NL" sz="2600" b="0" i="1" kern="1200" dirty="0">
                <a:solidFill>
                  <a:prstClr val="black"/>
                </a:solidFill>
                <a:latin typeface="Calibri"/>
                <a:ea typeface="+mn-ea"/>
                <a:cs typeface="Arial" charset="0"/>
              </a:rPr>
              <a:t>t</a:t>
            </a:r>
          </a:p>
          <a:p>
            <a:pPr marL="487451" indent="-487451" algn="l" defTabSz="1299858" hangingPunct="1"/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 = F</a:t>
            </a:r>
            <a:r>
              <a:rPr lang="nl-NL" sz="2800" b="0" i="1" kern="1200" baseline="-25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netto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/m</a:t>
            </a:r>
          </a:p>
          <a:p>
            <a:pPr marL="487451" indent="-487451" algn="l" defTabSz="1299858" hangingPunct="1"/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</a:t>
            </a:r>
            <a:r>
              <a:rPr lang="nl-NL" sz="2800" b="0" i="1" kern="1200" baseline="-25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= k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</a:rPr>
              <a:t>·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v</a:t>
            </a:r>
            <a:r>
              <a:rPr lang="nl-NL" sz="2800" b="0" i="1" kern="1200" baseline="30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2</a:t>
            </a:r>
          </a:p>
          <a:p>
            <a:pPr marL="487451" indent="-487451" algn="l" defTabSz="1299858" hangingPunct="1"/>
            <a:r>
              <a:rPr lang="nl-NL" sz="2800" b="0" i="1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</a:t>
            </a:r>
            <a:r>
              <a:rPr lang="nl-NL" sz="2800" b="0" i="1" kern="1200" baseline="-250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g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= m·9,8</a:t>
            </a:r>
          </a:p>
          <a:p>
            <a:pPr marL="487451" indent="-487451" algn="l" defTabSz="1299858" hangingPunct="1"/>
            <a:r>
              <a:rPr lang="nl-NL" sz="2800" b="0" i="1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</a:t>
            </a:r>
            <a:r>
              <a:rPr lang="nl-NL" sz="2800" b="0" i="1" kern="1200" baseline="-250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netto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=</a:t>
            </a:r>
            <a:r>
              <a:rPr lang="nl-NL" sz="2800" b="0" i="1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</a:t>
            </a:r>
            <a:r>
              <a:rPr lang="nl-NL" sz="2800" b="0" i="1" kern="1200" baseline="-250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g</a:t>
            </a:r>
            <a:r>
              <a:rPr lang="nl-NL" sz="2800" b="0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-F</a:t>
            </a:r>
            <a:r>
              <a:rPr lang="nl-NL" sz="2800" b="0" i="1" kern="1200" baseline="-25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</a:t>
            </a:r>
          </a:p>
          <a:p>
            <a:pPr marL="487451" indent="-487451" algn="l" defTabSz="1299858" hangingPunct="1"/>
            <a:endParaRPr lang="nl-NL" sz="4600" b="0" i="1" kern="1200" dirty="0">
              <a:solidFill>
                <a:srgbClr val="C0504D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4098" name="Picture 2" descr="http://home.wanadoo.nl/mheg/ruimtevaart/img/appe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51" y="7228411"/>
            <a:ext cx="2355462" cy="2461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PIJL-OMLAAG 35"/>
          <p:cNvSpPr/>
          <p:nvPr/>
        </p:nvSpPr>
        <p:spPr>
          <a:xfrm>
            <a:off x="5683109" y="6208160"/>
            <a:ext cx="614468" cy="538489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pic>
        <p:nvPicPr>
          <p:cNvPr id="3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642" y="6822616"/>
            <a:ext cx="2867519" cy="1907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PIJL-OMLAAG 38"/>
          <p:cNvSpPr/>
          <p:nvPr/>
        </p:nvSpPr>
        <p:spPr>
          <a:xfrm>
            <a:off x="7014457" y="3456268"/>
            <a:ext cx="614468" cy="2444659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40" name="Tekstvak 39"/>
          <p:cNvSpPr txBox="1"/>
          <p:nvPr/>
        </p:nvSpPr>
        <p:spPr>
          <a:xfrm>
            <a:off x="6809646" y="5887699"/>
            <a:ext cx="2662697" cy="531426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Use</a:t>
            </a:r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the software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858" y="4402621"/>
            <a:ext cx="3336290" cy="139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PIJL-OMLAAG 41"/>
          <p:cNvSpPr/>
          <p:nvPr/>
        </p:nvSpPr>
        <p:spPr>
          <a:xfrm>
            <a:off x="8857862" y="3443041"/>
            <a:ext cx="614468" cy="101213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43" name="PIJL-OMLAAG 42"/>
          <p:cNvSpPr/>
          <p:nvPr/>
        </p:nvSpPr>
        <p:spPr>
          <a:xfrm>
            <a:off x="11827792" y="3443040"/>
            <a:ext cx="614468" cy="2457874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35" name="Wolkvormige toelichting 34"/>
          <p:cNvSpPr/>
          <p:nvPr/>
        </p:nvSpPr>
        <p:spPr>
          <a:xfrm>
            <a:off x="11418146" y="5900915"/>
            <a:ext cx="1505303" cy="122893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r>
              <a:rPr lang="nl-NL" sz="2600" b="0" kern="1200" dirty="0" err="1">
                <a:solidFill>
                  <a:prstClr val="black"/>
                </a:solidFill>
              </a:rPr>
              <a:t>Aw</a:t>
            </a:r>
            <a:r>
              <a:rPr lang="nl-NL" sz="2600" b="0" kern="1200" dirty="0">
                <a:solidFill>
                  <a:prstClr val="black"/>
                </a:solidFill>
              </a:rPr>
              <a:t>?</a:t>
            </a:r>
          </a:p>
        </p:txBody>
      </p:sp>
      <p:sp>
        <p:nvSpPr>
          <p:cNvPr id="44" name="Tekstvak 43"/>
          <p:cNvSpPr txBox="1"/>
          <p:nvPr/>
        </p:nvSpPr>
        <p:spPr>
          <a:xfrm>
            <a:off x="5375875" y="8946001"/>
            <a:ext cx="7527236" cy="744135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“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You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must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know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so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much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for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this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!”</a:t>
            </a:r>
          </a:p>
        </p:txBody>
      </p:sp>
      <p:sp>
        <p:nvSpPr>
          <p:cNvPr id="47" name="PIJL-OMLAAG 46"/>
          <p:cNvSpPr/>
          <p:nvPr/>
        </p:nvSpPr>
        <p:spPr>
          <a:xfrm>
            <a:off x="3532470" y="2828573"/>
            <a:ext cx="614468" cy="2647004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49" name="Wolkvormige toelichting 48"/>
          <p:cNvSpPr/>
          <p:nvPr/>
        </p:nvSpPr>
        <p:spPr>
          <a:xfrm>
            <a:off x="2610767" y="5491268"/>
            <a:ext cx="2048228" cy="1772834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r>
              <a:rPr lang="nl-NL" sz="2800" b="0" i="1" kern="1200" dirty="0" err="1">
                <a:solidFill>
                  <a:prstClr val="black"/>
                </a:solidFill>
              </a:rPr>
              <a:t>Gravity</a:t>
            </a:r>
            <a:r>
              <a:rPr lang="nl-NL" sz="2800" b="0" i="1" kern="1200" dirty="0">
                <a:solidFill>
                  <a:prstClr val="black"/>
                </a:solidFill>
              </a:rPr>
              <a:t> </a:t>
            </a:r>
            <a:r>
              <a:rPr lang="nl-NL" sz="2800" b="0" i="1" kern="1200" dirty="0" err="1">
                <a:solidFill>
                  <a:prstClr val="black"/>
                </a:solidFill>
              </a:rPr>
              <a:t>and</a:t>
            </a:r>
            <a:r>
              <a:rPr lang="nl-NL" sz="2800" b="0" i="1" kern="1200" dirty="0">
                <a:solidFill>
                  <a:prstClr val="black"/>
                </a:solidFill>
              </a:rPr>
              <a:t> friction</a:t>
            </a:r>
          </a:p>
        </p:txBody>
      </p:sp>
      <p:pic>
        <p:nvPicPr>
          <p:cNvPr id="4101" name="Picture 5" descr="http://www.intermediair.nl/sites/default/files/styles/artikel_list_image/public/irritatie-hamer-computer.jpg?itok=n37C1F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216" y="6412970"/>
            <a:ext cx="1843405" cy="184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kstvak 36"/>
          <p:cNvSpPr txBox="1"/>
          <p:nvPr/>
        </p:nvSpPr>
        <p:spPr>
          <a:xfrm>
            <a:off x="50483" y="5696094"/>
            <a:ext cx="2765107" cy="900752"/>
          </a:xfrm>
          <a:prstGeom prst="rect">
            <a:avLst/>
          </a:prstGeom>
          <a:noFill/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Getting</a:t>
            </a:r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to</a:t>
            </a:r>
            <a:r>
              <a:rPr lang="nl-NL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26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know</a:t>
            </a:r>
            <a:endParaRPr lang="nl-NL" sz="2600" b="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algn="l" defTabSz="1299858" hangingPunct="1"/>
            <a:r>
              <a:rPr lang="nl-NL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Experiments</a:t>
            </a:r>
            <a:r>
              <a:rPr lang="nl-NL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!</a:t>
            </a:r>
          </a:p>
        </p:txBody>
      </p:sp>
      <p:sp>
        <p:nvSpPr>
          <p:cNvPr id="41" name="PIJL-OMLAAG 40"/>
          <p:cNvSpPr/>
          <p:nvPr/>
        </p:nvSpPr>
        <p:spPr>
          <a:xfrm>
            <a:off x="255306" y="2828573"/>
            <a:ext cx="614468" cy="2867520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85" tIns="64993" rIns="129985" bIns="64993" rtlCol="0" anchor="ctr"/>
          <a:lstStyle/>
          <a:p>
            <a:pPr defTabSz="1299858" hangingPunct="1"/>
            <a:endParaRPr lang="nl-NL" sz="2600" b="0" kern="1200">
              <a:solidFill>
                <a:prstClr val="white"/>
              </a:solidFill>
            </a:endParaRPr>
          </a:p>
        </p:txBody>
      </p:sp>
      <p:sp>
        <p:nvSpPr>
          <p:cNvPr id="45" name="Titel 1"/>
          <p:cNvSpPr>
            <a:spLocks noGrp="1"/>
          </p:cNvSpPr>
          <p:nvPr>
            <p:ph type="title"/>
          </p:nvPr>
        </p:nvSpPr>
        <p:spPr>
          <a:xfrm>
            <a:off x="650240" y="0"/>
            <a:ext cx="11704320" cy="1394813"/>
          </a:xfrm>
        </p:spPr>
        <p:txBody>
          <a:bodyPr/>
          <a:lstStyle/>
          <a:p>
            <a:r>
              <a:rPr lang="nl-NL" dirty="0"/>
              <a:t>Modelleerproces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5375875" y="8946001"/>
            <a:ext cx="7527236" cy="74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29985" tIns="64993" rIns="129985" bIns="64993" rtlCol="0">
            <a:spAutoFit/>
          </a:bodyPr>
          <a:lstStyle/>
          <a:p>
            <a:pPr algn="l" defTabSz="1299858" hangingPunct="1"/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“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You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must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know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much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for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nl-NL" sz="4000" b="0" kern="1200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physics</a:t>
            </a:r>
            <a:r>
              <a:rPr lang="nl-NL" sz="40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5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32" grpId="0" animBg="1"/>
      <p:bldP spid="34" grpId="0"/>
      <p:bldP spid="36" grpId="0" animBg="1"/>
      <p:bldP spid="39" grpId="0" animBg="1"/>
      <p:bldP spid="40" grpId="0"/>
      <p:bldP spid="42" grpId="0" animBg="1"/>
      <p:bldP spid="43" grpId="0" animBg="1"/>
      <p:bldP spid="35" grpId="0" animBg="1"/>
      <p:bldP spid="44" grpId="0" animBg="1"/>
      <p:bldP spid="47" grpId="0" animBg="1"/>
      <p:bldP spid="49" grpId="0" animBg="1"/>
      <p:bldP spid="37" grpId="0"/>
      <p:bldP spid="41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3004800" cy="1087579"/>
          </a:xfrm>
        </p:spPr>
        <p:txBody>
          <a:bodyPr>
            <a:normAutofit fontScale="90000"/>
          </a:bodyPr>
          <a:lstStyle/>
          <a:p>
            <a:r>
              <a:rPr lang="nl-NL" sz="5400" dirty="0"/>
              <a:t>Overeenkomst tussen modelleren en practicum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292402"/>
            <a:ext cx="13004800" cy="8295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Main types of goals of practical work (Van den Berg &amp; Giddings, 1992):</a:t>
            </a:r>
            <a:endParaRPr lang="nl-NL" sz="2800" dirty="0"/>
          </a:p>
          <a:p>
            <a:pPr marL="1011417" indent="-501193">
              <a:buFont typeface="+mj-lt"/>
              <a:buAutoNum type="arabicPeriod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learning of equipment skills;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11417" indent="-501193">
              <a:buFont typeface="+mj-lt"/>
              <a:buAutoNum type="arabicPeriod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acquiring research abilities;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11417" indent="-501193">
              <a:buFont typeface="+mj-lt"/>
              <a:buAutoNum type="arabicPeriod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learning of new physics or mathematics concepts</a:t>
            </a:r>
          </a:p>
          <a:p>
            <a:pPr marL="0" indent="0">
              <a:buNone/>
            </a:pPr>
            <a:endParaRPr lang="nl-NL" sz="2800" dirty="0"/>
          </a:p>
          <a:p>
            <a:pPr marL="0" indent="0">
              <a:buNone/>
            </a:pPr>
            <a:r>
              <a:rPr lang="en-GB" sz="2800" dirty="0"/>
              <a:t>Too many goals in one task interfere negatively  </a:t>
            </a:r>
            <a:r>
              <a:rPr lang="en-GB" sz="2800" dirty="0">
                <a:sym typeface="Wingdings" panose="05000000000000000000" pitchFamily="2" charset="2"/>
              </a:rPr>
              <a:t></a:t>
            </a:r>
            <a:endParaRPr lang="nl-NL" sz="2800" dirty="0"/>
          </a:p>
          <a:p>
            <a:pPr marL="1056569" indent="-546347"/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Limitation of goals per task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56569" indent="-546347"/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Equipment skills first and separately; 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56569" indent="-546347"/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For equipment skills, a ‘cookbook’ suffices;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56569" indent="-546347"/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Basic research abilities: separately, first with a conceptual simple subject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56569" indent="-546347"/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Conceptual learning goal? </a:t>
            </a:r>
          </a:p>
          <a:p>
            <a:pPr lvl="1" indent="-546347">
              <a:buFont typeface="Wingdings" pitchFamily="2" charset="2"/>
              <a:buChar char="à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Focus students’ attention to the relevant conceptual aspects in advance</a:t>
            </a:r>
            <a:endParaRPr lang="nl-N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indent="-546347">
              <a:buFont typeface="Wingdings" pitchFamily="2" charset="2"/>
              <a:buChar char="à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explicit attention to reflection afterwards</a:t>
            </a:r>
          </a:p>
          <a:p>
            <a:pPr marL="0" indent="0">
              <a:buNone/>
            </a:pPr>
            <a:endParaRPr lang="nl-NL" sz="2800" dirty="0"/>
          </a:p>
          <a:p>
            <a:pPr marL="0" indent="0">
              <a:buNone/>
            </a:pPr>
            <a:r>
              <a:rPr lang="en-GB" sz="2800" dirty="0"/>
              <a:t>Additional: introduce new elements of graphical models in advance, </a:t>
            </a:r>
          </a:p>
          <a:p>
            <a:pPr marL="0" indent="0">
              <a:buNone/>
            </a:pPr>
            <a:r>
              <a:rPr lang="en-GB" sz="2800" dirty="0"/>
              <a:t>possibly in separate, relatively simple model­ling activities.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012787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897566"/>
              </p:ext>
            </p:extLst>
          </p:nvPr>
        </p:nvGraphicFramePr>
        <p:xfrm>
          <a:off x="767364" y="1335556"/>
          <a:ext cx="12237435" cy="771831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5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67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23186">
                <a:tc rowSpan="2"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Basic concepts</a:t>
                      </a:r>
                      <a:endParaRPr lang="nl-NL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Introduce the required new basic concepts from physics and/or mathematics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057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Verify the presence of this new basic knowledge (e.g. formative test)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945">
                <a:tc rowSpan="5"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Experiment</a:t>
                      </a:r>
                      <a:endParaRPr lang="nl-NL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Deal with equipment (preferably in a separate task)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318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Focus attention to relevant aspects, e.g. by means of questions or by letting students make predictions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Carry out the actual experiment, doing measurements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Reflect at the end of the experiment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Reflect after the experiment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6945">
                <a:tc rowSpan="8"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Modelling</a:t>
                      </a:r>
                      <a:endParaRPr lang="nl-NL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Introduce new conceptual aspects of modelling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Focus attention to relevant aspects (or</a:t>
                      </a:r>
                      <a:r>
                        <a:rPr lang="en-GB" sz="2600" baseline="0" dirty="0">
                          <a:effectLst/>
                        </a:rPr>
                        <a:t> in experiment)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7240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Deal with new aspects of the software tool (pref. separate task)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Carry out the actual modelling task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82318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Test and evaluate the model 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by comparing model output and experimental data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Optionally: apply the model to new situations (pref. separate task)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Reflect at the end of the modelling task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26945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Reflect after the modelling task</a:t>
                      </a:r>
                      <a:endParaRPr lang="nl-NL" sz="2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7536" marR="97536" marT="15353" marB="153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0" y="63465"/>
            <a:ext cx="12851905" cy="1126525"/>
          </a:xfrm>
        </p:spPr>
        <p:txBody>
          <a:bodyPr>
            <a:normAutofit/>
          </a:bodyPr>
          <a:lstStyle/>
          <a:p>
            <a:r>
              <a:rPr lang="en-GB" dirty="0"/>
              <a:t>General modelling learning sequence</a:t>
            </a:r>
            <a:endParaRPr lang="nl-NL" dirty="0"/>
          </a:p>
        </p:txBody>
      </p:sp>
      <p:cxnSp>
        <p:nvCxnSpPr>
          <p:cNvPr id="8" name="Rechte verbindingslijn met pijl 7"/>
          <p:cNvCxnSpPr/>
          <p:nvPr/>
        </p:nvCxnSpPr>
        <p:spPr>
          <a:xfrm>
            <a:off x="357717" y="2316517"/>
            <a:ext cx="0" cy="4710923"/>
          </a:xfrm>
          <a:prstGeom prst="straightConnector1">
            <a:avLst/>
          </a:prstGeom>
          <a:ln w="349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064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87378" y="412303"/>
            <a:ext cx="12817424" cy="7632848"/>
          </a:xfrm>
        </p:spPr>
        <p:txBody>
          <a:bodyPr>
            <a:normAutofit fontScale="92500" lnSpcReduction="10000"/>
          </a:bodyPr>
          <a:lstStyle/>
          <a:p>
            <a:pPr marL="155993" indent="0">
              <a:buNone/>
            </a:pPr>
            <a:r>
              <a:rPr lang="en-US" sz="5800" dirty="0"/>
              <a:t>4.   </a:t>
            </a:r>
            <a:r>
              <a:rPr lang="en-US" sz="5800" dirty="0" err="1"/>
              <a:t>Overzicht</a:t>
            </a:r>
            <a:r>
              <a:rPr lang="en-US" sz="5800" dirty="0"/>
              <a:t> van </a:t>
            </a:r>
            <a:r>
              <a:rPr lang="en-US" sz="5800" dirty="0" err="1"/>
              <a:t>modellen</a:t>
            </a:r>
            <a:r>
              <a:rPr lang="en-US" sz="5800" dirty="0"/>
              <a:t> </a:t>
            </a:r>
            <a:r>
              <a:rPr lang="en-US" sz="5800" dirty="0" err="1"/>
              <a:t>en</a:t>
            </a:r>
            <a:r>
              <a:rPr lang="en-US" sz="5800" dirty="0"/>
              <a:t/>
            </a:r>
            <a:br>
              <a:rPr lang="en-US" sz="5800" dirty="0"/>
            </a:br>
            <a:r>
              <a:rPr lang="en-US" sz="5800" dirty="0"/>
              <a:t>      </a:t>
            </a:r>
            <a:r>
              <a:rPr lang="en-US" sz="5800" dirty="0" err="1"/>
              <a:t>modelleervergelijkingen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  <a:p>
            <a:r>
              <a:rPr lang="en-US" dirty="0" err="1"/>
              <a:t>Domeinen</a:t>
            </a:r>
            <a:r>
              <a:rPr lang="en-US" dirty="0"/>
              <a:t>: </a:t>
            </a:r>
          </a:p>
          <a:p>
            <a:pPr lvl="1"/>
            <a:r>
              <a:rPr lang="en-US" sz="2800" dirty="0" err="1"/>
              <a:t>Kracht</a:t>
            </a:r>
            <a:r>
              <a:rPr lang="en-US" sz="2800" dirty="0"/>
              <a:t> &amp; </a:t>
            </a:r>
            <a:r>
              <a:rPr lang="en-US" sz="2800" dirty="0" err="1"/>
              <a:t>Beweging</a:t>
            </a:r>
            <a:r>
              <a:rPr lang="en-US" sz="2800" dirty="0"/>
              <a:t>, </a:t>
            </a:r>
          </a:p>
          <a:p>
            <a:pPr lvl="1"/>
            <a:r>
              <a:rPr lang="en-US" sz="2800" dirty="0" err="1"/>
              <a:t>Trillingen</a:t>
            </a:r>
            <a:r>
              <a:rPr lang="en-US" sz="2800" dirty="0"/>
              <a:t>, </a:t>
            </a:r>
          </a:p>
          <a:p>
            <a:pPr lvl="1"/>
            <a:r>
              <a:rPr lang="en-US" sz="2800" dirty="0" err="1"/>
              <a:t>Energie</a:t>
            </a:r>
            <a:r>
              <a:rPr lang="en-US" sz="2800" dirty="0"/>
              <a:t> &amp; </a:t>
            </a:r>
            <a:r>
              <a:rPr lang="en-US" sz="2800" dirty="0" err="1"/>
              <a:t>Warmte</a:t>
            </a:r>
            <a:endParaRPr lang="en-US" sz="2800" dirty="0"/>
          </a:p>
          <a:p>
            <a:pPr lvl="1"/>
            <a:r>
              <a:rPr lang="en-US" sz="2800" dirty="0" err="1"/>
              <a:t>Quantumwereld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  <a:p>
            <a:r>
              <a:rPr lang="en-US" dirty="0" err="1"/>
              <a:t>Computermodellen</a:t>
            </a:r>
            <a:r>
              <a:rPr lang="en-US" dirty="0"/>
              <a:t> in Coach 7: </a:t>
            </a:r>
            <a:br>
              <a:rPr lang="en-US" dirty="0"/>
            </a:br>
            <a:r>
              <a:rPr lang="en-US" sz="3000" dirty="0" err="1"/>
              <a:t>bronnen</a:t>
            </a:r>
            <a:r>
              <a:rPr lang="en-US" sz="3000" dirty="0"/>
              <a:t> </a:t>
            </a:r>
            <a:r>
              <a:rPr lang="en-US" sz="3000" dirty="0" err="1"/>
              <a:t>voor</a:t>
            </a:r>
            <a:r>
              <a:rPr lang="en-US" sz="3000" dirty="0"/>
              <a:t> het </a:t>
            </a:r>
            <a:r>
              <a:rPr lang="en-US" sz="3000" dirty="0" err="1"/>
              <a:t>maken</a:t>
            </a:r>
            <a:r>
              <a:rPr lang="en-US" sz="3000" dirty="0"/>
              <a:t> van </a:t>
            </a:r>
            <a:r>
              <a:rPr lang="en-US" sz="3000" dirty="0" err="1"/>
              <a:t>instructiematerialen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  <a:p>
            <a:r>
              <a:rPr lang="en-US" dirty="0" err="1"/>
              <a:t>Geordend</a:t>
            </a:r>
            <a:r>
              <a:rPr lang="en-US" dirty="0"/>
              <a:t> in </a:t>
            </a:r>
            <a:r>
              <a:rPr lang="en-US" dirty="0" err="1"/>
              <a:t>toenemende</a:t>
            </a:r>
            <a:r>
              <a:rPr lang="en-US" dirty="0"/>
              <a:t> </a:t>
            </a:r>
            <a:r>
              <a:rPr lang="en-US" dirty="0" err="1"/>
              <a:t>complexiteit</a:t>
            </a:r>
            <a:endParaRPr lang="en-US" dirty="0"/>
          </a:p>
          <a:p>
            <a:pPr marL="558970" lvl="1" indent="0">
              <a:buNone/>
            </a:pPr>
            <a:r>
              <a:rPr lang="en-US" sz="2800" dirty="0" err="1"/>
              <a:t>Downloadbare</a:t>
            </a:r>
            <a:r>
              <a:rPr lang="en-US" sz="2800" dirty="0"/>
              <a:t> </a:t>
            </a:r>
            <a:r>
              <a:rPr lang="en-US" sz="2800" dirty="0" err="1"/>
              <a:t>tekstgebaseerde</a:t>
            </a:r>
            <a:r>
              <a:rPr lang="en-US" sz="2800" dirty="0"/>
              <a:t> &amp; </a:t>
            </a:r>
            <a:r>
              <a:rPr lang="en-US" sz="2800" dirty="0" err="1"/>
              <a:t>graphische</a:t>
            </a:r>
            <a:r>
              <a:rPr lang="en-US" sz="2800" dirty="0"/>
              <a:t> </a:t>
            </a:r>
            <a:r>
              <a:rPr lang="en-US" sz="2800" dirty="0" err="1"/>
              <a:t>modellen</a:t>
            </a:r>
            <a:r>
              <a:rPr lang="en-US" sz="2800" dirty="0"/>
              <a:t>, </a:t>
            </a:r>
            <a:br>
              <a:rPr lang="en-US" sz="2800" dirty="0"/>
            </a:br>
            <a:r>
              <a:rPr lang="en-US" sz="2800" dirty="0" err="1"/>
              <a:t>gepresenteerd</a:t>
            </a:r>
            <a:r>
              <a:rPr lang="en-US" sz="2800" dirty="0"/>
              <a:t> </a:t>
            </a:r>
            <a:r>
              <a:rPr lang="en-US" sz="2800" dirty="0" err="1"/>
              <a:t>zoals</a:t>
            </a:r>
            <a:r>
              <a:rPr lang="en-US" sz="2800" dirty="0"/>
              <a:t> in het </a:t>
            </a:r>
            <a:r>
              <a:rPr lang="en-US" sz="2800" dirty="0" err="1"/>
              <a:t>centraal</a:t>
            </a:r>
            <a:r>
              <a:rPr lang="en-US" sz="2800" dirty="0"/>
              <a:t> </a:t>
            </a:r>
            <a:r>
              <a:rPr lang="en-US" sz="2800" dirty="0" err="1"/>
              <a:t>examen</a:t>
            </a:r>
            <a:endParaRPr lang="en-US" sz="2800" dirty="0"/>
          </a:p>
          <a:p>
            <a:pPr marL="155993" indent="0">
              <a:buNone/>
            </a:pPr>
            <a:endParaRPr lang="nl-NL" sz="3300" dirty="0"/>
          </a:p>
        </p:txBody>
      </p:sp>
    </p:spTree>
    <p:extLst>
      <p:ext uri="{BB962C8B-B14F-4D97-AF65-F5344CB8AC3E}">
        <p14:creationId xmlns:p14="http://schemas.microsoft.com/office/powerpoint/2010/main" val="4714796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927C91EC-F26F-4C1D-ACE2-30407E279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14" y="1"/>
            <a:ext cx="12771517" cy="827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5767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E4D05FF-44FA-4D26-A6BF-FE9EA4905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96" y="340297"/>
            <a:ext cx="12798748" cy="789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55544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1DDAB6E-D0F2-4007-95C3-47A49560E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5" y="216024"/>
            <a:ext cx="12951643" cy="782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018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xmlns="" id="{B056DDC1-8926-4F88-8674-FAE286A3F537}"/>
              </a:ext>
            </a:extLst>
          </p:cNvPr>
          <p:cNvSpPr txBox="1"/>
          <p:nvPr/>
        </p:nvSpPr>
        <p:spPr>
          <a:xfrm>
            <a:off x="93687" y="52264"/>
            <a:ext cx="12385377" cy="584775"/>
          </a:xfrm>
          <a:prstGeom prst="rect">
            <a:avLst/>
          </a:prstGeom>
          <a:noFill/>
        </p:spPr>
        <p:txBody>
          <a:bodyPr wrap="square" lIns="91401" tIns="45700" rIns="91401" bIns="45700" rtlCol="0">
            <a:spAutoFit/>
          </a:bodyPr>
          <a:lstStyle/>
          <a:p>
            <a:r>
              <a:rPr lang="nl-NL" sz="3100" b="0" dirty="0"/>
              <a:t>Quantumdeeltje-in-een-doosje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4B58118-B901-4ACC-9DC7-CBE3181E4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846" y="988367"/>
            <a:ext cx="13024492" cy="878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9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9712" y="390596"/>
            <a:ext cx="12354560" cy="1625600"/>
          </a:xfrm>
        </p:spPr>
        <p:txBody>
          <a:bodyPr>
            <a:normAutofit/>
          </a:bodyPr>
          <a:lstStyle/>
          <a:p>
            <a:r>
              <a:rPr lang="nl-NL" dirty="0"/>
              <a:t>Achtergrond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5699" y="2106790"/>
            <a:ext cx="12817424" cy="6436925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Nieuw curriculum voor bovenbouw natuurkunde</a:t>
            </a:r>
            <a:br>
              <a:rPr lang="nl-NL" dirty="0"/>
            </a:br>
            <a:r>
              <a:rPr lang="nl-NL" dirty="0"/>
              <a:t>sinds 2013-2014</a:t>
            </a:r>
          </a:p>
          <a:p>
            <a:r>
              <a:rPr lang="nl-NL" dirty="0"/>
              <a:t>De context-concept benadering</a:t>
            </a:r>
          </a:p>
          <a:p>
            <a:r>
              <a:rPr lang="nl-NL" dirty="0"/>
              <a:t>Modelvorming en modelleren zijn belangrijk</a:t>
            </a:r>
            <a:br>
              <a:rPr lang="nl-NL" dirty="0"/>
            </a:br>
            <a:r>
              <a:rPr lang="nl-NL" sz="2400" dirty="0"/>
              <a:t/>
            </a:r>
            <a:br>
              <a:rPr lang="nl-NL" sz="2400" dirty="0"/>
            </a:br>
            <a:r>
              <a:rPr lang="nl-NL" sz="2600" i="1" dirty="0"/>
              <a:t>eindterm modelvorming: </a:t>
            </a: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>De kandidaat kan in contexten een relevant probleem analyseren, inperken tot een hanteerbaar probleem, vertalen naar een model, modeluitkomsten genereren en  interpreteren, en het model toetsen en beoordelen. </a:t>
            </a:r>
            <a:br>
              <a:rPr lang="nl-NL" sz="2600" dirty="0"/>
            </a:br>
            <a:endParaRPr lang="nl-NL" sz="2600" dirty="0"/>
          </a:p>
          <a:p>
            <a:r>
              <a:rPr lang="nl-NL" dirty="0"/>
              <a:t>Onderdeel van eindexamen, zowel CE als SE</a:t>
            </a:r>
          </a:p>
          <a:p>
            <a:r>
              <a:rPr lang="nl-NL" dirty="0"/>
              <a:t>bijvoorbeeld als modelleren met de computer</a:t>
            </a:r>
            <a:br>
              <a:rPr lang="nl-NL" dirty="0"/>
            </a:br>
            <a:r>
              <a:rPr lang="nl-NL" sz="2600" dirty="0"/>
              <a:t/>
            </a:r>
            <a:br>
              <a:rPr lang="nl-NL" sz="2600" dirty="0"/>
            </a:br>
            <a:r>
              <a:rPr lang="nl-NL" sz="2400" dirty="0"/>
              <a:t>“De kandidaat kan gebruik makend van consistente redeneringen en relevante rekenkundige en wiskundige vaardigheden:</a:t>
            </a:r>
          </a:p>
          <a:p>
            <a:pPr lvl="1"/>
            <a:r>
              <a:rPr lang="nl-NL" sz="2400" dirty="0"/>
              <a:t>een bestaand rekenmodel omzetten naar een computermodel</a:t>
            </a:r>
          </a:p>
          <a:p>
            <a:pPr lvl="1"/>
            <a:r>
              <a:rPr lang="nl-NL" sz="2400" dirty="0"/>
              <a:t>een model met een geschikte tijdstap doorrekenen”</a:t>
            </a:r>
          </a:p>
          <a:p>
            <a:pPr lvl="1"/>
            <a:endParaRPr lang="nl-NL" sz="2000" dirty="0"/>
          </a:p>
          <a:p>
            <a:pPr lvl="1"/>
            <a:endParaRPr lang="nl-NL" sz="1800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19296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vwo natuurkunde examenvraag </a:t>
            </a:r>
            <a:br>
              <a:rPr lang="nl-NL" dirty="0"/>
            </a:br>
            <a:r>
              <a:rPr lang="nl-NL" dirty="0"/>
              <a:t>Mei 2018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50240" y="2106778"/>
            <a:ext cx="11704320" cy="7256226"/>
          </a:xfrm>
        </p:spPr>
        <p:txBody>
          <a:bodyPr>
            <a:normAutofit lnSpcReduction="10000"/>
          </a:bodyPr>
          <a:lstStyle/>
          <a:p>
            <a:r>
              <a:rPr lang="nl-NL" dirty="0"/>
              <a:t>Beweging van een auto als voortstuwing stopt</a:t>
            </a:r>
          </a:p>
          <a:p>
            <a:r>
              <a:rPr lang="en-US" dirty="0" err="1"/>
              <a:t>Incompleet</a:t>
            </a:r>
            <a:r>
              <a:rPr lang="en-US" dirty="0"/>
              <a:t> model: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976986" indent="-457011">
              <a:buFont typeface="Courier New" panose="02070309020205020404" pitchFamily="49" charset="0"/>
              <a:buChar char="o"/>
            </a:pPr>
            <a:r>
              <a:rPr lang="en-US" sz="3000" dirty="0"/>
              <a:t>Hoe </a:t>
            </a:r>
            <a:r>
              <a:rPr lang="en-US" sz="3000" dirty="0" err="1"/>
              <a:t>kun</a:t>
            </a:r>
            <a:r>
              <a:rPr lang="en-US" sz="3000" dirty="0"/>
              <a:t> je, </a:t>
            </a:r>
            <a:r>
              <a:rPr lang="en-US" sz="3000" dirty="0" err="1"/>
              <a:t>gegeven</a:t>
            </a:r>
            <a:r>
              <a:rPr lang="en-US" sz="3000" dirty="0"/>
              <a:t> </a:t>
            </a:r>
            <a:r>
              <a:rPr lang="en-US" sz="3000" dirty="0" err="1"/>
              <a:t>grafieken</a:t>
            </a:r>
            <a:r>
              <a:rPr lang="en-US" sz="3000" dirty="0"/>
              <a:t> van </a:t>
            </a:r>
            <a:r>
              <a:rPr lang="en-US" sz="3000" dirty="0" err="1"/>
              <a:t>meetgegevens</a:t>
            </a:r>
            <a:r>
              <a:rPr lang="en-US" sz="3000" dirty="0"/>
              <a:t> </a:t>
            </a:r>
            <a:r>
              <a:rPr lang="en-US" sz="3000" dirty="0" err="1"/>
              <a:t>en</a:t>
            </a:r>
            <a:r>
              <a:rPr lang="en-US" sz="3000" dirty="0"/>
              <a:t> </a:t>
            </a:r>
            <a:r>
              <a:rPr lang="en-US" sz="3000" dirty="0" err="1"/>
              <a:t>modelresultaten</a:t>
            </a:r>
            <a:r>
              <a:rPr lang="en-US" sz="3000" dirty="0"/>
              <a:t>, </a:t>
            </a:r>
            <a:r>
              <a:rPr lang="en-US" sz="3000" dirty="0" err="1"/>
              <a:t>parameterwaarden</a:t>
            </a:r>
            <a:r>
              <a:rPr lang="en-US" sz="3000" dirty="0"/>
              <a:t> </a:t>
            </a:r>
            <a:r>
              <a:rPr lang="en-US" sz="3000" dirty="0" err="1"/>
              <a:t>verbeteren</a:t>
            </a:r>
            <a:r>
              <a:rPr lang="en-US" sz="3000" dirty="0"/>
              <a:t>?</a:t>
            </a:r>
          </a:p>
          <a:p>
            <a:pPr marL="976986" indent="-457011">
              <a:buFont typeface="Courier New" panose="02070309020205020404" pitchFamily="49" charset="0"/>
              <a:buChar char="o"/>
            </a:pPr>
            <a:r>
              <a:rPr lang="en-US" sz="3000" dirty="0" err="1"/>
              <a:t>Breid</a:t>
            </a:r>
            <a:r>
              <a:rPr lang="en-US" sz="3000" dirty="0"/>
              <a:t> het model </a:t>
            </a:r>
            <a:r>
              <a:rPr lang="en-US" sz="3000" dirty="0" err="1"/>
              <a:t>uit</a:t>
            </a:r>
            <a:r>
              <a:rPr lang="en-US" sz="3000" dirty="0"/>
              <a:t> </a:t>
            </a:r>
            <a:r>
              <a:rPr lang="en-US" sz="3000" dirty="0" err="1"/>
              <a:t>zodat</a:t>
            </a:r>
            <a:r>
              <a:rPr lang="en-US" sz="3000" dirty="0"/>
              <a:t> de </a:t>
            </a:r>
            <a:r>
              <a:rPr lang="en-US" sz="3000" dirty="0" err="1"/>
              <a:t>uitrij-afstand</a:t>
            </a:r>
            <a:r>
              <a:rPr lang="en-US" sz="3000" dirty="0"/>
              <a:t> </a:t>
            </a:r>
            <a:r>
              <a:rPr lang="en-US" sz="3000" dirty="0" err="1"/>
              <a:t>berekend</a:t>
            </a:r>
            <a:r>
              <a:rPr lang="en-US" sz="3000" dirty="0"/>
              <a:t> </a:t>
            </a:r>
            <a:r>
              <a:rPr lang="en-US" sz="3000" dirty="0" err="1"/>
              <a:t>wordt</a:t>
            </a:r>
            <a:r>
              <a:rPr lang="en-US" sz="3000" dirty="0"/>
              <a:t>.</a:t>
            </a:r>
            <a:endParaRPr lang="nl-NL" dirty="0"/>
          </a:p>
          <a:p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19C10FC-3915-4D06-BE36-C5053C3FA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835" y="3292623"/>
            <a:ext cx="10954955" cy="355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0761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9712" y="390596"/>
            <a:ext cx="12354560" cy="1625600"/>
          </a:xfrm>
        </p:spPr>
        <p:txBody>
          <a:bodyPr>
            <a:normAutofit/>
          </a:bodyPr>
          <a:lstStyle/>
          <a:p>
            <a:r>
              <a:rPr lang="nl-NL" dirty="0"/>
              <a:t>Waarom een handreiking?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5699" y="2106788"/>
            <a:ext cx="12817424" cy="7018495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Een lange traditie in natuurkundeonderwijs in</a:t>
            </a:r>
          </a:p>
          <a:p>
            <a:pPr lvl="1"/>
            <a:r>
              <a:rPr lang="nl-NL" dirty="0"/>
              <a:t>gebruik van modellen, </a:t>
            </a:r>
          </a:p>
          <a:p>
            <a:pPr lvl="1"/>
            <a:r>
              <a:rPr lang="nl-NL" dirty="0"/>
              <a:t>modelleren door leerlingen met de computer </a:t>
            </a:r>
            <a:br>
              <a:rPr lang="nl-NL" dirty="0"/>
            </a:br>
            <a:r>
              <a:rPr lang="nl-NL" dirty="0"/>
              <a:t>(</a:t>
            </a:r>
            <a:r>
              <a:rPr lang="nl-NL" dirty="0" err="1" smtClean="0"/>
              <a:t>Powersim</a:t>
            </a:r>
            <a:r>
              <a:rPr lang="nl-NL" dirty="0"/>
              <a:t>, COACH), </a:t>
            </a:r>
          </a:p>
          <a:p>
            <a:pPr lvl="1"/>
            <a:r>
              <a:rPr lang="nl-NL" dirty="0"/>
              <a:t>toetsing van modelleren in schoolexamens</a:t>
            </a:r>
          </a:p>
          <a:p>
            <a:r>
              <a:rPr lang="nl-NL" dirty="0"/>
              <a:t>MAAR:</a:t>
            </a:r>
          </a:p>
          <a:p>
            <a:pPr lvl="1"/>
            <a:r>
              <a:rPr lang="nl-NL" dirty="0"/>
              <a:t>nu </a:t>
            </a:r>
            <a:r>
              <a:rPr lang="nl-NL" dirty="0" smtClean="0"/>
              <a:t>wordt modelleren ook in </a:t>
            </a:r>
            <a:r>
              <a:rPr lang="nl-NL" dirty="0" smtClean="0"/>
              <a:t>het </a:t>
            </a:r>
            <a:r>
              <a:rPr lang="nl-NL" dirty="0" smtClean="0"/>
              <a:t>centraal </a:t>
            </a:r>
            <a:r>
              <a:rPr lang="nl-NL" dirty="0" smtClean="0"/>
              <a:t>examen getoetst en</a:t>
            </a:r>
            <a:endParaRPr lang="nl-NL" dirty="0"/>
          </a:p>
          <a:p>
            <a:pPr lvl="1"/>
            <a:r>
              <a:rPr lang="nl-NL" dirty="0" smtClean="0"/>
              <a:t>moderne </a:t>
            </a:r>
            <a:r>
              <a:rPr lang="nl-NL" dirty="0" smtClean="0"/>
              <a:t>contexten </a:t>
            </a:r>
            <a:r>
              <a:rPr lang="nl-NL" dirty="0" smtClean="0"/>
              <a:t>lenen zich voor </a:t>
            </a:r>
            <a:r>
              <a:rPr lang="nl-NL" dirty="0" smtClean="0"/>
              <a:t>modellen en </a:t>
            </a:r>
            <a:r>
              <a:rPr lang="nl-NL" dirty="0" smtClean="0"/>
              <a:t>modelleren</a:t>
            </a:r>
          </a:p>
          <a:p>
            <a:r>
              <a:rPr lang="nl-NL" dirty="0" smtClean="0"/>
              <a:t>Leraren moeten hun </a:t>
            </a:r>
            <a:r>
              <a:rPr lang="nl-NL" dirty="0" err="1" smtClean="0"/>
              <a:t>doceeractviteiten</a:t>
            </a:r>
            <a:r>
              <a:rPr lang="nl-NL" dirty="0" smtClean="0"/>
              <a:t> op het gebied van modelvorming vernieuwen via</a:t>
            </a:r>
          </a:p>
          <a:p>
            <a:pPr lvl="1"/>
            <a:r>
              <a:rPr lang="nl-NL" dirty="0" smtClean="0"/>
              <a:t>nascholing</a:t>
            </a:r>
            <a:r>
              <a:rPr lang="nl-NL" dirty="0"/>
              <a:t>, </a:t>
            </a:r>
          </a:p>
          <a:p>
            <a:pPr lvl="1"/>
            <a:r>
              <a:rPr lang="nl-NL" dirty="0"/>
              <a:t>artikelen in tijdschriften voor leraren, </a:t>
            </a:r>
          </a:p>
          <a:p>
            <a:pPr lvl="1"/>
            <a:r>
              <a:rPr lang="nl-NL" dirty="0"/>
              <a:t>rapporten van de curriculum vernieuwingscommissie en SLO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43300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0528" y="390596"/>
            <a:ext cx="12354560" cy="1625600"/>
          </a:xfrm>
        </p:spPr>
        <p:txBody>
          <a:bodyPr>
            <a:normAutofit/>
          </a:bodyPr>
          <a:lstStyle/>
          <a:p>
            <a:r>
              <a:rPr lang="nl-NL" dirty="0"/>
              <a:t>Wat ontbreekt?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5699" y="2106781"/>
            <a:ext cx="12817424" cy="6802470"/>
          </a:xfrm>
        </p:spPr>
        <p:txBody>
          <a:bodyPr>
            <a:normAutofit fontScale="92500" lnSpcReduction="10000"/>
          </a:bodyPr>
          <a:lstStyle/>
          <a:p>
            <a:pPr marL="155993" indent="0">
              <a:buNone/>
            </a:pPr>
            <a:r>
              <a:rPr lang="nl-NL" sz="3500" dirty="0"/>
              <a:t>Een handreiking die</a:t>
            </a:r>
          </a:p>
          <a:p>
            <a:r>
              <a:rPr lang="nl-NL" sz="3500" dirty="0"/>
              <a:t>een aanvulling op de handreiking schoolexamen natuurkunde havo/vwo is</a:t>
            </a:r>
          </a:p>
          <a:p>
            <a:r>
              <a:rPr lang="nl-NL" sz="3500" dirty="0"/>
              <a:t>natuurkundedocenten informeert </a:t>
            </a:r>
            <a:r>
              <a:rPr lang="nl-NL" sz="3500" dirty="0" smtClean="0"/>
              <a:t>over </a:t>
            </a:r>
            <a:r>
              <a:rPr lang="nl-NL" sz="3500" dirty="0"/>
              <a:t>de rol van modelleren in natuurkunde en </a:t>
            </a:r>
            <a:r>
              <a:rPr lang="nl-NL" sz="3500" dirty="0" smtClean="0"/>
              <a:t>natuurkundeonderwijs en over </a:t>
            </a:r>
            <a:r>
              <a:rPr lang="nl-NL" sz="3500" dirty="0" smtClean="0"/>
              <a:t>de </a:t>
            </a:r>
            <a:r>
              <a:rPr lang="nl-NL" sz="3500" dirty="0"/>
              <a:t>exameneisen t.a.v. modelleren </a:t>
            </a:r>
          </a:p>
          <a:p>
            <a:r>
              <a:rPr lang="nl-NL" sz="3500" dirty="0"/>
              <a:t>suggesties en didactische adviezen voor de inrichting van een samenhangend </a:t>
            </a:r>
            <a:r>
              <a:rPr lang="nl-NL" sz="3500" dirty="0" smtClean="0"/>
              <a:t>modelleercurriculum aanreikt</a:t>
            </a:r>
            <a:endParaRPr lang="nl-NL" sz="3500" dirty="0"/>
          </a:p>
          <a:p>
            <a:r>
              <a:rPr lang="nl-NL" sz="3500" dirty="0"/>
              <a:t>voorbeeldmodellen voor veel verschillende </a:t>
            </a:r>
            <a:r>
              <a:rPr lang="nl-NL" sz="3500" dirty="0" smtClean="0"/>
              <a:t>onderwerpen </a:t>
            </a:r>
            <a:r>
              <a:rPr lang="nl-NL" sz="3500" dirty="0" smtClean="0"/>
              <a:t>bevat </a:t>
            </a:r>
            <a:r>
              <a:rPr lang="nl-NL" sz="3500" dirty="0"/>
              <a:t>die als (inspiratie)bronnen voor het maken van instructiematerialen kunnen dienen</a:t>
            </a:r>
          </a:p>
          <a:p>
            <a:r>
              <a:rPr lang="nl-NL" sz="3500" dirty="0"/>
              <a:t>webgebaseerd is en beschikbaar gesteld voor gebruik onder creative </a:t>
            </a:r>
            <a:r>
              <a:rPr lang="nl-NL" sz="3500" dirty="0" err="1"/>
              <a:t>commons</a:t>
            </a:r>
            <a:r>
              <a:rPr lang="nl-NL" sz="3500" dirty="0"/>
              <a:t> </a:t>
            </a:r>
            <a:r>
              <a:rPr lang="nl-NL" sz="3500" dirty="0" smtClean="0"/>
              <a:t>licentie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7598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DDBC0E-2A87-4DFD-A24D-27A50087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Door wie gemaakt?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EF63353-BC69-4D23-8B6E-62D5DE5383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Chris van Weert (redactie)</a:t>
            </a:r>
          </a:p>
          <a:p>
            <a:r>
              <a:rPr lang="nl-NL" dirty="0"/>
              <a:t>Peter Uylings</a:t>
            </a:r>
          </a:p>
          <a:p>
            <a:r>
              <a:rPr lang="nl-NL" dirty="0"/>
              <a:t>André Heck</a:t>
            </a:r>
          </a:p>
          <a:p>
            <a:endParaRPr lang="nl-NL" dirty="0"/>
          </a:p>
          <a:p>
            <a:r>
              <a:rPr lang="nl-NL" dirty="0"/>
              <a:t>in samenwerking/overleg met</a:t>
            </a:r>
          </a:p>
          <a:p>
            <a:pPr lvl="1"/>
            <a:r>
              <a:rPr lang="nl-NL" dirty="0"/>
              <a:t>SLO </a:t>
            </a:r>
            <a:r>
              <a:rPr lang="nl-NL" dirty="0" smtClean="0"/>
              <a:t>(Erik Woldhuis, Maarten Pieters)</a:t>
            </a:r>
            <a:endParaRPr lang="nl-NL" dirty="0"/>
          </a:p>
          <a:p>
            <a:pPr lvl="1"/>
            <a:r>
              <a:rPr lang="nl-NL" dirty="0"/>
              <a:t>CITO (Pieter Smeets)</a:t>
            </a:r>
          </a:p>
          <a:p>
            <a:pPr lvl="1"/>
            <a:r>
              <a:rPr lang="nl-NL" dirty="0"/>
              <a:t>Vaksteunpunt natuurkunde ITS Academie  </a:t>
            </a:r>
            <a:br>
              <a:rPr lang="nl-NL" dirty="0"/>
            </a:br>
            <a:r>
              <a:rPr lang="nl-NL" dirty="0"/>
              <a:t>(Onne van Buuren, Bert Haalboom, Onne Slooten)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951115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9712" y="390596"/>
            <a:ext cx="12695088" cy="1625600"/>
          </a:xfrm>
        </p:spPr>
        <p:txBody>
          <a:bodyPr>
            <a:normAutofit fontScale="90000"/>
          </a:bodyPr>
          <a:lstStyle/>
          <a:p>
            <a:r>
              <a:rPr lang="nl-NL" dirty="0"/>
              <a:t>Ontwerp van de handreiking: 4 delen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5699" y="2106788"/>
            <a:ext cx="12817424" cy="7018495"/>
          </a:xfrm>
        </p:spPr>
        <p:txBody>
          <a:bodyPr>
            <a:normAutofit fontScale="92500" lnSpcReduction="20000"/>
          </a:bodyPr>
          <a:lstStyle/>
          <a:p>
            <a:pPr marL="155993" indent="0">
              <a:buNone/>
            </a:pPr>
            <a:r>
              <a:rPr lang="nl-NL" dirty="0"/>
              <a:t>1. Modelleren in wetenschap en techniek</a:t>
            </a:r>
          </a:p>
          <a:p>
            <a:r>
              <a:rPr lang="nl-NL" sz="3600" dirty="0"/>
              <a:t>Wat is modelleren? </a:t>
            </a:r>
            <a:r>
              <a:rPr lang="nl-NL" sz="2600" i="1" dirty="0"/>
              <a:t>Zowel een werkwijze als een denkwijze</a:t>
            </a:r>
            <a:br>
              <a:rPr lang="nl-NL" sz="2600" i="1" dirty="0"/>
            </a:br>
            <a:r>
              <a:rPr lang="nl-NL" sz="1100" dirty="0"/>
              <a:t/>
            </a:r>
            <a:br>
              <a:rPr lang="nl-NL" sz="11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endParaRPr lang="nl-NL" sz="3300" dirty="0"/>
          </a:p>
          <a:p>
            <a:r>
              <a:rPr lang="nl-NL" sz="3300" dirty="0"/>
              <a:t>Het begrip model: </a:t>
            </a:r>
            <a:br>
              <a:rPr lang="nl-NL" sz="3300" dirty="0"/>
            </a:br>
            <a:r>
              <a:rPr lang="nl-NL" sz="2600" i="1" dirty="0"/>
              <a:t>een representatie van de werkelijkheid waarmee we deze kunnen begrijpen</a:t>
            </a:r>
            <a:br>
              <a:rPr lang="nl-NL" sz="2600" i="1" dirty="0"/>
            </a:br>
            <a:endParaRPr lang="nl-NL" sz="2600" i="1" dirty="0"/>
          </a:p>
          <a:p>
            <a:r>
              <a:rPr lang="nl-NL" sz="3300" dirty="0"/>
              <a:t>Modellenwerk om de natuur te </a:t>
            </a:r>
            <a:r>
              <a:rPr lang="nl-NL" sz="3300" dirty="0" smtClean="0"/>
              <a:t>beschrijven </a:t>
            </a:r>
            <a:r>
              <a:rPr lang="nl-NL" sz="3300" dirty="0"/>
              <a:t>en te begrijpen</a:t>
            </a:r>
            <a:endParaRPr lang="nl-NL" sz="2600" i="1" dirty="0"/>
          </a:p>
          <a:p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2402328-E92D-4123-A6CB-EEB15BBC9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2252" y="3076600"/>
            <a:ext cx="688235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760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97806" y="381737"/>
            <a:ext cx="12817424" cy="9404877"/>
          </a:xfrm>
        </p:spPr>
        <p:txBody>
          <a:bodyPr>
            <a:normAutofit lnSpcReduction="10000"/>
          </a:bodyPr>
          <a:lstStyle/>
          <a:p>
            <a:pPr marL="155993" indent="0">
              <a:buNone/>
            </a:pPr>
            <a:r>
              <a:rPr lang="nl-NL" sz="4400" dirty="0"/>
              <a:t>2.   Modelleren in het VO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r>
              <a:rPr lang="nl-NL" sz="3300" dirty="0"/>
              <a:t>Leren modelleren</a:t>
            </a:r>
          </a:p>
          <a:p>
            <a:pPr lvl="1"/>
            <a:r>
              <a:rPr lang="nl-NL" sz="2800" dirty="0"/>
              <a:t>Leren over modellen</a:t>
            </a:r>
          </a:p>
          <a:p>
            <a:pPr lvl="1"/>
            <a:r>
              <a:rPr lang="nl-NL" sz="2800" dirty="0"/>
              <a:t>Leren modelleren</a:t>
            </a:r>
          </a:p>
          <a:p>
            <a:pPr lvl="1"/>
            <a:r>
              <a:rPr lang="nl-NL" sz="2800" dirty="0"/>
              <a:t>Leren van het gemodelleerde</a:t>
            </a:r>
            <a:br>
              <a:rPr lang="nl-NL" sz="2800" dirty="0"/>
            </a:br>
            <a:endParaRPr lang="nl-NL" sz="2800" dirty="0"/>
          </a:p>
          <a:p>
            <a:r>
              <a:rPr lang="nl-NL" sz="3300" dirty="0"/>
              <a:t>Model-leercyclus</a:t>
            </a:r>
          </a:p>
          <a:p>
            <a:pPr lvl="1"/>
            <a:r>
              <a:rPr lang="nl-NL" sz="2800" dirty="0"/>
              <a:t>Hulpmiddel om leeractiviteiten vorm</a:t>
            </a:r>
            <a:br>
              <a:rPr lang="nl-NL" sz="2800" dirty="0"/>
            </a:br>
            <a:r>
              <a:rPr lang="nl-NL" sz="2800" dirty="0"/>
              <a:t>te geven en een systematische opbouw van het modelleeronderwijs</a:t>
            </a:r>
            <a:br>
              <a:rPr lang="nl-NL" sz="2800" dirty="0"/>
            </a:br>
            <a:r>
              <a:rPr lang="nl-NL" sz="2800" dirty="0"/>
              <a:t>te realiseren</a:t>
            </a:r>
            <a:br>
              <a:rPr lang="nl-NL" sz="2800" dirty="0"/>
            </a:br>
            <a:endParaRPr lang="nl-NL" sz="2800" dirty="0"/>
          </a:p>
          <a:p>
            <a:r>
              <a:rPr lang="nl-NL" sz="3300" dirty="0"/>
              <a:t>Didactiek van modelleren</a:t>
            </a:r>
            <a:br>
              <a:rPr lang="nl-NL" sz="3300" dirty="0"/>
            </a:br>
            <a:endParaRPr lang="nl-NL" sz="3300" dirty="0"/>
          </a:p>
          <a:p>
            <a:r>
              <a:rPr lang="nl-NL" sz="3300" dirty="0"/>
              <a:t>How people learn</a:t>
            </a:r>
            <a:br>
              <a:rPr lang="nl-NL" sz="3300" dirty="0"/>
            </a:br>
            <a:r>
              <a:rPr lang="nl-NL" sz="3300" i="1" dirty="0"/>
              <a:t>Leercyclus van Kolb</a:t>
            </a: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/>
            </a:r>
            <a:br>
              <a:rPr lang="nl-NL" sz="3300" dirty="0"/>
            </a:br>
            <a:endParaRPr lang="nl-NL" sz="3300" dirty="0"/>
          </a:p>
          <a:p>
            <a:endParaRPr lang="nl-NL" sz="3300" dirty="0"/>
          </a:p>
          <a:p>
            <a:endParaRPr lang="nl-NL" sz="3300" dirty="0"/>
          </a:p>
          <a:p>
            <a:pPr marL="155993" indent="0">
              <a:buNone/>
            </a:pPr>
            <a:endParaRPr lang="nl-NL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FCAB20F-2C2E-4D53-B1AA-44CB59B58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6062" y="59738"/>
            <a:ext cx="5498192" cy="43570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398690F-0456-43C3-A278-AE2C3EF70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6008" y="5367598"/>
            <a:ext cx="5588803" cy="433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4092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87378" y="412314"/>
            <a:ext cx="12817424" cy="7018495"/>
          </a:xfrm>
        </p:spPr>
        <p:txBody>
          <a:bodyPr>
            <a:normAutofit lnSpcReduction="10000"/>
          </a:bodyPr>
          <a:lstStyle/>
          <a:p>
            <a:pPr marL="155993" indent="0">
              <a:buNone/>
            </a:pPr>
            <a:r>
              <a:rPr lang="nl-NL" sz="4400" dirty="0"/>
              <a:t>3.   Leerlijn modelleren</a:t>
            </a:r>
            <a:br>
              <a:rPr lang="nl-NL" sz="4400" dirty="0"/>
            </a:br>
            <a:r>
              <a:rPr lang="nl-NL" sz="1100" dirty="0"/>
              <a:t/>
            </a:r>
            <a:br>
              <a:rPr lang="nl-NL" sz="1100" dirty="0"/>
            </a:br>
            <a:r>
              <a:rPr lang="nl-NL" sz="3300" dirty="0"/>
              <a:t>Uitgangspunt:</a:t>
            </a:r>
            <a:br>
              <a:rPr lang="nl-NL" sz="3300" dirty="0"/>
            </a:br>
            <a:r>
              <a:rPr lang="en-US" sz="3300" dirty="0"/>
              <a:t>O. van </a:t>
            </a:r>
            <a:r>
              <a:rPr lang="en-US" sz="3300" dirty="0" err="1"/>
              <a:t>Buuren</a:t>
            </a:r>
            <a:r>
              <a:rPr lang="en-US" sz="3300" dirty="0"/>
              <a:t>, </a:t>
            </a:r>
            <a:r>
              <a:rPr lang="en-US" sz="3300" i="1" dirty="0"/>
              <a:t>Development of a Modelling Learning Path</a:t>
            </a:r>
            <a:r>
              <a:rPr lang="en-US" sz="3300" dirty="0"/>
              <a:t>, </a:t>
            </a:r>
            <a:r>
              <a:rPr lang="en-US" sz="3300" dirty="0" err="1"/>
              <a:t>proefschrift</a:t>
            </a:r>
            <a:r>
              <a:rPr lang="en-US" sz="3300" dirty="0"/>
              <a:t>, Universiteit van Amsterdam (2014)</a:t>
            </a:r>
            <a:br>
              <a:rPr lang="en-US" sz="3300" dirty="0"/>
            </a:br>
            <a:r>
              <a:rPr lang="en-US" sz="3300" dirty="0">
                <a:hlinkClick r:id="rId2"/>
              </a:rPr>
              <a:t>http://dare.uva.nl/document/519534</a:t>
            </a:r>
            <a:r>
              <a:rPr lang="en-US" sz="3300" dirty="0"/>
              <a:t> </a:t>
            </a:r>
            <a:br>
              <a:rPr lang="en-US" sz="3300" dirty="0"/>
            </a:br>
            <a:r>
              <a:rPr lang="en-US" sz="3300" dirty="0"/>
              <a:t/>
            </a:r>
            <a:br>
              <a:rPr lang="en-US" sz="3300" dirty="0"/>
            </a:br>
            <a:r>
              <a:rPr lang="en-US" sz="3300" dirty="0"/>
              <a:t/>
            </a:r>
            <a:br>
              <a:rPr lang="en-US" sz="3300" dirty="0"/>
            </a:br>
            <a:endParaRPr lang="en-US" sz="3300" dirty="0"/>
          </a:p>
          <a:p>
            <a:pPr marL="155993" indent="0">
              <a:buNone/>
            </a:pPr>
            <a:r>
              <a:rPr lang="en-US" sz="3300" dirty="0" err="1"/>
              <a:t>Ontwerprincipes</a:t>
            </a:r>
            <a:r>
              <a:rPr lang="en-US" sz="3300" dirty="0"/>
              <a:t> </a:t>
            </a:r>
            <a:r>
              <a:rPr lang="en-US" sz="3300" dirty="0" err="1"/>
              <a:t>volgen</a:t>
            </a:r>
            <a:r>
              <a:rPr lang="en-US" sz="3300" dirty="0"/>
              <a:t> </a:t>
            </a:r>
            <a:r>
              <a:rPr lang="en-US" sz="3300" dirty="0" err="1"/>
              <a:t>uit</a:t>
            </a:r>
            <a:endParaRPr lang="en-US" sz="3300" dirty="0"/>
          </a:p>
          <a:p>
            <a:pPr marL="613193" indent="-457200"/>
            <a:r>
              <a:rPr lang="en-US" sz="3300" dirty="0"/>
              <a:t>het </a:t>
            </a:r>
            <a:r>
              <a:rPr lang="en-US" sz="3300" dirty="0" err="1"/>
              <a:t>modelleerproces</a:t>
            </a:r>
            <a:endParaRPr lang="en-US" sz="3300" dirty="0"/>
          </a:p>
          <a:p>
            <a:pPr marL="613193" indent="-457200"/>
            <a:r>
              <a:rPr lang="en-US" sz="3300" dirty="0"/>
              <a:t>de </a:t>
            </a:r>
            <a:r>
              <a:rPr lang="en-US" sz="3300" dirty="0" err="1"/>
              <a:t>overeenkomsten</a:t>
            </a:r>
            <a:r>
              <a:rPr lang="en-US" sz="3300" dirty="0"/>
              <a:t> </a:t>
            </a:r>
            <a:r>
              <a:rPr lang="en-US" sz="3300" dirty="0" err="1"/>
              <a:t>tussen</a:t>
            </a:r>
            <a:r>
              <a:rPr lang="en-US" sz="3300" dirty="0"/>
              <a:t> </a:t>
            </a:r>
            <a:r>
              <a:rPr lang="en-US" sz="3300" dirty="0" err="1"/>
              <a:t>modelleren</a:t>
            </a:r>
            <a:r>
              <a:rPr lang="en-US" sz="3300" dirty="0"/>
              <a:t> </a:t>
            </a:r>
            <a:r>
              <a:rPr lang="en-US" sz="3300" dirty="0" err="1"/>
              <a:t>en</a:t>
            </a:r>
            <a:r>
              <a:rPr lang="en-US" sz="3300" dirty="0"/>
              <a:t> practicum</a:t>
            </a:r>
            <a:br>
              <a:rPr lang="en-US" sz="3300" dirty="0"/>
            </a:br>
            <a:r>
              <a:rPr lang="en-US" sz="3300" dirty="0"/>
              <a:t/>
            </a:r>
            <a:br>
              <a:rPr lang="en-US" sz="3300" dirty="0"/>
            </a:b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454793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590</Words>
  <Application>Microsoft Office PowerPoint</Application>
  <PresentationFormat>Aangepast</PresentationFormat>
  <Paragraphs>149</Paragraphs>
  <Slides>17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Concours</vt:lpstr>
      <vt:lpstr>Kantoorthema</vt:lpstr>
      <vt:lpstr>1_Kantoorthema</vt:lpstr>
      <vt:lpstr>Handreiking modelleren</vt:lpstr>
      <vt:lpstr>Achtergrond</vt:lpstr>
      <vt:lpstr>vwo natuurkunde examenvraag  Mei 2018</vt:lpstr>
      <vt:lpstr>Waarom een handreiking?</vt:lpstr>
      <vt:lpstr>Wat ontbreekt?</vt:lpstr>
      <vt:lpstr>Door wie gemaakt?</vt:lpstr>
      <vt:lpstr>Ontwerp van de handreiking: 4 delen</vt:lpstr>
      <vt:lpstr>PowerPoint-presentatie</vt:lpstr>
      <vt:lpstr>PowerPoint-presentatie</vt:lpstr>
      <vt:lpstr>Modelleerproces</vt:lpstr>
      <vt:lpstr>Overeenkomst tussen modelleren en practicum</vt:lpstr>
      <vt:lpstr>General modelling learning sequence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aheck</dc:creator>
  <cp:lastModifiedBy>heck</cp:lastModifiedBy>
  <cp:revision>211</cp:revision>
  <dcterms:modified xsi:type="dcterms:W3CDTF">2018-12-12T09:10:25Z</dcterms:modified>
</cp:coreProperties>
</file>