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2" r:id="rId1"/>
    <p:sldMasterId id="2147483686" r:id="rId2"/>
  </p:sldMasterIdLst>
  <p:notesMasterIdLst>
    <p:notesMasterId r:id="rId36"/>
  </p:notesMasterIdLst>
  <p:sldIdLst>
    <p:sldId id="286" r:id="rId3"/>
    <p:sldId id="288" r:id="rId4"/>
    <p:sldId id="457" r:id="rId5"/>
    <p:sldId id="257" r:id="rId6"/>
    <p:sldId id="465" r:id="rId7"/>
    <p:sldId id="459" r:id="rId8"/>
    <p:sldId id="391" r:id="rId9"/>
    <p:sldId id="291" r:id="rId10"/>
    <p:sldId id="467" r:id="rId11"/>
    <p:sldId id="471" r:id="rId12"/>
    <p:sldId id="266" r:id="rId13"/>
    <p:sldId id="267" r:id="rId14"/>
    <p:sldId id="268" r:id="rId15"/>
    <p:sldId id="443" r:id="rId16"/>
    <p:sldId id="265" r:id="rId17"/>
    <p:sldId id="346" r:id="rId18"/>
    <p:sldId id="362" r:id="rId19"/>
    <p:sldId id="343" r:id="rId20"/>
    <p:sldId id="301" r:id="rId21"/>
    <p:sldId id="454" r:id="rId22"/>
    <p:sldId id="292" r:id="rId23"/>
    <p:sldId id="463" r:id="rId24"/>
    <p:sldId id="458" r:id="rId25"/>
    <p:sldId id="259" r:id="rId26"/>
    <p:sldId id="260" r:id="rId27"/>
    <p:sldId id="469" r:id="rId28"/>
    <p:sldId id="466" r:id="rId29"/>
    <p:sldId id="464" r:id="rId30"/>
    <p:sldId id="470" r:id="rId31"/>
    <p:sldId id="440" r:id="rId32"/>
    <p:sldId id="378" r:id="rId33"/>
    <p:sldId id="485" r:id="rId34"/>
    <p:sldId id="258" r:id="rId35"/>
  </p:sldIdLst>
  <p:sldSz cx="9144000" cy="5715000" type="screen16x10"/>
  <p:notesSz cx="6858000" cy="9144000"/>
  <p:embeddedFontLst>
    <p:embeddedFont>
      <p:font typeface="Almendra SC" panose="02000000000000000000" pitchFamily="2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mbria Math" panose="02040503050406030204" pitchFamily="18" charset="0"/>
      <p:regular r:id="rId44"/>
    </p:embeddedFont>
    <p:embeddedFont>
      <p:font typeface="Gobold Extra1" panose="02000500000000000000" pitchFamily="2" charset="0"/>
      <p:regular r:id="rId45"/>
    </p:embeddedFont>
    <p:embeddedFont>
      <p:font typeface="Gobold Lowplus" panose="02000500000000000000" pitchFamily="2" charset="0"/>
      <p:regular r:id="rId46"/>
    </p:embeddedFont>
    <p:embeddedFont>
      <p:font typeface="Times" panose="02020603050405020304" pitchFamily="18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0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03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05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07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09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ijn Folkerts" initials="SF" lastIdx="4" clrIdx="0">
    <p:extLst>
      <p:ext uri="{19B8F6BF-5375-455C-9EA6-DF929625EA0E}">
        <p15:presenceInfo xmlns:p15="http://schemas.microsoft.com/office/powerpoint/2012/main" userId="S::fkt@heemlanden.nl::4ef91272-adf8-4463-9b6e-0301405df1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FFF"/>
    <a:srgbClr val="A3B1B8"/>
    <a:srgbClr val="3C6171"/>
    <a:srgbClr val="B52B36"/>
    <a:srgbClr val="B52C35"/>
    <a:srgbClr val="567483"/>
    <a:srgbClr val="A7B5BC"/>
    <a:srgbClr val="3F6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9" autoAdjust="0"/>
    <p:restoredTop sz="93412"/>
  </p:normalViewPr>
  <p:slideViewPr>
    <p:cSldViewPr snapToGrid="0" snapToObjects="1">
      <p:cViewPr varScale="1">
        <p:scale>
          <a:sx n="83" d="100"/>
          <a:sy n="83" d="100"/>
        </p:scale>
        <p:origin x="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5072C-259D-1C48-B0AA-6C2C5342748E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7DA19-19B2-624F-9902-9FE11AB79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9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02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03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05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07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09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7DA19-19B2-624F-9902-9FE11AB7946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4802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7DA19-19B2-624F-9902-9FE11AB7946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9058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Onderzoeksgroep 1 is correct -&gt; onderzoeksgroep 4 is correct -&gt; conclusie: ONBEWOONBAAR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8EB97-820E-5943-9A4A-235169953B7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233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Badge is een SYMBOOL</a:t>
            </a:r>
            <a:r>
              <a:rPr lang="nl-NL" baseline="0" dirty="0"/>
              <a:t> VAN EEN PRESTATIE.</a:t>
            </a:r>
          </a:p>
          <a:p>
            <a:r>
              <a:rPr lang="nl-NL" baseline="0" dirty="0"/>
              <a:t>Alleen handelingen belonen die voor de leerling ook als prestatie voelen -&gt; trots </a:t>
            </a:r>
            <a:r>
              <a:rPr lang="nl-NL" baseline="0" dirty="0" err="1"/>
              <a:t>creeren</a:t>
            </a:r>
            <a:r>
              <a:rPr lang="nl-NL" baseline="0" dirty="0"/>
              <a:t>!</a:t>
            </a:r>
          </a:p>
          <a:p>
            <a:r>
              <a:rPr lang="nl-NL" baseline="0" dirty="0"/>
              <a:t>Ruzie over stickertjes met havo 5 leerlingen</a:t>
            </a:r>
          </a:p>
          <a:p>
            <a:endParaRPr lang="nl-NL" baseline="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E449C-4F84-AA48-B081-7C412B4767BC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2728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7DA19-19B2-624F-9902-9FE11AB7946F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398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7DA19-19B2-624F-9902-9FE11AB7946F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6874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7DA19-19B2-624F-9902-9FE11AB7946F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4750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7DA19-19B2-624F-9902-9FE11AB7946F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7522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Op deze pagina staan dezelfde pictogrammen als in de tree, maar nu ook als badge (G, Z, B). Dat is ook eigenlijk de enige boodschap.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7DA19-19B2-624F-9902-9FE11AB7946F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5620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een eff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038" y="-255959"/>
            <a:ext cx="11070076" cy="62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6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beeld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9295" y="356616"/>
            <a:ext cx="1344706" cy="1233499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770" y="505838"/>
            <a:ext cx="953311" cy="10842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 t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 t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t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rgbClr val="A3B1B8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 t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 t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13458" y="0"/>
            <a:ext cx="79170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NL" sz="2800" dirty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Bedankt voor het kijken!  </a:t>
            </a:r>
          </a:p>
          <a:p>
            <a:pPr algn="ctr"/>
            <a:endParaRPr lang="nl-NL" sz="2800" dirty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Vragen of opmerkingen? </a:t>
            </a:r>
          </a:p>
          <a:p>
            <a:pPr algn="ctr"/>
            <a:endParaRPr lang="nl-NL" sz="2800" dirty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Mail ons op:</a:t>
            </a:r>
          </a:p>
          <a:p>
            <a:pPr algn="ctr"/>
            <a:r>
              <a:rPr lang="nl-NL" sz="2800" dirty="0" err="1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boemlauwnatuurkunde@gmail.com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 </a:t>
            </a:r>
          </a:p>
          <a:p>
            <a:pPr algn="ctr"/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of laat een </a:t>
            </a:r>
            <a:r>
              <a:rPr lang="nl-NL" sz="2800" dirty="0" err="1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comment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 achter. </a:t>
            </a:r>
          </a:p>
          <a:p>
            <a:pPr algn="ctr"/>
            <a:endParaRPr lang="nl-NL" sz="2800" dirty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Het delen van onze video’s wordt altijd gewaardeerd!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22923" r="38101" b="22844"/>
          <a:stretch/>
        </p:blipFill>
        <p:spPr>
          <a:xfrm>
            <a:off x="3472405" y="7114276"/>
            <a:ext cx="2199190" cy="27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3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ussensch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038" y="-255959"/>
            <a:ext cx="11070076" cy="622691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77BBBE-7695-C744-B80D-38DEFA84E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E658C-7FEA-C940-AEB3-FA3081A8A5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315037-23AD-1C45-BC9D-42853B2B2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86E0-CF06-3345-A932-642F37190CD9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7E60661-FCB9-F945-B88D-E7CCC23C8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13E7E2-696C-3B41-9569-BE0A9EB1B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FD9F-5982-ED4D-9A66-D72E65FBF5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3064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BD1860-C041-C54F-8CC9-1C173EE32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89AB92-81AE-5E45-ACD2-1A250E4D9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8CCE6D-E822-154A-89D4-4E5C2D6C9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86E0-CF06-3345-A932-642F37190CD9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EE95D09-2FDD-1541-A986-304353722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52BA17-5938-8F48-8793-4103E0412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FD9F-5982-ED4D-9A66-D72E65FBF5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8531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B9FB66-1AF3-8C4A-82FB-F4A3EA7D3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7517E2-EDCB-3B43-AE6A-C9906D047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3A89F57-EBAA-3F45-AC92-E91318F9B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86E0-CF06-3345-A932-642F37190CD9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3304C20-3558-9F49-AE4F-690A59142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39950B-29C7-2240-A897-1F1A60ADD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FD9F-5982-ED4D-9A66-D72E65FBF5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6801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2EF93-B690-D749-9DEC-68C71EEA8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BEBEB7-9D54-5049-8EAD-01A0DC056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5B763D-C4FD-544E-A182-709A4648C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F75D367-FD3B-154B-A1E6-4C16267AF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86E0-CF06-3345-A932-642F37190CD9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193D6D-E223-BB4F-A28A-6244BE54E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D747DE-513F-F546-9C84-0E5827118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FD9F-5982-ED4D-9A66-D72E65FBF5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8825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A346B-DA68-3D4F-B92B-C5BA6B142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EE3E455-5283-FD4C-9A59-015764E47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0C2870-C2C7-B040-830E-72CDE0D8F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5365D05-D440-644D-A6FB-675B05A15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6DC8C47-1B92-9642-BBAD-14B14E1A3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615140B-D467-FF44-B331-E9A41BF87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86E0-CF06-3345-A932-642F37190CD9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98CE76F-8D9D-5842-A1B1-A410CD276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BAA389E-BD5B-CB45-B546-0A358432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FD9F-5982-ED4D-9A66-D72E65FBF5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9108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277C5E-7CDA-7948-AFA8-4407EB82C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80EE21C-4C0E-524C-A410-2F5337FDB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86E0-CF06-3345-A932-642F37190CD9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A382CC3-4294-9F47-A81D-EA873EBEE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B53DC01-E34D-1E4C-9E4B-8B4AB9660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FD9F-5982-ED4D-9A66-D72E65FBF5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8364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438C129-F0FF-EF42-B541-25181B38E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86E0-CF06-3345-A932-642F37190CD9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BE123C5-6DE7-424D-9D9F-8E1AC816C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B65E6C5-97A0-AD4F-92BF-D5A4F5132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FD9F-5982-ED4D-9A66-D72E65FBF5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1167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853F56-D90E-4F44-A139-A95D37CA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DA7E38-2DA2-554E-81DF-E3F03864E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67BEC83-1F91-1045-ABA8-554454E00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8063321-8B22-6E42-A6DF-EAE1A2147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86E0-CF06-3345-A932-642F37190CD9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FFF808D-CA01-384B-92E7-714D7249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B7F43C8-4F59-F34D-9162-A38ED86BF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FD9F-5982-ED4D-9A66-D72E65FBF5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599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ot kader g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7942" y="445500"/>
            <a:ext cx="8208117" cy="4824000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9295" y="329184"/>
            <a:ext cx="1344706" cy="1024603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9294" y="213756"/>
            <a:ext cx="1130950" cy="10569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29D05A-01C5-F347-9AD4-CE894C190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B2F33E1-B62A-2D47-A52D-D60CB8F637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38FE959-48B9-3844-A479-9B4CD0FF0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4E303F1-E6CA-D841-8F61-C1756888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86E0-CF06-3345-A932-642F37190CD9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2A034AC-D3A4-5E4A-95EA-A2943AB6B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94DC2B8-A5E4-9741-972B-33037B5C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FD9F-5982-ED4D-9A66-D72E65FBF5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807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2EF53D-6045-BA48-84E7-C66333F5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199839B-E465-A04D-A5E5-A55477EF9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EEA146-C6B4-224F-9218-367364587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86E0-CF06-3345-A932-642F37190CD9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F0D5C78-2E92-6147-AE78-F1878F150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4F711F8-B15F-0648-93DA-410BE16CF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FD9F-5982-ED4D-9A66-D72E65FBF5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49657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357B5DB-54D9-7348-8A0E-8E713637C5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A34F372-0E0E-C94A-9645-F1BA77EB3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067688-C11A-844B-9BCB-15A953BA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86E0-CF06-3345-A932-642F37190CD9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9F58C0-086C-624C-853D-9F4A88A06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AB91CE-B1F2-BD4B-B7FF-51D7749FA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FD9F-5982-ED4D-9A66-D72E65FBF5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2813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880944" y="2385155"/>
            <a:ext cx="4524704" cy="6323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500">
                <a:latin typeface="Gobold Extra1" charset="0"/>
                <a:ea typeface="Gobold Extra1" charset="0"/>
                <a:cs typeface="Gobold Extra1" charset="0"/>
              </a:defRPr>
            </a:lvl1pPr>
            <a:lvl2pPr marL="342900" indent="0">
              <a:buFontTx/>
              <a:buNone/>
              <a:defRPr/>
            </a:lvl2pPr>
          </a:lstStyle>
          <a:p>
            <a:pPr lvl="0"/>
            <a:r>
              <a:rPr lang="en-US" dirty="0" err="1"/>
              <a:t>Tijd</a:t>
            </a:r>
            <a:r>
              <a:rPr lang="en-US" dirty="0"/>
              <a:t> </a:t>
            </a:r>
            <a:r>
              <a:rPr lang="en-US" dirty="0" err="1"/>
              <a:t>dilatatie</a:t>
            </a:r>
            <a:endParaRPr lang="en-US" dirty="0"/>
          </a:p>
        </p:txBody>
      </p:sp>
      <p:sp>
        <p:nvSpPr>
          <p:cNvPr id="9" name="Content Placeholder 1"/>
          <p:cNvSpPr>
            <a:spLocks noGrp="1"/>
          </p:cNvSpPr>
          <p:nvPr>
            <p:ph sz="half" idx="2" hasCustomPrompt="1"/>
          </p:nvPr>
        </p:nvSpPr>
        <p:spPr>
          <a:xfrm>
            <a:off x="3880944" y="3017520"/>
            <a:ext cx="4524704" cy="381987"/>
          </a:xfrm>
        </p:spPr>
        <p:txBody>
          <a:bodyPr/>
          <a:lstStyle>
            <a:lvl1pPr>
              <a:defRPr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r>
              <a:rPr lang="nl-NL" dirty="0"/>
              <a:t>Relativiteit video 1/9</a:t>
            </a:r>
          </a:p>
        </p:txBody>
      </p:sp>
      <p:sp>
        <p:nvSpPr>
          <p:cNvPr id="14" name="Content Placeholder 1"/>
          <p:cNvSpPr>
            <a:spLocks noGrp="1"/>
          </p:cNvSpPr>
          <p:nvPr>
            <p:ph sz="half" idx="11" hasCustomPrompt="1"/>
          </p:nvPr>
        </p:nvSpPr>
        <p:spPr>
          <a:xfrm>
            <a:off x="3880944" y="3406140"/>
            <a:ext cx="4524704" cy="1234440"/>
          </a:xfrm>
        </p:spPr>
        <p:txBody>
          <a:bodyPr/>
          <a:lstStyle>
            <a:lvl1pPr>
              <a:defRPr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r>
              <a:rPr lang="nl-NL" dirty="0"/>
              <a:t>Bovenbouw VWO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me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6028" y="700818"/>
            <a:ext cx="8138253" cy="4341082"/>
          </a:xfrm>
        </p:spPr>
        <p:txBody>
          <a:bodyPr tIns="14400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02874" y="707005"/>
            <a:ext cx="8138253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9295" y="321733"/>
            <a:ext cx="1344706" cy="1268382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8029" y="466929"/>
            <a:ext cx="906102" cy="111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88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wee blokk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628650" y="1521354"/>
            <a:ext cx="3886200" cy="3622817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29150" y="1521354"/>
            <a:ext cx="3886200" cy="3622817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25805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 t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1600"/>
          </a:xfrm>
        </p:spPr>
        <p:txBody>
          <a:bodyPr t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kader g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6164" y="707005"/>
            <a:ext cx="8208117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9295" y="329184"/>
            <a:ext cx="1344706" cy="1260931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en No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29150" y="707005"/>
            <a:ext cx="4045131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707006"/>
            <a:ext cx="4045131" cy="433489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9295" y="329184"/>
            <a:ext cx="1344706" cy="1260931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469717" y="707005"/>
            <a:ext cx="4045131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69718" y="685310"/>
            <a:ext cx="4045132" cy="433489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14400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CFFFF"/>
                </a:solidFill>
              </a:defRPr>
            </a:lvl1pPr>
          </a:lstStyle>
          <a:p>
            <a:fld id="{EFB8DB66-C35B-954F-8B0C-3D72F299F398}" type="datetimeFigureOut">
              <a:rPr lang="nl-NL" smtClean="0"/>
              <a:pPr/>
              <a:t>17-12-2019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C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CFFFF"/>
                </a:solidFill>
              </a:defRPr>
            </a:lvl1pPr>
          </a:lstStyle>
          <a:p>
            <a:fld id="{465D3B99-FF48-654F-AE21-BF60FCC9C10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71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2" r:id="rId2"/>
    <p:sldLayoutId id="2147483685" r:id="rId3"/>
    <p:sldLayoutId id="2147483663" r:id="rId4"/>
    <p:sldLayoutId id="2147483674" r:id="rId5"/>
    <p:sldLayoutId id="2147483679" r:id="rId6"/>
    <p:sldLayoutId id="2147483676" r:id="rId7"/>
    <p:sldLayoutId id="2147483681" r:id="rId8"/>
    <p:sldLayoutId id="2147483678" r:id="rId9"/>
    <p:sldLayoutId id="2147483677" r:id="rId10"/>
    <p:sldLayoutId id="2147483666" r:id="rId11"/>
    <p:sldLayoutId id="2147483664" r:id="rId12"/>
    <p:sldLayoutId id="2147483665" r:id="rId13"/>
    <p:sldLayoutId id="2147483667" r:id="rId14"/>
    <p:sldLayoutId id="2147483668" r:id="rId15"/>
    <p:sldLayoutId id="2147483669" r:id="rId16"/>
    <p:sldLayoutId id="2147483684" r:id="rId17"/>
    <p:sldLayoutId id="2147483670" r:id="rId18"/>
    <p:sldLayoutId id="2147483671" r:id="rId19"/>
    <p:sldLayoutId id="2147483672" r:id="rId20"/>
    <p:sldLayoutId id="2147483673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FCFFFF"/>
          </a:solidFill>
          <a:latin typeface="Gobold Extra1" charset="0"/>
          <a:ea typeface="Gobold Extra1" charset="0"/>
          <a:cs typeface="Gobold Extra1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Tx/>
        <a:buBlip>
          <a:blip r:embed="rId24"/>
        </a:buBlip>
        <a:defRPr sz="210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80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50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35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35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8148396-234A-684E-9F49-153AD4436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B7CE78E-DD6B-EE46-9A4E-AAA8964AC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99CDF79-84F3-A04F-941B-3567EF5D72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786E0-CF06-3345-A932-642F37190CD9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6AFD8C3-2A50-3649-963C-B0487CD82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3B4333-C25E-EB44-BECF-7A85B59D2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7FD9F-5982-ED4D-9A66-D72E65FBF5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616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image" Target="../media/image31.tiff"/><Relationship Id="rId7" Type="http://schemas.openxmlformats.org/officeDocument/2006/relationships/image" Target="../media/image34.tiff"/><Relationship Id="rId12" Type="http://schemas.openxmlformats.org/officeDocument/2006/relationships/image" Target="../media/image38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tiff"/><Relationship Id="rId11" Type="http://schemas.openxmlformats.org/officeDocument/2006/relationships/image" Target="../media/image29.tiff"/><Relationship Id="rId5" Type="http://schemas.openxmlformats.org/officeDocument/2006/relationships/slide" Target="slide12.xml"/><Relationship Id="rId10" Type="http://schemas.openxmlformats.org/officeDocument/2006/relationships/image" Target="../media/image37.tiff"/><Relationship Id="rId4" Type="http://schemas.openxmlformats.org/officeDocument/2006/relationships/image" Target="../media/image32.tiff"/><Relationship Id="rId9" Type="http://schemas.openxmlformats.org/officeDocument/2006/relationships/image" Target="../media/image36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tiff"/><Relationship Id="rId5" Type="http://schemas.openxmlformats.org/officeDocument/2006/relationships/image" Target="../media/image33.tiff"/><Relationship Id="rId4" Type="http://schemas.openxmlformats.org/officeDocument/2006/relationships/image" Target="../media/image3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5" Type="http://schemas.openxmlformats.org/officeDocument/2006/relationships/image" Target="../media/image42.tiff"/><Relationship Id="rId4" Type="http://schemas.openxmlformats.org/officeDocument/2006/relationships/image" Target="../media/image3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12" Type="http://schemas.openxmlformats.org/officeDocument/2006/relationships/image" Target="../media/image24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tiff"/><Relationship Id="rId11" Type="http://schemas.openxmlformats.org/officeDocument/2006/relationships/image" Target="../media/image23.tiff"/><Relationship Id="rId5" Type="http://schemas.openxmlformats.org/officeDocument/2006/relationships/image" Target="../media/image17.tiff"/><Relationship Id="rId10" Type="http://schemas.openxmlformats.org/officeDocument/2006/relationships/image" Target="../media/image22.tiff"/><Relationship Id="rId4" Type="http://schemas.openxmlformats.org/officeDocument/2006/relationships/image" Target="../media/image16.tiff"/><Relationship Id="rId9" Type="http://schemas.openxmlformats.org/officeDocument/2006/relationships/image" Target="../media/image21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65Wsa3VtDs&amp;list=PLqSkTUz8VKmxQDtVos-qkyQJZ1SMejy-n&amp;index=7" TargetMode="External"/><Relationship Id="rId13" Type="http://schemas.openxmlformats.org/officeDocument/2006/relationships/hyperlink" Target="https://www.youtube.com/watch?v=uM8F9XvKSbM&amp;list=PLqSkTUz8VKmxQDtVos-qkyQJZ1SMejy-n&amp;index=13" TargetMode="External"/><Relationship Id="rId18" Type="http://schemas.openxmlformats.org/officeDocument/2006/relationships/hyperlink" Target="https://www.youtube.com/watch?v=PEGQy7cgC0s&amp;list=PLqSkTUz8VKmxQDtVos-qkyQJZ1SMejy-n&amp;index=5" TargetMode="External"/><Relationship Id="rId3" Type="http://schemas.openxmlformats.org/officeDocument/2006/relationships/hyperlink" Target="https://www.youtube.com/watch?v=5giO9AQ7MWg&amp;list=PLqSkTUz8VKmxQDtVos-qkyQJZ1SMejy-n&amp;index=1" TargetMode="External"/><Relationship Id="rId21" Type="http://schemas.openxmlformats.org/officeDocument/2006/relationships/hyperlink" Target="https://www.youtube.com/watch?v=AZbZc7eTqIs&amp;list=PLqSkTUz8VKmxQDtVos-qkyQJZ1SMejy-n&amp;index=8" TargetMode="External"/><Relationship Id="rId7" Type="http://schemas.openxmlformats.org/officeDocument/2006/relationships/hyperlink" Target="https://www.youtube.com/watch?v=gwcUqotY7DY&amp;list=PLqSkTUz8VKmxQDtVos-qkyQJZ1SMejy-n&amp;index=6" TargetMode="External"/><Relationship Id="rId12" Type="http://schemas.openxmlformats.org/officeDocument/2006/relationships/hyperlink" Target="https://www.youtube.com/watch?v=53BeRjykjGY&amp;list=PLqSkTUz8VKmxQDtVos-qkyQJZ1SMejy-n&amp;index=12" TargetMode="External"/><Relationship Id="rId17" Type="http://schemas.openxmlformats.org/officeDocument/2006/relationships/hyperlink" Target="https://www.youtube.com/watch?v=VgkTmOHGYZk&amp;list=PLqSkTUz8VKmxQDtVos-qkyQJZ1SMejy-n&amp;index=4" TargetMode="External"/><Relationship Id="rId25" Type="http://schemas.openxmlformats.org/officeDocument/2006/relationships/hyperlink" Target="https://www.youtube.com/watch?v=uM8F9XvKSbM&amp;list=PLqSkTUz8VKmxQDtVos-qkyQJZ1SMejy-n&amp;index=13" TargetMode="External"/><Relationship Id="rId2" Type="http://schemas.openxmlformats.org/officeDocument/2006/relationships/image" Target="../media/image14.tiff"/><Relationship Id="rId16" Type="http://schemas.openxmlformats.org/officeDocument/2006/relationships/hyperlink" Target="https://www.youtube.com/watch?v=KPFW5IHeKZg&amp;list=PLqSkTUz8VKmxQDtVos-qkyQJZ1SMejy-n&amp;index=3" TargetMode="External"/><Relationship Id="rId20" Type="http://schemas.openxmlformats.org/officeDocument/2006/relationships/hyperlink" Target="https://www.youtube.com/watch?v=q65Wsa3VtDs&amp;list=PLqSkTUz8VKmxQDtVos-qkyQJZ1SMejy-n&amp;index=7" TargetMode="Externa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youtube.com/watch?v=PEGQy7cgC0s&amp;list=PLqSkTUz8VKmxQDtVos-qkyQJZ1SMejy-n&amp;index=5" TargetMode="External"/><Relationship Id="rId11" Type="http://schemas.openxmlformats.org/officeDocument/2006/relationships/hyperlink" Target="https://www.youtube.com/watch?v=_P5-WlWi7nE&amp;list=PLqSkTUz8VKmxQDtVos-qkyQJZ1SMejy-n&amp;index=11" TargetMode="External"/><Relationship Id="rId24" Type="http://schemas.openxmlformats.org/officeDocument/2006/relationships/hyperlink" Target="https://www.youtube.com/watch?v=53BeRjykjGY&amp;list=PLqSkTUz8VKmxQDtVos-qkyQJZ1SMejy-n&amp;index=12" TargetMode="External"/><Relationship Id="rId5" Type="http://schemas.openxmlformats.org/officeDocument/2006/relationships/hyperlink" Target="https://www.youtube.com/watch?v=VgkTmOHGYZk&amp;list=PLqSkTUz8VKmxQDtVos-qkyQJZ1SMejy-n&amp;index=4" TargetMode="External"/><Relationship Id="rId15" Type="http://schemas.openxmlformats.org/officeDocument/2006/relationships/hyperlink" Target="https://www.youtube.com/watch?v=5giO9AQ7MWg&amp;list=PLqSkTUz8VKmxQDtVos-qkyQJZ1SMejy-n&amp;index=1" TargetMode="External"/><Relationship Id="rId23" Type="http://schemas.openxmlformats.org/officeDocument/2006/relationships/hyperlink" Target="https://www.youtube.com/watch?v=_P5-WlWi7nE&amp;list=PLqSkTUz8VKmxQDtVos-qkyQJZ1SMejy-n&amp;index=11" TargetMode="External"/><Relationship Id="rId10" Type="http://schemas.openxmlformats.org/officeDocument/2006/relationships/hyperlink" Target="https://www.youtube.com/watch?v=9RYzIXTOtgQ&amp;list=PLqSkTUz8VKmxQDtVos-qkyQJZ1SMejy-n&amp;index=10" TargetMode="External"/><Relationship Id="rId19" Type="http://schemas.openxmlformats.org/officeDocument/2006/relationships/hyperlink" Target="https://www.youtube.com/watch?v=gwcUqotY7DY&amp;list=PLqSkTUz8VKmxQDtVos-qkyQJZ1SMejy-n&amp;index=6" TargetMode="External"/><Relationship Id="rId4" Type="http://schemas.openxmlformats.org/officeDocument/2006/relationships/hyperlink" Target="https://www.youtube.com/watch?v=KPFW5IHeKZg&amp;list=PLqSkTUz8VKmxQDtVos-qkyQJZ1SMejy-n&amp;index=3" TargetMode="External"/><Relationship Id="rId9" Type="http://schemas.openxmlformats.org/officeDocument/2006/relationships/hyperlink" Target="https://www.youtube.com/watch?v=AZbZc7eTqIs&amp;list=PLqSkTUz8VKmxQDtVos-qkyQJZ1SMejy-n&amp;index=8" TargetMode="External"/><Relationship Id="rId14" Type="http://schemas.openxmlformats.org/officeDocument/2006/relationships/image" Target="../media/image520.png"/><Relationship Id="rId22" Type="http://schemas.openxmlformats.org/officeDocument/2006/relationships/hyperlink" Target="https://www.youtube.com/watch?v=9RYzIXTOtgQ&amp;list=PLqSkTUz8VKmxQDtVos-qkyQJZ1SMejy-n&amp;index=10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13" Type="http://schemas.openxmlformats.org/officeDocument/2006/relationships/image" Target="../media/image51.tiff"/><Relationship Id="rId18" Type="http://schemas.openxmlformats.org/officeDocument/2006/relationships/image" Target="../media/image56.tiff"/><Relationship Id="rId3" Type="http://schemas.openxmlformats.org/officeDocument/2006/relationships/image" Target="../media/image15.tiff"/><Relationship Id="rId21" Type="http://schemas.openxmlformats.org/officeDocument/2006/relationships/image" Target="../media/image2.png"/><Relationship Id="rId7" Type="http://schemas.openxmlformats.org/officeDocument/2006/relationships/image" Target="../media/image19.tiff"/><Relationship Id="rId12" Type="http://schemas.openxmlformats.org/officeDocument/2006/relationships/image" Target="../media/image24.tiff"/><Relationship Id="rId17" Type="http://schemas.openxmlformats.org/officeDocument/2006/relationships/image" Target="../media/image55.tiff"/><Relationship Id="rId2" Type="http://schemas.openxmlformats.org/officeDocument/2006/relationships/image" Target="../media/image14.tiff"/><Relationship Id="rId16" Type="http://schemas.openxmlformats.org/officeDocument/2006/relationships/image" Target="../media/image54.tiff"/><Relationship Id="rId20" Type="http://schemas.openxmlformats.org/officeDocument/2006/relationships/image" Target="../media/image58.tif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tiff"/><Relationship Id="rId11" Type="http://schemas.openxmlformats.org/officeDocument/2006/relationships/image" Target="../media/image23.tiff"/><Relationship Id="rId5" Type="http://schemas.openxmlformats.org/officeDocument/2006/relationships/image" Target="../media/image17.tiff"/><Relationship Id="rId15" Type="http://schemas.openxmlformats.org/officeDocument/2006/relationships/image" Target="../media/image53.tiff"/><Relationship Id="rId10" Type="http://schemas.openxmlformats.org/officeDocument/2006/relationships/image" Target="../media/image22.tiff"/><Relationship Id="rId19" Type="http://schemas.openxmlformats.org/officeDocument/2006/relationships/image" Target="../media/image57.tiff"/><Relationship Id="rId4" Type="http://schemas.openxmlformats.org/officeDocument/2006/relationships/image" Target="../media/image16.tiff"/><Relationship Id="rId9" Type="http://schemas.openxmlformats.org/officeDocument/2006/relationships/image" Target="../media/image21.tiff"/><Relationship Id="rId14" Type="http://schemas.openxmlformats.org/officeDocument/2006/relationships/image" Target="../media/image5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egerama.tudelft.nl/Mediasite/Showcase/esa-teachingacademy/Presentation/82e333805e4541c4b92b62ca3d2e9f6c1d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13" Type="http://schemas.openxmlformats.org/officeDocument/2006/relationships/image" Target="../media/image55.tiff"/><Relationship Id="rId3" Type="http://schemas.openxmlformats.org/officeDocument/2006/relationships/image" Target="../media/image65.tiff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7.tif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6.png"/><Relationship Id="rId11" Type="http://schemas.openxmlformats.org/officeDocument/2006/relationships/image" Target="../media/image67.png"/><Relationship Id="rId5" Type="http://schemas.openxmlformats.org/officeDocument/2006/relationships/image" Target="../media/image51.tiff"/><Relationship Id="rId15" Type="http://schemas.openxmlformats.org/officeDocument/2006/relationships/image" Target="../media/image58.tiff"/><Relationship Id="rId10" Type="http://schemas.openxmlformats.org/officeDocument/2006/relationships/image" Target="../media/image54.tiff"/><Relationship Id="rId4" Type="http://schemas.openxmlformats.org/officeDocument/2006/relationships/image" Target="../media/image24.tiff"/><Relationship Id="rId9" Type="http://schemas.openxmlformats.org/officeDocument/2006/relationships/image" Target="../media/image52.tiff"/><Relationship Id="rId14" Type="http://schemas.openxmlformats.org/officeDocument/2006/relationships/image" Target="../media/image56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image" Target="../media/image24.tiff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12" Type="http://schemas.openxmlformats.org/officeDocument/2006/relationships/image" Target="../media/image2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tiff"/><Relationship Id="rId11" Type="http://schemas.openxmlformats.org/officeDocument/2006/relationships/image" Target="../media/image22.tiff"/><Relationship Id="rId5" Type="http://schemas.openxmlformats.org/officeDocument/2006/relationships/image" Target="../media/image16.tiff"/><Relationship Id="rId10" Type="http://schemas.openxmlformats.org/officeDocument/2006/relationships/image" Target="../media/image21.tiff"/><Relationship Id="rId4" Type="http://schemas.openxmlformats.org/officeDocument/2006/relationships/image" Target="../media/image15.tiff"/><Relationship Id="rId9" Type="http://schemas.openxmlformats.org/officeDocument/2006/relationships/image" Target="../media/image20.tiff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80944" y="2376254"/>
            <a:ext cx="5120552" cy="464921"/>
          </a:xfrm>
        </p:spPr>
        <p:txBody>
          <a:bodyPr>
            <a:normAutofit fontScale="77500" lnSpcReduction="20000"/>
          </a:bodyPr>
          <a:lstStyle/>
          <a:p>
            <a:r>
              <a:rPr lang="nl-NL" sz="2800" dirty="0">
                <a:latin typeface="Gobold Extra1" charset="0"/>
                <a:ea typeface="Gobold Extra1" charset="0"/>
                <a:cs typeface="Gobold Extra1" charset="0"/>
              </a:rPr>
              <a:t>Workshop </a:t>
            </a:r>
            <a:r>
              <a:rPr lang="nl-NL" sz="2800" dirty="0" err="1">
                <a:latin typeface="Gobold Extra1" charset="0"/>
                <a:ea typeface="Gobold Extra1" charset="0"/>
                <a:cs typeface="Gobold Extra1" charset="0"/>
              </a:rPr>
              <a:t>Skill</a:t>
            </a:r>
            <a:r>
              <a:rPr lang="nl-NL" sz="2800" dirty="0">
                <a:latin typeface="Gobold Extra1" charset="0"/>
                <a:ea typeface="Gobold Extra1" charset="0"/>
                <a:cs typeface="Gobold Extra1" charset="0"/>
              </a:rPr>
              <a:t>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80944" y="2768145"/>
            <a:ext cx="5263056" cy="381987"/>
          </a:xfrm>
        </p:spPr>
        <p:txBody>
          <a:bodyPr>
            <a:noAutofit/>
          </a:bodyPr>
          <a:lstStyle/>
          <a:p>
            <a:r>
              <a:rPr lang="nl-NL" sz="1600" dirty="0">
                <a:latin typeface="Gobold Extra1" charset="0"/>
                <a:ea typeface="Gobold Extra1" charset="0"/>
                <a:cs typeface="Gobold Extra1" charset="0"/>
              </a:rPr>
              <a:t>Gerben Bakker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3880944" y="3144884"/>
            <a:ext cx="4524704" cy="1234440"/>
          </a:xfrm>
        </p:spPr>
        <p:txBody>
          <a:bodyPr>
            <a:normAutofit/>
          </a:bodyPr>
          <a:lstStyle/>
          <a:p>
            <a:pPr lvl="1"/>
            <a:r>
              <a:rPr lang="nl-NL" sz="1500" dirty="0" err="1">
                <a:latin typeface="Gobold Extra1" charset="0"/>
                <a:ea typeface="Gobold Extra1" charset="0"/>
                <a:cs typeface="Gobold Extra1" charset="0"/>
              </a:rPr>
              <a:t>Boemlauw</a:t>
            </a:r>
            <a:r>
              <a:rPr lang="nl-NL" sz="1500" dirty="0">
                <a:latin typeface="Gobold Extra1" charset="0"/>
                <a:ea typeface="Gobold Extra1" charset="0"/>
                <a:cs typeface="Gobold Extra1" charset="0"/>
              </a:rPr>
              <a:t> natuurkunde</a:t>
            </a:r>
          </a:p>
          <a:p>
            <a:pPr lvl="1"/>
            <a:r>
              <a:rPr lang="nl-NL" sz="1500" dirty="0" err="1">
                <a:latin typeface="Gobold Extra1" charset="0"/>
                <a:ea typeface="Gobold Extra1" charset="0"/>
                <a:cs typeface="Gobold Extra1" charset="0"/>
              </a:rPr>
              <a:t>Melanchthon</a:t>
            </a:r>
            <a:r>
              <a:rPr lang="nl-NL" sz="1500" dirty="0">
                <a:latin typeface="Gobold Extra1" charset="0"/>
                <a:ea typeface="Gobold Extra1" charset="0"/>
                <a:cs typeface="Gobold Extra1" charset="0"/>
              </a:rPr>
              <a:t> Schiebroek</a:t>
            </a:r>
          </a:p>
          <a:p>
            <a:pPr lvl="1"/>
            <a:r>
              <a:rPr lang="nl-NL" sz="1500" dirty="0">
                <a:latin typeface="Gobold Extra1" charset="0"/>
                <a:ea typeface="Gobold Extra1" charset="0"/>
                <a:cs typeface="Gobold Extra1" charset="0"/>
              </a:rPr>
              <a:t>TU Delft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4B1B47-11BB-7045-9A63-A8B824345E4C}"/>
              </a:ext>
            </a:extLst>
          </p:cNvPr>
          <p:cNvSpPr txBox="1">
            <a:spLocks/>
          </p:cNvSpPr>
          <p:nvPr/>
        </p:nvSpPr>
        <p:spPr>
          <a:xfrm>
            <a:off x="3880944" y="4103821"/>
            <a:ext cx="5263056" cy="381987"/>
          </a:xfrm>
          <a:prstGeom prst="rect">
            <a:avLst/>
          </a:prstGeom>
        </p:spPr>
        <p:txBody>
          <a:bodyPr vert="horz" lIns="91440" tIns="14400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Extra1" charset="0"/>
                <a:ea typeface="Gobold Extra1" charset="0"/>
                <a:cs typeface="Gobold Extra1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dirty="0"/>
              <a:t>Stijn Folkerts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BA699EE-CF97-3245-9A3B-604E2A707D57}"/>
              </a:ext>
            </a:extLst>
          </p:cNvPr>
          <p:cNvSpPr txBox="1">
            <a:spLocks/>
          </p:cNvSpPr>
          <p:nvPr/>
        </p:nvSpPr>
        <p:spPr>
          <a:xfrm>
            <a:off x="3880944" y="4480560"/>
            <a:ext cx="4524704" cy="1234440"/>
          </a:xfrm>
          <a:prstGeom prst="rect">
            <a:avLst/>
          </a:prstGeom>
        </p:spPr>
        <p:txBody>
          <a:bodyPr vert="horz" lIns="91440" tIns="14400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Extra1" charset="0"/>
                <a:ea typeface="Gobold Extra1" charset="0"/>
                <a:cs typeface="Gobold Extra1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l-NL" sz="1500" dirty="0" err="1">
                <a:latin typeface="Gobold Extra1" charset="0"/>
                <a:ea typeface="Gobold Extra1" charset="0"/>
                <a:cs typeface="Gobold Extra1" charset="0"/>
              </a:rPr>
              <a:t>Boemlauw</a:t>
            </a:r>
            <a:r>
              <a:rPr lang="nl-NL" sz="1500" dirty="0">
                <a:latin typeface="Gobold Extra1" charset="0"/>
                <a:ea typeface="Gobold Extra1" charset="0"/>
                <a:cs typeface="Gobold Extra1" charset="0"/>
              </a:rPr>
              <a:t> natuurkunde</a:t>
            </a:r>
          </a:p>
          <a:p>
            <a:pPr lvl="1"/>
            <a:r>
              <a:rPr lang="nl-NL" sz="1500" dirty="0">
                <a:latin typeface="Gobold Extra1" charset="0"/>
                <a:ea typeface="Gobold Extra1" charset="0"/>
                <a:cs typeface="Gobold Extra1" charset="0"/>
              </a:rPr>
              <a:t>College de Heemlanden</a:t>
            </a:r>
          </a:p>
        </p:txBody>
      </p:sp>
    </p:spTree>
    <p:extLst>
      <p:ext uri="{BB962C8B-B14F-4D97-AF65-F5344CB8AC3E}">
        <p14:creationId xmlns:p14="http://schemas.microsoft.com/office/powerpoint/2010/main" val="1653198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3E828C7-7E65-1E4F-9207-44B70C372468}"/>
              </a:ext>
            </a:extLst>
          </p:cNvPr>
          <p:cNvSpPr txBox="1"/>
          <p:nvPr/>
        </p:nvSpPr>
        <p:spPr>
          <a:xfrm>
            <a:off x="398721" y="556880"/>
            <a:ext cx="56139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nl-NL" sz="3000" dirty="0">
                <a:solidFill>
                  <a:prstClr val="black"/>
                </a:solidFill>
                <a:latin typeface="Gobold Lowplus" panose="02000500000000000000" pitchFamily="2" charset="77"/>
              </a:rPr>
              <a:t>Planeet A: </a:t>
            </a:r>
            <a:r>
              <a:rPr lang="nl-NL" sz="3000" dirty="0" err="1">
                <a:solidFill>
                  <a:prstClr val="black"/>
                </a:solidFill>
                <a:latin typeface="Gobold Lowplus" panose="02000500000000000000" pitchFamily="2" charset="77"/>
              </a:rPr>
              <a:t>Qo’nos</a:t>
            </a:r>
            <a:endParaRPr lang="nl-NL" sz="3000" dirty="0">
              <a:solidFill>
                <a:prstClr val="black"/>
              </a:solidFill>
              <a:latin typeface="Gobold Lowplus" panose="02000500000000000000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hoek met één afgeronde hoek 3">
                <a:extLst>
                  <a:ext uri="{FF2B5EF4-FFF2-40B4-BE49-F238E27FC236}">
                    <a16:creationId xmlns:a16="http://schemas.microsoft.com/office/drawing/2014/main" id="{76E0A4E4-5C2B-6544-BEB8-9424AFAEEA07}"/>
                  </a:ext>
                </a:extLst>
              </p:cNvPr>
              <p:cNvSpPr/>
              <p:nvPr/>
            </p:nvSpPr>
            <p:spPr>
              <a:xfrm>
                <a:off x="135565" y="2614281"/>
                <a:ext cx="1985630" cy="1201036"/>
              </a:xfrm>
              <a:prstGeom prst="round1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defTabSz="685800"/>
                <a:r>
                  <a:rPr lang="nl-NL" sz="1350" dirty="0">
                    <a:solidFill>
                      <a:prstClr val="black"/>
                    </a:solidFill>
                    <a:latin typeface="Gobold Lowplus" panose="02000500000000000000" pitchFamily="2" charset="77"/>
                  </a:rPr>
                  <a:t>Wetenschappelijke kennis van deze planeet: </a:t>
                </a:r>
              </a:p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nl-NL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=2∙</m:t>
                      </m:r>
                      <m:sSub>
                        <m:sSubPr>
                          <m:ctrlPr>
                            <a:rPr lang="nl-NL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nl-NL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𝑎𝑎𝑟𝑑𝑒</m:t>
                          </m:r>
                        </m:sub>
                      </m:sSub>
                    </m:oMath>
                  </m:oMathPara>
                </a14:m>
                <a:endParaRPr lang="nl-NL" sz="13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nl-NL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=8919 </m:t>
                      </m:r>
                      <m:r>
                        <a:rPr lang="nl-NL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nl-NL" sz="13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  <a:p>
                <a:pPr defTabSz="685800"/>
                <a:endParaRPr lang="nl-NL" sz="13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</p:txBody>
          </p:sp>
        </mc:Choice>
        <mc:Fallback xmlns="">
          <p:sp>
            <p:nvSpPr>
              <p:cNvPr id="4" name="Rechthoek met één afgeronde hoek 3">
                <a:extLst>
                  <a:ext uri="{FF2B5EF4-FFF2-40B4-BE49-F238E27FC236}">
                    <a16:creationId xmlns:a16="http://schemas.microsoft.com/office/drawing/2014/main" id="{76E0A4E4-5C2B-6544-BEB8-9424AFAEEA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65" y="2614281"/>
                <a:ext cx="1985630" cy="1201036"/>
              </a:xfrm>
              <a:prstGeom prst="round1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7FCDF676-0822-A54C-81E3-E7981C514135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2121195" y="2361006"/>
            <a:ext cx="566184" cy="8537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9D342354-2D0D-D94C-B75B-588F3782A011}"/>
              </a:ext>
            </a:extLst>
          </p:cNvPr>
          <p:cNvCxnSpPr>
            <a:cxnSpLocks/>
          </p:cNvCxnSpPr>
          <p:nvPr/>
        </p:nvCxnSpPr>
        <p:spPr>
          <a:xfrm>
            <a:off x="2121195" y="3214798"/>
            <a:ext cx="566184" cy="9305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hoek met één afgeronde hoek 8">
                <a:extLst>
                  <a:ext uri="{FF2B5EF4-FFF2-40B4-BE49-F238E27FC236}">
                    <a16:creationId xmlns:a16="http://schemas.microsoft.com/office/drawing/2014/main" id="{2D4345BE-8FDE-904F-93A3-E6F4C974598B}"/>
                  </a:ext>
                </a:extLst>
              </p:cNvPr>
              <p:cNvSpPr/>
              <p:nvPr/>
            </p:nvSpPr>
            <p:spPr>
              <a:xfrm>
                <a:off x="2734964" y="1594442"/>
                <a:ext cx="1470277" cy="746937"/>
              </a:xfrm>
              <a:prstGeom prst="round1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defTabSz="685800"/>
                <a:r>
                  <a:rPr lang="nl-NL" sz="1050" dirty="0">
                    <a:solidFill>
                      <a:prstClr val="black"/>
                    </a:solidFill>
                    <a:latin typeface="Gobold Lowplus" panose="02000500000000000000" pitchFamily="2" charset="77"/>
                  </a:rPr>
                  <a:t>Onderzoeksgroep 1 zegt over de gravitatieversnelling:</a:t>
                </a:r>
              </a:p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&lt;11</m:t>
                      </m:r>
                    </m:oMath>
                  </m:oMathPara>
                </a14:m>
                <a:endParaRPr lang="nl-NL" sz="10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  <a:p>
                <a:pPr defTabSz="685800"/>
                <a:endParaRPr lang="nl-NL" sz="10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</p:txBody>
          </p:sp>
        </mc:Choice>
        <mc:Fallback xmlns="">
          <p:sp>
            <p:nvSpPr>
              <p:cNvPr id="9" name="Rechthoek met één afgeronde hoek 8">
                <a:extLst>
                  <a:ext uri="{FF2B5EF4-FFF2-40B4-BE49-F238E27FC236}">
                    <a16:creationId xmlns:a16="http://schemas.microsoft.com/office/drawing/2014/main" id="{2D4345BE-8FDE-904F-93A3-E6F4C97459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964" y="1594442"/>
                <a:ext cx="1470277" cy="746937"/>
              </a:xfrm>
              <a:prstGeom prst="round1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hoek met één afgeronde hoek 9">
                <a:extLst>
                  <a:ext uri="{FF2B5EF4-FFF2-40B4-BE49-F238E27FC236}">
                    <a16:creationId xmlns:a16="http://schemas.microsoft.com/office/drawing/2014/main" id="{A8EC3653-B1AD-D042-BEAA-57A414A426F7}"/>
                  </a:ext>
                </a:extLst>
              </p:cNvPr>
              <p:cNvSpPr/>
              <p:nvPr/>
            </p:nvSpPr>
            <p:spPr>
              <a:xfrm>
                <a:off x="2734964" y="3933851"/>
                <a:ext cx="1470277" cy="746937"/>
              </a:xfrm>
              <a:prstGeom prst="round1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defTabSz="685800"/>
                <a:r>
                  <a:rPr lang="nl-NL" sz="1050" dirty="0">
                    <a:solidFill>
                      <a:prstClr val="black"/>
                    </a:solidFill>
                    <a:latin typeface="Gobold Lowplus" panose="02000500000000000000" pitchFamily="2" charset="77"/>
                  </a:rPr>
                  <a:t>Onderzoeksgroep 2 zegt over de gravitatieversnelling:</a:t>
                </a:r>
              </a:p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&lt;8</m:t>
                      </m:r>
                    </m:oMath>
                  </m:oMathPara>
                </a14:m>
                <a:endParaRPr lang="nl-NL" sz="10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</p:txBody>
          </p:sp>
        </mc:Choice>
        <mc:Fallback xmlns="">
          <p:sp>
            <p:nvSpPr>
              <p:cNvPr id="10" name="Rechthoek met één afgeronde hoek 9">
                <a:extLst>
                  <a:ext uri="{FF2B5EF4-FFF2-40B4-BE49-F238E27FC236}">
                    <a16:creationId xmlns:a16="http://schemas.microsoft.com/office/drawing/2014/main" id="{A8EC3653-B1AD-D042-BEAA-57A414A426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964" y="3933851"/>
                <a:ext cx="1470277" cy="746937"/>
              </a:xfrm>
              <a:prstGeom prst="round1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13B070DB-E572-EC42-AA8C-61574FB2BC5E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205241" y="1967911"/>
            <a:ext cx="53953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EB67139D-9817-1A42-95F4-8856724F6D6B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205241" y="4307320"/>
            <a:ext cx="53953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hthoek met één afgeronde hoek 16">
                <a:extLst>
                  <a:ext uri="{FF2B5EF4-FFF2-40B4-BE49-F238E27FC236}">
                    <a16:creationId xmlns:a16="http://schemas.microsoft.com/office/drawing/2014/main" id="{7629E9AD-1B1F-BB45-ADD5-A9254C046BF0}"/>
                  </a:ext>
                </a:extLst>
              </p:cNvPr>
              <p:cNvSpPr/>
              <p:nvPr/>
            </p:nvSpPr>
            <p:spPr>
              <a:xfrm>
                <a:off x="4744779" y="847505"/>
                <a:ext cx="1470277" cy="2099962"/>
              </a:xfrm>
              <a:prstGeom prst="round1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defTabSz="685800"/>
                <a:r>
                  <a:rPr lang="nl-NL" sz="1050" dirty="0">
                    <a:solidFill>
                      <a:prstClr val="black"/>
                    </a:solidFill>
                    <a:latin typeface="Gobold Lowplus" panose="02000500000000000000" pitchFamily="2" charset="77"/>
                  </a:rPr>
                  <a:t>Wetenschappelijke kennis uit onderzoeksgroep 1:</a:t>
                </a:r>
              </a:p>
              <a:p>
                <a:pPr defTabSz="685800"/>
                <a:endParaRPr lang="nl-NL" sz="10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  <a:p>
                <a:pPr defTabSz="685800"/>
                <a:r>
                  <a:rPr lang="nl-NL" sz="1050" dirty="0">
                    <a:solidFill>
                      <a:prstClr val="black"/>
                    </a:solidFill>
                    <a:latin typeface="Gobold Lowplus" panose="02000500000000000000" pitchFamily="2" charset="77"/>
                  </a:rPr>
                  <a:t>De snelheid van de planeet rond zijn ster:</a:t>
                </a:r>
              </a:p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𝑏𝑎𝑎𝑛</m:t>
                          </m:r>
                        </m:sub>
                      </m:sSub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=32 </m:t>
                      </m:r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nl-NL" sz="10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  <a:p>
                <a:pPr defTabSz="685800"/>
                <a:endParaRPr lang="nl-NL" sz="10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  <a:p>
                <a:pPr defTabSz="685800"/>
                <a:r>
                  <a:rPr lang="nl-NL" sz="1050" dirty="0">
                    <a:solidFill>
                      <a:prstClr val="black"/>
                    </a:solidFill>
                    <a:latin typeface="Gobold Lowplus" panose="02000500000000000000" pitchFamily="2" charset="77"/>
                  </a:rPr>
                  <a:t>De afstand tot de ster:</a:t>
                </a:r>
              </a:p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𝑏𝑎𝑎𝑛</m:t>
                          </m:r>
                        </m:sub>
                      </m:sSub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=180∙</m:t>
                      </m:r>
                      <m:sSup>
                        <m:sSupPr>
                          <m:ctrlP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nl-NL" sz="10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  <a:p>
                <a:pPr defTabSz="685800"/>
                <a:endParaRPr lang="nl-NL" sz="10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</p:txBody>
          </p:sp>
        </mc:Choice>
        <mc:Fallback xmlns="">
          <p:sp>
            <p:nvSpPr>
              <p:cNvPr id="17" name="Rechthoek met één afgeronde hoek 16">
                <a:extLst>
                  <a:ext uri="{FF2B5EF4-FFF2-40B4-BE49-F238E27FC236}">
                    <a16:creationId xmlns:a16="http://schemas.microsoft.com/office/drawing/2014/main" id="{7629E9AD-1B1F-BB45-ADD5-A9254C046B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779" y="847505"/>
                <a:ext cx="1470277" cy="2099962"/>
              </a:xfrm>
              <a:prstGeom prst="round1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hthoek met één afgeronde hoek 18">
                <a:extLst>
                  <a:ext uri="{FF2B5EF4-FFF2-40B4-BE49-F238E27FC236}">
                    <a16:creationId xmlns:a16="http://schemas.microsoft.com/office/drawing/2014/main" id="{629FBB84-F159-1E41-B4EF-3769A8B96605}"/>
                  </a:ext>
                </a:extLst>
              </p:cNvPr>
              <p:cNvSpPr/>
              <p:nvPr/>
            </p:nvSpPr>
            <p:spPr>
              <a:xfrm>
                <a:off x="4744779" y="3320934"/>
                <a:ext cx="1470277" cy="2099951"/>
              </a:xfrm>
              <a:prstGeom prst="round1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defTabSz="685800"/>
                <a:r>
                  <a:rPr lang="nl-NL" sz="1050" dirty="0">
                    <a:solidFill>
                      <a:prstClr val="black"/>
                    </a:solidFill>
                    <a:latin typeface="Gobold Lowplus" panose="02000500000000000000" pitchFamily="2" charset="77"/>
                  </a:rPr>
                  <a:t>Wetenschappelijke kennis uit onderzoeksgroep 2:</a:t>
                </a:r>
              </a:p>
              <a:p>
                <a:pPr defTabSz="685800"/>
                <a:endParaRPr lang="nl-NL" sz="10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  <a:p>
                <a:pPr defTabSz="685800"/>
                <a:r>
                  <a:rPr lang="nl-NL" sz="1050" dirty="0">
                    <a:solidFill>
                      <a:prstClr val="black"/>
                    </a:solidFill>
                    <a:latin typeface="Gobold Lowplus" panose="02000500000000000000" pitchFamily="2" charset="77"/>
                  </a:rPr>
                  <a:t>De snelheid van de planeet rond zijn ster:</a:t>
                </a:r>
              </a:p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𝑏𝑎𝑎𝑛</m:t>
                          </m:r>
                        </m:sub>
                      </m:sSub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=40 </m:t>
                      </m:r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nl-NL" sz="10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  <a:p>
                <a:pPr defTabSz="685800"/>
                <a:endParaRPr lang="nl-NL" sz="10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  <a:p>
                <a:pPr defTabSz="685800"/>
                <a:r>
                  <a:rPr lang="nl-NL" sz="1050" dirty="0">
                    <a:solidFill>
                      <a:prstClr val="black"/>
                    </a:solidFill>
                    <a:latin typeface="Gobold Lowplus" panose="02000500000000000000" pitchFamily="2" charset="77"/>
                  </a:rPr>
                  <a:t>De afstand tot de ster:</a:t>
                </a:r>
              </a:p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𝑏𝑎𝑎𝑛</m:t>
                          </m:r>
                        </m:sub>
                      </m:sSub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=160∙</m:t>
                      </m:r>
                      <m:sSup>
                        <m:sSupPr>
                          <m:ctrlP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nl-NL" sz="10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  <a:p>
                <a:pPr defTabSz="685800"/>
                <a:endParaRPr lang="nl-NL" sz="10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  <a:p>
                <a:pPr defTabSz="685800"/>
                <a:endParaRPr lang="nl-NL" sz="10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</p:txBody>
          </p:sp>
        </mc:Choice>
        <mc:Fallback xmlns="">
          <p:sp>
            <p:nvSpPr>
              <p:cNvPr id="19" name="Rechthoek met één afgeronde hoek 18">
                <a:extLst>
                  <a:ext uri="{FF2B5EF4-FFF2-40B4-BE49-F238E27FC236}">
                    <a16:creationId xmlns:a16="http://schemas.microsoft.com/office/drawing/2014/main" id="{629FBB84-F159-1E41-B4EF-3769A8B966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779" y="3320934"/>
                <a:ext cx="1470277" cy="2099951"/>
              </a:xfrm>
              <a:prstGeom prst="round1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Rechte verbindingslijn met pijl 33">
            <a:extLst>
              <a:ext uri="{FF2B5EF4-FFF2-40B4-BE49-F238E27FC236}">
                <a16:creationId xmlns:a16="http://schemas.microsoft.com/office/drawing/2014/main" id="{9019CC2F-0055-8A44-AB9F-86049550D315}"/>
              </a:ext>
            </a:extLst>
          </p:cNvPr>
          <p:cNvCxnSpPr>
            <a:cxnSpLocks/>
          </p:cNvCxnSpPr>
          <p:nvPr/>
        </p:nvCxnSpPr>
        <p:spPr>
          <a:xfrm flipV="1">
            <a:off x="6215056" y="895793"/>
            <a:ext cx="566184" cy="8537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met pijl 34">
            <a:extLst>
              <a:ext uri="{FF2B5EF4-FFF2-40B4-BE49-F238E27FC236}">
                <a16:creationId xmlns:a16="http://schemas.microsoft.com/office/drawing/2014/main" id="{FE5CFA59-297B-624A-8F64-1849558165B5}"/>
              </a:ext>
            </a:extLst>
          </p:cNvPr>
          <p:cNvCxnSpPr>
            <a:cxnSpLocks/>
            <a:stCxn id="17" idx="3"/>
            <a:endCxn id="37" idx="1"/>
          </p:cNvCxnSpPr>
          <p:nvPr/>
        </p:nvCxnSpPr>
        <p:spPr>
          <a:xfrm>
            <a:off x="6215056" y="1897486"/>
            <a:ext cx="603335" cy="2503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hthoek met één afgeronde hoek 35">
                <a:extLst>
                  <a:ext uri="{FF2B5EF4-FFF2-40B4-BE49-F238E27FC236}">
                    <a16:creationId xmlns:a16="http://schemas.microsoft.com/office/drawing/2014/main" id="{F35E9A29-6F00-B441-9D9C-BE8EEF9DBCDD}"/>
                  </a:ext>
                </a:extLst>
              </p:cNvPr>
              <p:cNvSpPr/>
              <p:nvPr/>
            </p:nvSpPr>
            <p:spPr>
              <a:xfrm>
                <a:off x="6808147" y="319800"/>
                <a:ext cx="2129816" cy="1179335"/>
              </a:xfrm>
              <a:prstGeom prst="round1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defTabSz="685800"/>
                <a:r>
                  <a:rPr lang="nl-NL" sz="1050" dirty="0">
                    <a:solidFill>
                      <a:prstClr val="black"/>
                    </a:solidFill>
                    <a:latin typeface="Gobold Lowplus" panose="02000500000000000000" pitchFamily="2" charset="77"/>
                  </a:rPr>
                  <a:t>Onderzoeksgroep 3 zegt over de massa van de ster:</a:t>
                </a:r>
              </a:p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𝑠𝑡𝑒𝑟</m:t>
                          </m:r>
                        </m:sub>
                      </m:sSub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=2,8∙</m:t>
                      </m:r>
                      <m:sSup>
                        <m:sSupPr>
                          <m:ctrlP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sup>
                      </m:sSup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𝑘𝑔</m:t>
                      </m:r>
                    </m:oMath>
                  </m:oMathPara>
                </a14:m>
                <a:endParaRPr lang="nl-NL" sz="10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  <a:p>
                <a:pPr defTabSz="685800"/>
                <a:endParaRPr lang="nl-NL" sz="10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  <a:p>
                <a:pPr defTabSz="685800"/>
                <a:r>
                  <a:rPr lang="nl-NL" sz="1050" dirty="0">
                    <a:solidFill>
                      <a:prstClr val="black"/>
                    </a:solidFill>
                    <a:latin typeface="Gobold Lowplus" panose="02000500000000000000" pitchFamily="2" charset="77"/>
                  </a:rPr>
                  <a:t>Conclusie:</a:t>
                </a:r>
              </a:p>
              <a:p>
                <a:pPr defTabSz="685800"/>
                <a:r>
                  <a:rPr lang="nl-NL" sz="1050" dirty="0">
                    <a:solidFill>
                      <a:prstClr val="black"/>
                    </a:solidFill>
                    <a:latin typeface="Gobold Lowplus" panose="02000500000000000000" pitchFamily="2" charset="77"/>
                  </a:rPr>
                  <a:t>Bewoonbaar</a:t>
                </a:r>
              </a:p>
            </p:txBody>
          </p:sp>
        </mc:Choice>
        <mc:Fallback xmlns="">
          <p:sp>
            <p:nvSpPr>
              <p:cNvPr id="36" name="Rechthoek met één afgeronde hoek 35">
                <a:extLst>
                  <a:ext uri="{FF2B5EF4-FFF2-40B4-BE49-F238E27FC236}">
                    <a16:creationId xmlns:a16="http://schemas.microsoft.com/office/drawing/2014/main" id="{F35E9A29-6F00-B441-9D9C-BE8EEF9DBC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147" y="319800"/>
                <a:ext cx="2129816" cy="1179335"/>
              </a:xfrm>
              <a:prstGeom prst="round1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hthoek met één afgeronde hoek 36">
                <a:extLst>
                  <a:ext uri="{FF2B5EF4-FFF2-40B4-BE49-F238E27FC236}">
                    <a16:creationId xmlns:a16="http://schemas.microsoft.com/office/drawing/2014/main" id="{C6DDD284-0F40-5F41-AC5F-97624381F19C}"/>
                  </a:ext>
                </a:extLst>
              </p:cNvPr>
              <p:cNvSpPr/>
              <p:nvPr/>
            </p:nvSpPr>
            <p:spPr>
              <a:xfrm>
                <a:off x="6818391" y="1559615"/>
                <a:ext cx="2119573" cy="1176383"/>
              </a:xfrm>
              <a:prstGeom prst="round1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defTabSz="685800"/>
                <a:r>
                  <a:rPr lang="nl-NL" sz="1050" dirty="0">
                    <a:solidFill>
                      <a:prstClr val="black"/>
                    </a:solidFill>
                    <a:latin typeface="Gobold Lowplus" panose="02000500000000000000" pitchFamily="2" charset="77"/>
                  </a:rPr>
                  <a:t>Onderzoeksgroep 4 zegt over de massa van de ster:</a:t>
                </a:r>
              </a:p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𝑠𝑡𝑒𝑟</m:t>
                          </m:r>
                        </m:sub>
                      </m:sSub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=2,8∙</m:t>
                      </m:r>
                      <m:sSup>
                        <m:sSupPr>
                          <m:ctrlP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sup>
                      </m:sSup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𝑘𝑔</m:t>
                      </m:r>
                    </m:oMath>
                  </m:oMathPara>
                </a14:m>
                <a:endParaRPr lang="nl-NL" sz="10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  <a:p>
                <a:pPr defTabSz="685800"/>
                <a:endParaRPr lang="nl-NL" sz="10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  <a:p>
                <a:pPr defTabSz="685800"/>
                <a:r>
                  <a:rPr lang="nl-NL" sz="1050" dirty="0">
                    <a:solidFill>
                      <a:prstClr val="black"/>
                    </a:solidFill>
                    <a:latin typeface="Gobold Lowplus" panose="02000500000000000000" pitchFamily="2" charset="77"/>
                  </a:rPr>
                  <a:t>Conclusie:</a:t>
                </a:r>
              </a:p>
              <a:p>
                <a:pPr defTabSz="685800"/>
                <a:r>
                  <a:rPr lang="nl-NL" sz="1050" dirty="0">
                    <a:solidFill>
                      <a:prstClr val="black"/>
                    </a:solidFill>
                    <a:latin typeface="Gobold Lowplus" panose="02000500000000000000" pitchFamily="2" charset="77"/>
                  </a:rPr>
                  <a:t>Onbewoonbaar</a:t>
                </a:r>
              </a:p>
            </p:txBody>
          </p:sp>
        </mc:Choice>
        <mc:Fallback xmlns="">
          <p:sp>
            <p:nvSpPr>
              <p:cNvPr id="37" name="Rechthoek met één afgeronde hoek 36">
                <a:extLst>
                  <a:ext uri="{FF2B5EF4-FFF2-40B4-BE49-F238E27FC236}">
                    <a16:creationId xmlns:a16="http://schemas.microsoft.com/office/drawing/2014/main" id="{C6DDD284-0F40-5F41-AC5F-97624381F1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391" y="1559615"/>
                <a:ext cx="2119573" cy="1176383"/>
              </a:xfrm>
              <a:prstGeom prst="round1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Rechte verbindingslijn met pijl 37">
            <a:extLst>
              <a:ext uri="{FF2B5EF4-FFF2-40B4-BE49-F238E27FC236}">
                <a16:creationId xmlns:a16="http://schemas.microsoft.com/office/drawing/2014/main" id="{EF7E5930-7F42-E844-80AF-7DB6E60F2E9B}"/>
              </a:ext>
            </a:extLst>
          </p:cNvPr>
          <p:cNvCxnSpPr>
            <a:cxnSpLocks/>
          </p:cNvCxnSpPr>
          <p:nvPr/>
        </p:nvCxnSpPr>
        <p:spPr>
          <a:xfrm flipV="1">
            <a:off x="6225299" y="3714750"/>
            <a:ext cx="582848" cy="5925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D8C4AFC1-AFC3-9A48-89EC-6C8F7A21050C}"/>
              </a:ext>
            </a:extLst>
          </p:cNvPr>
          <p:cNvCxnSpPr>
            <a:cxnSpLocks/>
          </p:cNvCxnSpPr>
          <p:nvPr/>
        </p:nvCxnSpPr>
        <p:spPr>
          <a:xfrm>
            <a:off x="6225299" y="4307319"/>
            <a:ext cx="582848" cy="5118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hthoek met één afgeronde hoek 43">
                <a:extLst>
                  <a:ext uri="{FF2B5EF4-FFF2-40B4-BE49-F238E27FC236}">
                    <a16:creationId xmlns:a16="http://schemas.microsoft.com/office/drawing/2014/main" id="{59A41298-33EE-B64E-AC76-4A3A11CE833D}"/>
                  </a:ext>
                </a:extLst>
              </p:cNvPr>
              <p:cNvSpPr/>
              <p:nvPr/>
            </p:nvSpPr>
            <p:spPr>
              <a:xfrm>
                <a:off x="6818391" y="2857501"/>
                <a:ext cx="2119573" cy="1228454"/>
              </a:xfrm>
              <a:prstGeom prst="round1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defTabSz="685800"/>
                <a:r>
                  <a:rPr lang="nl-NL" sz="1050" dirty="0">
                    <a:solidFill>
                      <a:prstClr val="black"/>
                    </a:solidFill>
                    <a:latin typeface="Gobold Lowplus" panose="02000500000000000000" pitchFamily="2" charset="77"/>
                  </a:rPr>
                  <a:t>Onderzoeksgroep 5 zegt over de massa van de ster:</a:t>
                </a:r>
              </a:p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𝑠𝑡𝑒𝑟</m:t>
                          </m:r>
                        </m:sub>
                      </m:sSub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=3,8∙</m:t>
                      </m:r>
                      <m:sSup>
                        <m:sSupPr>
                          <m:ctrlP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sup>
                      </m:sSup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𝑘𝑔</m:t>
                      </m:r>
                    </m:oMath>
                  </m:oMathPara>
                </a14:m>
                <a:endParaRPr lang="nl-NL" sz="10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  <a:p>
                <a:pPr defTabSz="685800"/>
                <a:endParaRPr lang="nl-NL" sz="10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  <a:p>
                <a:pPr defTabSz="685800"/>
                <a:r>
                  <a:rPr lang="nl-NL" sz="1050" dirty="0">
                    <a:solidFill>
                      <a:prstClr val="black"/>
                    </a:solidFill>
                    <a:latin typeface="Gobold Lowplus" panose="02000500000000000000" pitchFamily="2" charset="77"/>
                  </a:rPr>
                  <a:t>Conclusie:</a:t>
                </a:r>
              </a:p>
              <a:p>
                <a:pPr defTabSz="685800"/>
                <a:r>
                  <a:rPr lang="nl-NL" sz="1050" dirty="0">
                    <a:solidFill>
                      <a:prstClr val="black"/>
                    </a:solidFill>
                    <a:latin typeface="Gobold Lowplus" panose="02000500000000000000" pitchFamily="2" charset="77"/>
                  </a:rPr>
                  <a:t>Bewoonbaar</a:t>
                </a:r>
              </a:p>
            </p:txBody>
          </p:sp>
        </mc:Choice>
        <mc:Fallback xmlns="">
          <p:sp>
            <p:nvSpPr>
              <p:cNvPr id="44" name="Rechthoek met één afgeronde hoek 43">
                <a:extLst>
                  <a:ext uri="{FF2B5EF4-FFF2-40B4-BE49-F238E27FC236}">
                    <a16:creationId xmlns:a16="http://schemas.microsoft.com/office/drawing/2014/main" id="{59A41298-33EE-B64E-AC76-4A3A11CE83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391" y="2857501"/>
                <a:ext cx="2119573" cy="1228454"/>
              </a:xfrm>
              <a:prstGeom prst="round1Rect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hthoek met één afgeronde hoek 45">
                <a:extLst>
                  <a:ext uri="{FF2B5EF4-FFF2-40B4-BE49-F238E27FC236}">
                    <a16:creationId xmlns:a16="http://schemas.microsoft.com/office/drawing/2014/main" id="{32A80707-A202-F44C-B235-D883C2316E23}"/>
                  </a:ext>
                </a:extLst>
              </p:cNvPr>
              <p:cNvSpPr/>
              <p:nvPr/>
            </p:nvSpPr>
            <p:spPr>
              <a:xfrm>
                <a:off x="6818391" y="4166746"/>
                <a:ext cx="2119573" cy="1228454"/>
              </a:xfrm>
              <a:prstGeom prst="round1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defTabSz="685800"/>
                <a:r>
                  <a:rPr lang="nl-NL" sz="1050" dirty="0">
                    <a:solidFill>
                      <a:prstClr val="black"/>
                    </a:solidFill>
                    <a:latin typeface="Gobold Lowplus" panose="02000500000000000000" pitchFamily="2" charset="77"/>
                  </a:rPr>
                  <a:t>Onderzoeksgroep 6 zegt over de massa van de ster:</a:t>
                </a:r>
              </a:p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2,6∙</m:t>
                      </m:r>
                      <m:sSup>
                        <m:sSupPr>
                          <m:ctrlP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nl-NL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</m:sSup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𝑘𝑔</m:t>
                      </m:r>
                    </m:oMath>
                  </m:oMathPara>
                </a14:m>
                <a:endParaRPr lang="nl-NL" sz="1050" dirty="0">
                  <a:solidFill>
                    <a:prstClr val="black"/>
                  </a:solidFill>
                  <a:latin typeface="Gobold Lowplus" panose="02000500000000000000" pitchFamily="2" charset="77"/>
                </a:endParaRPr>
              </a:p>
              <a:p>
                <a:pPr defTabSz="685800"/>
                <a:r>
                  <a:rPr lang="nl-NL" sz="1050" dirty="0">
                    <a:solidFill>
                      <a:prstClr val="black"/>
                    </a:solidFill>
                    <a:latin typeface="Gobold Lowplus" panose="02000500000000000000" pitchFamily="2" charset="77"/>
                  </a:rPr>
                  <a:t>Conclusie:</a:t>
                </a:r>
              </a:p>
              <a:p>
                <a:pPr defTabSz="685800"/>
                <a:r>
                  <a:rPr lang="nl-NL" sz="1050" dirty="0">
                    <a:solidFill>
                      <a:prstClr val="black"/>
                    </a:solidFill>
                    <a:latin typeface="Gobold Lowplus" panose="02000500000000000000" pitchFamily="2" charset="77"/>
                  </a:rPr>
                  <a:t>Onbewoonbaar</a:t>
                </a:r>
              </a:p>
            </p:txBody>
          </p:sp>
        </mc:Choice>
        <mc:Fallback xmlns="">
          <p:sp>
            <p:nvSpPr>
              <p:cNvPr id="46" name="Rechthoek met één afgeronde hoek 45">
                <a:extLst>
                  <a:ext uri="{FF2B5EF4-FFF2-40B4-BE49-F238E27FC236}">
                    <a16:creationId xmlns:a16="http://schemas.microsoft.com/office/drawing/2014/main" id="{32A80707-A202-F44C-B235-D883C2316E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391" y="4166746"/>
                <a:ext cx="2119573" cy="1228454"/>
              </a:xfrm>
              <a:prstGeom prst="round1Rect">
                <a:avLst/>
              </a:prstGeom>
              <a:blipFill>
                <a:blip r:embed="rId11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fbeelding 4">
            <a:extLst>
              <a:ext uri="{FF2B5EF4-FFF2-40B4-BE49-F238E27FC236}">
                <a16:creationId xmlns:a16="http://schemas.microsoft.com/office/drawing/2014/main" id="{EFCF95CA-3E62-C74E-8AD3-6222097045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86" y="737979"/>
            <a:ext cx="2023214" cy="202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82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A725B3D7-8F37-664E-BC98-6EA658B788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714999"/>
          </a:xfrm>
          <a:prstGeom prst="rect">
            <a:avLst/>
          </a:prstGeom>
        </p:spPr>
      </p:pic>
      <p:pic>
        <p:nvPicPr>
          <p:cNvPr id="2" name="Afbeelding 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EF31FCFE-F23C-E844-919D-688B47E1A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65" y="1029315"/>
            <a:ext cx="1491661" cy="1491661"/>
          </a:xfrm>
          <a:prstGeom prst="rect">
            <a:avLst/>
          </a:prstGeom>
        </p:spPr>
      </p:pic>
      <p:pic>
        <p:nvPicPr>
          <p:cNvPr id="3" name="Afbeelding 2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0D6A3B37-7D1A-1C4A-8589-800AFD8D1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45" y="2694006"/>
            <a:ext cx="1614206" cy="1614206"/>
          </a:xfrm>
          <a:prstGeom prst="rect">
            <a:avLst/>
          </a:prstGeom>
        </p:spPr>
      </p:pic>
      <p:pic>
        <p:nvPicPr>
          <p:cNvPr id="4" name="Afbeelding 3">
            <a:hlinkClick r:id="rId5" action="ppaction://hlinksldjump"/>
            <a:extLst>
              <a:ext uri="{FF2B5EF4-FFF2-40B4-BE49-F238E27FC236}">
                <a16:creationId xmlns:a16="http://schemas.microsoft.com/office/drawing/2014/main" id="{E4D7F246-E67F-F646-A19B-62BBB090B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51" y="3501109"/>
            <a:ext cx="1699003" cy="1699003"/>
          </a:xfrm>
          <a:prstGeom prst="rect">
            <a:avLst/>
          </a:prstGeom>
        </p:spPr>
      </p:pic>
      <p:pic>
        <p:nvPicPr>
          <p:cNvPr id="5" name="Afbeelding 4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F2FEDF0B-86E2-3D47-878B-0156778D75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42" y="3466897"/>
            <a:ext cx="1682630" cy="1682630"/>
          </a:xfrm>
          <a:prstGeom prst="rect">
            <a:avLst/>
          </a:prstGeom>
        </p:spPr>
      </p:pic>
      <p:pic>
        <p:nvPicPr>
          <p:cNvPr id="6" name="Afbeelding 5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DEC6B26A-3D07-1643-94F2-79BB151FC6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11" y="2857500"/>
            <a:ext cx="1934653" cy="2112747"/>
          </a:xfrm>
          <a:prstGeom prst="rect">
            <a:avLst/>
          </a:prstGeom>
        </p:spPr>
      </p:pic>
      <p:pic>
        <p:nvPicPr>
          <p:cNvPr id="7" name="Afbeelding 6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6FD539EF-EADE-E442-BF4F-6F6F29E96C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215" y="1601118"/>
            <a:ext cx="1717048" cy="1717048"/>
          </a:xfrm>
          <a:prstGeom prst="rect">
            <a:avLst/>
          </a:prstGeom>
        </p:spPr>
      </p:pic>
      <p:pic>
        <p:nvPicPr>
          <p:cNvPr id="8" name="Afbeelding 7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17E98781-6F6A-EC4C-8DE1-3628EF6F6E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11" y="86746"/>
            <a:ext cx="1885139" cy="1885139"/>
          </a:xfrm>
          <a:prstGeom prst="rect">
            <a:avLst/>
          </a:prstGeom>
        </p:spPr>
      </p:pic>
      <p:pic>
        <p:nvPicPr>
          <p:cNvPr id="9" name="Afbeelding 8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237F6611-3AC1-2845-BC3A-02289C02B3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558" y="-248069"/>
            <a:ext cx="2023214" cy="202321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87B1FC1-5BEF-5A49-9FA4-AB83D88D9C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078">
            <a:off x="1193399" y="462986"/>
            <a:ext cx="3991261" cy="2276266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11385685-801F-264A-811F-125650EF2858}"/>
              </a:ext>
            </a:extLst>
          </p:cNvPr>
          <p:cNvSpPr txBox="1"/>
          <p:nvPr/>
        </p:nvSpPr>
        <p:spPr>
          <a:xfrm>
            <a:off x="142347" y="781701"/>
            <a:ext cx="2248039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3" dirty="0">
                <a:solidFill>
                  <a:schemeClr val="bg1"/>
                </a:solidFill>
                <a:latin typeface="Gobold Lowplus" panose="02000500000000000000" pitchFamily="2" charset="77"/>
              </a:rPr>
              <a:t>Planeet H: </a:t>
            </a:r>
            <a:r>
              <a:rPr lang="nl-NL" sz="1053" dirty="0" err="1">
                <a:solidFill>
                  <a:schemeClr val="bg1"/>
                </a:solidFill>
                <a:latin typeface="Gobold Lowplus" panose="02000500000000000000" pitchFamily="2" charset="77"/>
              </a:rPr>
              <a:t>JanJur</a:t>
            </a:r>
            <a:endParaRPr lang="nl-NL" sz="1053" dirty="0">
              <a:solidFill>
                <a:schemeClr val="bg1"/>
              </a:solidFill>
              <a:latin typeface="Gobold Lowplus" panose="02000500000000000000" pitchFamily="2" charset="77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16E6D7A-823A-204F-8821-88B3E1174596}"/>
              </a:ext>
            </a:extLst>
          </p:cNvPr>
          <p:cNvSpPr txBox="1"/>
          <p:nvPr/>
        </p:nvSpPr>
        <p:spPr>
          <a:xfrm rot="3496104">
            <a:off x="-1162562" y="5714858"/>
            <a:ext cx="5613991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3" dirty="0">
                <a:solidFill>
                  <a:schemeClr val="bg1"/>
                </a:solidFill>
                <a:latin typeface="Gobold Lowplus" panose="02000500000000000000" pitchFamily="2" charset="77"/>
              </a:rPr>
              <a:t>Planeet G: Canon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AAA81D7-C2BA-B943-9BB2-5369D9DFC95A}"/>
              </a:ext>
            </a:extLst>
          </p:cNvPr>
          <p:cNvSpPr txBox="1"/>
          <p:nvPr/>
        </p:nvSpPr>
        <p:spPr>
          <a:xfrm>
            <a:off x="1765005" y="5117931"/>
            <a:ext cx="5613991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3" dirty="0">
                <a:solidFill>
                  <a:schemeClr val="bg1"/>
                </a:solidFill>
                <a:latin typeface="Gobold Lowplus" panose="02000500000000000000" pitchFamily="2" charset="77"/>
              </a:rPr>
              <a:t>Planeet F: </a:t>
            </a:r>
            <a:r>
              <a:rPr lang="nl-NL" sz="1053" dirty="0" err="1">
                <a:solidFill>
                  <a:schemeClr val="bg1"/>
                </a:solidFill>
                <a:latin typeface="Gobold Lowplus" panose="02000500000000000000" pitchFamily="2" charset="77"/>
              </a:rPr>
              <a:t>Craït</a:t>
            </a:r>
            <a:endParaRPr lang="nl-NL" sz="1053" dirty="0">
              <a:solidFill>
                <a:schemeClr val="bg1"/>
              </a:solidFill>
              <a:latin typeface="Gobold Lowplus" panose="02000500000000000000" pitchFamily="2" charset="77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6567634-E348-544D-9C6A-1BEC37114E34}"/>
              </a:ext>
            </a:extLst>
          </p:cNvPr>
          <p:cNvSpPr txBox="1"/>
          <p:nvPr/>
        </p:nvSpPr>
        <p:spPr>
          <a:xfrm>
            <a:off x="4519580" y="5117931"/>
            <a:ext cx="5613991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3" dirty="0">
                <a:solidFill>
                  <a:schemeClr val="bg1"/>
                </a:solidFill>
                <a:latin typeface="Gobold Lowplus" panose="02000500000000000000" pitchFamily="2" charset="77"/>
              </a:rPr>
              <a:t>Planeet E: </a:t>
            </a:r>
            <a:r>
              <a:rPr lang="nl-NL" sz="1053" dirty="0" err="1">
                <a:solidFill>
                  <a:schemeClr val="bg1"/>
                </a:solidFill>
                <a:latin typeface="Gobold Lowplus" panose="02000500000000000000" pitchFamily="2" charset="77"/>
              </a:rPr>
              <a:t>Anoat</a:t>
            </a:r>
            <a:endParaRPr lang="nl-NL" sz="1053" dirty="0">
              <a:solidFill>
                <a:schemeClr val="bg1"/>
              </a:solidFill>
              <a:latin typeface="Gobold Lowplus" panose="02000500000000000000" pitchFamily="2" charset="77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5BA501A-02E6-A743-9720-CCB3FF04FA0C}"/>
              </a:ext>
            </a:extLst>
          </p:cNvPr>
          <p:cNvSpPr txBox="1"/>
          <p:nvPr/>
        </p:nvSpPr>
        <p:spPr>
          <a:xfrm>
            <a:off x="7000337" y="4767090"/>
            <a:ext cx="5613991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3" dirty="0">
                <a:solidFill>
                  <a:schemeClr val="bg1"/>
                </a:solidFill>
                <a:latin typeface="Gobold Lowplus" panose="02000500000000000000" pitchFamily="2" charset="77"/>
              </a:rPr>
              <a:t>Planeet D: </a:t>
            </a:r>
            <a:r>
              <a:rPr lang="nl-NL" sz="1053" dirty="0" err="1">
                <a:solidFill>
                  <a:schemeClr val="bg1"/>
                </a:solidFill>
                <a:latin typeface="Gobold Lowplus" panose="02000500000000000000" pitchFamily="2" charset="77"/>
              </a:rPr>
              <a:t>Vulcan</a:t>
            </a:r>
            <a:endParaRPr lang="nl-NL" sz="1053" dirty="0">
              <a:solidFill>
                <a:schemeClr val="bg1"/>
              </a:solidFill>
              <a:latin typeface="Gobold Lowplus" panose="02000500000000000000" pitchFamily="2" charset="77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ABD3940-3573-2E4A-B142-A3AAC7F07D38}"/>
              </a:ext>
            </a:extLst>
          </p:cNvPr>
          <p:cNvSpPr txBox="1"/>
          <p:nvPr/>
        </p:nvSpPr>
        <p:spPr>
          <a:xfrm rot="19030402">
            <a:off x="7303446" y="1675390"/>
            <a:ext cx="5613991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3" dirty="0">
                <a:solidFill>
                  <a:schemeClr val="bg1"/>
                </a:solidFill>
                <a:latin typeface="Gobold Lowplus" panose="02000500000000000000" pitchFamily="2" charset="77"/>
              </a:rPr>
              <a:t>Planeet C: </a:t>
            </a:r>
            <a:r>
              <a:rPr lang="nl-NL" sz="1053" dirty="0" err="1">
                <a:solidFill>
                  <a:schemeClr val="bg1"/>
                </a:solidFill>
                <a:latin typeface="Gobold Lowplus" panose="02000500000000000000" pitchFamily="2" charset="77"/>
              </a:rPr>
              <a:t>Strineo</a:t>
            </a:r>
            <a:endParaRPr lang="nl-NL" sz="1053" dirty="0">
              <a:solidFill>
                <a:schemeClr val="bg1"/>
              </a:solidFill>
              <a:latin typeface="Gobold Lowplus" panose="02000500000000000000" pitchFamily="2" charset="77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CB01DB11-17C5-9742-B741-06C71C91ABE5}"/>
              </a:ext>
            </a:extLst>
          </p:cNvPr>
          <p:cNvSpPr txBox="1"/>
          <p:nvPr/>
        </p:nvSpPr>
        <p:spPr>
          <a:xfrm>
            <a:off x="7577356" y="599658"/>
            <a:ext cx="5613991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3" dirty="0">
                <a:solidFill>
                  <a:schemeClr val="bg1"/>
                </a:solidFill>
                <a:latin typeface="Gobold Lowplus" panose="02000500000000000000" pitchFamily="2" charset="77"/>
              </a:rPr>
              <a:t>Planeet B: </a:t>
            </a:r>
            <a:r>
              <a:rPr lang="nl-NL" sz="1053" dirty="0" err="1">
                <a:solidFill>
                  <a:schemeClr val="bg1"/>
                </a:solidFill>
                <a:latin typeface="Gobold Lowplus" panose="02000500000000000000" pitchFamily="2" charset="77"/>
              </a:rPr>
              <a:t>Andoria</a:t>
            </a:r>
            <a:endParaRPr lang="nl-NL" sz="1053" dirty="0">
              <a:solidFill>
                <a:schemeClr val="bg1"/>
              </a:solidFill>
              <a:latin typeface="Gobold Lowplus" panose="02000500000000000000" pitchFamily="2" charset="77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814D6F7B-DC8E-3245-9944-032EE455FC70}"/>
              </a:ext>
            </a:extLst>
          </p:cNvPr>
          <p:cNvSpPr txBox="1"/>
          <p:nvPr/>
        </p:nvSpPr>
        <p:spPr>
          <a:xfrm>
            <a:off x="4434219" y="1507822"/>
            <a:ext cx="5613991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3" dirty="0">
                <a:solidFill>
                  <a:schemeClr val="bg1"/>
                </a:solidFill>
                <a:latin typeface="Gobold Lowplus" panose="02000500000000000000" pitchFamily="2" charset="77"/>
              </a:rPr>
              <a:t>Planeet A: </a:t>
            </a:r>
            <a:r>
              <a:rPr lang="nl-NL" sz="1053" dirty="0" err="1">
                <a:solidFill>
                  <a:schemeClr val="bg1"/>
                </a:solidFill>
                <a:latin typeface="Gobold Lowplus" panose="02000500000000000000" pitchFamily="2" charset="77"/>
              </a:rPr>
              <a:t>Qo’nos</a:t>
            </a:r>
            <a:endParaRPr lang="nl-NL" sz="1053" dirty="0">
              <a:solidFill>
                <a:schemeClr val="bg1"/>
              </a:solidFill>
              <a:latin typeface="Gobold Lowplus" panose="020005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2537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521D30D-554C-2D40-8F1D-ADEDD770F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D9B189E-6048-894E-A5EF-FB1F31E7C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18" y="942250"/>
            <a:ext cx="3416129" cy="341612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3122D62-CD93-0E4A-A17E-A39D729CE9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0239" flipH="1">
            <a:off x="5603137" y="1314693"/>
            <a:ext cx="2524501" cy="143975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33BFEE0-15BC-FD42-889C-7D5EB811A824}"/>
              </a:ext>
            </a:extLst>
          </p:cNvPr>
          <p:cNvSpPr txBox="1"/>
          <p:nvPr/>
        </p:nvSpPr>
        <p:spPr>
          <a:xfrm>
            <a:off x="3940988" y="3232871"/>
            <a:ext cx="45055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  <a:latin typeface="Gobold Extra1" panose="02000500000000000000" pitchFamily="2" charset="77"/>
              </a:rPr>
              <a:t>Congratulations</a:t>
            </a:r>
            <a:r>
              <a:rPr lang="nl-NL" sz="2400" dirty="0">
                <a:solidFill>
                  <a:schemeClr val="bg1"/>
                </a:solidFill>
                <a:latin typeface="Gobold Extra1" panose="02000500000000000000" pitchFamily="2" charset="77"/>
              </a:rPr>
              <a:t>!</a:t>
            </a:r>
          </a:p>
          <a:p>
            <a:endParaRPr lang="nl-NL" sz="2400" dirty="0">
              <a:solidFill>
                <a:schemeClr val="bg1"/>
              </a:solidFill>
              <a:latin typeface="Gobold Extra1" panose="02000500000000000000" pitchFamily="2" charset="77"/>
            </a:endParaRPr>
          </a:p>
          <a:p>
            <a:r>
              <a:rPr lang="nl-NL" sz="2400" dirty="0" err="1">
                <a:solidFill>
                  <a:schemeClr val="bg1"/>
                </a:solidFill>
                <a:latin typeface="Gobold Extra1" panose="02000500000000000000" pitchFamily="2" charset="77"/>
              </a:rPr>
              <a:t>You</a:t>
            </a:r>
            <a:r>
              <a:rPr lang="nl-NL" sz="2400" dirty="0">
                <a:solidFill>
                  <a:schemeClr val="bg1"/>
                </a:solidFill>
                <a:latin typeface="Gobold Extra1" panose="02000500000000000000" pitchFamily="2" charset="77"/>
              </a:rPr>
              <a:t> ROCK!</a:t>
            </a:r>
          </a:p>
          <a:p>
            <a:endParaRPr lang="nl-NL" sz="2400" dirty="0">
              <a:solidFill>
                <a:schemeClr val="bg1"/>
              </a:solidFill>
              <a:latin typeface="Gobold Extra1" panose="02000500000000000000" pitchFamily="2" charset="77"/>
            </a:endParaRPr>
          </a:p>
          <a:p>
            <a:r>
              <a:rPr lang="nl-NL" sz="2400" dirty="0" err="1">
                <a:solidFill>
                  <a:schemeClr val="bg1"/>
                </a:solidFill>
                <a:latin typeface="Gobold Extra1" panose="02000500000000000000" pitchFamily="2" charset="77"/>
              </a:rPr>
              <a:t>You</a:t>
            </a:r>
            <a:r>
              <a:rPr lang="nl-NL" sz="2400" dirty="0">
                <a:solidFill>
                  <a:schemeClr val="bg1"/>
                </a:solidFill>
                <a:latin typeface="Gobold Extra1" panose="02000500000000000000" pitchFamily="2" charset="77"/>
              </a:rPr>
              <a:t> found </a:t>
            </a:r>
            <a:r>
              <a:rPr lang="nl-NL" sz="2400" dirty="0" err="1">
                <a:solidFill>
                  <a:schemeClr val="bg1"/>
                </a:solidFill>
                <a:latin typeface="Gobold Extra1" panose="02000500000000000000" pitchFamily="2" charset="77"/>
              </a:rPr>
              <a:t>the</a:t>
            </a:r>
            <a:r>
              <a:rPr lang="nl-NL" sz="2400" dirty="0">
                <a:solidFill>
                  <a:schemeClr val="bg1"/>
                </a:solidFill>
                <a:latin typeface="Gobold Extra1" panose="02000500000000000000" pitchFamily="2" charset="77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Gobold Extra1" panose="02000500000000000000" pitchFamily="2" charset="77"/>
              </a:rPr>
              <a:t>habitable</a:t>
            </a:r>
            <a:r>
              <a:rPr lang="nl-NL" sz="2400" dirty="0">
                <a:solidFill>
                  <a:schemeClr val="bg1"/>
                </a:solidFill>
                <a:latin typeface="Gobold Extra1" panose="02000500000000000000" pitchFamily="2" charset="77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Gobold Extra1" panose="02000500000000000000" pitchFamily="2" charset="77"/>
              </a:rPr>
              <a:t>planet</a:t>
            </a:r>
            <a:endParaRPr lang="nl-NL" sz="1053" dirty="0"/>
          </a:p>
        </p:txBody>
      </p:sp>
      <p:pic>
        <p:nvPicPr>
          <p:cNvPr id="7" name="Onlinemedia 6" descr="Untitled.mp4">
            <a:hlinkClick r:id="" action="ppaction://media"/>
            <a:extLst>
              <a:ext uri="{FF2B5EF4-FFF2-40B4-BE49-F238E27FC236}">
                <a16:creationId xmlns:a16="http://schemas.microsoft.com/office/drawing/2014/main" id="{E3341A1F-A863-DA4A-B955-6679C4D97F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294" y="5978155"/>
            <a:ext cx="522647" cy="32665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40CECEA-3481-AA43-83C3-060B833C26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689" y="566220"/>
            <a:ext cx="396568" cy="3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5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01DFDFB-3A91-C249-B0B1-B16E03B55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2415" y="0"/>
            <a:ext cx="10416415" cy="5715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6A20155-1CAE-3240-B7BB-2316F1F49A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1754" y="-2652409"/>
            <a:ext cx="10757491" cy="1075749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657FAC3-35D1-FE47-9A39-2F2EF6D0C53B}"/>
              </a:ext>
            </a:extLst>
          </p:cNvPr>
          <p:cNvSpPr txBox="1"/>
          <p:nvPr/>
        </p:nvSpPr>
        <p:spPr>
          <a:xfrm>
            <a:off x="6411433" y="933329"/>
            <a:ext cx="24640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dirty="0">
                <a:solidFill>
                  <a:schemeClr val="bg1"/>
                </a:solidFill>
                <a:latin typeface="Gobold Extra1" panose="02000500000000000000" pitchFamily="2" charset="77"/>
              </a:rPr>
              <a:t>OMG </a:t>
            </a:r>
          </a:p>
          <a:p>
            <a:endParaRPr lang="nl-NL" sz="3000" dirty="0">
              <a:solidFill>
                <a:schemeClr val="bg1"/>
              </a:solidFill>
              <a:latin typeface="Gobold Extra1" panose="02000500000000000000" pitchFamily="2" charset="77"/>
            </a:endParaRPr>
          </a:p>
          <a:p>
            <a:r>
              <a:rPr lang="nl-NL" sz="3000" dirty="0">
                <a:solidFill>
                  <a:schemeClr val="bg1"/>
                </a:solidFill>
                <a:latin typeface="Gobold Extra1" panose="02000500000000000000" pitchFamily="2" charset="77"/>
              </a:rPr>
              <a:t>NOOOOOOOOOO</a:t>
            </a:r>
          </a:p>
          <a:p>
            <a:endParaRPr lang="nl-NL" sz="3000" dirty="0">
              <a:solidFill>
                <a:schemeClr val="bg1"/>
              </a:solidFill>
              <a:latin typeface="Gobold Extra1" panose="02000500000000000000" pitchFamily="2" charset="77"/>
            </a:endParaRPr>
          </a:p>
          <a:p>
            <a:r>
              <a:rPr lang="nl-NL" sz="3000" dirty="0">
                <a:solidFill>
                  <a:schemeClr val="bg1"/>
                </a:solidFill>
                <a:latin typeface="Gobold Extra1" panose="02000500000000000000" pitchFamily="2" charset="77"/>
              </a:rPr>
              <a:t>THIS PLANET IS NOT HABITABLE…</a:t>
            </a:r>
          </a:p>
          <a:p>
            <a:endParaRPr lang="nl-NL" sz="3000" dirty="0">
              <a:solidFill>
                <a:schemeClr val="bg1"/>
              </a:solidFill>
              <a:latin typeface="Gobold Extra1" panose="02000500000000000000" pitchFamily="2" charset="77"/>
            </a:endParaRPr>
          </a:p>
          <a:p>
            <a:r>
              <a:rPr lang="nl-NL" sz="3000" dirty="0">
                <a:solidFill>
                  <a:schemeClr val="bg1"/>
                </a:solidFill>
                <a:latin typeface="Gobold Extra1" panose="02000500000000000000" pitchFamily="2" charset="77"/>
              </a:rPr>
              <a:t>YOU DIED…</a:t>
            </a:r>
          </a:p>
        </p:txBody>
      </p:sp>
      <p:pic>
        <p:nvPicPr>
          <p:cNvPr id="6" name="Onlinemedia 5" descr="YOUDIED.mp4">
            <a:hlinkClick r:id="" action="ppaction://media"/>
            <a:extLst>
              <a:ext uri="{FF2B5EF4-FFF2-40B4-BE49-F238E27FC236}">
                <a16:creationId xmlns:a16="http://schemas.microsoft.com/office/drawing/2014/main" id="{679F6CD2-903C-0E49-9200-F7FEBF68F8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9362" y="6136470"/>
            <a:ext cx="882254" cy="55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0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88504B-51F2-EE40-8824-D84AAA0E6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80944" y="2310205"/>
            <a:ext cx="4524704" cy="632365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Waarom een </a:t>
            </a:r>
            <a:r>
              <a:rPr lang="nl-NL" dirty="0" err="1"/>
              <a:t>skill</a:t>
            </a:r>
            <a:r>
              <a:rPr lang="nl-NL" dirty="0"/>
              <a:t> tree?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09F1591-9936-354F-882E-06EDD66FD6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0E473016-3BD7-EB44-912B-DD088C56B6CA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449443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810838" y="3018800"/>
            <a:ext cx="40202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Internalisatie</a:t>
            </a:r>
            <a:endParaRPr lang="en-US" sz="2100" dirty="0">
              <a:solidFill>
                <a:srgbClr val="FCFFFF"/>
              </a:solidFill>
              <a:latin typeface="Gobold Lowplus" panose="02000500000000000000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60090" y="-123870"/>
            <a:ext cx="7886700" cy="1104900"/>
          </a:xfrm>
        </p:spPr>
        <p:txBody>
          <a:bodyPr/>
          <a:lstStyle/>
          <a:p>
            <a:r>
              <a:rPr lang="en-US" dirty="0"/>
              <a:t>Perceived Locus of Control (PLOC)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7278" y="2963136"/>
            <a:ext cx="1347953" cy="1631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576" y="2963136"/>
            <a:ext cx="1351948" cy="16317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12870" y="1079785"/>
            <a:ext cx="5332687" cy="1765367"/>
            <a:chOff x="2254468" y="1825625"/>
            <a:chExt cx="7110249" cy="2353823"/>
          </a:xfrm>
        </p:grpSpPr>
        <p:pic>
          <p:nvPicPr>
            <p:cNvPr id="6" name="Content Placeholder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4468" y="1825625"/>
              <a:ext cx="7110249" cy="775685"/>
            </a:xfrm>
            <a:prstGeom prst="rect">
              <a:avLst/>
            </a:prstGeom>
          </p:spPr>
        </p:pic>
        <p:pic>
          <p:nvPicPr>
            <p:cNvPr id="7" name="Content Placeholder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4468" y="2601310"/>
              <a:ext cx="7110249" cy="1578138"/>
            </a:xfrm>
            <a:prstGeom prst="rect">
              <a:avLst/>
            </a:prstGeom>
          </p:spPr>
        </p:pic>
      </p:grpSp>
      <p:sp>
        <p:nvSpPr>
          <p:cNvPr id="10" name="Oval 9"/>
          <p:cNvSpPr/>
          <p:nvPr/>
        </p:nvSpPr>
        <p:spPr>
          <a:xfrm>
            <a:off x="2235908" y="3524427"/>
            <a:ext cx="236483" cy="23648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1" name="Oval 10"/>
          <p:cNvSpPr/>
          <p:nvPr/>
        </p:nvSpPr>
        <p:spPr>
          <a:xfrm>
            <a:off x="3566499" y="3524427"/>
            <a:ext cx="236483" cy="23648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4" name="Oval 13"/>
          <p:cNvSpPr/>
          <p:nvPr/>
        </p:nvSpPr>
        <p:spPr>
          <a:xfrm>
            <a:off x="4897090" y="3524427"/>
            <a:ext cx="236483" cy="23648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5" name="Oval 14"/>
          <p:cNvSpPr/>
          <p:nvPr/>
        </p:nvSpPr>
        <p:spPr>
          <a:xfrm>
            <a:off x="6227681" y="3524427"/>
            <a:ext cx="236483" cy="23648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232123" y="3385473"/>
            <a:ext cx="3161434" cy="10307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73550" y="4685559"/>
            <a:ext cx="697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Vereist</a:t>
            </a:r>
            <a:r>
              <a:rPr lang="en-US" sz="1800" dirty="0">
                <a:solidFill>
                  <a:srgbClr val="FCFFFF"/>
                </a:solidFill>
                <a:latin typeface="Gobold Lowplus" panose="02000500000000000000" pitchFamily="2" charset="77"/>
              </a:rPr>
              <a:t>: </a:t>
            </a:r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verbondenheid</a:t>
            </a:r>
            <a:r>
              <a:rPr lang="en-US" sz="1800" dirty="0">
                <a:solidFill>
                  <a:srgbClr val="FCFFFF"/>
                </a:solidFill>
                <a:latin typeface="Gobold Lowplus" panose="02000500000000000000" pitchFamily="2" charset="77"/>
              </a:rPr>
              <a:t>, </a:t>
            </a:r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autonomie</a:t>
            </a:r>
            <a:r>
              <a:rPr lang="en-US" sz="1800" dirty="0">
                <a:solidFill>
                  <a:srgbClr val="FCFFFF"/>
                </a:solidFill>
                <a:latin typeface="Gobold Lowplus" panose="02000500000000000000" pitchFamily="2" charset="77"/>
              </a:rPr>
              <a:t> </a:t>
            </a:r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én</a:t>
            </a:r>
            <a:r>
              <a:rPr lang="en-US" sz="1800" dirty="0">
                <a:solidFill>
                  <a:srgbClr val="FCFFFF"/>
                </a:solidFill>
                <a:latin typeface="Gobold Lowplus" panose="02000500000000000000" pitchFamily="2" charset="77"/>
              </a:rPr>
              <a:t> (</a:t>
            </a:r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waargenomen</a:t>
            </a:r>
            <a:r>
              <a:rPr lang="en-US" sz="1800" dirty="0">
                <a:solidFill>
                  <a:srgbClr val="FCFFFF"/>
                </a:solidFill>
                <a:latin typeface="Gobold Lowplus" panose="02000500000000000000" pitchFamily="2" charset="77"/>
              </a:rPr>
              <a:t>) </a:t>
            </a:r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competentie</a:t>
            </a:r>
            <a:endParaRPr lang="en-US" sz="1800" dirty="0">
              <a:solidFill>
                <a:srgbClr val="FCFFFF"/>
              </a:solidFill>
              <a:latin typeface="Gobold Lowplus" panose="02000500000000000000" pitchFamily="2" charset="77"/>
            </a:endParaRPr>
          </a:p>
        </p:txBody>
      </p:sp>
      <p:sp>
        <p:nvSpPr>
          <p:cNvPr id="12" name="Curved Up Arrow 11"/>
          <p:cNvSpPr/>
          <p:nvPr/>
        </p:nvSpPr>
        <p:spPr>
          <a:xfrm>
            <a:off x="3646630" y="3871086"/>
            <a:ext cx="1486944" cy="445770"/>
          </a:xfrm>
          <a:prstGeom prst="curvedUp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>
              <a:solidFill>
                <a:schemeClr val="tx1"/>
              </a:solidFill>
            </a:endParaRP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2BC2B6B9-F6F5-4D8F-B5EE-C66D2A56E8A1}"/>
              </a:ext>
            </a:extLst>
          </p:cNvPr>
          <p:cNvSpPr/>
          <p:nvPr/>
        </p:nvSpPr>
        <p:spPr>
          <a:xfrm>
            <a:off x="5436061" y="2406104"/>
            <a:ext cx="1132379" cy="381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470570A6-532A-4AF4-866A-D8AC91CDB551}"/>
              </a:ext>
            </a:extLst>
          </p:cNvPr>
          <p:cNvSpPr/>
          <p:nvPr/>
        </p:nvSpPr>
        <p:spPr>
          <a:xfrm>
            <a:off x="2449531" y="2391252"/>
            <a:ext cx="1132379" cy="381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035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 animBg="1"/>
      <p:bldP spid="11" grpId="0" animBg="1"/>
      <p:bldP spid="14" grpId="0" animBg="1"/>
      <p:bldP spid="15" grpId="0" animBg="1"/>
      <p:bldP spid="21" grpId="0"/>
      <p:bldP spid="12" grpId="0" animBg="1"/>
      <p:bldP spid="3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3880944" y="2294014"/>
            <a:ext cx="5263056" cy="632365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How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works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376623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6998" y="788670"/>
            <a:ext cx="6790005" cy="41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14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628650" y="281050"/>
            <a:ext cx="7886700" cy="1104900"/>
          </a:xfrm>
        </p:spPr>
        <p:txBody>
          <a:bodyPr/>
          <a:lstStyle/>
          <a:p>
            <a:pPr algn="ctr"/>
            <a:r>
              <a:rPr lang="nl-NL" dirty="0"/>
              <a:t>Badges</a:t>
            </a:r>
          </a:p>
        </p:txBody>
      </p:sp>
      <p:pic>
        <p:nvPicPr>
          <p:cNvPr id="4" name="Picture 5" descr="http://i.imgur.com/e807y.pn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5408" y="1099580"/>
            <a:ext cx="2173183" cy="407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434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C6C00E3-4F60-433C-A23D-FEDFC6D6C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84" y="285750"/>
            <a:ext cx="3636633" cy="5143500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FAF55CE4-A893-4BF7-8C91-169DB8B9231B}"/>
              </a:ext>
            </a:extLst>
          </p:cNvPr>
          <p:cNvSpPr/>
          <p:nvPr/>
        </p:nvSpPr>
        <p:spPr>
          <a:xfrm>
            <a:off x="3962922" y="4735087"/>
            <a:ext cx="1218154" cy="6339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4"/>
          </a:p>
        </p:txBody>
      </p:sp>
    </p:spTree>
    <p:extLst>
      <p:ext uri="{BB962C8B-B14F-4D97-AF65-F5344CB8AC3E}">
        <p14:creationId xmlns:p14="http://schemas.microsoft.com/office/powerpoint/2010/main" val="33717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 tIns="144000"/>
          <a:lstStyle/>
          <a:p>
            <a:pPr marL="0" indent="0">
              <a:buNone/>
            </a:pPr>
            <a:r>
              <a:rPr lang="en-GB" dirty="0" err="1"/>
              <a:t>Inhoud</a:t>
            </a:r>
            <a:r>
              <a:rPr lang="en-GB" dirty="0"/>
              <a:t>:</a:t>
            </a:r>
          </a:p>
          <a:p>
            <a:r>
              <a:rPr lang="en-GB" dirty="0"/>
              <a:t>Doel workshop</a:t>
            </a:r>
          </a:p>
          <a:p>
            <a:r>
              <a:rPr lang="en-GB" dirty="0" err="1"/>
              <a:t>Voorstelrondje</a:t>
            </a:r>
            <a:endParaRPr lang="en-GB" dirty="0"/>
          </a:p>
          <a:p>
            <a:r>
              <a:rPr lang="en-GB" dirty="0" err="1"/>
              <a:t>Achtergrond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Gamification</a:t>
            </a:r>
          </a:p>
          <a:p>
            <a:pPr lvl="1"/>
            <a:r>
              <a:rPr lang="en-GB" dirty="0" err="1"/>
              <a:t>Waarom</a:t>
            </a:r>
            <a:r>
              <a:rPr lang="en-GB" dirty="0"/>
              <a:t> Skill Tree?</a:t>
            </a:r>
          </a:p>
          <a:p>
            <a:pPr lvl="1"/>
            <a:r>
              <a:rPr lang="en-GB" dirty="0"/>
              <a:t>How it works</a:t>
            </a:r>
          </a:p>
          <a:p>
            <a:r>
              <a:rPr lang="en-GB" dirty="0"/>
              <a:t>Let’s get to work!</a:t>
            </a:r>
          </a:p>
          <a:p>
            <a:r>
              <a:rPr lang="en-GB" dirty="0" err="1"/>
              <a:t>Uitwisseling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5" t="21881" r="37279" b="18537"/>
          <a:stretch/>
        </p:blipFill>
        <p:spPr>
          <a:xfrm>
            <a:off x="1056903" y="1211283"/>
            <a:ext cx="2850078" cy="3582062"/>
          </a:xfrm>
        </p:spPr>
      </p:pic>
    </p:spTree>
    <p:extLst>
      <p:ext uri="{BB962C8B-B14F-4D97-AF65-F5344CB8AC3E}">
        <p14:creationId xmlns:p14="http://schemas.microsoft.com/office/powerpoint/2010/main" val="3619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965D685A-32C4-4D99-A0BA-62439E73FBC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82698" y="1536017"/>
          <a:ext cx="8166296" cy="2874935"/>
        </p:xfrm>
        <a:graphic>
          <a:graphicData uri="http://schemas.openxmlformats.org/drawingml/2006/table">
            <a:tbl>
              <a:tblPr/>
              <a:tblGrid>
                <a:gridCol w="311521">
                  <a:extLst>
                    <a:ext uri="{9D8B030D-6E8A-4147-A177-3AD203B41FA5}">
                      <a16:colId xmlns:a16="http://schemas.microsoft.com/office/drawing/2014/main" val="1472065004"/>
                    </a:ext>
                  </a:extLst>
                </a:gridCol>
                <a:gridCol w="2748059">
                  <a:extLst>
                    <a:ext uri="{9D8B030D-6E8A-4147-A177-3AD203B41FA5}">
                      <a16:colId xmlns:a16="http://schemas.microsoft.com/office/drawing/2014/main" val="747655245"/>
                    </a:ext>
                  </a:extLst>
                </a:gridCol>
                <a:gridCol w="3389578">
                  <a:extLst>
                    <a:ext uri="{9D8B030D-6E8A-4147-A177-3AD203B41FA5}">
                      <a16:colId xmlns:a16="http://schemas.microsoft.com/office/drawing/2014/main" val="2924810363"/>
                    </a:ext>
                  </a:extLst>
                </a:gridCol>
                <a:gridCol w="604564">
                  <a:extLst>
                    <a:ext uri="{9D8B030D-6E8A-4147-A177-3AD203B41FA5}">
                      <a16:colId xmlns:a16="http://schemas.microsoft.com/office/drawing/2014/main" val="3750749991"/>
                    </a:ext>
                  </a:extLst>
                </a:gridCol>
                <a:gridCol w="1112574">
                  <a:extLst>
                    <a:ext uri="{9D8B030D-6E8A-4147-A177-3AD203B41FA5}">
                      <a16:colId xmlns:a16="http://schemas.microsoft.com/office/drawing/2014/main" val="3610547363"/>
                    </a:ext>
                  </a:extLst>
                </a:gridCol>
              </a:tblGrid>
              <a:tr h="217286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Blok</a:t>
                      </a:r>
                    </a:p>
                  </a:txBody>
                  <a:tcPr marL="8059" marR="8059" marT="80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Titel</a:t>
                      </a: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Boek</a:t>
                      </a: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Video</a:t>
                      </a: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Opgaven</a:t>
                      </a: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501670"/>
                  </a:ext>
                </a:extLst>
              </a:tr>
              <a:tr h="666427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A</a:t>
                      </a:r>
                    </a:p>
                    <a:p>
                      <a:pPr algn="l" fontAlgn="b"/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Lading en stroom</a:t>
                      </a:r>
                    </a:p>
                    <a:p>
                      <a:pPr algn="l" fontAlgn="b"/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2.1: Soorten lading (46)</a:t>
                      </a: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2.1: Elektrische stroom (48)</a:t>
                      </a:r>
                    </a:p>
                    <a:p>
                      <a:pPr algn="l" fontAlgn="b"/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lmendra SC" panose="02000000000000000000" pitchFamily="2" charset="0"/>
                        </a:rPr>
                        <a:t>2</a:t>
                      </a:r>
                    </a:p>
                    <a:p>
                      <a:pPr algn="l" fontAlgn="b"/>
                      <a:br>
                        <a:rPr lang="nl-NL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endParaRPr lang="nl-NL" sz="1400" b="1" i="0" u="none" strike="noStrike" dirty="0">
                        <a:solidFill>
                          <a:srgbClr val="FF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B8, B10, B12, B13,C15</a:t>
                      </a:r>
                    </a:p>
                    <a:p>
                      <a:pPr algn="l" fontAlgn="b"/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606434"/>
                  </a:ext>
                </a:extLst>
              </a:tr>
              <a:tr h="1105339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B</a:t>
                      </a:r>
                    </a:p>
                    <a:p>
                      <a:pPr algn="l" fontAlgn="b"/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Geleiding</a:t>
                      </a:r>
                    </a:p>
                    <a:p>
                      <a:pPr algn="l" fontAlgn="b"/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2.1: De bouw van het atoom (46)</a:t>
                      </a: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2.1: Geleiders en isolatoren (47)</a:t>
                      </a: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2.1: Geleiding bij metalen (48)</a:t>
                      </a: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2.1: Geleiding bij een zoutoplossing (48)</a:t>
                      </a:r>
                    </a:p>
                    <a:p>
                      <a:pPr algn="l" fontAlgn="b"/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3, 4, 5</a:t>
                      </a:r>
                    </a:p>
                    <a:p>
                      <a:pPr algn="l" fontAlgn="b"/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A5, A6, A7, B9, B11</a:t>
                      </a:r>
                      <a:b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616312"/>
                  </a:ext>
                </a:extLst>
              </a:tr>
              <a:tr h="885883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C</a:t>
                      </a:r>
                    </a:p>
                    <a:p>
                      <a:pPr algn="l" fontAlgn="b"/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Spanning, Capaciteit en Geleidbaarheid</a:t>
                      </a: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2.2: Spanningsbronnen (52)</a:t>
                      </a: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2.2: De functie van een spanningsbron (52)</a:t>
                      </a: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2.2: Spanning en stroomsterkte (54)</a:t>
                      </a:r>
                    </a:p>
                    <a:p>
                      <a:pPr algn="l" fontAlgn="b"/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7,8,9,14</a:t>
                      </a:r>
                    </a:p>
                    <a:p>
                      <a:pPr algn="l" fontAlgn="b"/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B20, C24, B23, C26</a:t>
                      </a: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488362"/>
                  </a:ext>
                </a:extLst>
              </a:tr>
            </a:tbl>
          </a:graphicData>
        </a:graphic>
      </p:graphicFrame>
      <p:sp>
        <p:nvSpPr>
          <p:cNvPr id="10" name="Ovaal 9">
            <a:extLst>
              <a:ext uri="{FF2B5EF4-FFF2-40B4-BE49-F238E27FC236}">
                <a16:creationId xmlns:a16="http://schemas.microsoft.com/office/drawing/2014/main" id="{4588CAAF-B5F2-4C94-9939-8671FB9C5656}"/>
              </a:ext>
            </a:extLst>
          </p:cNvPr>
          <p:cNvSpPr/>
          <p:nvPr/>
        </p:nvSpPr>
        <p:spPr>
          <a:xfrm>
            <a:off x="2548011" y="1412145"/>
            <a:ext cx="6595989" cy="9891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4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D5FB9200-3232-4398-9CEF-D9F00BC8BF92}"/>
              </a:ext>
            </a:extLst>
          </p:cNvPr>
          <p:cNvSpPr/>
          <p:nvPr/>
        </p:nvSpPr>
        <p:spPr>
          <a:xfrm>
            <a:off x="408135" y="4507417"/>
            <a:ext cx="8296507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520" dirty="0">
                <a:solidFill>
                  <a:srgbClr val="EEF3F5"/>
                </a:solidFill>
                <a:latin typeface="Gobold Extra1" charset="0"/>
                <a:ea typeface="Gobold Extra1" charset="0"/>
                <a:cs typeface="Gobold Extra1" charset="0"/>
              </a:rPr>
              <a:t>ADVIES: Dik rood weergegeven </a:t>
            </a:r>
            <a:r>
              <a:rPr lang="nl-NL" sz="2520" dirty="0" err="1">
                <a:solidFill>
                  <a:srgbClr val="EEF3F5"/>
                </a:solidFill>
                <a:latin typeface="Gobold Extra1" charset="0"/>
                <a:ea typeface="Gobold Extra1" charset="0"/>
                <a:cs typeface="Gobold Extra1" charset="0"/>
              </a:rPr>
              <a:t>videos</a:t>
            </a:r>
            <a:r>
              <a:rPr lang="nl-NL" sz="2520" dirty="0">
                <a:solidFill>
                  <a:srgbClr val="EEF3F5"/>
                </a:solidFill>
                <a:latin typeface="Gobold Extra1" charset="0"/>
                <a:ea typeface="Gobold Extra1" charset="0"/>
                <a:cs typeface="Gobold Extra1" charset="0"/>
              </a:rPr>
              <a:t> wil je niet missen!</a:t>
            </a:r>
          </a:p>
        </p:txBody>
      </p:sp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80243249-4E7B-4C7D-AC6B-F43B9CF96D7F}"/>
              </a:ext>
            </a:extLst>
          </p:cNvPr>
          <p:cNvCxnSpPr/>
          <p:nvPr/>
        </p:nvCxnSpPr>
        <p:spPr>
          <a:xfrm flipV="1">
            <a:off x="4435955" y="1958433"/>
            <a:ext cx="2462189" cy="2548984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53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515322" y="791408"/>
            <a:ext cx="7247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EEF3F5"/>
                </a:solidFill>
                <a:latin typeface="Gobold Extra1" charset="0"/>
                <a:ea typeface="Gobold Extra1" charset="0"/>
                <a:cs typeface="Gobold Extra1" charset="0"/>
              </a:rPr>
              <a:t>Je kijkt zelf na en geeft sterren:</a:t>
            </a:r>
          </a:p>
        </p:txBody>
      </p:sp>
      <p:sp>
        <p:nvSpPr>
          <p:cNvPr id="5" name="Rechthoek 4"/>
          <p:cNvSpPr/>
          <p:nvPr/>
        </p:nvSpPr>
        <p:spPr>
          <a:xfrm>
            <a:off x="2191562" y="1807423"/>
            <a:ext cx="6564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1 ster (</a:t>
            </a:r>
            <a:r>
              <a:rPr lang="nl-NL" sz="1800" dirty="0" err="1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essential</a:t>
            </a:r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, novice, brons): </a:t>
            </a: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Je snapt de kern van de stof, maar vindt het nog lastig de</a:t>
            </a: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stof toe te passen. Je hebt de keuze: door naar het volgende</a:t>
            </a: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onderwerp, of proberen de stof nóg beter te begrijpen!</a:t>
            </a:r>
          </a:p>
          <a:p>
            <a:pPr marL="668655" lvl="1" indent="-257175" defTabSz="822960">
              <a:defRPr/>
            </a:pPr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2191562" y="3046488"/>
            <a:ext cx="6564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2 sterren (</a:t>
            </a:r>
            <a:r>
              <a:rPr lang="nl-NL" sz="1800" dirty="0" err="1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advanced</a:t>
            </a:r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, </a:t>
            </a:r>
            <a:r>
              <a:rPr lang="nl-NL" sz="1800" dirty="0" err="1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journeyman</a:t>
            </a:r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, zilver): </a:t>
            </a: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Je snapt de kern en kunt ingewikkelder opgaven aan. Zet je </a:t>
            </a: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de puntjes nog even op de i, of ga je voor het volgende blok?</a:t>
            </a:r>
          </a:p>
          <a:p>
            <a:pPr marL="668655" lvl="1" indent="-257175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defTabSz="822960">
              <a:defRPr/>
            </a:pPr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2191562" y="4063758"/>
            <a:ext cx="6564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3 sterren (expert, master, goud): </a:t>
            </a: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Je hebt de stof helemaal in de vingers. Goed werk!</a:t>
            </a:r>
          </a:p>
          <a:p>
            <a:pPr marL="668655" lvl="1" indent="-257175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defTabSz="822960">
              <a:defRPr/>
            </a:pPr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E4175F4-7B25-4A13-A46E-F7225EB56F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615" y="2631617"/>
            <a:ext cx="1821983" cy="1022819"/>
          </a:xfrm>
          <a:prstGeom prst="rect">
            <a:avLst/>
          </a:prstGeom>
        </p:spPr>
      </p:pic>
      <p:sp>
        <p:nvSpPr>
          <p:cNvPr id="14" name="5-puntige ster 6">
            <a:extLst>
              <a:ext uri="{FF2B5EF4-FFF2-40B4-BE49-F238E27FC236}">
                <a16:creationId xmlns:a16="http://schemas.microsoft.com/office/drawing/2014/main" id="{0DE5A041-7E8B-48C4-8009-383191D53142}"/>
              </a:ext>
            </a:extLst>
          </p:cNvPr>
          <p:cNvSpPr/>
          <p:nvPr/>
        </p:nvSpPr>
        <p:spPr>
          <a:xfrm>
            <a:off x="1386015" y="3122453"/>
            <a:ext cx="365183" cy="345507"/>
          </a:xfrm>
          <a:prstGeom prst="star5">
            <a:avLst/>
          </a:prstGeom>
          <a:solidFill>
            <a:schemeClr val="accent3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4"/>
          </a:p>
        </p:txBody>
      </p:sp>
      <p:sp>
        <p:nvSpPr>
          <p:cNvPr id="15" name="5-puntige ster 6">
            <a:extLst>
              <a:ext uri="{FF2B5EF4-FFF2-40B4-BE49-F238E27FC236}">
                <a16:creationId xmlns:a16="http://schemas.microsoft.com/office/drawing/2014/main" id="{2D4E54A4-D2A5-434E-9BB4-CC658732772F}"/>
              </a:ext>
            </a:extLst>
          </p:cNvPr>
          <p:cNvSpPr/>
          <p:nvPr/>
        </p:nvSpPr>
        <p:spPr>
          <a:xfrm>
            <a:off x="1825486" y="3122453"/>
            <a:ext cx="365183" cy="345507"/>
          </a:xfrm>
          <a:prstGeom prst="star5">
            <a:avLst/>
          </a:prstGeom>
          <a:solidFill>
            <a:schemeClr val="accent3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4"/>
          </a:p>
        </p:txBody>
      </p:sp>
    </p:spTree>
    <p:extLst>
      <p:ext uri="{BB962C8B-B14F-4D97-AF65-F5344CB8AC3E}">
        <p14:creationId xmlns:p14="http://schemas.microsoft.com/office/powerpoint/2010/main" val="14002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3DA5982-DEA6-4FDA-93C7-D37632AA2B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err="1"/>
              <a:t>Let’s</a:t>
            </a:r>
            <a:r>
              <a:rPr lang="nl-NL" dirty="0"/>
              <a:t> get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work</a:t>
            </a:r>
            <a:r>
              <a:rPr lang="nl-NL" dirty="0"/>
              <a:t>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FFBBC4-627C-416D-8FE3-0408DB0E74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A558489-5B8C-471D-B297-5BD68543D753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239327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32BCDE1-F743-9E42-A370-D9FE9D49A59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88" y="151755"/>
            <a:ext cx="758429" cy="75842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FFD9F20-54F5-8440-B6C5-CAA60D0F85D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31" y="155208"/>
            <a:ext cx="758429" cy="75842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B692AF6-44FF-5F40-99F0-161B561F08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1166" y="1383424"/>
            <a:ext cx="739379" cy="707231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FA27F3A1-C9B0-1949-9A28-7EC428B698D7}"/>
              </a:ext>
            </a:extLst>
          </p:cNvPr>
          <p:cNvSpPr txBox="1"/>
          <p:nvPr/>
        </p:nvSpPr>
        <p:spPr>
          <a:xfrm>
            <a:off x="651615" y="3212119"/>
            <a:ext cx="15537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Arbeid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C093099-A5A4-1047-9683-F7E7134B347E}"/>
              </a:ext>
            </a:extLst>
          </p:cNvPr>
          <p:cNvSpPr txBox="1"/>
          <p:nvPr/>
        </p:nvSpPr>
        <p:spPr>
          <a:xfrm>
            <a:off x="1706798" y="3704104"/>
            <a:ext cx="15537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Zwaarte-energie</a:t>
            </a:r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9A6E431D-4E87-7247-A902-B4E097E2FF2C}"/>
              </a:ext>
            </a:extLst>
          </p:cNvPr>
          <p:cNvCxnSpPr>
            <a:cxnSpLocks/>
          </p:cNvCxnSpPr>
          <p:nvPr/>
        </p:nvCxnSpPr>
        <p:spPr>
          <a:xfrm flipV="1">
            <a:off x="1736121" y="2557865"/>
            <a:ext cx="410758" cy="294409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2B612971-6D86-6142-982F-98CAA1216114}"/>
              </a:ext>
            </a:extLst>
          </p:cNvPr>
          <p:cNvSpPr txBox="1"/>
          <p:nvPr/>
        </p:nvSpPr>
        <p:spPr>
          <a:xfrm>
            <a:off x="3032876" y="2791525"/>
            <a:ext cx="18472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Veer energie</a:t>
            </a:r>
          </a:p>
        </p:txBody>
      </p: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1B380F7F-AC9F-6D4B-BFEC-C8EF34BD2111}"/>
              </a:ext>
            </a:extLst>
          </p:cNvPr>
          <p:cNvCxnSpPr>
            <a:cxnSpLocks/>
          </p:cNvCxnSpPr>
          <p:nvPr/>
        </p:nvCxnSpPr>
        <p:spPr>
          <a:xfrm flipV="1">
            <a:off x="1978130" y="2932937"/>
            <a:ext cx="521484" cy="1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65E6C0FD-D83B-834D-A562-55E64451A4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8916" y="1683109"/>
            <a:ext cx="589359" cy="653653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71687551-B74B-A54B-89A3-E821421A48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4932" y="2579297"/>
            <a:ext cx="589359" cy="675084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7046A4A5-2585-7C48-AC41-013118C7191B}"/>
              </a:ext>
            </a:extLst>
          </p:cNvPr>
          <p:cNvSpPr txBox="1"/>
          <p:nvPr/>
        </p:nvSpPr>
        <p:spPr>
          <a:xfrm>
            <a:off x="5366531" y="1245789"/>
            <a:ext cx="18472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 err="1">
                <a:solidFill>
                  <a:prstClr val="black"/>
                </a:solidFill>
                <a:latin typeface="Gobold Extra1" panose="02000500000000000000" pitchFamily="2" charset="77"/>
              </a:rPr>
              <a:t>Wvbve</a:t>
            </a:r>
            <a:endParaRPr lang="nl-NL" sz="1350" dirty="0">
              <a:solidFill>
                <a:prstClr val="black"/>
              </a:solidFill>
              <a:latin typeface="Gobold Extra1" panose="02000500000000000000" pitchFamily="2" charset="77"/>
            </a:endParaRPr>
          </a:p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(energie in)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D82AAC2D-15B2-1D48-8814-2F73BEAB6527}"/>
              </a:ext>
            </a:extLst>
          </p:cNvPr>
          <p:cNvSpPr txBox="1"/>
          <p:nvPr/>
        </p:nvSpPr>
        <p:spPr>
          <a:xfrm>
            <a:off x="1050840" y="1895323"/>
            <a:ext cx="18472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Kinetische energie</a:t>
            </a:r>
          </a:p>
        </p:txBody>
      </p:sp>
      <p:cxnSp>
        <p:nvCxnSpPr>
          <p:cNvPr id="35" name="Rechte verbindingslijn met pijl 34">
            <a:extLst>
              <a:ext uri="{FF2B5EF4-FFF2-40B4-BE49-F238E27FC236}">
                <a16:creationId xmlns:a16="http://schemas.microsoft.com/office/drawing/2014/main" id="{62BB02A4-EF10-AF48-A7BC-4B760FADA4C9}"/>
              </a:ext>
            </a:extLst>
          </p:cNvPr>
          <p:cNvCxnSpPr>
            <a:cxnSpLocks/>
          </p:cNvCxnSpPr>
          <p:nvPr/>
        </p:nvCxnSpPr>
        <p:spPr>
          <a:xfrm>
            <a:off x="2767842" y="2405973"/>
            <a:ext cx="1701993" cy="1046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ekstvak 36">
            <a:extLst>
              <a:ext uri="{FF2B5EF4-FFF2-40B4-BE49-F238E27FC236}">
                <a16:creationId xmlns:a16="http://schemas.microsoft.com/office/drawing/2014/main" id="{783A5F07-0DB5-D84F-B29F-76AC9C45469D}"/>
              </a:ext>
            </a:extLst>
          </p:cNvPr>
          <p:cNvSpPr txBox="1"/>
          <p:nvPr/>
        </p:nvSpPr>
        <p:spPr>
          <a:xfrm>
            <a:off x="5396012" y="4227106"/>
            <a:ext cx="18472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 err="1">
                <a:solidFill>
                  <a:prstClr val="black"/>
                </a:solidFill>
                <a:latin typeface="Gobold Extra1" panose="02000500000000000000" pitchFamily="2" charset="77"/>
              </a:rPr>
              <a:t>Wvbve</a:t>
            </a:r>
            <a:endParaRPr lang="nl-NL" sz="1350" dirty="0">
              <a:solidFill>
                <a:prstClr val="black"/>
              </a:solidFill>
              <a:latin typeface="Gobold Extra1" panose="02000500000000000000" pitchFamily="2" charset="77"/>
            </a:endParaRPr>
          </a:p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(energie uit)</a:t>
            </a:r>
          </a:p>
        </p:txBody>
      </p:sp>
      <p:pic>
        <p:nvPicPr>
          <p:cNvPr id="40" name="Afbeelding 39">
            <a:extLst>
              <a:ext uri="{FF2B5EF4-FFF2-40B4-BE49-F238E27FC236}">
                <a16:creationId xmlns:a16="http://schemas.microsoft.com/office/drawing/2014/main" id="{E7B5811B-109B-9F4C-BA65-5FEC38BA94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5339" y="3601712"/>
            <a:ext cx="696515" cy="675084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BC311C15-B6B1-5D4B-B9D3-AE602A2455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1697" y="3097394"/>
            <a:ext cx="653653" cy="675084"/>
          </a:xfrm>
          <a:prstGeom prst="rect">
            <a:avLst/>
          </a:prstGeom>
        </p:spPr>
      </p:pic>
      <p:cxnSp>
        <p:nvCxnSpPr>
          <p:cNvPr id="51" name="Rechte verbindingslijn met pijl 50">
            <a:extLst>
              <a:ext uri="{FF2B5EF4-FFF2-40B4-BE49-F238E27FC236}">
                <a16:creationId xmlns:a16="http://schemas.microsoft.com/office/drawing/2014/main" id="{CD6C83C7-9416-5E42-B58D-27E0DE6C7B0E}"/>
              </a:ext>
            </a:extLst>
          </p:cNvPr>
          <p:cNvCxnSpPr>
            <a:cxnSpLocks/>
          </p:cNvCxnSpPr>
          <p:nvPr/>
        </p:nvCxnSpPr>
        <p:spPr>
          <a:xfrm>
            <a:off x="5534258" y="3206003"/>
            <a:ext cx="523284" cy="57755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7" name="Afbeelding 56">
            <a:extLst>
              <a:ext uri="{FF2B5EF4-FFF2-40B4-BE49-F238E27FC236}">
                <a16:creationId xmlns:a16="http://schemas.microsoft.com/office/drawing/2014/main" id="{1A3DA467-1DAD-C846-A33F-00978EC588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1386" y="2548304"/>
            <a:ext cx="653653" cy="696516"/>
          </a:xfrm>
          <a:prstGeom prst="rect">
            <a:avLst/>
          </a:prstGeom>
        </p:spPr>
      </p:pic>
      <p:sp>
        <p:nvSpPr>
          <p:cNvPr id="60" name="Tekstvak 59">
            <a:extLst>
              <a:ext uri="{FF2B5EF4-FFF2-40B4-BE49-F238E27FC236}">
                <a16:creationId xmlns:a16="http://schemas.microsoft.com/office/drawing/2014/main" id="{A8610043-73D6-5342-9F3D-CD8BE3A69B44}"/>
              </a:ext>
            </a:extLst>
          </p:cNvPr>
          <p:cNvSpPr txBox="1"/>
          <p:nvPr/>
        </p:nvSpPr>
        <p:spPr>
          <a:xfrm>
            <a:off x="4255782" y="3177484"/>
            <a:ext cx="18472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 err="1">
                <a:solidFill>
                  <a:prstClr val="black"/>
                </a:solidFill>
                <a:latin typeface="Gobold Extra1" panose="02000500000000000000" pitchFamily="2" charset="77"/>
              </a:rPr>
              <a:t>WvBvE</a:t>
            </a:r>
            <a:endParaRPr lang="nl-NL" sz="1350" dirty="0">
              <a:solidFill>
                <a:prstClr val="black"/>
              </a:solidFill>
              <a:latin typeface="Gobold Extra1" panose="02000500000000000000" pitchFamily="2" charset="77"/>
            </a:endParaRPr>
          </a:p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(gesloten)</a:t>
            </a:r>
          </a:p>
        </p:txBody>
      </p:sp>
      <p:cxnSp>
        <p:nvCxnSpPr>
          <p:cNvPr id="64" name="Rechte verbindingslijn met pijl 63">
            <a:extLst>
              <a:ext uri="{FF2B5EF4-FFF2-40B4-BE49-F238E27FC236}">
                <a16:creationId xmlns:a16="http://schemas.microsoft.com/office/drawing/2014/main" id="{6C72490A-E3D1-2042-86FE-FCD3856FE6EE}"/>
              </a:ext>
            </a:extLst>
          </p:cNvPr>
          <p:cNvCxnSpPr>
            <a:cxnSpLocks/>
          </p:cNvCxnSpPr>
          <p:nvPr/>
        </p:nvCxnSpPr>
        <p:spPr>
          <a:xfrm flipV="1">
            <a:off x="4090924" y="2932485"/>
            <a:ext cx="378911" cy="1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5" name="Afbeelding 64">
            <a:extLst>
              <a:ext uri="{FF2B5EF4-FFF2-40B4-BE49-F238E27FC236}">
                <a16:creationId xmlns:a16="http://schemas.microsoft.com/office/drawing/2014/main" id="{0E7A520A-33F5-0947-AF13-14AA06F69B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7358" y="2014472"/>
            <a:ext cx="707231" cy="696516"/>
          </a:xfrm>
          <a:prstGeom prst="rect">
            <a:avLst/>
          </a:prstGeom>
        </p:spPr>
      </p:pic>
      <p:sp>
        <p:nvSpPr>
          <p:cNvPr id="66" name="Tekstvak 65">
            <a:extLst>
              <a:ext uri="{FF2B5EF4-FFF2-40B4-BE49-F238E27FC236}">
                <a16:creationId xmlns:a16="http://schemas.microsoft.com/office/drawing/2014/main" id="{81525475-7DCA-1B4F-ABD5-A1704F471FAC}"/>
              </a:ext>
            </a:extLst>
          </p:cNvPr>
          <p:cNvSpPr txBox="1"/>
          <p:nvPr/>
        </p:nvSpPr>
        <p:spPr>
          <a:xfrm>
            <a:off x="6356907" y="3062495"/>
            <a:ext cx="18472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Chemische energie</a:t>
            </a:r>
          </a:p>
        </p:txBody>
      </p:sp>
      <p:pic>
        <p:nvPicPr>
          <p:cNvPr id="67" name="Afbeelding 66">
            <a:extLst>
              <a:ext uri="{FF2B5EF4-FFF2-40B4-BE49-F238E27FC236}">
                <a16:creationId xmlns:a16="http://schemas.microsoft.com/office/drawing/2014/main" id="{E3F935D0-91BC-1C46-AC69-52315BBAC5C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7004" y="2799549"/>
            <a:ext cx="592931" cy="696516"/>
          </a:xfrm>
          <a:prstGeom prst="rect">
            <a:avLst/>
          </a:prstGeom>
        </p:spPr>
      </p:pic>
      <p:pic>
        <p:nvPicPr>
          <p:cNvPr id="68" name="Afbeelding 67">
            <a:extLst>
              <a:ext uri="{FF2B5EF4-FFF2-40B4-BE49-F238E27FC236}">
                <a16:creationId xmlns:a16="http://schemas.microsoft.com/office/drawing/2014/main" id="{61C6065B-24ED-F949-8083-6CB500D66FC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508" y="2557865"/>
            <a:ext cx="557213" cy="696516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7E3EA1C8-D6AE-194D-AD98-E3BB4D7291C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82" y="155208"/>
            <a:ext cx="758429" cy="758429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EEAF194A-5F52-3C4F-8907-68483D645F9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25" y="149165"/>
            <a:ext cx="758429" cy="758429"/>
          </a:xfrm>
          <a:prstGeom prst="rect">
            <a:avLst/>
          </a:prstGeom>
        </p:spPr>
      </p:pic>
      <p:pic>
        <p:nvPicPr>
          <p:cNvPr id="58" name="Afbeelding 57">
            <a:extLst>
              <a:ext uri="{FF2B5EF4-FFF2-40B4-BE49-F238E27FC236}">
                <a16:creationId xmlns:a16="http://schemas.microsoft.com/office/drawing/2014/main" id="{246F607F-CB97-CD45-958D-30A88283FD2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076" y="143845"/>
            <a:ext cx="758429" cy="758429"/>
          </a:xfrm>
          <a:prstGeom prst="rect">
            <a:avLst/>
          </a:prstGeom>
        </p:spPr>
      </p:pic>
      <p:pic>
        <p:nvPicPr>
          <p:cNvPr id="59" name="Afbeelding 58">
            <a:extLst>
              <a:ext uri="{FF2B5EF4-FFF2-40B4-BE49-F238E27FC236}">
                <a16:creationId xmlns:a16="http://schemas.microsoft.com/office/drawing/2014/main" id="{9E1893B9-11E8-3D49-9223-85BA6B55A24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119" y="147298"/>
            <a:ext cx="758429" cy="758429"/>
          </a:xfrm>
          <a:prstGeom prst="rect">
            <a:avLst/>
          </a:prstGeom>
        </p:spPr>
      </p:pic>
      <p:pic>
        <p:nvPicPr>
          <p:cNvPr id="62" name="Afbeelding 61">
            <a:extLst>
              <a:ext uri="{FF2B5EF4-FFF2-40B4-BE49-F238E27FC236}">
                <a16:creationId xmlns:a16="http://schemas.microsoft.com/office/drawing/2014/main" id="{F8954CEC-7793-BB43-A8E4-15BE03D9090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570" y="147298"/>
            <a:ext cx="758429" cy="758429"/>
          </a:xfrm>
          <a:prstGeom prst="rect">
            <a:avLst/>
          </a:prstGeom>
        </p:spPr>
      </p:pic>
      <p:pic>
        <p:nvPicPr>
          <p:cNvPr id="63" name="Afbeelding 62">
            <a:extLst>
              <a:ext uri="{FF2B5EF4-FFF2-40B4-BE49-F238E27FC236}">
                <a16:creationId xmlns:a16="http://schemas.microsoft.com/office/drawing/2014/main" id="{AB17A64C-4C53-A342-8F31-DBC6BBE5CF4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613" y="141255"/>
            <a:ext cx="758429" cy="758429"/>
          </a:xfrm>
          <a:prstGeom prst="rect">
            <a:avLst/>
          </a:prstGeom>
        </p:spPr>
      </p:pic>
      <p:pic>
        <p:nvPicPr>
          <p:cNvPr id="71" name="Afbeelding 70">
            <a:extLst>
              <a:ext uri="{FF2B5EF4-FFF2-40B4-BE49-F238E27FC236}">
                <a16:creationId xmlns:a16="http://schemas.microsoft.com/office/drawing/2014/main" id="{2F4591B8-2930-7B4E-AEDB-59F40FA21F6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88" y="140568"/>
            <a:ext cx="758429" cy="758429"/>
          </a:xfrm>
          <a:prstGeom prst="rect">
            <a:avLst/>
          </a:prstGeom>
        </p:spPr>
      </p:pic>
      <p:pic>
        <p:nvPicPr>
          <p:cNvPr id="72" name="Afbeelding 71">
            <a:extLst>
              <a:ext uri="{FF2B5EF4-FFF2-40B4-BE49-F238E27FC236}">
                <a16:creationId xmlns:a16="http://schemas.microsoft.com/office/drawing/2014/main" id="{10D9A505-BC2D-904C-9FCF-6B00666B96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439" y="140568"/>
            <a:ext cx="758429" cy="758429"/>
          </a:xfrm>
          <a:prstGeom prst="rect">
            <a:avLst/>
          </a:prstGeom>
        </p:spPr>
      </p:pic>
      <p:pic>
        <p:nvPicPr>
          <p:cNvPr id="73" name="Afbeelding 72">
            <a:extLst>
              <a:ext uri="{FF2B5EF4-FFF2-40B4-BE49-F238E27FC236}">
                <a16:creationId xmlns:a16="http://schemas.microsoft.com/office/drawing/2014/main" id="{888966DB-3F31-DF4D-B448-99D41540F74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482" y="134525"/>
            <a:ext cx="758429" cy="758429"/>
          </a:xfrm>
          <a:prstGeom prst="rect">
            <a:avLst/>
          </a:prstGeom>
        </p:spPr>
      </p:pic>
      <p:cxnSp>
        <p:nvCxnSpPr>
          <p:cNvPr id="74" name="Rechte verbindingslijn met pijl 73">
            <a:extLst>
              <a:ext uri="{FF2B5EF4-FFF2-40B4-BE49-F238E27FC236}">
                <a16:creationId xmlns:a16="http://schemas.microsoft.com/office/drawing/2014/main" id="{9B9BF9EC-5C90-A84F-B0FB-B1E3265608DB}"/>
              </a:ext>
            </a:extLst>
          </p:cNvPr>
          <p:cNvCxnSpPr>
            <a:cxnSpLocks/>
          </p:cNvCxnSpPr>
          <p:nvPr/>
        </p:nvCxnSpPr>
        <p:spPr>
          <a:xfrm>
            <a:off x="1738407" y="3033381"/>
            <a:ext cx="410758" cy="294409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Rechte verbindingslijn met pijl 74">
            <a:extLst>
              <a:ext uri="{FF2B5EF4-FFF2-40B4-BE49-F238E27FC236}">
                <a16:creationId xmlns:a16="http://schemas.microsoft.com/office/drawing/2014/main" id="{85A0F755-662A-974A-860F-324482F6BAA1}"/>
              </a:ext>
            </a:extLst>
          </p:cNvPr>
          <p:cNvCxnSpPr>
            <a:cxnSpLocks/>
          </p:cNvCxnSpPr>
          <p:nvPr/>
        </p:nvCxnSpPr>
        <p:spPr>
          <a:xfrm>
            <a:off x="2767842" y="3433432"/>
            <a:ext cx="1701993" cy="1046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Rechteraccolade 25">
            <a:extLst>
              <a:ext uri="{FF2B5EF4-FFF2-40B4-BE49-F238E27FC236}">
                <a16:creationId xmlns:a16="http://schemas.microsoft.com/office/drawing/2014/main" id="{D134E38E-ACFE-CB48-B687-A47CDCEACFAC}"/>
              </a:ext>
            </a:extLst>
          </p:cNvPr>
          <p:cNvSpPr/>
          <p:nvPr/>
        </p:nvSpPr>
        <p:spPr>
          <a:xfrm>
            <a:off x="4552822" y="2405973"/>
            <a:ext cx="259913" cy="1027459"/>
          </a:xfrm>
          <a:prstGeom prst="rightBrac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nl-NL" sz="135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76" name="Rechte verbindingslijn met pijl 75">
            <a:extLst>
              <a:ext uri="{FF2B5EF4-FFF2-40B4-BE49-F238E27FC236}">
                <a16:creationId xmlns:a16="http://schemas.microsoft.com/office/drawing/2014/main" id="{9ECD572E-E9A9-6C41-AA56-1810AACFC5CF}"/>
              </a:ext>
            </a:extLst>
          </p:cNvPr>
          <p:cNvCxnSpPr>
            <a:cxnSpLocks/>
          </p:cNvCxnSpPr>
          <p:nvPr/>
        </p:nvCxnSpPr>
        <p:spPr>
          <a:xfrm flipV="1">
            <a:off x="5508214" y="2277860"/>
            <a:ext cx="523284" cy="57755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7" name="Rechte verbindingslijn met pijl 76">
            <a:extLst>
              <a:ext uri="{FF2B5EF4-FFF2-40B4-BE49-F238E27FC236}">
                <a16:creationId xmlns:a16="http://schemas.microsoft.com/office/drawing/2014/main" id="{9B0A9F82-BD5B-984F-B432-77AC0B0FE838}"/>
              </a:ext>
            </a:extLst>
          </p:cNvPr>
          <p:cNvCxnSpPr>
            <a:cxnSpLocks/>
          </p:cNvCxnSpPr>
          <p:nvPr/>
        </p:nvCxnSpPr>
        <p:spPr>
          <a:xfrm flipV="1">
            <a:off x="2735349" y="1820432"/>
            <a:ext cx="837204" cy="36888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8" name="Tekstvak 77">
            <a:extLst>
              <a:ext uri="{FF2B5EF4-FFF2-40B4-BE49-F238E27FC236}">
                <a16:creationId xmlns:a16="http://schemas.microsoft.com/office/drawing/2014/main" id="{7D197889-DE79-4A4E-AFA5-D558572B21C1}"/>
              </a:ext>
            </a:extLst>
          </p:cNvPr>
          <p:cNvSpPr txBox="1"/>
          <p:nvPr/>
        </p:nvSpPr>
        <p:spPr>
          <a:xfrm>
            <a:off x="3000634" y="1202182"/>
            <a:ext cx="18472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Mechanisch vermogen</a:t>
            </a:r>
          </a:p>
        </p:txBody>
      </p:sp>
      <p:cxnSp>
        <p:nvCxnSpPr>
          <p:cNvPr id="79" name="Rechte verbindingslijn met pijl 78">
            <a:extLst>
              <a:ext uri="{FF2B5EF4-FFF2-40B4-BE49-F238E27FC236}">
                <a16:creationId xmlns:a16="http://schemas.microsoft.com/office/drawing/2014/main" id="{F1CEA34B-B3A2-3D43-8AA4-4600AFBCCBE2}"/>
              </a:ext>
            </a:extLst>
          </p:cNvPr>
          <p:cNvCxnSpPr>
            <a:cxnSpLocks/>
          </p:cNvCxnSpPr>
          <p:nvPr/>
        </p:nvCxnSpPr>
        <p:spPr>
          <a:xfrm rot="5400000" flipV="1">
            <a:off x="6029418" y="2608516"/>
            <a:ext cx="521484" cy="1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517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el 11">
                <a:extLst>
                  <a:ext uri="{FF2B5EF4-FFF2-40B4-BE49-F238E27FC236}">
                    <a16:creationId xmlns:a16="http://schemas.microsoft.com/office/drawing/2014/main" id="{4F0BBEEA-D143-0444-9F5F-E89717A4F828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563318" y="375273"/>
              <a:ext cx="7857265" cy="478745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789237">
                      <a:extLst>
                        <a:ext uri="{9D8B030D-6E8A-4147-A177-3AD203B41FA5}">
                          <a16:colId xmlns:a16="http://schemas.microsoft.com/office/drawing/2014/main" val="204174820"/>
                        </a:ext>
                      </a:extLst>
                    </a:gridCol>
                    <a:gridCol w="3073079">
                      <a:extLst>
                        <a:ext uri="{9D8B030D-6E8A-4147-A177-3AD203B41FA5}">
                          <a16:colId xmlns:a16="http://schemas.microsoft.com/office/drawing/2014/main" val="3680551564"/>
                        </a:ext>
                      </a:extLst>
                    </a:gridCol>
                    <a:gridCol w="2994949">
                      <a:extLst>
                        <a:ext uri="{9D8B030D-6E8A-4147-A177-3AD203B41FA5}">
                          <a16:colId xmlns:a16="http://schemas.microsoft.com/office/drawing/2014/main" val="3292335035"/>
                        </a:ext>
                      </a:extLst>
                    </a:gridCol>
                  </a:tblGrid>
                  <a:tr h="395134">
                    <a:tc>
                      <a:txBody>
                        <a:bodyPr/>
                        <a:lstStyle/>
                        <a:p>
                          <a:r>
                            <a:rPr lang="nl-NL" sz="1000" dirty="0" err="1">
                              <a:latin typeface="Gobold Lowplus" panose="02000500000000000000" pitchFamily="2" charset="77"/>
                            </a:rPr>
                            <a:t>Skill</a:t>
                          </a:r>
                          <a:endParaRPr lang="nl-NL" sz="1000" dirty="0">
                            <a:latin typeface="Gobold Lowplus" panose="02000500000000000000" pitchFamily="2" charset="77"/>
                          </a:endParaRP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sz="1000" dirty="0">
                              <a:latin typeface="Gobold Lowplus" panose="02000500000000000000" pitchFamily="2" charset="77"/>
                            </a:rPr>
                            <a:t>LEERDOELEN ( je leert… )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sz="1000" dirty="0">
                              <a:latin typeface="Gobold Lowplus" panose="02000500000000000000" pitchFamily="2" charset="77"/>
                            </a:rPr>
                            <a:t>Uitleg?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38061288"/>
                      </a:ext>
                    </a:extLst>
                  </a:tr>
                  <a:tr h="395134">
                    <a:tc>
                      <a:txBody>
                        <a:bodyPr/>
                        <a:lstStyle/>
                        <a:p>
                          <a:r>
                            <a:rPr lang="nl-NL" sz="1000" dirty="0">
                              <a:latin typeface="Gobold Lowplus" panose="02000500000000000000" pitchFamily="2" charset="77"/>
                            </a:rPr>
                            <a:t>ARBEID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De definitie van arbeid</a:t>
                          </a:r>
                        </a:p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Berekeningen uitvoeren met </a:t>
                          </a:r>
                          <a14:m>
                            <m:oMath xmlns:m="http://schemas.openxmlformats.org/officeDocument/2006/math">
                              <m:r>
                                <a:rPr lang="nl-NL" sz="9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nl-NL" sz="9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nl-NL" sz="9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nl-NL" sz="900" b="0" i="1" smtClean="0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nl-NL" sz="9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oMath>
                          </a14:m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3"/>
                            </a:rPr>
                            <a:t>Uitleg over arbeid op YouTube</a:t>
                          </a:r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96877500"/>
                      </a:ext>
                    </a:extLst>
                  </a:tr>
                  <a:tr h="395134">
                    <a:tc>
                      <a:txBody>
                        <a:bodyPr/>
                        <a:lstStyle/>
                        <a:p>
                          <a:r>
                            <a:rPr lang="nl-NL" sz="1000" dirty="0">
                              <a:latin typeface="Gobold Lowplus" panose="02000500000000000000" pitchFamily="2" charset="77"/>
                            </a:rPr>
                            <a:t>Zwaarte-energie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Berekeningen uitvoeren met arbeid bij stijgen en dalen.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4"/>
                            </a:rPr>
                            <a:t>Uitleg over zwaarte-energie (</a:t>
                          </a:r>
                          <a:r>
                            <a:rPr lang="nl-NL" sz="900" dirty="0" err="1">
                              <a:latin typeface="Gobold Lowplus" panose="02000500000000000000" pitchFamily="2" charset="77"/>
                              <a:hlinkClick r:id="rId4"/>
                            </a:rPr>
                            <a:t>essential</a:t>
                          </a:r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4"/>
                            </a:rPr>
                            <a:t>) op YouTube</a:t>
                          </a:r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  <a:p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5"/>
                            </a:rPr>
                            <a:t>Uitleg over zwaarte-energie (expert) op YouTube</a:t>
                          </a:r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77708193"/>
                      </a:ext>
                    </a:extLst>
                  </a:tr>
                  <a:tr h="754380">
                    <a:tc>
                      <a:txBody>
                        <a:bodyPr/>
                        <a:lstStyle/>
                        <a:p>
                          <a:r>
                            <a:rPr lang="nl-NL" sz="1000" dirty="0">
                              <a:latin typeface="Gobold Lowplus" panose="02000500000000000000" pitchFamily="2" charset="77"/>
                            </a:rPr>
                            <a:t>Kinetische energie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Een positieve (netto)arbeid op een voorwerp zorgt voor een snelheidstoename;</a:t>
                          </a:r>
                        </a:p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Een negatieve (netto)arbeid voor een snelheidsafname;</a:t>
                          </a:r>
                        </a:p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De benodigde arbeid uitrekenen bij een snelheidsverandering.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6"/>
                            </a:rPr>
                            <a:t>Uitleg over kinetische energie (</a:t>
                          </a:r>
                          <a:r>
                            <a:rPr lang="nl-NL" sz="900" dirty="0" err="1">
                              <a:latin typeface="Gobold Lowplus" panose="02000500000000000000" pitchFamily="2" charset="77"/>
                              <a:hlinkClick r:id="rId6"/>
                            </a:rPr>
                            <a:t>essential</a:t>
                          </a:r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6"/>
                            </a:rPr>
                            <a:t>) op YouTube</a:t>
                          </a:r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  <a:p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7"/>
                            </a:rPr>
                            <a:t>Uitleg over kinetische energie (expert) op YouTube</a:t>
                          </a:r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85043561"/>
                      </a:ext>
                    </a:extLst>
                  </a:tr>
                  <a:tr h="395134">
                    <a:tc>
                      <a:txBody>
                        <a:bodyPr/>
                        <a:lstStyle/>
                        <a:p>
                          <a:r>
                            <a:rPr lang="nl-NL" sz="1000" dirty="0">
                              <a:latin typeface="Gobold Lowplus" panose="02000500000000000000" pitchFamily="2" charset="77"/>
                            </a:rPr>
                            <a:t>Veer energie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De arbeid halen uit een </a:t>
                          </a:r>
                          <a14:m>
                            <m:oMath xmlns:m="http://schemas.openxmlformats.org/officeDocument/2006/math">
                              <m:r>
                                <a:rPr lang="nl-NL" sz="9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l-NL" sz="9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nl-NL" sz="9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nl-NL" sz="9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nl-NL" sz="9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-diagram;</a:t>
                          </a:r>
                        </a:p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Char char="-"/>
                            <a:tabLst/>
                            <a:defRPr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Rekenen met de </a:t>
                          </a:r>
                          <a:r>
                            <a:rPr lang="nl-NL" sz="900" dirty="0" err="1">
                              <a:latin typeface="Gobold Lowplus" panose="02000500000000000000" pitchFamily="2" charset="77"/>
                            </a:rPr>
                            <a:t>fomule</a:t>
                          </a: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 voor veer energie.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8"/>
                            </a:rPr>
                            <a:t>Uitleg over veer energie op YouTube</a:t>
                          </a:r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8579692"/>
                      </a:ext>
                    </a:extLst>
                  </a:tr>
                  <a:tr h="395134">
                    <a:tc>
                      <a:txBody>
                        <a:bodyPr/>
                        <a:lstStyle/>
                        <a:p>
                          <a:r>
                            <a:rPr lang="nl-NL" sz="1000" dirty="0" err="1">
                              <a:latin typeface="Gobold Lowplus" panose="02000500000000000000" pitchFamily="2" charset="77"/>
                            </a:rPr>
                            <a:t>WvBvE</a:t>
                          </a:r>
                          <a:r>
                            <a:rPr lang="nl-NL" sz="1000" dirty="0">
                              <a:latin typeface="Gobold Lowplus" panose="02000500000000000000" pitchFamily="2" charset="77"/>
                            </a:rPr>
                            <a:t> (gesloten)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De totale energie in een gesloten systeem behouden is;</a:t>
                          </a:r>
                        </a:p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Berekeningen uitvoeren met de </a:t>
                          </a:r>
                          <a:r>
                            <a:rPr lang="nl-NL" sz="900" dirty="0" err="1">
                              <a:latin typeface="Gobold Lowplus" panose="02000500000000000000" pitchFamily="2" charset="77"/>
                            </a:rPr>
                            <a:t>WvBvE</a:t>
                          </a: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.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9"/>
                            </a:rPr>
                            <a:t>Uitleg over </a:t>
                          </a:r>
                          <a:r>
                            <a:rPr lang="nl-NL" sz="900" dirty="0" err="1">
                              <a:latin typeface="Gobold Lowplus" panose="02000500000000000000" pitchFamily="2" charset="77"/>
                              <a:hlinkClick r:id="rId9"/>
                            </a:rPr>
                            <a:t>WvBvE</a:t>
                          </a:r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9"/>
                            </a:rPr>
                            <a:t> (gesloten) op YouTube</a:t>
                          </a:r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36921744"/>
                      </a:ext>
                    </a:extLst>
                  </a:tr>
                  <a:tr h="480060">
                    <a:tc>
                      <a:txBody>
                        <a:bodyPr/>
                        <a:lstStyle/>
                        <a:p>
                          <a:r>
                            <a:rPr lang="nl-NL" sz="1000" dirty="0" err="1">
                              <a:latin typeface="Gobold Lowplus" panose="02000500000000000000" pitchFamily="2" charset="77"/>
                            </a:rPr>
                            <a:t>WvBvE</a:t>
                          </a:r>
                          <a:r>
                            <a:rPr lang="nl-NL" sz="1000" dirty="0">
                              <a:latin typeface="Gobold Lowplus" panose="02000500000000000000" pitchFamily="2" charset="77"/>
                            </a:rPr>
                            <a:t> (energie uit)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Dat warmte ontstaat als er wrijvingskrachten zijn;</a:t>
                          </a:r>
                        </a:p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De </a:t>
                          </a:r>
                          <a:r>
                            <a:rPr lang="nl-NL" sz="900" dirty="0" err="1">
                              <a:latin typeface="Gobold Lowplus" panose="02000500000000000000" pitchFamily="2" charset="77"/>
                            </a:rPr>
                            <a:t>WvBvE</a:t>
                          </a: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 geldig blijft als je de hoeveelheid warmte die ontstaat erbij betrekt.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10"/>
                            </a:rPr>
                            <a:t>Uitleg over </a:t>
                          </a:r>
                          <a:r>
                            <a:rPr lang="nl-NL" sz="900" dirty="0" err="1">
                              <a:latin typeface="Gobold Lowplus" panose="02000500000000000000" pitchFamily="2" charset="77"/>
                              <a:hlinkClick r:id="rId10"/>
                            </a:rPr>
                            <a:t>WvBvE</a:t>
                          </a:r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10"/>
                            </a:rPr>
                            <a:t> (energie uit) op YouTube</a:t>
                          </a:r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84891725"/>
                      </a:ext>
                    </a:extLst>
                  </a:tr>
                  <a:tr h="480060">
                    <a:tc>
                      <a:txBody>
                        <a:bodyPr/>
                        <a:lstStyle/>
                        <a:p>
                          <a:r>
                            <a:rPr lang="nl-NL" sz="1000" dirty="0" err="1">
                              <a:latin typeface="Gobold Lowplus" panose="02000500000000000000" pitchFamily="2" charset="77"/>
                            </a:rPr>
                            <a:t>WvBvE</a:t>
                          </a:r>
                          <a:r>
                            <a:rPr lang="nl-NL" sz="1000" dirty="0">
                              <a:latin typeface="Gobold Lowplus" panose="02000500000000000000" pitchFamily="2" charset="77"/>
                            </a:rPr>
                            <a:t> (energie in)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De </a:t>
                          </a:r>
                          <a:r>
                            <a:rPr lang="nl-NL" sz="900" dirty="0" err="1">
                              <a:latin typeface="Gobold Lowplus" panose="02000500000000000000" pitchFamily="2" charset="77"/>
                            </a:rPr>
                            <a:t>WvBvE</a:t>
                          </a: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 geldig blijft als je de toegevoerde energie erbij betrekt</a:t>
                          </a:r>
                        </a:p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Berekeningen uitvoeren met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nl-NL" sz="9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nl-NL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9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nl-NL" sz="9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nl-NL" sz="9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nl-NL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900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nl-NL" sz="900" b="0" i="1" smtClean="0">
                                      <a:latin typeface="Cambria Math" panose="02040503050406030204" pitchFamily="18" charset="0"/>
                                    </a:rPr>
                                    <m:t>𝑛𝑒𝑡𝑡𝑜</m:t>
                                  </m:r>
                                </m:sub>
                              </m:sSub>
                            </m:oMath>
                          </a14:m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11"/>
                            </a:rPr>
                            <a:t>Uitleg over </a:t>
                          </a:r>
                          <a:r>
                            <a:rPr lang="nl-NL" sz="900" dirty="0" err="1">
                              <a:latin typeface="Gobold Lowplus" panose="02000500000000000000" pitchFamily="2" charset="77"/>
                              <a:hlinkClick r:id="rId11"/>
                            </a:rPr>
                            <a:t>WvBvE</a:t>
                          </a:r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11"/>
                            </a:rPr>
                            <a:t> (energie in) op YouTube</a:t>
                          </a:r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79188041"/>
                      </a:ext>
                    </a:extLst>
                  </a:tr>
                  <a:tr h="617220">
                    <a:tc>
                      <a:txBody>
                        <a:bodyPr/>
                        <a:lstStyle/>
                        <a:p>
                          <a:r>
                            <a:rPr lang="nl-NL" sz="1000" dirty="0">
                              <a:latin typeface="Gobold Lowplus" panose="02000500000000000000" pitchFamily="2" charset="77"/>
                            </a:rPr>
                            <a:t>Chemische energie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Berekeningen doen aan hoeveelheden chemische energie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nl-NL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9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nl-NL" sz="9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nl-NL" sz="900" b="0" i="1" smtClean="0">
                                  <a:latin typeface="Cambria Math" panose="02040503050406030204" pitchFamily="18" charset="0"/>
                                </a:rPr>
                                <m:t>&amp; </m:t>
                              </m:r>
                              <m:sSub>
                                <m:sSubPr>
                                  <m:ctrlPr>
                                    <a:rPr lang="nl-NL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9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nl-NL" sz="9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oMath>
                          </a14:m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);</a:t>
                          </a:r>
                        </a:p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Waar je stookwaardes in BINAS kan vinden. </a:t>
                          </a:r>
                        </a:p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Hoe je chemische energie meeneemt in de </a:t>
                          </a:r>
                          <a:r>
                            <a:rPr lang="nl-NL" sz="900" dirty="0" err="1">
                              <a:latin typeface="Gobold Lowplus" panose="02000500000000000000" pitchFamily="2" charset="77"/>
                            </a:rPr>
                            <a:t>WvBvE</a:t>
                          </a: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.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12"/>
                            </a:rPr>
                            <a:t>Uitleg over chemische energie op YouTube</a:t>
                          </a:r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58975908"/>
                      </a:ext>
                    </a:extLst>
                  </a:tr>
                  <a:tr h="480060">
                    <a:tc>
                      <a:txBody>
                        <a:bodyPr/>
                        <a:lstStyle/>
                        <a:p>
                          <a:r>
                            <a:rPr lang="nl-NL" sz="1000" dirty="0">
                              <a:latin typeface="Gobold Lowplus" panose="02000500000000000000" pitchFamily="2" charset="77"/>
                            </a:rPr>
                            <a:t>Mechanisch vermogen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Berekeningen met arbeid, tijd en vermogen;</a:t>
                          </a:r>
                        </a:p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Hoe bij constante snelheid het vermogen afhangt van de geleverde kracht en de grootte van de snelheid.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13"/>
                            </a:rPr>
                            <a:t>Uitleg over mechanisch vermogen op YouTube</a:t>
                          </a:r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777041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el 11">
                <a:extLst>
                  <a:ext uri="{FF2B5EF4-FFF2-40B4-BE49-F238E27FC236}">
                    <a16:creationId xmlns:a16="http://schemas.microsoft.com/office/drawing/2014/main" id="{4F0BBEEA-D143-0444-9F5F-E89717A4F828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563318" y="375273"/>
              <a:ext cx="7857265" cy="478745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789237">
                      <a:extLst>
                        <a:ext uri="{9D8B030D-6E8A-4147-A177-3AD203B41FA5}">
                          <a16:colId xmlns:a16="http://schemas.microsoft.com/office/drawing/2014/main" val="204174820"/>
                        </a:ext>
                      </a:extLst>
                    </a:gridCol>
                    <a:gridCol w="3073079">
                      <a:extLst>
                        <a:ext uri="{9D8B030D-6E8A-4147-A177-3AD203B41FA5}">
                          <a16:colId xmlns:a16="http://schemas.microsoft.com/office/drawing/2014/main" val="3680551564"/>
                        </a:ext>
                      </a:extLst>
                    </a:gridCol>
                    <a:gridCol w="2994949">
                      <a:extLst>
                        <a:ext uri="{9D8B030D-6E8A-4147-A177-3AD203B41FA5}">
                          <a16:colId xmlns:a16="http://schemas.microsoft.com/office/drawing/2014/main" val="3292335035"/>
                        </a:ext>
                      </a:extLst>
                    </a:gridCol>
                  </a:tblGrid>
                  <a:tr h="395134">
                    <a:tc>
                      <a:txBody>
                        <a:bodyPr/>
                        <a:lstStyle/>
                        <a:p>
                          <a:r>
                            <a:rPr lang="nl-NL" sz="1000" dirty="0" err="1">
                              <a:latin typeface="Gobold Lowplus" panose="02000500000000000000" pitchFamily="2" charset="77"/>
                            </a:rPr>
                            <a:t>Skill</a:t>
                          </a:r>
                          <a:endParaRPr lang="nl-NL" sz="1000" dirty="0">
                            <a:latin typeface="Gobold Lowplus" panose="02000500000000000000" pitchFamily="2" charset="77"/>
                          </a:endParaRP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sz="1000" dirty="0">
                              <a:latin typeface="Gobold Lowplus" panose="02000500000000000000" pitchFamily="2" charset="77"/>
                            </a:rPr>
                            <a:t>LEERDOELEN ( je leert… )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sz="1000" dirty="0">
                              <a:latin typeface="Gobold Lowplus" panose="02000500000000000000" pitchFamily="2" charset="77"/>
                            </a:rPr>
                            <a:t>Uitleg?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38061288"/>
                      </a:ext>
                    </a:extLst>
                  </a:tr>
                  <a:tr h="395134">
                    <a:tc>
                      <a:txBody>
                        <a:bodyPr/>
                        <a:lstStyle/>
                        <a:p>
                          <a:r>
                            <a:rPr lang="nl-NL" sz="1000" dirty="0">
                              <a:latin typeface="Gobold Lowplus" panose="02000500000000000000" pitchFamily="2" charset="77"/>
                            </a:rPr>
                            <a:t>ARBEID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marL="68580" marR="68580" marT="34290" marB="34290" anchor="ctr">
                        <a:blipFill>
                          <a:blip r:embed="rId14"/>
                          <a:stretch>
                            <a:fillRect l="-58532" t="-101538" r="-98413" b="-10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15"/>
                            </a:rPr>
                            <a:t>Uitleg over arbeid op YouTube</a:t>
                          </a:r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96877500"/>
                      </a:ext>
                    </a:extLst>
                  </a:tr>
                  <a:tr h="395134">
                    <a:tc>
                      <a:txBody>
                        <a:bodyPr/>
                        <a:lstStyle/>
                        <a:p>
                          <a:r>
                            <a:rPr lang="nl-NL" sz="1000" dirty="0">
                              <a:latin typeface="Gobold Lowplus" panose="02000500000000000000" pitchFamily="2" charset="77"/>
                            </a:rPr>
                            <a:t>Zwaarte-energie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Berekeningen uitvoeren met arbeid bij stijgen en dalen.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16"/>
                            </a:rPr>
                            <a:t>Uitleg over zwaarte-energie (</a:t>
                          </a:r>
                          <a:r>
                            <a:rPr lang="nl-NL" sz="900" dirty="0" err="1">
                              <a:latin typeface="Gobold Lowplus" panose="02000500000000000000" pitchFamily="2" charset="77"/>
                              <a:hlinkClick r:id="rId16"/>
                            </a:rPr>
                            <a:t>essential</a:t>
                          </a:r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16"/>
                            </a:rPr>
                            <a:t>) op YouTube</a:t>
                          </a:r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  <a:p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17"/>
                            </a:rPr>
                            <a:t>Uitleg over zwaarte-energie (expert) op YouTube</a:t>
                          </a:r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77708193"/>
                      </a:ext>
                    </a:extLst>
                  </a:tr>
                  <a:tr h="754380">
                    <a:tc>
                      <a:txBody>
                        <a:bodyPr/>
                        <a:lstStyle/>
                        <a:p>
                          <a:r>
                            <a:rPr lang="nl-NL" sz="1000" dirty="0">
                              <a:latin typeface="Gobold Lowplus" panose="02000500000000000000" pitchFamily="2" charset="77"/>
                            </a:rPr>
                            <a:t>Kinetische energie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Een positieve (netto)arbeid op een voorwerp zorgt voor een snelheidstoename;</a:t>
                          </a:r>
                        </a:p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Een negatieve (netto)arbeid voor een snelheidsafname;</a:t>
                          </a:r>
                        </a:p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De benodigde arbeid uitrekenen bij een snelheidsverandering.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18"/>
                            </a:rPr>
                            <a:t>Uitleg over kinetische energie (</a:t>
                          </a:r>
                          <a:r>
                            <a:rPr lang="nl-NL" sz="900" dirty="0" err="1">
                              <a:latin typeface="Gobold Lowplus" panose="02000500000000000000" pitchFamily="2" charset="77"/>
                              <a:hlinkClick r:id="rId18"/>
                            </a:rPr>
                            <a:t>essential</a:t>
                          </a:r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18"/>
                            </a:rPr>
                            <a:t>) op YouTube</a:t>
                          </a:r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  <a:p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19"/>
                            </a:rPr>
                            <a:t>Uitleg over kinetische energie (expert) op YouTube</a:t>
                          </a:r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85043561"/>
                      </a:ext>
                    </a:extLst>
                  </a:tr>
                  <a:tr h="395134">
                    <a:tc>
                      <a:txBody>
                        <a:bodyPr/>
                        <a:lstStyle/>
                        <a:p>
                          <a:r>
                            <a:rPr lang="nl-NL" sz="1000" dirty="0">
                              <a:latin typeface="Gobold Lowplus" panose="02000500000000000000" pitchFamily="2" charset="77"/>
                            </a:rPr>
                            <a:t>Veer energie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marL="68580" marR="68580" marT="34290" marB="34290" anchor="ctr">
                        <a:blipFill>
                          <a:blip r:embed="rId14"/>
                          <a:stretch>
                            <a:fillRect l="-58532" t="-490769" r="-98413" b="-63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20"/>
                            </a:rPr>
                            <a:t>Uitleg over veer energie op YouTube</a:t>
                          </a:r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8579692"/>
                      </a:ext>
                    </a:extLst>
                  </a:tr>
                  <a:tr h="395134">
                    <a:tc>
                      <a:txBody>
                        <a:bodyPr/>
                        <a:lstStyle/>
                        <a:p>
                          <a:r>
                            <a:rPr lang="nl-NL" sz="1000" dirty="0" err="1">
                              <a:latin typeface="Gobold Lowplus" panose="02000500000000000000" pitchFamily="2" charset="77"/>
                            </a:rPr>
                            <a:t>WvBvE</a:t>
                          </a:r>
                          <a:r>
                            <a:rPr lang="nl-NL" sz="1000" dirty="0">
                              <a:latin typeface="Gobold Lowplus" panose="02000500000000000000" pitchFamily="2" charset="77"/>
                            </a:rPr>
                            <a:t> (gesloten)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De totale energie in een gesloten systeem behouden is;</a:t>
                          </a:r>
                        </a:p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Berekeningen uitvoeren met de </a:t>
                          </a:r>
                          <a:r>
                            <a:rPr lang="nl-NL" sz="900" dirty="0" err="1">
                              <a:latin typeface="Gobold Lowplus" panose="02000500000000000000" pitchFamily="2" charset="77"/>
                            </a:rPr>
                            <a:t>WvBvE</a:t>
                          </a: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.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21"/>
                            </a:rPr>
                            <a:t>Uitleg over </a:t>
                          </a:r>
                          <a:r>
                            <a:rPr lang="nl-NL" sz="900" dirty="0" err="1">
                              <a:latin typeface="Gobold Lowplus" panose="02000500000000000000" pitchFamily="2" charset="77"/>
                              <a:hlinkClick r:id="rId21"/>
                            </a:rPr>
                            <a:t>WvBvE</a:t>
                          </a:r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21"/>
                            </a:rPr>
                            <a:t> (gesloten) op YouTube</a:t>
                          </a:r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36921744"/>
                      </a:ext>
                    </a:extLst>
                  </a:tr>
                  <a:tr h="480060">
                    <a:tc>
                      <a:txBody>
                        <a:bodyPr/>
                        <a:lstStyle/>
                        <a:p>
                          <a:r>
                            <a:rPr lang="nl-NL" sz="1000" dirty="0" err="1">
                              <a:latin typeface="Gobold Lowplus" panose="02000500000000000000" pitchFamily="2" charset="77"/>
                            </a:rPr>
                            <a:t>WvBvE</a:t>
                          </a:r>
                          <a:r>
                            <a:rPr lang="nl-NL" sz="1000" dirty="0">
                              <a:latin typeface="Gobold Lowplus" panose="02000500000000000000" pitchFamily="2" charset="77"/>
                            </a:rPr>
                            <a:t> (energie uit)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Dat warmte ontstaat als er wrijvingskrachten zijn;</a:t>
                          </a:r>
                        </a:p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De </a:t>
                          </a:r>
                          <a:r>
                            <a:rPr lang="nl-NL" sz="900" dirty="0" err="1">
                              <a:latin typeface="Gobold Lowplus" panose="02000500000000000000" pitchFamily="2" charset="77"/>
                            </a:rPr>
                            <a:t>WvBvE</a:t>
                          </a: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 geldig blijft als je de hoeveelheid warmte die ontstaat erbij betrekt.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22"/>
                            </a:rPr>
                            <a:t>Uitleg over </a:t>
                          </a:r>
                          <a:r>
                            <a:rPr lang="nl-NL" sz="900" dirty="0" err="1">
                              <a:latin typeface="Gobold Lowplus" panose="02000500000000000000" pitchFamily="2" charset="77"/>
                              <a:hlinkClick r:id="rId22"/>
                            </a:rPr>
                            <a:t>WvBvE</a:t>
                          </a:r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22"/>
                            </a:rPr>
                            <a:t> (energie uit) op YouTube</a:t>
                          </a:r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84891725"/>
                      </a:ext>
                    </a:extLst>
                  </a:tr>
                  <a:tr h="480060">
                    <a:tc>
                      <a:txBody>
                        <a:bodyPr/>
                        <a:lstStyle/>
                        <a:p>
                          <a:r>
                            <a:rPr lang="nl-NL" sz="1000" dirty="0" err="1">
                              <a:latin typeface="Gobold Lowplus" panose="02000500000000000000" pitchFamily="2" charset="77"/>
                            </a:rPr>
                            <a:t>WvBvE</a:t>
                          </a:r>
                          <a:r>
                            <a:rPr lang="nl-NL" sz="1000" dirty="0">
                              <a:latin typeface="Gobold Lowplus" panose="02000500000000000000" pitchFamily="2" charset="77"/>
                            </a:rPr>
                            <a:t> (energie in)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marL="68580" marR="68580" marT="34290" marB="34290" anchor="ctr">
                        <a:blipFill>
                          <a:blip r:embed="rId14"/>
                          <a:stretch>
                            <a:fillRect l="-58532" t="-668354" r="-98413" b="-2367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23"/>
                            </a:rPr>
                            <a:t>Uitleg over </a:t>
                          </a:r>
                          <a:r>
                            <a:rPr lang="nl-NL" sz="900" dirty="0" err="1">
                              <a:latin typeface="Gobold Lowplus" panose="02000500000000000000" pitchFamily="2" charset="77"/>
                              <a:hlinkClick r:id="rId23"/>
                            </a:rPr>
                            <a:t>WvBvE</a:t>
                          </a:r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23"/>
                            </a:rPr>
                            <a:t> (energie in) op YouTube</a:t>
                          </a:r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79188041"/>
                      </a:ext>
                    </a:extLst>
                  </a:tr>
                  <a:tr h="617220">
                    <a:tc>
                      <a:txBody>
                        <a:bodyPr/>
                        <a:lstStyle/>
                        <a:p>
                          <a:r>
                            <a:rPr lang="nl-NL" sz="1000" dirty="0">
                              <a:latin typeface="Gobold Lowplus" panose="02000500000000000000" pitchFamily="2" charset="77"/>
                            </a:rPr>
                            <a:t>Chemische energie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marL="68580" marR="68580" marT="34290" marB="34290" anchor="ctr">
                        <a:blipFill>
                          <a:blip r:embed="rId14"/>
                          <a:stretch>
                            <a:fillRect l="-58532" t="-600990" r="-98413" b="-85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24"/>
                            </a:rPr>
                            <a:t>Uitleg over chemische energie op YouTube</a:t>
                          </a:r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58975908"/>
                      </a:ext>
                    </a:extLst>
                  </a:tr>
                  <a:tr h="480060">
                    <a:tc>
                      <a:txBody>
                        <a:bodyPr/>
                        <a:lstStyle/>
                        <a:p>
                          <a:r>
                            <a:rPr lang="nl-NL" sz="1000" dirty="0">
                              <a:latin typeface="Gobold Lowplus" panose="02000500000000000000" pitchFamily="2" charset="77"/>
                            </a:rPr>
                            <a:t>Mechanisch vermogen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Berekeningen met arbeid, tijd en vermogen;</a:t>
                          </a:r>
                        </a:p>
                        <a:p>
                          <a:pPr marL="171450" indent="-171450">
                            <a:buFontTx/>
                            <a:buChar char="-"/>
                          </a:pPr>
                          <a:r>
                            <a:rPr lang="nl-NL" sz="900" dirty="0">
                              <a:latin typeface="Gobold Lowplus" panose="02000500000000000000" pitchFamily="2" charset="77"/>
                            </a:rPr>
                            <a:t>Hoe bij constante snelheid het vermogen afhangt van de geleverde kracht en de grootte van de snelheid.</a:t>
                          </a: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sz="900" dirty="0">
                              <a:latin typeface="Gobold Lowplus" panose="02000500000000000000" pitchFamily="2" charset="77"/>
                              <a:hlinkClick r:id="rId25"/>
                            </a:rPr>
                            <a:t>Uitleg over mechanisch vermogen op YouTube</a:t>
                          </a:r>
                          <a:endParaRPr lang="nl-NL" sz="900" dirty="0">
                            <a:latin typeface="Gobold Lowplus" panose="02000500000000000000" pitchFamily="2" charset="77"/>
                          </a:endParaRPr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7770413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27543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32BCDE1-F743-9E42-A370-D9FE9D49A59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88" y="151755"/>
            <a:ext cx="758429" cy="75842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FFD9F20-54F5-8440-B6C5-CAA60D0F85D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31" y="155208"/>
            <a:ext cx="758429" cy="75842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B692AF6-44FF-5F40-99F0-161B561F08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1166" y="1383424"/>
            <a:ext cx="739379" cy="707231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FA27F3A1-C9B0-1949-9A28-7EC428B698D7}"/>
              </a:ext>
            </a:extLst>
          </p:cNvPr>
          <p:cNvSpPr txBox="1"/>
          <p:nvPr/>
        </p:nvSpPr>
        <p:spPr>
          <a:xfrm>
            <a:off x="651615" y="3212119"/>
            <a:ext cx="15537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Arbeid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C093099-A5A4-1047-9683-F7E7134B347E}"/>
              </a:ext>
            </a:extLst>
          </p:cNvPr>
          <p:cNvSpPr txBox="1"/>
          <p:nvPr/>
        </p:nvSpPr>
        <p:spPr>
          <a:xfrm>
            <a:off x="1706798" y="3704104"/>
            <a:ext cx="15537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Zwaarte-energie</a:t>
            </a:r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9A6E431D-4E87-7247-A902-B4E097E2FF2C}"/>
              </a:ext>
            </a:extLst>
          </p:cNvPr>
          <p:cNvCxnSpPr>
            <a:cxnSpLocks/>
          </p:cNvCxnSpPr>
          <p:nvPr/>
        </p:nvCxnSpPr>
        <p:spPr>
          <a:xfrm flipV="1">
            <a:off x="1736121" y="2557865"/>
            <a:ext cx="410758" cy="294409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2B612971-6D86-6142-982F-98CAA1216114}"/>
              </a:ext>
            </a:extLst>
          </p:cNvPr>
          <p:cNvSpPr txBox="1"/>
          <p:nvPr/>
        </p:nvSpPr>
        <p:spPr>
          <a:xfrm>
            <a:off x="3032876" y="2791525"/>
            <a:ext cx="18472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Veer energie</a:t>
            </a:r>
          </a:p>
        </p:txBody>
      </p: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1B380F7F-AC9F-6D4B-BFEC-C8EF34BD2111}"/>
              </a:ext>
            </a:extLst>
          </p:cNvPr>
          <p:cNvCxnSpPr>
            <a:cxnSpLocks/>
          </p:cNvCxnSpPr>
          <p:nvPr/>
        </p:nvCxnSpPr>
        <p:spPr>
          <a:xfrm flipV="1">
            <a:off x="1978130" y="2932937"/>
            <a:ext cx="521484" cy="1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65E6C0FD-D83B-834D-A562-55E64451A4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8916" y="1683109"/>
            <a:ext cx="589359" cy="653653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71687551-B74B-A54B-89A3-E821421A48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4932" y="2579297"/>
            <a:ext cx="589359" cy="675084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7046A4A5-2585-7C48-AC41-013118C7191B}"/>
              </a:ext>
            </a:extLst>
          </p:cNvPr>
          <p:cNvSpPr txBox="1"/>
          <p:nvPr/>
        </p:nvSpPr>
        <p:spPr>
          <a:xfrm>
            <a:off x="5366531" y="1245789"/>
            <a:ext cx="18472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 err="1">
                <a:solidFill>
                  <a:prstClr val="black"/>
                </a:solidFill>
                <a:latin typeface="Gobold Extra1" panose="02000500000000000000" pitchFamily="2" charset="77"/>
              </a:rPr>
              <a:t>Wvbve</a:t>
            </a:r>
            <a:endParaRPr lang="nl-NL" sz="1350" dirty="0">
              <a:solidFill>
                <a:prstClr val="black"/>
              </a:solidFill>
              <a:latin typeface="Gobold Extra1" panose="02000500000000000000" pitchFamily="2" charset="77"/>
            </a:endParaRPr>
          </a:p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(energie in)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D82AAC2D-15B2-1D48-8814-2F73BEAB6527}"/>
              </a:ext>
            </a:extLst>
          </p:cNvPr>
          <p:cNvSpPr txBox="1"/>
          <p:nvPr/>
        </p:nvSpPr>
        <p:spPr>
          <a:xfrm>
            <a:off x="1050840" y="1895323"/>
            <a:ext cx="18472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Kinetische energie</a:t>
            </a:r>
          </a:p>
        </p:txBody>
      </p:sp>
      <p:cxnSp>
        <p:nvCxnSpPr>
          <p:cNvPr id="35" name="Rechte verbindingslijn met pijl 34">
            <a:extLst>
              <a:ext uri="{FF2B5EF4-FFF2-40B4-BE49-F238E27FC236}">
                <a16:creationId xmlns:a16="http://schemas.microsoft.com/office/drawing/2014/main" id="{62BB02A4-EF10-AF48-A7BC-4B760FADA4C9}"/>
              </a:ext>
            </a:extLst>
          </p:cNvPr>
          <p:cNvCxnSpPr>
            <a:cxnSpLocks/>
          </p:cNvCxnSpPr>
          <p:nvPr/>
        </p:nvCxnSpPr>
        <p:spPr>
          <a:xfrm>
            <a:off x="2767842" y="2405973"/>
            <a:ext cx="1701993" cy="1046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ekstvak 36">
            <a:extLst>
              <a:ext uri="{FF2B5EF4-FFF2-40B4-BE49-F238E27FC236}">
                <a16:creationId xmlns:a16="http://schemas.microsoft.com/office/drawing/2014/main" id="{783A5F07-0DB5-D84F-B29F-76AC9C45469D}"/>
              </a:ext>
            </a:extLst>
          </p:cNvPr>
          <p:cNvSpPr txBox="1"/>
          <p:nvPr/>
        </p:nvSpPr>
        <p:spPr>
          <a:xfrm>
            <a:off x="5396012" y="4227106"/>
            <a:ext cx="18472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 err="1">
                <a:solidFill>
                  <a:prstClr val="black"/>
                </a:solidFill>
                <a:latin typeface="Gobold Extra1" panose="02000500000000000000" pitchFamily="2" charset="77"/>
              </a:rPr>
              <a:t>Wvbve</a:t>
            </a:r>
            <a:endParaRPr lang="nl-NL" sz="1350" dirty="0">
              <a:solidFill>
                <a:prstClr val="black"/>
              </a:solidFill>
              <a:latin typeface="Gobold Extra1" panose="02000500000000000000" pitchFamily="2" charset="77"/>
            </a:endParaRPr>
          </a:p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(energie uit)</a:t>
            </a:r>
          </a:p>
        </p:txBody>
      </p:sp>
      <p:pic>
        <p:nvPicPr>
          <p:cNvPr id="40" name="Afbeelding 39">
            <a:extLst>
              <a:ext uri="{FF2B5EF4-FFF2-40B4-BE49-F238E27FC236}">
                <a16:creationId xmlns:a16="http://schemas.microsoft.com/office/drawing/2014/main" id="{E7B5811B-109B-9F4C-BA65-5FEC38BA94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5339" y="3601712"/>
            <a:ext cx="696515" cy="675084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BC311C15-B6B1-5D4B-B9D3-AE602A2455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1697" y="3097394"/>
            <a:ext cx="653653" cy="675084"/>
          </a:xfrm>
          <a:prstGeom prst="rect">
            <a:avLst/>
          </a:prstGeom>
        </p:spPr>
      </p:pic>
      <p:cxnSp>
        <p:nvCxnSpPr>
          <p:cNvPr id="51" name="Rechte verbindingslijn met pijl 50">
            <a:extLst>
              <a:ext uri="{FF2B5EF4-FFF2-40B4-BE49-F238E27FC236}">
                <a16:creationId xmlns:a16="http://schemas.microsoft.com/office/drawing/2014/main" id="{CD6C83C7-9416-5E42-B58D-27E0DE6C7B0E}"/>
              </a:ext>
            </a:extLst>
          </p:cNvPr>
          <p:cNvCxnSpPr>
            <a:cxnSpLocks/>
          </p:cNvCxnSpPr>
          <p:nvPr/>
        </p:nvCxnSpPr>
        <p:spPr>
          <a:xfrm>
            <a:off x="5534258" y="3206003"/>
            <a:ext cx="523284" cy="57755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7" name="Afbeelding 56">
            <a:extLst>
              <a:ext uri="{FF2B5EF4-FFF2-40B4-BE49-F238E27FC236}">
                <a16:creationId xmlns:a16="http://schemas.microsoft.com/office/drawing/2014/main" id="{1A3DA467-1DAD-C846-A33F-00978EC588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1386" y="2548304"/>
            <a:ext cx="653653" cy="696516"/>
          </a:xfrm>
          <a:prstGeom prst="rect">
            <a:avLst/>
          </a:prstGeom>
        </p:spPr>
      </p:pic>
      <p:sp>
        <p:nvSpPr>
          <p:cNvPr id="60" name="Tekstvak 59">
            <a:extLst>
              <a:ext uri="{FF2B5EF4-FFF2-40B4-BE49-F238E27FC236}">
                <a16:creationId xmlns:a16="http://schemas.microsoft.com/office/drawing/2014/main" id="{A8610043-73D6-5342-9F3D-CD8BE3A69B44}"/>
              </a:ext>
            </a:extLst>
          </p:cNvPr>
          <p:cNvSpPr txBox="1"/>
          <p:nvPr/>
        </p:nvSpPr>
        <p:spPr>
          <a:xfrm>
            <a:off x="4255782" y="3177484"/>
            <a:ext cx="18472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 err="1">
                <a:solidFill>
                  <a:prstClr val="black"/>
                </a:solidFill>
                <a:latin typeface="Gobold Extra1" panose="02000500000000000000" pitchFamily="2" charset="77"/>
              </a:rPr>
              <a:t>WvBvE</a:t>
            </a:r>
            <a:endParaRPr lang="nl-NL" sz="1350" dirty="0">
              <a:solidFill>
                <a:prstClr val="black"/>
              </a:solidFill>
              <a:latin typeface="Gobold Extra1" panose="02000500000000000000" pitchFamily="2" charset="77"/>
            </a:endParaRPr>
          </a:p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(gesloten)</a:t>
            </a:r>
          </a:p>
        </p:txBody>
      </p:sp>
      <p:cxnSp>
        <p:nvCxnSpPr>
          <p:cNvPr id="64" name="Rechte verbindingslijn met pijl 63">
            <a:extLst>
              <a:ext uri="{FF2B5EF4-FFF2-40B4-BE49-F238E27FC236}">
                <a16:creationId xmlns:a16="http://schemas.microsoft.com/office/drawing/2014/main" id="{6C72490A-E3D1-2042-86FE-FCD3856FE6EE}"/>
              </a:ext>
            </a:extLst>
          </p:cNvPr>
          <p:cNvCxnSpPr>
            <a:cxnSpLocks/>
          </p:cNvCxnSpPr>
          <p:nvPr/>
        </p:nvCxnSpPr>
        <p:spPr>
          <a:xfrm flipV="1">
            <a:off x="4090924" y="2932485"/>
            <a:ext cx="378911" cy="1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5" name="Afbeelding 64">
            <a:extLst>
              <a:ext uri="{FF2B5EF4-FFF2-40B4-BE49-F238E27FC236}">
                <a16:creationId xmlns:a16="http://schemas.microsoft.com/office/drawing/2014/main" id="{0E7A520A-33F5-0947-AF13-14AA06F69B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7358" y="2014472"/>
            <a:ext cx="707231" cy="696516"/>
          </a:xfrm>
          <a:prstGeom prst="rect">
            <a:avLst/>
          </a:prstGeom>
        </p:spPr>
      </p:pic>
      <p:sp>
        <p:nvSpPr>
          <p:cNvPr id="66" name="Tekstvak 65">
            <a:extLst>
              <a:ext uri="{FF2B5EF4-FFF2-40B4-BE49-F238E27FC236}">
                <a16:creationId xmlns:a16="http://schemas.microsoft.com/office/drawing/2014/main" id="{81525475-7DCA-1B4F-ABD5-A1704F471FAC}"/>
              </a:ext>
            </a:extLst>
          </p:cNvPr>
          <p:cNvSpPr txBox="1"/>
          <p:nvPr/>
        </p:nvSpPr>
        <p:spPr>
          <a:xfrm>
            <a:off x="6338501" y="3064596"/>
            <a:ext cx="18472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Chemische energie</a:t>
            </a:r>
          </a:p>
        </p:txBody>
      </p:sp>
      <p:pic>
        <p:nvPicPr>
          <p:cNvPr id="67" name="Afbeelding 66">
            <a:extLst>
              <a:ext uri="{FF2B5EF4-FFF2-40B4-BE49-F238E27FC236}">
                <a16:creationId xmlns:a16="http://schemas.microsoft.com/office/drawing/2014/main" id="{E3F935D0-91BC-1C46-AC69-52315BBAC5C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7004" y="2799549"/>
            <a:ext cx="592931" cy="696516"/>
          </a:xfrm>
          <a:prstGeom prst="rect">
            <a:avLst/>
          </a:prstGeom>
        </p:spPr>
      </p:pic>
      <p:pic>
        <p:nvPicPr>
          <p:cNvPr id="68" name="Afbeelding 67">
            <a:extLst>
              <a:ext uri="{FF2B5EF4-FFF2-40B4-BE49-F238E27FC236}">
                <a16:creationId xmlns:a16="http://schemas.microsoft.com/office/drawing/2014/main" id="{61C6065B-24ED-F949-8083-6CB500D66FC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508" y="2557865"/>
            <a:ext cx="557213" cy="696516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7E3EA1C8-D6AE-194D-AD98-E3BB4D7291C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82" y="155208"/>
            <a:ext cx="758429" cy="758429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EEAF194A-5F52-3C4F-8907-68483D645F9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25" y="149165"/>
            <a:ext cx="758429" cy="758429"/>
          </a:xfrm>
          <a:prstGeom prst="rect">
            <a:avLst/>
          </a:prstGeom>
        </p:spPr>
      </p:pic>
      <p:pic>
        <p:nvPicPr>
          <p:cNvPr id="58" name="Afbeelding 57">
            <a:extLst>
              <a:ext uri="{FF2B5EF4-FFF2-40B4-BE49-F238E27FC236}">
                <a16:creationId xmlns:a16="http://schemas.microsoft.com/office/drawing/2014/main" id="{246F607F-CB97-CD45-958D-30A88283FD2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076" y="143845"/>
            <a:ext cx="758429" cy="758429"/>
          </a:xfrm>
          <a:prstGeom prst="rect">
            <a:avLst/>
          </a:prstGeom>
        </p:spPr>
      </p:pic>
      <p:pic>
        <p:nvPicPr>
          <p:cNvPr id="59" name="Afbeelding 58">
            <a:extLst>
              <a:ext uri="{FF2B5EF4-FFF2-40B4-BE49-F238E27FC236}">
                <a16:creationId xmlns:a16="http://schemas.microsoft.com/office/drawing/2014/main" id="{9E1893B9-11E8-3D49-9223-85BA6B55A24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119" y="147298"/>
            <a:ext cx="758429" cy="758429"/>
          </a:xfrm>
          <a:prstGeom prst="rect">
            <a:avLst/>
          </a:prstGeom>
        </p:spPr>
      </p:pic>
      <p:pic>
        <p:nvPicPr>
          <p:cNvPr id="62" name="Afbeelding 61">
            <a:extLst>
              <a:ext uri="{FF2B5EF4-FFF2-40B4-BE49-F238E27FC236}">
                <a16:creationId xmlns:a16="http://schemas.microsoft.com/office/drawing/2014/main" id="{F8954CEC-7793-BB43-A8E4-15BE03D9090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570" y="147298"/>
            <a:ext cx="758429" cy="758429"/>
          </a:xfrm>
          <a:prstGeom prst="rect">
            <a:avLst/>
          </a:prstGeom>
        </p:spPr>
      </p:pic>
      <p:pic>
        <p:nvPicPr>
          <p:cNvPr id="63" name="Afbeelding 62">
            <a:extLst>
              <a:ext uri="{FF2B5EF4-FFF2-40B4-BE49-F238E27FC236}">
                <a16:creationId xmlns:a16="http://schemas.microsoft.com/office/drawing/2014/main" id="{AB17A64C-4C53-A342-8F31-DBC6BBE5CF4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613" y="141255"/>
            <a:ext cx="758429" cy="758429"/>
          </a:xfrm>
          <a:prstGeom prst="rect">
            <a:avLst/>
          </a:prstGeom>
        </p:spPr>
      </p:pic>
      <p:pic>
        <p:nvPicPr>
          <p:cNvPr id="71" name="Afbeelding 70">
            <a:extLst>
              <a:ext uri="{FF2B5EF4-FFF2-40B4-BE49-F238E27FC236}">
                <a16:creationId xmlns:a16="http://schemas.microsoft.com/office/drawing/2014/main" id="{2F4591B8-2930-7B4E-AEDB-59F40FA21F6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88" y="140568"/>
            <a:ext cx="758429" cy="758429"/>
          </a:xfrm>
          <a:prstGeom prst="rect">
            <a:avLst/>
          </a:prstGeom>
        </p:spPr>
      </p:pic>
      <p:pic>
        <p:nvPicPr>
          <p:cNvPr id="72" name="Afbeelding 71">
            <a:extLst>
              <a:ext uri="{FF2B5EF4-FFF2-40B4-BE49-F238E27FC236}">
                <a16:creationId xmlns:a16="http://schemas.microsoft.com/office/drawing/2014/main" id="{10D9A505-BC2D-904C-9FCF-6B00666B96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439" y="140568"/>
            <a:ext cx="758429" cy="758429"/>
          </a:xfrm>
          <a:prstGeom prst="rect">
            <a:avLst/>
          </a:prstGeom>
        </p:spPr>
      </p:pic>
      <p:pic>
        <p:nvPicPr>
          <p:cNvPr id="73" name="Afbeelding 72">
            <a:extLst>
              <a:ext uri="{FF2B5EF4-FFF2-40B4-BE49-F238E27FC236}">
                <a16:creationId xmlns:a16="http://schemas.microsoft.com/office/drawing/2014/main" id="{888966DB-3F31-DF4D-B448-99D41540F74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482" y="134525"/>
            <a:ext cx="758429" cy="758429"/>
          </a:xfrm>
          <a:prstGeom prst="rect">
            <a:avLst/>
          </a:prstGeom>
        </p:spPr>
      </p:pic>
      <p:cxnSp>
        <p:nvCxnSpPr>
          <p:cNvPr id="74" name="Rechte verbindingslijn met pijl 73">
            <a:extLst>
              <a:ext uri="{FF2B5EF4-FFF2-40B4-BE49-F238E27FC236}">
                <a16:creationId xmlns:a16="http://schemas.microsoft.com/office/drawing/2014/main" id="{9B9BF9EC-5C90-A84F-B0FB-B1E3265608DB}"/>
              </a:ext>
            </a:extLst>
          </p:cNvPr>
          <p:cNvCxnSpPr>
            <a:cxnSpLocks/>
          </p:cNvCxnSpPr>
          <p:nvPr/>
        </p:nvCxnSpPr>
        <p:spPr>
          <a:xfrm>
            <a:off x="1751825" y="3033381"/>
            <a:ext cx="410758" cy="294409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Rechte verbindingslijn met pijl 74">
            <a:extLst>
              <a:ext uri="{FF2B5EF4-FFF2-40B4-BE49-F238E27FC236}">
                <a16:creationId xmlns:a16="http://schemas.microsoft.com/office/drawing/2014/main" id="{85A0F755-662A-974A-860F-324482F6BAA1}"/>
              </a:ext>
            </a:extLst>
          </p:cNvPr>
          <p:cNvCxnSpPr>
            <a:cxnSpLocks/>
          </p:cNvCxnSpPr>
          <p:nvPr/>
        </p:nvCxnSpPr>
        <p:spPr>
          <a:xfrm>
            <a:off x="2767842" y="3433432"/>
            <a:ext cx="1701993" cy="1046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Rechteraccolade 25">
            <a:extLst>
              <a:ext uri="{FF2B5EF4-FFF2-40B4-BE49-F238E27FC236}">
                <a16:creationId xmlns:a16="http://schemas.microsoft.com/office/drawing/2014/main" id="{D134E38E-ACFE-CB48-B687-A47CDCEACFAC}"/>
              </a:ext>
            </a:extLst>
          </p:cNvPr>
          <p:cNvSpPr/>
          <p:nvPr/>
        </p:nvSpPr>
        <p:spPr>
          <a:xfrm>
            <a:off x="4552822" y="2405973"/>
            <a:ext cx="259913" cy="1027459"/>
          </a:xfrm>
          <a:prstGeom prst="rightBrac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nl-NL" sz="135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76" name="Rechte verbindingslijn met pijl 75">
            <a:extLst>
              <a:ext uri="{FF2B5EF4-FFF2-40B4-BE49-F238E27FC236}">
                <a16:creationId xmlns:a16="http://schemas.microsoft.com/office/drawing/2014/main" id="{9ECD572E-E9A9-6C41-AA56-1810AACFC5CF}"/>
              </a:ext>
            </a:extLst>
          </p:cNvPr>
          <p:cNvCxnSpPr>
            <a:cxnSpLocks/>
          </p:cNvCxnSpPr>
          <p:nvPr/>
        </p:nvCxnSpPr>
        <p:spPr>
          <a:xfrm flipV="1">
            <a:off x="5508214" y="2277860"/>
            <a:ext cx="523284" cy="57755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7" name="Rechte verbindingslijn met pijl 76">
            <a:extLst>
              <a:ext uri="{FF2B5EF4-FFF2-40B4-BE49-F238E27FC236}">
                <a16:creationId xmlns:a16="http://schemas.microsoft.com/office/drawing/2014/main" id="{9B0A9F82-BD5B-984F-B432-77AC0B0FE838}"/>
              </a:ext>
            </a:extLst>
          </p:cNvPr>
          <p:cNvCxnSpPr>
            <a:cxnSpLocks/>
          </p:cNvCxnSpPr>
          <p:nvPr/>
        </p:nvCxnSpPr>
        <p:spPr>
          <a:xfrm flipV="1">
            <a:off x="2735349" y="1820432"/>
            <a:ext cx="837204" cy="36888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8" name="Tekstvak 77">
            <a:extLst>
              <a:ext uri="{FF2B5EF4-FFF2-40B4-BE49-F238E27FC236}">
                <a16:creationId xmlns:a16="http://schemas.microsoft.com/office/drawing/2014/main" id="{7D197889-DE79-4A4E-AFA5-D558572B21C1}"/>
              </a:ext>
            </a:extLst>
          </p:cNvPr>
          <p:cNvSpPr txBox="1"/>
          <p:nvPr/>
        </p:nvSpPr>
        <p:spPr>
          <a:xfrm>
            <a:off x="3000634" y="1202182"/>
            <a:ext cx="18472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Mechanisch vermogen</a:t>
            </a:r>
          </a:p>
        </p:txBody>
      </p:sp>
      <p:cxnSp>
        <p:nvCxnSpPr>
          <p:cNvPr id="79" name="Rechte verbindingslijn met pijl 78">
            <a:extLst>
              <a:ext uri="{FF2B5EF4-FFF2-40B4-BE49-F238E27FC236}">
                <a16:creationId xmlns:a16="http://schemas.microsoft.com/office/drawing/2014/main" id="{F1CEA34B-B3A2-3D43-8AA4-4600AFBCCBE2}"/>
              </a:ext>
            </a:extLst>
          </p:cNvPr>
          <p:cNvCxnSpPr>
            <a:cxnSpLocks/>
          </p:cNvCxnSpPr>
          <p:nvPr/>
        </p:nvCxnSpPr>
        <p:spPr>
          <a:xfrm rot="5400000" flipV="1">
            <a:off x="6029418" y="2608516"/>
            <a:ext cx="521484" cy="1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2" name="Afbeelding 41">
            <a:extLst>
              <a:ext uri="{FF2B5EF4-FFF2-40B4-BE49-F238E27FC236}">
                <a16:creationId xmlns:a16="http://schemas.microsoft.com/office/drawing/2014/main" id="{F4F7094F-2243-4042-8C09-E9E6AD1A7A9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2366" y="2056239"/>
            <a:ext cx="557213" cy="622442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C0AFCCD8-0D84-4D33-953A-D6F2FC08A72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9476" y="2593627"/>
            <a:ext cx="532589" cy="595289"/>
          </a:xfrm>
          <a:prstGeom prst="rect">
            <a:avLst/>
          </a:prstGeom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5FE590FB-BFA6-4602-AC4C-27277BF6ADE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13" y="2555375"/>
            <a:ext cx="557213" cy="696516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A720F1AE-43FD-48C2-8FEC-04C1F50C42B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7757" y="2050684"/>
            <a:ext cx="557213" cy="622442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BF203D3C-2DC1-480A-9F07-B532136E755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1453" y="3146121"/>
            <a:ext cx="612842" cy="622442"/>
          </a:xfrm>
          <a:prstGeom prst="rect">
            <a:avLst/>
          </a:prstGeom>
        </p:spPr>
      </p:pic>
      <p:pic>
        <p:nvPicPr>
          <p:cNvPr id="50" name="Afbeelding 49">
            <a:extLst>
              <a:ext uri="{FF2B5EF4-FFF2-40B4-BE49-F238E27FC236}">
                <a16:creationId xmlns:a16="http://schemas.microsoft.com/office/drawing/2014/main" id="{089B8863-AFDB-4C9E-B65A-66E9E7EBC18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0545" y="1394789"/>
            <a:ext cx="557213" cy="622442"/>
          </a:xfrm>
          <a:prstGeom prst="rect">
            <a:avLst/>
          </a:prstGeom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6E2A7DA7-B865-437F-83B6-0FC3C7D6529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0893" y="2635463"/>
            <a:ext cx="532590" cy="622442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3C644350-A607-4ADD-AD7E-5224A48DC2E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0522" y="1719586"/>
            <a:ext cx="532589" cy="595289"/>
          </a:xfrm>
          <a:prstGeom prst="rect">
            <a:avLst/>
          </a:prstGeom>
        </p:spPr>
      </p:pic>
      <p:pic>
        <p:nvPicPr>
          <p:cNvPr id="54" name="Afbeelding 53">
            <a:extLst>
              <a:ext uri="{FF2B5EF4-FFF2-40B4-BE49-F238E27FC236}">
                <a16:creationId xmlns:a16="http://schemas.microsoft.com/office/drawing/2014/main" id="{8F2E1CD9-05E3-4D0B-996F-45B3CB9E9BB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9546" y="3647025"/>
            <a:ext cx="557213" cy="595289"/>
          </a:xfrm>
          <a:prstGeom prst="rect">
            <a:avLst/>
          </a:prstGeom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0C06F686-9973-4506-B114-F24209413BF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1498" y="2863546"/>
            <a:ext cx="532590" cy="622442"/>
          </a:xfrm>
          <a:prstGeom prst="rect">
            <a:avLst/>
          </a:prstGeom>
        </p:spPr>
      </p:pic>
      <p:sp>
        <p:nvSpPr>
          <p:cNvPr id="55" name="Tijdelijke aanduiding voor inhoud 2">
            <a:extLst>
              <a:ext uri="{FF2B5EF4-FFF2-40B4-BE49-F238E27FC236}">
                <a16:creationId xmlns:a16="http://schemas.microsoft.com/office/drawing/2014/main" id="{1FFBD4FD-100E-4272-A973-6C8865C6BE3E}"/>
              </a:ext>
            </a:extLst>
          </p:cNvPr>
          <p:cNvSpPr txBox="1">
            <a:spLocks/>
          </p:cNvSpPr>
          <p:nvPr/>
        </p:nvSpPr>
        <p:spPr>
          <a:xfrm>
            <a:off x="1" y="4868715"/>
            <a:ext cx="9144000" cy="74114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1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1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1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1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1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r>
              <a:rPr lang="en-GB" sz="2800" i="1" dirty="0" err="1">
                <a:solidFill>
                  <a:schemeClr val="tx1"/>
                </a:solidFill>
              </a:rPr>
              <a:t>Jullie</a:t>
            </a:r>
            <a:r>
              <a:rPr lang="en-GB" sz="2800" i="1" dirty="0">
                <a:solidFill>
                  <a:schemeClr val="tx1"/>
                </a:solidFill>
              </a:rPr>
              <a:t> </a:t>
            </a:r>
            <a:r>
              <a:rPr lang="en-GB" sz="2800" i="1" dirty="0" err="1">
                <a:solidFill>
                  <a:schemeClr val="tx1"/>
                </a:solidFill>
              </a:rPr>
              <a:t>gaan</a:t>
            </a:r>
            <a:r>
              <a:rPr lang="en-GB" sz="2800" i="1" dirty="0">
                <a:solidFill>
                  <a:schemeClr val="tx1"/>
                </a:solidFill>
              </a:rPr>
              <a:t> die </a:t>
            </a:r>
            <a:r>
              <a:rPr lang="en-GB" sz="2800" i="1" dirty="0" err="1">
                <a:solidFill>
                  <a:schemeClr val="tx1"/>
                </a:solidFill>
              </a:rPr>
              <a:t>activiteiten</a:t>
            </a:r>
            <a:r>
              <a:rPr lang="en-GB" sz="2800" i="1" dirty="0">
                <a:solidFill>
                  <a:schemeClr val="tx1"/>
                </a:solidFill>
              </a:rPr>
              <a:t> </a:t>
            </a:r>
            <a:r>
              <a:rPr lang="en-GB" sz="2800" i="1" dirty="0" err="1">
                <a:solidFill>
                  <a:schemeClr val="tx1"/>
                </a:solidFill>
              </a:rPr>
              <a:t>ontwerpen</a:t>
            </a:r>
            <a:r>
              <a:rPr lang="en-GB" sz="2800" i="1" dirty="0">
                <a:solidFill>
                  <a:schemeClr val="tx1"/>
                </a:solidFill>
              </a:rPr>
              <a:t>!</a:t>
            </a:r>
            <a:endParaRPr lang="en-GB" sz="3200" i="1" dirty="0">
              <a:solidFill>
                <a:schemeClr val="tx1"/>
              </a:solidFill>
            </a:endParaRPr>
          </a:p>
        </p:txBody>
      </p:sp>
      <p:sp>
        <p:nvSpPr>
          <p:cNvPr id="61" name="Tijdelijke aanduiding voor inhoud 2">
            <a:extLst>
              <a:ext uri="{FF2B5EF4-FFF2-40B4-BE49-F238E27FC236}">
                <a16:creationId xmlns:a16="http://schemas.microsoft.com/office/drawing/2014/main" id="{D021B692-BAA1-446F-AAE9-0ABAC64B6E3B}"/>
              </a:ext>
            </a:extLst>
          </p:cNvPr>
          <p:cNvSpPr txBox="1">
            <a:spLocks/>
          </p:cNvSpPr>
          <p:nvPr/>
        </p:nvSpPr>
        <p:spPr>
          <a:xfrm>
            <a:off x="-22302" y="591323"/>
            <a:ext cx="9144000" cy="74114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1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1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1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1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1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r>
              <a:rPr lang="en-GB" sz="2800" i="1" dirty="0" err="1">
                <a:solidFill>
                  <a:schemeClr val="tx1"/>
                </a:solidFill>
              </a:rPr>
              <a:t>Leerlingen</a:t>
            </a:r>
            <a:r>
              <a:rPr lang="en-GB" sz="2800" i="1" dirty="0">
                <a:solidFill>
                  <a:schemeClr val="tx1"/>
                </a:solidFill>
              </a:rPr>
              <a:t> </a:t>
            </a:r>
            <a:r>
              <a:rPr lang="en-GB" sz="2800" i="1" dirty="0" err="1">
                <a:solidFill>
                  <a:schemeClr val="tx1"/>
                </a:solidFill>
              </a:rPr>
              <a:t>halen</a:t>
            </a:r>
            <a:r>
              <a:rPr lang="en-GB" sz="2800" i="1" dirty="0">
                <a:solidFill>
                  <a:schemeClr val="tx1"/>
                </a:solidFill>
              </a:rPr>
              <a:t> badges door </a:t>
            </a:r>
            <a:r>
              <a:rPr lang="en-GB" sz="2800" i="1" dirty="0" err="1">
                <a:solidFill>
                  <a:schemeClr val="tx1"/>
                </a:solidFill>
              </a:rPr>
              <a:t>activiteiten</a:t>
            </a:r>
            <a:r>
              <a:rPr lang="en-GB" sz="2800" i="1" dirty="0">
                <a:solidFill>
                  <a:schemeClr val="tx1"/>
                </a:solidFill>
              </a:rPr>
              <a:t> </a:t>
            </a:r>
            <a:r>
              <a:rPr lang="en-GB" sz="2800" i="1" dirty="0" err="1">
                <a:solidFill>
                  <a:schemeClr val="tx1"/>
                </a:solidFill>
              </a:rPr>
              <a:t>te</a:t>
            </a:r>
            <a:r>
              <a:rPr lang="en-GB" sz="2800" i="1" dirty="0">
                <a:solidFill>
                  <a:schemeClr val="tx1"/>
                </a:solidFill>
              </a:rPr>
              <a:t> </a:t>
            </a:r>
            <a:r>
              <a:rPr lang="en-GB" sz="2800" i="1" dirty="0" err="1">
                <a:solidFill>
                  <a:schemeClr val="tx1"/>
                </a:solidFill>
              </a:rPr>
              <a:t>ontplooien</a:t>
            </a:r>
            <a:endParaRPr lang="en-GB" sz="3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967D6B-0105-4D04-BA4A-977ADEA970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94D03A0-DEB5-4A0B-8489-B20CF291E4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dirty="0"/>
              <a:t>Voorbeelden van activiteiten:</a:t>
            </a:r>
          </a:p>
          <a:p>
            <a:r>
              <a:rPr lang="nl-NL" dirty="0"/>
              <a:t>Online toets</a:t>
            </a:r>
          </a:p>
          <a:p>
            <a:r>
              <a:rPr lang="nl-NL" dirty="0"/>
              <a:t>Iets maken</a:t>
            </a:r>
          </a:p>
          <a:p>
            <a:pPr lvl="1"/>
            <a:r>
              <a:rPr lang="nl-NL" dirty="0"/>
              <a:t>Uitlegvideo </a:t>
            </a:r>
          </a:p>
          <a:p>
            <a:pPr lvl="1"/>
            <a:r>
              <a:rPr lang="nl-NL" dirty="0"/>
              <a:t>Stripverhaal</a:t>
            </a:r>
          </a:p>
          <a:p>
            <a:pPr lvl="1"/>
            <a:r>
              <a:rPr lang="nl-NL" dirty="0"/>
              <a:t>Een spel</a:t>
            </a:r>
          </a:p>
          <a:p>
            <a:r>
              <a:rPr lang="nl-NL" dirty="0"/>
              <a:t>Iets doen</a:t>
            </a:r>
          </a:p>
          <a:p>
            <a:pPr lvl="1"/>
            <a:r>
              <a:rPr lang="nl-NL" dirty="0"/>
              <a:t>Onderzoeken</a:t>
            </a:r>
          </a:p>
          <a:p>
            <a:pPr lvl="1"/>
            <a:r>
              <a:rPr lang="nl-NL" dirty="0"/>
              <a:t>meten </a:t>
            </a:r>
          </a:p>
          <a:p>
            <a:r>
              <a:rPr lang="nl-NL" dirty="0"/>
              <a:t>Een spel spelen</a:t>
            </a:r>
          </a:p>
          <a:p>
            <a:pPr lvl="1"/>
            <a:r>
              <a:rPr lang="nl-NL" dirty="0" err="1"/>
              <a:t>Scavenger</a:t>
            </a:r>
            <a:r>
              <a:rPr lang="nl-NL" dirty="0"/>
              <a:t> </a:t>
            </a:r>
            <a:r>
              <a:rPr lang="nl-NL" dirty="0" err="1"/>
              <a:t>hunt</a:t>
            </a:r>
            <a:endParaRPr lang="nl-NL" dirty="0"/>
          </a:p>
          <a:p>
            <a:pPr lvl="1"/>
            <a:r>
              <a:rPr lang="nl-NL" dirty="0" err="1"/>
              <a:t>Habitable</a:t>
            </a:r>
            <a:r>
              <a:rPr lang="nl-NL" dirty="0"/>
              <a:t> </a:t>
            </a:r>
            <a:r>
              <a:rPr lang="nl-NL" dirty="0" err="1"/>
              <a:t>planet</a:t>
            </a:r>
            <a:r>
              <a:rPr lang="nl-NL" dirty="0"/>
              <a:t> (klas als team!)</a:t>
            </a:r>
          </a:p>
          <a:p>
            <a:pPr lvl="1"/>
            <a:r>
              <a:rPr lang="nl-NL" dirty="0"/>
              <a:t>Duplo </a:t>
            </a:r>
            <a:r>
              <a:rPr lang="nl-NL" dirty="0" err="1"/>
              <a:t>Minecraft</a:t>
            </a:r>
            <a:endParaRPr lang="nl-NL" dirty="0"/>
          </a:p>
          <a:p>
            <a:pPr lvl="1"/>
            <a:r>
              <a:rPr lang="nl-NL" dirty="0"/>
              <a:t>Quiz zoals </a:t>
            </a:r>
            <a:r>
              <a:rPr lang="nl-NL" dirty="0" err="1"/>
              <a:t>Socrative</a:t>
            </a:r>
            <a:r>
              <a:rPr lang="nl-NL" dirty="0"/>
              <a:t> of </a:t>
            </a:r>
            <a:r>
              <a:rPr lang="nl-NL" dirty="0" err="1"/>
              <a:t>Kahoot</a:t>
            </a:r>
            <a:endParaRPr lang="nl-NL" dirty="0"/>
          </a:p>
          <a:p>
            <a:pPr lvl="1"/>
            <a:r>
              <a:rPr lang="nl-NL" dirty="0" err="1"/>
              <a:t>Roleplaying</a:t>
            </a:r>
            <a:r>
              <a:rPr lang="nl-NL" dirty="0"/>
              <a:t> game</a:t>
            </a:r>
          </a:p>
          <a:p>
            <a:pPr lvl="1"/>
            <a:r>
              <a:rPr lang="nl-NL" dirty="0"/>
              <a:t>Bordspel</a:t>
            </a:r>
          </a:p>
          <a:p>
            <a:pPr lvl="1"/>
            <a:r>
              <a:rPr lang="nl-NL" dirty="0"/>
              <a:t>Puzzle</a:t>
            </a:r>
          </a:p>
          <a:p>
            <a:pPr lvl="1"/>
            <a:r>
              <a:rPr lang="nl-NL" dirty="0"/>
              <a:t>Escape Room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A4E6083-7AB9-40FA-B26D-3C6F5A588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6222" y="1539239"/>
            <a:ext cx="4038057" cy="2886023"/>
          </a:xfrm>
          <a:prstGeom prst="rect">
            <a:avLst/>
          </a:prstGeom>
        </p:spPr>
      </p:pic>
      <p:pic>
        <p:nvPicPr>
          <p:cNvPr id="4098" name="Picture 2" descr="Afbeeldingsresultaat voor self-expression tech">
            <a:extLst>
              <a:ext uri="{FF2B5EF4-FFF2-40B4-BE49-F238E27FC236}">
                <a16:creationId xmlns:a16="http://schemas.microsoft.com/office/drawing/2014/main" id="{C37351CF-2C4A-4A77-9FA8-83793E2B3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21" y="1718310"/>
            <a:ext cx="4048149" cy="227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beeldingsresultaat voor secondary school science">
            <a:extLst>
              <a:ext uri="{FF2B5EF4-FFF2-40B4-BE49-F238E27FC236}">
                <a16:creationId xmlns:a16="http://schemas.microsoft.com/office/drawing/2014/main" id="{8D202B28-8E2D-4858-9A33-B06A267AB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22" y="1504316"/>
            <a:ext cx="4059554" cy="270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0086B91-C1BF-4813-84BB-591B54C32A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22" y="1718310"/>
            <a:ext cx="4050455" cy="227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2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94D03A0-DEB5-4A0B-8489-B20CF291E4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1400" dirty="0"/>
              <a:t>Opdracht:</a:t>
            </a:r>
          </a:p>
          <a:p>
            <a:r>
              <a:rPr lang="nl-NL" sz="1400" dirty="0"/>
              <a:t>Vorm groepjes van drie</a:t>
            </a:r>
          </a:p>
          <a:p>
            <a:r>
              <a:rPr lang="nl-NL" sz="1400" dirty="0"/>
              <a:t>Claim bij ons een blok</a:t>
            </a:r>
          </a:p>
          <a:p>
            <a:r>
              <a:rPr lang="nl-NL" sz="1400" dirty="0"/>
              <a:t>Ontwerp een epische activiteit voor jullie blok</a:t>
            </a:r>
          </a:p>
          <a:p>
            <a:r>
              <a:rPr lang="nl-NL" sz="1400" dirty="0"/>
              <a:t>Elevator pitch (laatste 15 min)</a:t>
            </a:r>
          </a:p>
          <a:p>
            <a:pPr lvl="1"/>
            <a:endParaRPr lang="nl-NL" sz="1400" dirty="0"/>
          </a:p>
          <a:p>
            <a:endParaRPr lang="nl-NL" sz="1400" dirty="0"/>
          </a:p>
        </p:txBody>
      </p:sp>
      <p:pic>
        <p:nvPicPr>
          <p:cNvPr id="4102" name="Picture 6" descr="Afbeeldingsresultaat voor crazy design process">
            <a:extLst>
              <a:ext uri="{FF2B5EF4-FFF2-40B4-BE49-F238E27FC236}">
                <a16:creationId xmlns:a16="http://schemas.microsoft.com/office/drawing/2014/main" id="{85D3C4D3-15B0-43C5-849E-00E5ABEB39A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2" y="1491326"/>
            <a:ext cx="4045130" cy="303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52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825623-836A-4E0E-BF5B-71610F2572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sz="1400" dirty="0"/>
              <a:t>Overwegingen:</a:t>
            </a:r>
          </a:p>
          <a:p>
            <a:pPr>
              <a:lnSpc>
                <a:spcPct val="120000"/>
              </a:lnSpc>
            </a:pPr>
            <a:r>
              <a:rPr lang="nl-NL" sz="1400" dirty="0"/>
              <a:t>Wat moeten leerlingen laten zien om </a:t>
            </a:r>
            <a:br>
              <a:rPr lang="nl-NL" sz="1400" dirty="0"/>
            </a:br>
            <a:r>
              <a:rPr lang="nl-NL" sz="1400" dirty="0" err="1"/>
              <a:t>mastery</a:t>
            </a:r>
            <a:r>
              <a:rPr lang="nl-NL" sz="1400" dirty="0"/>
              <a:t> aan te tonen? Wat moeten ze kunnen?</a:t>
            </a:r>
          </a:p>
          <a:p>
            <a:pPr>
              <a:lnSpc>
                <a:spcPct val="120000"/>
              </a:lnSpc>
            </a:pPr>
            <a:r>
              <a:rPr lang="nl-NL" sz="1400" dirty="0"/>
              <a:t>Wat is wenselijk: werken leerlingen alleen, in teams of met de hele klas?</a:t>
            </a:r>
          </a:p>
          <a:p>
            <a:pPr>
              <a:lnSpc>
                <a:spcPct val="120000"/>
              </a:lnSpc>
            </a:pPr>
            <a:r>
              <a:rPr lang="nl-NL" sz="1400" dirty="0"/>
              <a:t>Bij een spelvorm: wil je competitie, </a:t>
            </a:r>
            <a:r>
              <a:rPr lang="nl-NL" sz="1400" dirty="0" err="1"/>
              <a:t>cooperatie</a:t>
            </a:r>
            <a:r>
              <a:rPr lang="nl-NL" sz="1400" dirty="0"/>
              <a:t> of een hybride vorm?</a:t>
            </a:r>
          </a:p>
          <a:p>
            <a:pPr>
              <a:lnSpc>
                <a:spcPct val="120000"/>
              </a:lnSpc>
            </a:pPr>
            <a:r>
              <a:rPr lang="nl-NL" sz="1400" dirty="0"/>
              <a:t>Alle leerlingen dezelfde activiteit?</a:t>
            </a:r>
          </a:p>
          <a:p>
            <a:pPr>
              <a:lnSpc>
                <a:spcPct val="120000"/>
              </a:lnSpc>
            </a:pPr>
            <a:r>
              <a:rPr lang="nl-NL" sz="1400" dirty="0"/>
              <a:t>Werken leerlingen alleen, in teams of met de hele klas?</a:t>
            </a:r>
          </a:p>
          <a:p>
            <a:pPr>
              <a:lnSpc>
                <a:spcPct val="120000"/>
              </a:lnSpc>
            </a:pPr>
            <a:r>
              <a:rPr lang="nl-NL" sz="1400" dirty="0"/>
              <a:t>Bij games: competitie, coöperatie, hybride of niets van het voorgaande?</a:t>
            </a:r>
          </a:p>
          <a:p>
            <a:endParaRPr lang="nl-NL" sz="1400" dirty="0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BC33522-15A2-49FE-99FE-8A377A72BA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sz="1400" dirty="0"/>
              <a:t>Opdracht:</a:t>
            </a:r>
          </a:p>
          <a:p>
            <a:pPr>
              <a:lnSpc>
                <a:spcPct val="120000"/>
              </a:lnSpc>
            </a:pPr>
            <a:r>
              <a:rPr lang="nl-NL" sz="1400" dirty="0"/>
              <a:t>Vorm groepjes van drie</a:t>
            </a:r>
          </a:p>
          <a:p>
            <a:pPr>
              <a:lnSpc>
                <a:spcPct val="120000"/>
              </a:lnSpc>
            </a:pPr>
            <a:r>
              <a:rPr lang="nl-NL" sz="1400" dirty="0"/>
              <a:t>Claim bij ons een blok</a:t>
            </a:r>
          </a:p>
          <a:p>
            <a:pPr>
              <a:lnSpc>
                <a:spcPct val="120000"/>
              </a:lnSpc>
            </a:pPr>
            <a:r>
              <a:rPr lang="nl-NL" sz="1400" dirty="0"/>
              <a:t>Ontwerp een epische activiteit als formatieve ‘toets’ voor jullie blok</a:t>
            </a:r>
          </a:p>
          <a:p>
            <a:pPr>
              <a:lnSpc>
                <a:spcPct val="120000"/>
              </a:lnSpc>
            </a:pPr>
            <a:r>
              <a:rPr lang="nl-NL" sz="1400" dirty="0"/>
              <a:t>Elevator pitch (laatste 15 min)</a:t>
            </a:r>
          </a:p>
          <a:p>
            <a:pPr>
              <a:lnSpc>
                <a:spcPct val="120000"/>
              </a:lnSpc>
            </a:pPr>
            <a:endParaRPr lang="nl-NL" sz="1400" dirty="0"/>
          </a:p>
          <a:p>
            <a:pPr marL="0" indent="0">
              <a:lnSpc>
                <a:spcPct val="120000"/>
              </a:lnSpc>
              <a:buNone/>
            </a:pPr>
            <a:r>
              <a:rPr lang="nl-NL" sz="1400" dirty="0"/>
              <a:t>Eisen aan de activiteit:</a:t>
            </a:r>
          </a:p>
          <a:p>
            <a:pPr>
              <a:lnSpc>
                <a:spcPct val="120000"/>
              </a:lnSpc>
            </a:pPr>
            <a:r>
              <a:rPr lang="nl-NL" sz="1400" dirty="0"/>
              <a:t>Activiteit dekt de (belangrijkste) lading van de ‘</a:t>
            </a:r>
            <a:r>
              <a:rPr lang="nl-NL" sz="1400" dirty="0" err="1"/>
              <a:t>skill</a:t>
            </a:r>
            <a:r>
              <a:rPr lang="nl-NL" sz="1400" dirty="0"/>
              <a:t>’.</a:t>
            </a:r>
          </a:p>
          <a:p>
            <a:pPr>
              <a:lnSpc>
                <a:spcPct val="120000"/>
              </a:lnSpc>
            </a:pPr>
            <a:r>
              <a:rPr lang="nl-NL" sz="1400" dirty="0"/>
              <a:t>De leerling krijgt </a:t>
            </a:r>
            <a:r>
              <a:rPr lang="nl-NL" sz="1400" dirty="0">
                <a:solidFill>
                  <a:schemeClr val="accent2"/>
                </a:solidFill>
              </a:rPr>
              <a:t>feedback</a:t>
            </a:r>
            <a:r>
              <a:rPr lang="nl-NL" sz="1400" dirty="0"/>
              <a:t> op</a:t>
            </a:r>
            <a:br>
              <a:rPr lang="nl-NL" sz="1400" dirty="0"/>
            </a:br>
            <a:r>
              <a:rPr lang="nl-NL" sz="1400" dirty="0"/>
              <a:t>beheersingsniveau: Brons (6,7), zilver (8), goud (9,10).</a:t>
            </a:r>
          </a:p>
          <a:p>
            <a:pPr lvl="1">
              <a:lnSpc>
                <a:spcPct val="120000"/>
              </a:lnSpc>
            </a:pPr>
            <a:r>
              <a:rPr lang="nl-NL" sz="1400" dirty="0"/>
              <a:t>Vanuit een ‘vast’ beoordelingsmodel, zoals een </a:t>
            </a:r>
            <a:r>
              <a:rPr lang="nl-NL" sz="1400" dirty="0" err="1"/>
              <a:t>rubrik</a:t>
            </a:r>
            <a:endParaRPr lang="nl-NL" sz="1400" dirty="0"/>
          </a:p>
          <a:p>
            <a:pPr lvl="1">
              <a:lnSpc>
                <a:spcPct val="120000"/>
              </a:lnSpc>
            </a:pPr>
            <a:r>
              <a:rPr lang="nl-NL" sz="1400" dirty="0"/>
              <a:t>Door feedback van medeleerlingen (kan onderdeel zijn van het ontwerp!)</a:t>
            </a:r>
          </a:p>
          <a:p>
            <a:pPr lvl="1">
              <a:lnSpc>
                <a:spcPct val="120000"/>
              </a:lnSpc>
            </a:pPr>
            <a:r>
              <a:rPr lang="nl-NL" sz="1400" dirty="0"/>
              <a:t>Door feedback van jou (Let op werklast!)</a:t>
            </a:r>
          </a:p>
          <a:p>
            <a:pPr>
              <a:lnSpc>
                <a:spcPct val="120000"/>
              </a:lnSpc>
            </a:pPr>
            <a:r>
              <a:rPr lang="nl-NL" sz="1400" dirty="0"/>
              <a:t>Er wordt duidelijk gemaakt wat een leerling nog moet doen om het einddoel te bereiken (</a:t>
            </a:r>
            <a:r>
              <a:rPr lang="nl-NL" sz="1400" dirty="0">
                <a:solidFill>
                  <a:schemeClr val="accent2"/>
                </a:solidFill>
              </a:rPr>
              <a:t>feed forward</a:t>
            </a:r>
            <a:r>
              <a:rPr lang="nl-NL" sz="1400" dirty="0"/>
              <a:t>).</a:t>
            </a:r>
          </a:p>
          <a:p>
            <a:pPr>
              <a:lnSpc>
                <a:spcPct val="120000"/>
              </a:lnSpc>
            </a:pPr>
            <a:endParaRPr lang="nl-NL" sz="1400" dirty="0"/>
          </a:p>
          <a:p>
            <a:pPr>
              <a:lnSpc>
                <a:spcPct val="120000"/>
              </a:lnSpc>
            </a:pPr>
            <a:endParaRPr lang="nl-NL" sz="1400" dirty="0"/>
          </a:p>
          <a:p>
            <a:pPr>
              <a:lnSpc>
                <a:spcPct val="120000"/>
              </a:lnSpc>
            </a:pPr>
            <a:endParaRPr lang="nl-NL" sz="1100" dirty="0"/>
          </a:p>
        </p:txBody>
      </p:sp>
    </p:spTree>
    <p:extLst>
      <p:ext uri="{BB962C8B-B14F-4D97-AF65-F5344CB8AC3E}">
        <p14:creationId xmlns:p14="http://schemas.microsoft.com/office/powerpoint/2010/main" val="248989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E20BDFA-D529-4B23-A90A-E6B1F5AA6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80944" y="2301335"/>
            <a:ext cx="4524704" cy="632365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Elevator </a:t>
            </a:r>
            <a:r>
              <a:rPr lang="nl-NL" dirty="0" err="1"/>
              <a:t>Pitches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AB61DC3-85A2-4A10-A0B4-DA0B601EDC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BF08FFA-0E03-481B-B7C8-D3FD336B940D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42875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D989DEB-7134-4932-8B00-AA03A9ABD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80944" y="2287719"/>
            <a:ext cx="4524704" cy="632365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Doel van de workshop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0B1B346-04F3-48AD-8047-CC607E0542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B4CDE1C-84A7-4CB3-AAFB-1568820C902F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0905862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6CABD02-DE5C-FD44-B8FC-C6EC6CA95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28" y="833377"/>
            <a:ext cx="8138253" cy="4039565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latin typeface="Times" pitchFamily="2" charset="0"/>
              </a:rPr>
              <a:t>References</a:t>
            </a:r>
            <a:r>
              <a:rPr lang="nl-NL" dirty="0">
                <a:latin typeface="Times" pitchFamily="2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nl-NL" dirty="0" err="1">
                <a:latin typeface="Times" pitchFamily="2" charset="0"/>
              </a:rPr>
              <a:t>Chou</a:t>
            </a:r>
            <a:r>
              <a:rPr lang="nl-NL" dirty="0">
                <a:latin typeface="Times" pitchFamily="2" charset="0"/>
              </a:rPr>
              <a:t>, Y.-K. (2016). </a:t>
            </a:r>
            <a:r>
              <a:rPr lang="nl-NL" i="1" dirty="0" err="1">
                <a:latin typeface="Times" pitchFamily="2" charset="0"/>
              </a:rPr>
              <a:t>Actionable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gamification</a:t>
            </a:r>
            <a:r>
              <a:rPr lang="nl-NL" i="1" dirty="0">
                <a:latin typeface="Times" pitchFamily="2" charset="0"/>
              </a:rPr>
              <a:t>: Beyond points, badges, </a:t>
            </a:r>
            <a:r>
              <a:rPr lang="nl-NL" i="1" dirty="0" err="1">
                <a:latin typeface="Times" pitchFamily="2" charset="0"/>
              </a:rPr>
              <a:t>and</a:t>
            </a:r>
            <a:r>
              <a:rPr lang="nl-NL" i="1" dirty="0">
                <a:latin typeface="Times" pitchFamily="2" charset="0"/>
              </a:rPr>
              <a:t> leaderboards</a:t>
            </a:r>
            <a:r>
              <a:rPr lang="nl-NL" dirty="0">
                <a:latin typeface="Times" pitchFamily="2" charset="0"/>
              </a:rPr>
              <a:t>. </a:t>
            </a:r>
            <a:r>
              <a:rPr lang="nl-NL" i="1" dirty="0" err="1">
                <a:latin typeface="Times" pitchFamily="2" charset="0"/>
              </a:rPr>
              <a:t>Octalysis</a:t>
            </a:r>
            <a:r>
              <a:rPr lang="nl-NL" i="1" dirty="0">
                <a:latin typeface="Times" pitchFamily="2" charset="0"/>
              </a:rPr>
              <a:t> Media</a:t>
            </a:r>
            <a:r>
              <a:rPr lang="nl-NL" dirty="0">
                <a:latin typeface="Times" pitchFamily="2" charset="0"/>
              </a:rPr>
              <a:t>. </a:t>
            </a:r>
            <a:r>
              <a:rPr lang="nl-NL" dirty="0" err="1">
                <a:latin typeface="Times" pitchFamily="2" charset="0"/>
              </a:rPr>
              <a:t>https</a:t>
            </a:r>
            <a:r>
              <a:rPr lang="nl-NL" dirty="0">
                <a:latin typeface="Times" pitchFamily="2" charset="0"/>
              </a:rPr>
              <a:t>://</a:t>
            </a:r>
            <a:r>
              <a:rPr lang="nl-NL" dirty="0" err="1">
                <a:latin typeface="Times" pitchFamily="2" charset="0"/>
              </a:rPr>
              <a:t>doi.org</a:t>
            </a:r>
            <a:r>
              <a:rPr lang="nl-NL" dirty="0">
                <a:latin typeface="Times" pitchFamily="2" charset="0"/>
              </a:rPr>
              <a:t>/10.1017/CBO9781107415324.004</a:t>
            </a:r>
          </a:p>
          <a:p>
            <a:pPr>
              <a:lnSpc>
                <a:spcPct val="120000"/>
              </a:lnSpc>
            </a:pPr>
            <a:r>
              <a:rPr lang="nl-NL" dirty="0" err="1">
                <a:latin typeface="Times" pitchFamily="2" charset="0"/>
              </a:rPr>
              <a:t>Deci</a:t>
            </a:r>
            <a:r>
              <a:rPr lang="nl-NL" dirty="0">
                <a:latin typeface="Times" pitchFamily="2" charset="0"/>
              </a:rPr>
              <a:t>, E. L., &amp; Ryan, R. M. (1985). </a:t>
            </a:r>
            <a:r>
              <a:rPr lang="nl-NL" i="1" dirty="0" err="1">
                <a:latin typeface="Times" pitchFamily="2" charset="0"/>
              </a:rPr>
              <a:t>Intrinsic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motivation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and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self-determination</a:t>
            </a:r>
            <a:r>
              <a:rPr lang="nl-NL" i="1" dirty="0">
                <a:latin typeface="Times" pitchFamily="2" charset="0"/>
              </a:rPr>
              <a:t> in human </a:t>
            </a:r>
            <a:r>
              <a:rPr lang="nl-NL" i="1" dirty="0" err="1">
                <a:latin typeface="Times" pitchFamily="2" charset="0"/>
              </a:rPr>
              <a:t>behavior</a:t>
            </a:r>
            <a:r>
              <a:rPr lang="nl-NL" dirty="0">
                <a:latin typeface="Times" pitchFamily="2" charset="0"/>
              </a:rPr>
              <a:t>. </a:t>
            </a:r>
            <a:r>
              <a:rPr lang="nl-NL" i="1" dirty="0">
                <a:latin typeface="Times" pitchFamily="2" charset="0"/>
              </a:rPr>
              <a:t>Journal of Chemical Information </a:t>
            </a:r>
            <a:r>
              <a:rPr lang="nl-NL" i="1" dirty="0" err="1">
                <a:latin typeface="Times" pitchFamily="2" charset="0"/>
              </a:rPr>
              <a:t>and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Modeling</a:t>
            </a:r>
            <a:r>
              <a:rPr lang="nl-NL" dirty="0">
                <a:latin typeface="Times" pitchFamily="2" charset="0"/>
              </a:rPr>
              <a:t> (Vol. 53). </a:t>
            </a:r>
            <a:r>
              <a:rPr lang="nl-NL" dirty="0" err="1">
                <a:latin typeface="Times" pitchFamily="2" charset="0"/>
              </a:rPr>
              <a:t>https</a:t>
            </a:r>
            <a:r>
              <a:rPr lang="nl-NL" dirty="0">
                <a:latin typeface="Times" pitchFamily="2" charset="0"/>
              </a:rPr>
              <a:t>://</a:t>
            </a:r>
            <a:r>
              <a:rPr lang="nl-NL" dirty="0" err="1">
                <a:latin typeface="Times" pitchFamily="2" charset="0"/>
              </a:rPr>
              <a:t>doi.org</a:t>
            </a:r>
            <a:r>
              <a:rPr lang="nl-NL" dirty="0">
                <a:latin typeface="Times" pitchFamily="2" charset="0"/>
              </a:rPr>
              <a:t>/10.1017/CBO9781107415324.004</a:t>
            </a:r>
          </a:p>
          <a:p>
            <a:pPr>
              <a:lnSpc>
                <a:spcPct val="120000"/>
              </a:lnSpc>
            </a:pPr>
            <a:r>
              <a:rPr lang="nl-NL" dirty="0">
                <a:latin typeface="Times" pitchFamily="2" charset="0"/>
              </a:rPr>
              <a:t>Deterding, S., Dixon, D., </a:t>
            </a:r>
            <a:r>
              <a:rPr lang="nl-NL" dirty="0" err="1">
                <a:latin typeface="Times" pitchFamily="2" charset="0"/>
              </a:rPr>
              <a:t>Khaled</a:t>
            </a:r>
            <a:r>
              <a:rPr lang="nl-NL" dirty="0">
                <a:latin typeface="Times" pitchFamily="2" charset="0"/>
              </a:rPr>
              <a:t>, R., &amp; Nacke, L. (2011). </a:t>
            </a:r>
            <a:r>
              <a:rPr lang="nl-NL" dirty="0" err="1">
                <a:latin typeface="Times" pitchFamily="2" charset="0"/>
              </a:rPr>
              <a:t>From</a:t>
            </a:r>
            <a:r>
              <a:rPr lang="nl-NL" dirty="0">
                <a:latin typeface="Times" pitchFamily="2" charset="0"/>
              </a:rPr>
              <a:t> game design </a:t>
            </a:r>
            <a:r>
              <a:rPr lang="nl-NL" dirty="0" err="1">
                <a:latin typeface="Times" pitchFamily="2" charset="0"/>
              </a:rPr>
              <a:t>elements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to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gamefulness</a:t>
            </a:r>
            <a:r>
              <a:rPr lang="nl-NL" dirty="0">
                <a:latin typeface="Times" pitchFamily="2" charset="0"/>
              </a:rPr>
              <a:t>: </a:t>
            </a:r>
            <a:r>
              <a:rPr lang="nl-NL" dirty="0" err="1">
                <a:latin typeface="Times" pitchFamily="2" charset="0"/>
              </a:rPr>
              <a:t>Defining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gamification</a:t>
            </a:r>
            <a:r>
              <a:rPr lang="nl-NL" dirty="0">
                <a:latin typeface="Times" pitchFamily="2" charset="0"/>
              </a:rPr>
              <a:t>. </a:t>
            </a:r>
            <a:r>
              <a:rPr lang="nl-NL" i="1" dirty="0" err="1">
                <a:latin typeface="Times" pitchFamily="2" charset="0"/>
              </a:rPr>
              <a:t>Proceedings</a:t>
            </a:r>
            <a:r>
              <a:rPr lang="nl-NL" i="1" dirty="0">
                <a:latin typeface="Times" pitchFamily="2" charset="0"/>
              </a:rPr>
              <a:t> of </a:t>
            </a:r>
            <a:r>
              <a:rPr lang="nl-NL" i="1" dirty="0" err="1">
                <a:latin typeface="Times" pitchFamily="2" charset="0"/>
              </a:rPr>
              <a:t>the</a:t>
            </a:r>
            <a:r>
              <a:rPr lang="nl-NL" i="1" dirty="0">
                <a:latin typeface="Times" pitchFamily="2" charset="0"/>
              </a:rPr>
              <a:t> 15th International </a:t>
            </a:r>
            <a:r>
              <a:rPr lang="nl-NL" i="1" dirty="0" err="1">
                <a:latin typeface="Times" pitchFamily="2" charset="0"/>
              </a:rPr>
              <a:t>Academic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MindTrek</a:t>
            </a:r>
            <a:r>
              <a:rPr lang="nl-NL" i="1" dirty="0">
                <a:latin typeface="Times" pitchFamily="2" charset="0"/>
              </a:rPr>
              <a:t> Conference on </a:t>
            </a:r>
            <a:r>
              <a:rPr lang="nl-NL" i="1" dirty="0" err="1">
                <a:latin typeface="Times" pitchFamily="2" charset="0"/>
              </a:rPr>
              <a:t>Envisioning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Future</a:t>
            </a:r>
            <a:r>
              <a:rPr lang="nl-NL" i="1" dirty="0">
                <a:latin typeface="Times" pitchFamily="2" charset="0"/>
              </a:rPr>
              <a:t> Media Environments - </a:t>
            </a:r>
            <a:r>
              <a:rPr lang="nl-NL" i="1" dirty="0" err="1">
                <a:latin typeface="Times" pitchFamily="2" charset="0"/>
              </a:rPr>
              <a:t>MindTrek</a:t>
            </a:r>
            <a:r>
              <a:rPr lang="nl-NL" i="1" dirty="0">
                <a:latin typeface="Times" pitchFamily="2" charset="0"/>
              </a:rPr>
              <a:t> ’11</a:t>
            </a:r>
            <a:r>
              <a:rPr lang="nl-NL" dirty="0">
                <a:latin typeface="Times" pitchFamily="2" charset="0"/>
              </a:rPr>
              <a:t>. </a:t>
            </a:r>
            <a:r>
              <a:rPr lang="nl-NL" dirty="0" err="1">
                <a:latin typeface="Times" pitchFamily="2" charset="0"/>
              </a:rPr>
              <a:t>https</a:t>
            </a:r>
            <a:r>
              <a:rPr lang="nl-NL" dirty="0">
                <a:latin typeface="Times" pitchFamily="2" charset="0"/>
              </a:rPr>
              <a:t>://</a:t>
            </a:r>
            <a:r>
              <a:rPr lang="nl-NL" dirty="0" err="1">
                <a:latin typeface="Times" pitchFamily="2" charset="0"/>
              </a:rPr>
              <a:t>doi.org</a:t>
            </a:r>
            <a:r>
              <a:rPr lang="nl-NL" dirty="0">
                <a:latin typeface="Times" pitchFamily="2" charset="0"/>
              </a:rPr>
              <a:t>/10.1145/2181037.2181040</a:t>
            </a:r>
          </a:p>
          <a:p>
            <a:pPr>
              <a:lnSpc>
                <a:spcPct val="120000"/>
              </a:lnSpc>
            </a:pPr>
            <a:r>
              <a:rPr lang="nl-NL" dirty="0" err="1">
                <a:latin typeface="Times" pitchFamily="2" charset="0"/>
              </a:rPr>
              <a:t>Dichev</a:t>
            </a:r>
            <a:r>
              <a:rPr lang="nl-NL" dirty="0">
                <a:latin typeface="Times" pitchFamily="2" charset="0"/>
              </a:rPr>
              <a:t>, C., &amp; </a:t>
            </a:r>
            <a:r>
              <a:rPr lang="nl-NL" dirty="0" err="1">
                <a:latin typeface="Times" pitchFamily="2" charset="0"/>
              </a:rPr>
              <a:t>Dicheva</a:t>
            </a:r>
            <a:r>
              <a:rPr lang="nl-NL" dirty="0">
                <a:latin typeface="Times" pitchFamily="2" charset="0"/>
              </a:rPr>
              <a:t>, D. (2017). </a:t>
            </a:r>
            <a:r>
              <a:rPr lang="nl-NL" dirty="0" err="1">
                <a:latin typeface="Times" pitchFamily="2" charset="0"/>
              </a:rPr>
              <a:t>Gamifying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education</a:t>
            </a:r>
            <a:r>
              <a:rPr lang="nl-NL" dirty="0">
                <a:latin typeface="Times" pitchFamily="2" charset="0"/>
              </a:rPr>
              <a:t>: </a:t>
            </a:r>
            <a:r>
              <a:rPr lang="nl-NL" dirty="0" err="1">
                <a:latin typeface="Times" pitchFamily="2" charset="0"/>
              </a:rPr>
              <a:t>what</a:t>
            </a:r>
            <a:r>
              <a:rPr lang="nl-NL" dirty="0">
                <a:latin typeface="Times" pitchFamily="2" charset="0"/>
              </a:rPr>
              <a:t> is </a:t>
            </a:r>
            <a:r>
              <a:rPr lang="nl-NL" dirty="0" err="1">
                <a:latin typeface="Times" pitchFamily="2" charset="0"/>
              </a:rPr>
              <a:t>known</a:t>
            </a:r>
            <a:r>
              <a:rPr lang="nl-NL" dirty="0">
                <a:latin typeface="Times" pitchFamily="2" charset="0"/>
              </a:rPr>
              <a:t>, </a:t>
            </a:r>
            <a:r>
              <a:rPr lang="nl-NL" dirty="0" err="1">
                <a:latin typeface="Times" pitchFamily="2" charset="0"/>
              </a:rPr>
              <a:t>what</a:t>
            </a:r>
            <a:r>
              <a:rPr lang="nl-NL" dirty="0">
                <a:latin typeface="Times" pitchFamily="2" charset="0"/>
              </a:rPr>
              <a:t> is </a:t>
            </a:r>
            <a:r>
              <a:rPr lang="nl-NL" dirty="0" err="1">
                <a:latin typeface="Times" pitchFamily="2" charset="0"/>
              </a:rPr>
              <a:t>believed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and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what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remains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uncertain</a:t>
            </a:r>
            <a:r>
              <a:rPr lang="nl-NL" dirty="0">
                <a:latin typeface="Times" pitchFamily="2" charset="0"/>
              </a:rPr>
              <a:t>: a </a:t>
            </a:r>
            <a:r>
              <a:rPr lang="nl-NL" dirty="0" err="1">
                <a:latin typeface="Times" pitchFamily="2" charset="0"/>
              </a:rPr>
              <a:t>critical</a:t>
            </a:r>
            <a:r>
              <a:rPr lang="nl-NL" dirty="0">
                <a:latin typeface="Times" pitchFamily="2" charset="0"/>
              </a:rPr>
              <a:t> review. </a:t>
            </a:r>
            <a:r>
              <a:rPr lang="nl-NL" i="1" dirty="0">
                <a:latin typeface="Times" pitchFamily="2" charset="0"/>
              </a:rPr>
              <a:t>International Journal of </a:t>
            </a:r>
            <a:r>
              <a:rPr lang="nl-NL" i="1" dirty="0" err="1">
                <a:latin typeface="Times" pitchFamily="2" charset="0"/>
              </a:rPr>
              <a:t>Educational</a:t>
            </a:r>
            <a:r>
              <a:rPr lang="nl-NL" i="1" dirty="0">
                <a:latin typeface="Times" pitchFamily="2" charset="0"/>
              </a:rPr>
              <a:t> Technology in </a:t>
            </a:r>
            <a:r>
              <a:rPr lang="nl-NL" i="1" dirty="0" err="1">
                <a:latin typeface="Times" pitchFamily="2" charset="0"/>
              </a:rPr>
              <a:t>Higher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Education</a:t>
            </a:r>
            <a:r>
              <a:rPr lang="nl-NL" dirty="0">
                <a:latin typeface="Times" pitchFamily="2" charset="0"/>
              </a:rPr>
              <a:t>. </a:t>
            </a:r>
            <a:r>
              <a:rPr lang="nl-NL" dirty="0" err="1">
                <a:latin typeface="Times" pitchFamily="2" charset="0"/>
              </a:rPr>
              <a:t>https</a:t>
            </a:r>
            <a:r>
              <a:rPr lang="nl-NL" dirty="0">
                <a:latin typeface="Times" pitchFamily="2" charset="0"/>
              </a:rPr>
              <a:t>://</a:t>
            </a:r>
            <a:r>
              <a:rPr lang="nl-NL" dirty="0" err="1">
                <a:latin typeface="Times" pitchFamily="2" charset="0"/>
              </a:rPr>
              <a:t>doi.org</a:t>
            </a:r>
            <a:r>
              <a:rPr lang="nl-NL" dirty="0">
                <a:latin typeface="Times" pitchFamily="2" charset="0"/>
              </a:rPr>
              <a:t>/10.1186/s41239-017-0042-5</a:t>
            </a:r>
          </a:p>
          <a:p>
            <a:pPr>
              <a:lnSpc>
                <a:spcPct val="120000"/>
              </a:lnSpc>
            </a:pPr>
            <a:r>
              <a:rPr lang="nl-NL" dirty="0" err="1">
                <a:latin typeface="Times" pitchFamily="2" charset="0"/>
              </a:rPr>
              <a:t>Kapp</a:t>
            </a:r>
            <a:r>
              <a:rPr lang="nl-NL" dirty="0">
                <a:latin typeface="Times" pitchFamily="2" charset="0"/>
              </a:rPr>
              <a:t>, K. M. (2012). </a:t>
            </a:r>
            <a:r>
              <a:rPr lang="nl-NL" i="1" dirty="0">
                <a:latin typeface="Times" pitchFamily="2" charset="0"/>
              </a:rPr>
              <a:t>The </a:t>
            </a:r>
            <a:r>
              <a:rPr lang="nl-NL" i="1" dirty="0" err="1">
                <a:latin typeface="Times" pitchFamily="2" charset="0"/>
              </a:rPr>
              <a:t>gamification</a:t>
            </a:r>
            <a:r>
              <a:rPr lang="nl-NL" i="1" dirty="0">
                <a:latin typeface="Times" pitchFamily="2" charset="0"/>
              </a:rPr>
              <a:t> of </a:t>
            </a:r>
            <a:r>
              <a:rPr lang="nl-NL" i="1" dirty="0" err="1">
                <a:latin typeface="Times" pitchFamily="2" charset="0"/>
              </a:rPr>
              <a:t>learning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and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instruction</a:t>
            </a:r>
            <a:r>
              <a:rPr lang="nl-NL" i="1" dirty="0">
                <a:latin typeface="Times" pitchFamily="2" charset="0"/>
              </a:rPr>
              <a:t>: game-</a:t>
            </a:r>
            <a:r>
              <a:rPr lang="nl-NL" i="1" dirty="0" err="1">
                <a:latin typeface="Times" pitchFamily="2" charset="0"/>
              </a:rPr>
              <a:t>based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methods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and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strategies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for</a:t>
            </a:r>
            <a:r>
              <a:rPr lang="nl-NL" i="1" dirty="0">
                <a:latin typeface="Times" pitchFamily="2" charset="0"/>
              </a:rPr>
              <a:t> training </a:t>
            </a:r>
            <a:r>
              <a:rPr lang="nl-NL" i="1" dirty="0" err="1">
                <a:latin typeface="Times" pitchFamily="2" charset="0"/>
              </a:rPr>
              <a:t>and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education</a:t>
            </a:r>
            <a:r>
              <a:rPr lang="nl-NL" dirty="0">
                <a:latin typeface="Times" pitchFamily="2" charset="0"/>
              </a:rPr>
              <a:t>. John </a:t>
            </a:r>
            <a:r>
              <a:rPr lang="nl-NL" dirty="0" err="1">
                <a:latin typeface="Times" pitchFamily="2" charset="0"/>
              </a:rPr>
              <a:t>Wiley</a:t>
            </a:r>
            <a:r>
              <a:rPr lang="nl-NL" dirty="0">
                <a:latin typeface="Times" pitchFamily="2" charset="0"/>
              </a:rPr>
              <a:t> &amp; </a:t>
            </a:r>
            <a:r>
              <a:rPr lang="nl-NL" dirty="0" err="1">
                <a:latin typeface="Times" pitchFamily="2" charset="0"/>
              </a:rPr>
              <a:t>Sons</a:t>
            </a:r>
            <a:r>
              <a:rPr lang="nl-NL" dirty="0">
                <a:latin typeface="Times" pitchFamily="2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nl-NL" dirty="0" err="1">
                <a:latin typeface="Times" pitchFamily="2" charset="0"/>
              </a:rPr>
              <a:t>Kohn</a:t>
            </a:r>
            <a:r>
              <a:rPr lang="nl-NL" dirty="0">
                <a:latin typeface="Times" pitchFamily="2" charset="0"/>
              </a:rPr>
              <a:t>, A. (1999). </a:t>
            </a:r>
            <a:r>
              <a:rPr lang="nl-NL" i="1" dirty="0" err="1">
                <a:latin typeface="Times" pitchFamily="2" charset="0"/>
              </a:rPr>
              <a:t>Punished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by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rewards</a:t>
            </a:r>
            <a:r>
              <a:rPr lang="nl-NL" i="1" dirty="0">
                <a:latin typeface="Times" pitchFamily="2" charset="0"/>
              </a:rPr>
              <a:t>: The </a:t>
            </a:r>
            <a:r>
              <a:rPr lang="nl-NL" i="1" dirty="0" err="1">
                <a:latin typeface="Times" pitchFamily="2" charset="0"/>
              </a:rPr>
              <a:t>trouble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with</a:t>
            </a:r>
            <a:r>
              <a:rPr lang="nl-NL" i="1" dirty="0">
                <a:latin typeface="Times" pitchFamily="2" charset="0"/>
              </a:rPr>
              <a:t> gold stars, incentive </a:t>
            </a:r>
            <a:r>
              <a:rPr lang="nl-NL" i="1" dirty="0" err="1">
                <a:latin typeface="Times" pitchFamily="2" charset="0"/>
              </a:rPr>
              <a:t>plans</a:t>
            </a:r>
            <a:r>
              <a:rPr lang="nl-NL" i="1" dirty="0">
                <a:latin typeface="Times" pitchFamily="2" charset="0"/>
              </a:rPr>
              <a:t>, A’s, </a:t>
            </a:r>
            <a:r>
              <a:rPr lang="nl-NL" i="1" dirty="0" err="1">
                <a:latin typeface="Times" pitchFamily="2" charset="0"/>
              </a:rPr>
              <a:t>praise</a:t>
            </a:r>
            <a:r>
              <a:rPr lang="nl-NL" i="1" dirty="0">
                <a:latin typeface="Times" pitchFamily="2" charset="0"/>
              </a:rPr>
              <a:t>, </a:t>
            </a:r>
            <a:r>
              <a:rPr lang="nl-NL" i="1" dirty="0" err="1">
                <a:latin typeface="Times" pitchFamily="2" charset="0"/>
              </a:rPr>
              <a:t>and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other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bribes</a:t>
            </a:r>
            <a:r>
              <a:rPr lang="nl-NL" dirty="0">
                <a:latin typeface="Times" pitchFamily="2" charset="0"/>
              </a:rPr>
              <a:t>. </a:t>
            </a:r>
            <a:r>
              <a:rPr lang="nl-NL" dirty="0" err="1">
                <a:latin typeface="Times" pitchFamily="2" charset="0"/>
              </a:rPr>
              <a:t>Houghton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Mifflin</a:t>
            </a:r>
            <a:r>
              <a:rPr lang="nl-NL" dirty="0">
                <a:latin typeface="Times" pitchFamily="2" charset="0"/>
              </a:rPr>
              <a:t> Harcourt.</a:t>
            </a:r>
          </a:p>
          <a:p>
            <a:pPr>
              <a:lnSpc>
                <a:spcPct val="120000"/>
              </a:lnSpc>
            </a:pPr>
            <a:r>
              <a:rPr lang="nl-NL" dirty="0" err="1">
                <a:latin typeface="Times" pitchFamily="2" charset="0"/>
              </a:rPr>
              <a:t>Nicholson</a:t>
            </a:r>
            <a:r>
              <a:rPr lang="nl-NL" dirty="0">
                <a:latin typeface="Times" pitchFamily="2" charset="0"/>
              </a:rPr>
              <a:t>, S. (2015). A </a:t>
            </a:r>
            <a:r>
              <a:rPr lang="nl-NL" dirty="0" err="1">
                <a:latin typeface="Times" pitchFamily="2" charset="0"/>
              </a:rPr>
              <a:t>recipe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for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meaningful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gamification</a:t>
            </a:r>
            <a:r>
              <a:rPr lang="nl-NL" dirty="0">
                <a:latin typeface="Times" pitchFamily="2" charset="0"/>
              </a:rPr>
              <a:t>. In </a:t>
            </a:r>
            <a:r>
              <a:rPr lang="nl-NL" i="1" dirty="0" err="1">
                <a:latin typeface="Times" pitchFamily="2" charset="0"/>
              </a:rPr>
              <a:t>Gamification</a:t>
            </a:r>
            <a:r>
              <a:rPr lang="nl-NL" i="1" dirty="0">
                <a:latin typeface="Times" pitchFamily="2" charset="0"/>
              </a:rPr>
              <a:t> in </a:t>
            </a:r>
            <a:r>
              <a:rPr lang="nl-NL" i="1" dirty="0" err="1">
                <a:latin typeface="Times" pitchFamily="2" charset="0"/>
              </a:rPr>
              <a:t>Education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and</a:t>
            </a:r>
            <a:r>
              <a:rPr lang="nl-NL" i="1" dirty="0">
                <a:latin typeface="Times" pitchFamily="2" charset="0"/>
              </a:rPr>
              <a:t> Business</a:t>
            </a:r>
            <a:r>
              <a:rPr lang="nl-NL" dirty="0">
                <a:latin typeface="Times" pitchFamily="2" charset="0"/>
              </a:rPr>
              <a:t>. </a:t>
            </a:r>
            <a:r>
              <a:rPr lang="nl-NL" dirty="0" err="1">
                <a:latin typeface="Times" pitchFamily="2" charset="0"/>
              </a:rPr>
              <a:t>https</a:t>
            </a:r>
            <a:r>
              <a:rPr lang="nl-NL" dirty="0">
                <a:latin typeface="Times" pitchFamily="2" charset="0"/>
              </a:rPr>
              <a:t>://</a:t>
            </a:r>
            <a:r>
              <a:rPr lang="nl-NL" dirty="0" err="1">
                <a:latin typeface="Times" pitchFamily="2" charset="0"/>
              </a:rPr>
              <a:t>doi.org</a:t>
            </a:r>
            <a:r>
              <a:rPr lang="nl-NL" dirty="0">
                <a:latin typeface="Times" pitchFamily="2" charset="0"/>
              </a:rPr>
              <a:t>/10.1007/978-3-319-10208-5_1</a:t>
            </a:r>
          </a:p>
          <a:p>
            <a:pPr>
              <a:lnSpc>
                <a:spcPct val="120000"/>
              </a:lnSpc>
            </a:pPr>
            <a:r>
              <a:rPr lang="nl-NL" dirty="0">
                <a:latin typeface="Times" pitchFamily="2" charset="0"/>
              </a:rPr>
              <a:t>Ryan, R. M., &amp; </a:t>
            </a:r>
            <a:r>
              <a:rPr lang="nl-NL" dirty="0" err="1">
                <a:latin typeface="Times" pitchFamily="2" charset="0"/>
              </a:rPr>
              <a:t>Deci</a:t>
            </a:r>
            <a:r>
              <a:rPr lang="nl-NL" dirty="0">
                <a:latin typeface="Times" pitchFamily="2" charset="0"/>
              </a:rPr>
              <a:t>, E. L. (2000). </a:t>
            </a:r>
            <a:r>
              <a:rPr lang="nl-NL" dirty="0" err="1">
                <a:latin typeface="Times" pitchFamily="2" charset="0"/>
              </a:rPr>
              <a:t>Intrinsic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and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extrinsic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motivations</a:t>
            </a:r>
            <a:r>
              <a:rPr lang="nl-NL" dirty="0">
                <a:latin typeface="Times" pitchFamily="2" charset="0"/>
              </a:rPr>
              <a:t>: Classic </a:t>
            </a:r>
            <a:r>
              <a:rPr lang="nl-NL" dirty="0" err="1">
                <a:latin typeface="Times" pitchFamily="2" charset="0"/>
              </a:rPr>
              <a:t>defnitions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and</a:t>
            </a:r>
            <a:r>
              <a:rPr lang="nl-NL" dirty="0">
                <a:latin typeface="Times" pitchFamily="2" charset="0"/>
              </a:rPr>
              <a:t> new </a:t>
            </a:r>
            <a:r>
              <a:rPr lang="nl-NL" dirty="0" err="1">
                <a:latin typeface="Times" pitchFamily="2" charset="0"/>
              </a:rPr>
              <a:t>directions</a:t>
            </a:r>
            <a:r>
              <a:rPr lang="nl-NL" dirty="0">
                <a:latin typeface="Times" pitchFamily="2" charset="0"/>
              </a:rPr>
              <a:t>. </a:t>
            </a:r>
            <a:r>
              <a:rPr lang="nl-NL" i="1" dirty="0" err="1">
                <a:latin typeface="Times" pitchFamily="2" charset="0"/>
              </a:rPr>
              <a:t>Contemporary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Educational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Psychology</a:t>
            </a:r>
            <a:r>
              <a:rPr lang="nl-NL" dirty="0">
                <a:latin typeface="Times" pitchFamily="2" charset="0"/>
              </a:rPr>
              <a:t>, </a:t>
            </a:r>
            <a:r>
              <a:rPr lang="nl-NL" i="1" dirty="0">
                <a:latin typeface="Times" pitchFamily="2" charset="0"/>
              </a:rPr>
              <a:t>5</a:t>
            </a:r>
            <a:r>
              <a:rPr lang="nl-NL" dirty="0">
                <a:latin typeface="Times" pitchFamily="2" charset="0"/>
              </a:rPr>
              <a:t>(1), 54–67. </a:t>
            </a:r>
            <a:r>
              <a:rPr lang="nl-NL" dirty="0" err="1">
                <a:latin typeface="Times" pitchFamily="2" charset="0"/>
              </a:rPr>
              <a:t>https</a:t>
            </a:r>
            <a:r>
              <a:rPr lang="nl-NL" dirty="0">
                <a:latin typeface="Times" pitchFamily="2" charset="0"/>
              </a:rPr>
              <a:t>://</a:t>
            </a:r>
            <a:r>
              <a:rPr lang="nl-NL" dirty="0" err="1">
                <a:latin typeface="Times" pitchFamily="2" charset="0"/>
              </a:rPr>
              <a:t>doi.org</a:t>
            </a:r>
            <a:r>
              <a:rPr lang="nl-NL" dirty="0">
                <a:latin typeface="Times" pitchFamily="2" charset="0"/>
              </a:rPr>
              <a:t>/10.1006/ceps.1999.1020</a:t>
            </a:r>
          </a:p>
        </p:txBody>
      </p:sp>
    </p:spTree>
    <p:extLst>
      <p:ext uri="{BB962C8B-B14F-4D97-AF65-F5344CB8AC3E}">
        <p14:creationId xmlns:p14="http://schemas.microsoft.com/office/powerpoint/2010/main" val="30638038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577457" y="4512630"/>
            <a:ext cx="8090244" cy="7405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l-NL" dirty="0">
                <a:solidFill>
                  <a:schemeClr val="bg1">
                    <a:lumMod val="20000"/>
                    <a:lumOff val="80000"/>
                  </a:schemeClr>
                </a:solidFill>
                <a:hlinkClick r:id="rId3"/>
              </a:rPr>
              <a:t>https://collegerama.tudelft.nl/Mediasite/Showcase/esa-teachingacademy/Presentation/82e333805e4541c4b92b62ca3d2e9f6c1d</a:t>
            </a:r>
            <a:endParaRPr lang="nl-NL" dirty="0">
              <a:solidFill>
                <a:schemeClr val="bg1">
                  <a:lumMod val="20000"/>
                  <a:lumOff val="80000"/>
                </a:schemeClr>
              </a:solidFill>
            </a:endParaRPr>
          </a:p>
          <a:p>
            <a:pPr algn="ctr"/>
            <a:endParaRPr lang="nl-NL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9153" y="572019"/>
            <a:ext cx="8193974" cy="11049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FCFFFF"/>
                </a:solidFill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100" dirty="0" err="1"/>
              <a:t>Presentatie</a:t>
            </a:r>
            <a:r>
              <a:rPr lang="en-US" sz="2100" dirty="0"/>
              <a:t> TU Delft:</a:t>
            </a:r>
          </a:p>
          <a:p>
            <a:pPr algn="ctr">
              <a:lnSpc>
                <a:spcPct val="100000"/>
              </a:lnSpc>
            </a:pPr>
            <a:r>
              <a:rPr lang="en-US" sz="2100" dirty="0"/>
              <a:t>Autonomy-supportive gamification: Skill Tree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01CC7A8-8FD8-4964-858E-EB48364F8CDE}"/>
              </a:ext>
            </a:extLst>
          </p:cNvPr>
          <p:cNvSpPr txBox="1">
            <a:spLocks/>
          </p:cNvSpPr>
          <p:nvPr/>
        </p:nvSpPr>
        <p:spPr>
          <a:xfrm>
            <a:off x="473727" y="5142981"/>
            <a:ext cx="8193974" cy="44532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FCFFFF"/>
                </a:solidFill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100" dirty="0"/>
              <a:t>Of mail </a:t>
            </a:r>
            <a:r>
              <a:rPr lang="en-US" sz="2100" dirty="0" err="1"/>
              <a:t>ons</a:t>
            </a:r>
            <a:r>
              <a:rPr lang="en-US" sz="2100" dirty="0"/>
              <a:t>: boemlauwnatuurkunde@gmail.com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201A5A4-C233-4F36-B174-4E6024F28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0" y="158614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12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A8B496E-D5AC-4B61-8B5C-C42779BC93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sz="1400" dirty="0"/>
              <a:t>Workshop bij u op school?</a:t>
            </a:r>
          </a:p>
          <a:p>
            <a:pPr marL="0" indent="0">
              <a:lnSpc>
                <a:spcPct val="150000"/>
              </a:lnSpc>
              <a:buNone/>
            </a:pPr>
            <a:endParaRPr lang="nl-NL" sz="1400" dirty="0"/>
          </a:p>
          <a:p>
            <a:pPr marL="0" indent="0">
              <a:lnSpc>
                <a:spcPct val="150000"/>
              </a:lnSpc>
              <a:buNone/>
            </a:pPr>
            <a:r>
              <a:rPr lang="nl-NL" sz="1400" dirty="0"/>
              <a:t>We hebben veel ervaring met het verzorgen van workshops over autonomie-ondersteunend onderwijs met flip de klas en/of </a:t>
            </a:r>
            <a:r>
              <a:rPr lang="nl-NL" sz="1400" dirty="0" err="1"/>
              <a:t>gamification</a:t>
            </a:r>
            <a:r>
              <a:rPr lang="nl-NL" sz="1400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400" dirty="0"/>
              <a:t>Hoewel we beiden momenteel druk zijn met </a:t>
            </a:r>
            <a:r>
              <a:rPr lang="nl-NL" sz="1400" dirty="0" err="1"/>
              <a:t>promotie-onderzoek</a:t>
            </a:r>
            <a:r>
              <a:rPr lang="nl-NL" sz="1400" dirty="0"/>
              <a:t> en opleiding, onderzoeken we graag met u of er mogelijkheden zijn voor een workshop of lezing op uw school!</a:t>
            </a:r>
          </a:p>
          <a:p>
            <a:pPr marL="0" indent="0">
              <a:lnSpc>
                <a:spcPct val="150000"/>
              </a:lnSpc>
              <a:buNone/>
            </a:pPr>
            <a:endParaRPr lang="nl-NL" sz="1400" dirty="0"/>
          </a:p>
          <a:p>
            <a:pPr marL="0" indent="0">
              <a:lnSpc>
                <a:spcPct val="150000"/>
              </a:lnSpc>
              <a:buNone/>
            </a:pPr>
            <a:r>
              <a:rPr lang="nl-NL" sz="1400" dirty="0"/>
              <a:t>Interesse? Mail ons: boemlauwnatuurkunde@gmail.com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D18E0170-A132-4E21-9B07-D0D3219151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55" t="21881" r="37279" b="18537"/>
          <a:stretch/>
        </p:blipFill>
        <p:spPr>
          <a:xfrm>
            <a:off x="768258" y="685800"/>
            <a:ext cx="3448233" cy="4333875"/>
          </a:xfrm>
        </p:spPr>
      </p:pic>
    </p:spTree>
    <p:extLst>
      <p:ext uri="{BB962C8B-B14F-4D97-AF65-F5344CB8AC3E}">
        <p14:creationId xmlns:p14="http://schemas.microsoft.com/office/powerpoint/2010/main" val="423281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7326FB2-6567-6447-A7A3-B3F31A377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762" y="1745627"/>
            <a:ext cx="2839300" cy="199820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CE2A5F3-28E1-E744-94D9-75697EDE10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4546" y="748346"/>
            <a:ext cx="557213" cy="69651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2277734-C8AB-4BCA-A468-B2BFE47485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748346"/>
            <a:ext cx="557213" cy="69651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312DA33-2236-49BC-B1E4-186EE14794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9454" y="748346"/>
            <a:ext cx="557213" cy="69651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414C39C-EBD8-4303-818E-2AAB56ACC5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4546" y="1546154"/>
            <a:ext cx="557213" cy="62244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30A37B0-7898-449C-A7E9-E386CD4A73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6059" y="1555351"/>
            <a:ext cx="557213" cy="62244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1B6906C-F0B6-4F0C-9A6F-1095EE0DB2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7330" y="1555351"/>
            <a:ext cx="557213" cy="62244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C3CE504-389A-49E7-8761-8FB18253C8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8937" y="2394220"/>
            <a:ext cx="612842" cy="62244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D0CFB8E-E3D8-4642-9D0B-F737F032BD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9194" y="2394220"/>
            <a:ext cx="612842" cy="62244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B3A59B4-B908-45F3-A12D-B683AE6425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9470" y="2394220"/>
            <a:ext cx="612842" cy="62244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CF62099-9045-4E78-A20A-699E74F2AD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4567" y="3074857"/>
            <a:ext cx="532589" cy="59528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9B4BDC7-4D46-4DE1-96FA-34190B4943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1456" y="3074857"/>
            <a:ext cx="532589" cy="59528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DCC4ADC-01A3-40B8-A9B5-86ACC697B40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9319" y="3074857"/>
            <a:ext cx="532589" cy="59528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6BC869CF-77F7-43B3-B5F8-CF4242022FB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9470" y="3743832"/>
            <a:ext cx="557213" cy="62244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6AC28EF-554F-4E7A-8A85-9E3ED52945C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9144" y="3743832"/>
            <a:ext cx="557213" cy="622442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05C29DDB-DC71-47A2-9F22-C104FFCC8F9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7007" y="3743832"/>
            <a:ext cx="557213" cy="622442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140785BC-F6EB-4EAB-8B98-02AB37CEF5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766" y="4465282"/>
            <a:ext cx="532590" cy="62244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D3808EE1-FC7E-4EA3-BA48-A1EF1C282AE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9317" y="4465282"/>
            <a:ext cx="532590" cy="622442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AF760D0D-E06A-4BEF-9E0B-A8A82EF0329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4566" y="4465282"/>
            <a:ext cx="532590" cy="622442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E4F99154-EA68-49E0-AC86-84B97FA347D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9800" y="1555054"/>
            <a:ext cx="532589" cy="595289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D0666252-69B7-4F12-A759-252CCFDCDF9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9574" y="1555054"/>
            <a:ext cx="532589" cy="595289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B156C9AE-F1D1-408A-B9D4-F2CD30FE362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9348" y="1555054"/>
            <a:ext cx="532589" cy="595289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9466B615-67E9-4215-9FE3-3ADCF19BBAF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9800" y="2301379"/>
            <a:ext cx="532590" cy="622442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F92816EC-EA9E-4166-8EC8-03AA12B900D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9573" y="2310577"/>
            <a:ext cx="532590" cy="622442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3068186B-B3B4-4D76-8121-E753FFD817E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0904" y="2310577"/>
            <a:ext cx="532590" cy="622442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D6C2323F-017D-4CB4-A64B-A2DD23E853A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9800" y="3074857"/>
            <a:ext cx="557213" cy="595289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349FA049-4E31-4311-95A7-5D15805B26E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9574" y="3074857"/>
            <a:ext cx="557213" cy="595289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7D68E953-A729-4213-AE53-46CC4EFBABE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9348" y="3074857"/>
            <a:ext cx="557213" cy="59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7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32BCDE1-F743-9E42-A370-D9FE9D49A59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88" y="151755"/>
            <a:ext cx="758429" cy="75842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FFD9F20-54F5-8440-B6C5-CAA60D0F85D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31" y="155208"/>
            <a:ext cx="758429" cy="75842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B692AF6-44FF-5F40-99F0-161B561F08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1166" y="1383424"/>
            <a:ext cx="739379" cy="707231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FA27F3A1-C9B0-1949-9A28-7EC428B698D7}"/>
              </a:ext>
            </a:extLst>
          </p:cNvPr>
          <p:cNvSpPr txBox="1"/>
          <p:nvPr/>
        </p:nvSpPr>
        <p:spPr>
          <a:xfrm>
            <a:off x="651615" y="3212119"/>
            <a:ext cx="15537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Arbeid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C093099-A5A4-1047-9683-F7E7134B347E}"/>
              </a:ext>
            </a:extLst>
          </p:cNvPr>
          <p:cNvSpPr txBox="1"/>
          <p:nvPr/>
        </p:nvSpPr>
        <p:spPr>
          <a:xfrm>
            <a:off x="1706798" y="3704104"/>
            <a:ext cx="15537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Zwaarte-energie</a:t>
            </a:r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9A6E431D-4E87-7247-A902-B4E097E2FF2C}"/>
              </a:ext>
            </a:extLst>
          </p:cNvPr>
          <p:cNvCxnSpPr>
            <a:cxnSpLocks/>
          </p:cNvCxnSpPr>
          <p:nvPr/>
        </p:nvCxnSpPr>
        <p:spPr>
          <a:xfrm flipV="1">
            <a:off x="1736121" y="2557865"/>
            <a:ext cx="410758" cy="294409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2B612971-6D86-6142-982F-98CAA1216114}"/>
              </a:ext>
            </a:extLst>
          </p:cNvPr>
          <p:cNvSpPr txBox="1"/>
          <p:nvPr/>
        </p:nvSpPr>
        <p:spPr>
          <a:xfrm>
            <a:off x="3032876" y="2791525"/>
            <a:ext cx="18472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Veer energie</a:t>
            </a:r>
          </a:p>
        </p:txBody>
      </p: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1B380F7F-AC9F-6D4B-BFEC-C8EF34BD2111}"/>
              </a:ext>
            </a:extLst>
          </p:cNvPr>
          <p:cNvCxnSpPr>
            <a:cxnSpLocks/>
          </p:cNvCxnSpPr>
          <p:nvPr/>
        </p:nvCxnSpPr>
        <p:spPr>
          <a:xfrm flipV="1">
            <a:off x="1978130" y="2932937"/>
            <a:ext cx="521484" cy="1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65E6C0FD-D83B-834D-A562-55E64451A4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8916" y="1683109"/>
            <a:ext cx="589359" cy="653653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71687551-B74B-A54B-89A3-E821421A48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4932" y="2579297"/>
            <a:ext cx="589359" cy="675084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7046A4A5-2585-7C48-AC41-013118C7191B}"/>
              </a:ext>
            </a:extLst>
          </p:cNvPr>
          <p:cNvSpPr txBox="1"/>
          <p:nvPr/>
        </p:nvSpPr>
        <p:spPr>
          <a:xfrm>
            <a:off x="5366531" y="1245789"/>
            <a:ext cx="18472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 err="1">
                <a:solidFill>
                  <a:prstClr val="black"/>
                </a:solidFill>
                <a:latin typeface="Gobold Extra1" panose="02000500000000000000" pitchFamily="2" charset="77"/>
              </a:rPr>
              <a:t>Wvbve</a:t>
            </a:r>
            <a:endParaRPr lang="nl-NL" sz="1350" dirty="0">
              <a:solidFill>
                <a:prstClr val="black"/>
              </a:solidFill>
              <a:latin typeface="Gobold Extra1" panose="02000500000000000000" pitchFamily="2" charset="77"/>
            </a:endParaRPr>
          </a:p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(energie in)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D82AAC2D-15B2-1D48-8814-2F73BEAB6527}"/>
              </a:ext>
            </a:extLst>
          </p:cNvPr>
          <p:cNvSpPr txBox="1"/>
          <p:nvPr/>
        </p:nvSpPr>
        <p:spPr>
          <a:xfrm>
            <a:off x="1050840" y="1895323"/>
            <a:ext cx="18472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Kinetische energie</a:t>
            </a:r>
          </a:p>
        </p:txBody>
      </p:sp>
      <p:cxnSp>
        <p:nvCxnSpPr>
          <p:cNvPr id="35" name="Rechte verbindingslijn met pijl 34">
            <a:extLst>
              <a:ext uri="{FF2B5EF4-FFF2-40B4-BE49-F238E27FC236}">
                <a16:creationId xmlns:a16="http://schemas.microsoft.com/office/drawing/2014/main" id="{62BB02A4-EF10-AF48-A7BC-4B760FADA4C9}"/>
              </a:ext>
            </a:extLst>
          </p:cNvPr>
          <p:cNvCxnSpPr>
            <a:cxnSpLocks/>
          </p:cNvCxnSpPr>
          <p:nvPr/>
        </p:nvCxnSpPr>
        <p:spPr>
          <a:xfrm>
            <a:off x="2767842" y="2405973"/>
            <a:ext cx="1701993" cy="1046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ekstvak 36">
            <a:extLst>
              <a:ext uri="{FF2B5EF4-FFF2-40B4-BE49-F238E27FC236}">
                <a16:creationId xmlns:a16="http://schemas.microsoft.com/office/drawing/2014/main" id="{783A5F07-0DB5-D84F-B29F-76AC9C45469D}"/>
              </a:ext>
            </a:extLst>
          </p:cNvPr>
          <p:cNvSpPr txBox="1"/>
          <p:nvPr/>
        </p:nvSpPr>
        <p:spPr>
          <a:xfrm>
            <a:off x="5396012" y="4227106"/>
            <a:ext cx="18472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 err="1">
                <a:solidFill>
                  <a:prstClr val="black"/>
                </a:solidFill>
                <a:latin typeface="Gobold Extra1" panose="02000500000000000000" pitchFamily="2" charset="77"/>
              </a:rPr>
              <a:t>Wvbve</a:t>
            </a:r>
            <a:endParaRPr lang="nl-NL" sz="1350" dirty="0">
              <a:solidFill>
                <a:prstClr val="black"/>
              </a:solidFill>
              <a:latin typeface="Gobold Extra1" panose="02000500000000000000" pitchFamily="2" charset="77"/>
            </a:endParaRPr>
          </a:p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(energie uit)</a:t>
            </a:r>
          </a:p>
        </p:txBody>
      </p:sp>
      <p:pic>
        <p:nvPicPr>
          <p:cNvPr id="40" name="Afbeelding 39">
            <a:extLst>
              <a:ext uri="{FF2B5EF4-FFF2-40B4-BE49-F238E27FC236}">
                <a16:creationId xmlns:a16="http://schemas.microsoft.com/office/drawing/2014/main" id="{E7B5811B-109B-9F4C-BA65-5FEC38BA94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5339" y="3601712"/>
            <a:ext cx="696515" cy="675084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BC311C15-B6B1-5D4B-B9D3-AE602A2455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1697" y="3097394"/>
            <a:ext cx="653653" cy="675084"/>
          </a:xfrm>
          <a:prstGeom prst="rect">
            <a:avLst/>
          </a:prstGeom>
        </p:spPr>
      </p:pic>
      <p:cxnSp>
        <p:nvCxnSpPr>
          <p:cNvPr id="51" name="Rechte verbindingslijn met pijl 50">
            <a:extLst>
              <a:ext uri="{FF2B5EF4-FFF2-40B4-BE49-F238E27FC236}">
                <a16:creationId xmlns:a16="http://schemas.microsoft.com/office/drawing/2014/main" id="{CD6C83C7-9416-5E42-B58D-27E0DE6C7B0E}"/>
              </a:ext>
            </a:extLst>
          </p:cNvPr>
          <p:cNvCxnSpPr>
            <a:cxnSpLocks/>
          </p:cNvCxnSpPr>
          <p:nvPr/>
        </p:nvCxnSpPr>
        <p:spPr>
          <a:xfrm>
            <a:off x="5534258" y="3206003"/>
            <a:ext cx="523284" cy="57755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7" name="Afbeelding 56">
            <a:extLst>
              <a:ext uri="{FF2B5EF4-FFF2-40B4-BE49-F238E27FC236}">
                <a16:creationId xmlns:a16="http://schemas.microsoft.com/office/drawing/2014/main" id="{1A3DA467-1DAD-C846-A33F-00978EC5882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1386" y="2548304"/>
            <a:ext cx="653653" cy="696516"/>
          </a:xfrm>
          <a:prstGeom prst="rect">
            <a:avLst/>
          </a:prstGeom>
        </p:spPr>
      </p:pic>
      <p:sp>
        <p:nvSpPr>
          <p:cNvPr id="60" name="Tekstvak 59">
            <a:extLst>
              <a:ext uri="{FF2B5EF4-FFF2-40B4-BE49-F238E27FC236}">
                <a16:creationId xmlns:a16="http://schemas.microsoft.com/office/drawing/2014/main" id="{A8610043-73D6-5342-9F3D-CD8BE3A69B44}"/>
              </a:ext>
            </a:extLst>
          </p:cNvPr>
          <p:cNvSpPr txBox="1"/>
          <p:nvPr/>
        </p:nvSpPr>
        <p:spPr>
          <a:xfrm>
            <a:off x="4255782" y="3177484"/>
            <a:ext cx="18472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 err="1">
                <a:solidFill>
                  <a:prstClr val="black"/>
                </a:solidFill>
                <a:latin typeface="Gobold Extra1" panose="02000500000000000000" pitchFamily="2" charset="77"/>
              </a:rPr>
              <a:t>WvBvE</a:t>
            </a:r>
            <a:endParaRPr lang="nl-NL" sz="1350" dirty="0">
              <a:solidFill>
                <a:prstClr val="black"/>
              </a:solidFill>
              <a:latin typeface="Gobold Extra1" panose="02000500000000000000" pitchFamily="2" charset="77"/>
            </a:endParaRPr>
          </a:p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(gesloten)</a:t>
            </a:r>
          </a:p>
        </p:txBody>
      </p:sp>
      <p:cxnSp>
        <p:nvCxnSpPr>
          <p:cNvPr id="64" name="Rechte verbindingslijn met pijl 63">
            <a:extLst>
              <a:ext uri="{FF2B5EF4-FFF2-40B4-BE49-F238E27FC236}">
                <a16:creationId xmlns:a16="http://schemas.microsoft.com/office/drawing/2014/main" id="{6C72490A-E3D1-2042-86FE-FCD3856FE6EE}"/>
              </a:ext>
            </a:extLst>
          </p:cNvPr>
          <p:cNvCxnSpPr>
            <a:cxnSpLocks/>
          </p:cNvCxnSpPr>
          <p:nvPr/>
        </p:nvCxnSpPr>
        <p:spPr>
          <a:xfrm flipV="1">
            <a:off x="4090924" y="2932485"/>
            <a:ext cx="378911" cy="1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5" name="Afbeelding 64">
            <a:extLst>
              <a:ext uri="{FF2B5EF4-FFF2-40B4-BE49-F238E27FC236}">
                <a16:creationId xmlns:a16="http://schemas.microsoft.com/office/drawing/2014/main" id="{0E7A520A-33F5-0947-AF13-14AA06F69B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7358" y="2014472"/>
            <a:ext cx="707231" cy="696516"/>
          </a:xfrm>
          <a:prstGeom prst="rect">
            <a:avLst/>
          </a:prstGeom>
        </p:spPr>
      </p:pic>
      <p:sp>
        <p:nvSpPr>
          <p:cNvPr id="66" name="Tekstvak 65">
            <a:extLst>
              <a:ext uri="{FF2B5EF4-FFF2-40B4-BE49-F238E27FC236}">
                <a16:creationId xmlns:a16="http://schemas.microsoft.com/office/drawing/2014/main" id="{81525475-7DCA-1B4F-ABD5-A1704F471FAC}"/>
              </a:ext>
            </a:extLst>
          </p:cNvPr>
          <p:cNvSpPr txBox="1"/>
          <p:nvPr/>
        </p:nvSpPr>
        <p:spPr>
          <a:xfrm>
            <a:off x="6356907" y="3062495"/>
            <a:ext cx="18472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Chemische energie</a:t>
            </a:r>
          </a:p>
        </p:txBody>
      </p:sp>
      <p:pic>
        <p:nvPicPr>
          <p:cNvPr id="67" name="Afbeelding 66">
            <a:extLst>
              <a:ext uri="{FF2B5EF4-FFF2-40B4-BE49-F238E27FC236}">
                <a16:creationId xmlns:a16="http://schemas.microsoft.com/office/drawing/2014/main" id="{E3F935D0-91BC-1C46-AC69-52315BBAC5C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7004" y="2799549"/>
            <a:ext cx="592931" cy="696516"/>
          </a:xfrm>
          <a:prstGeom prst="rect">
            <a:avLst/>
          </a:prstGeom>
        </p:spPr>
      </p:pic>
      <p:pic>
        <p:nvPicPr>
          <p:cNvPr id="68" name="Afbeelding 67">
            <a:extLst>
              <a:ext uri="{FF2B5EF4-FFF2-40B4-BE49-F238E27FC236}">
                <a16:creationId xmlns:a16="http://schemas.microsoft.com/office/drawing/2014/main" id="{61C6065B-24ED-F949-8083-6CB500D66FC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508" y="2557865"/>
            <a:ext cx="557213" cy="696516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7E3EA1C8-D6AE-194D-AD98-E3BB4D7291C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82" y="155208"/>
            <a:ext cx="758429" cy="758429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EEAF194A-5F52-3C4F-8907-68483D645F9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25" y="149165"/>
            <a:ext cx="758429" cy="758429"/>
          </a:xfrm>
          <a:prstGeom prst="rect">
            <a:avLst/>
          </a:prstGeom>
        </p:spPr>
      </p:pic>
      <p:pic>
        <p:nvPicPr>
          <p:cNvPr id="58" name="Afbeelding 57">
            <a:extLst>
              <a:ext uri="{FF2B5EF4-FFF2-40B4-BE49-F238E27FC236}">
                <a16:creationId xmlns:a16="http://schemas.microsoft.com/office/drawing/2014/main" id="{246F607F-CB97-CD45-958D-30A88283FD2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076" y="143845"/>
            <a:ext cx="758429" cy="758429"/>
          </a:xfrm>
          <a:prstGeom prst="rect">
            <a:avLst/>
          </a:prstGeom>
        </p:spPr>
      </p:pic>
      <p:pic>
        <p:nvPicPr>
          <p:cNvPr id="59" name="Afbeelding 58">
            <a:extLst>
              <a:ext uri="{FF2B5EF4-FFF2-40B4-BE49-F238E27FC236}">
                <a16:creationId xmlns:a16="http://schemas.microsoft.com/office/drawing/2014/main" id="{9E1893B9-11E8-3D49-9223-85BA6B55A24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119" y="147298"/>
            <a:ext cx="758429" cy="758429"/>
          </a:xfrm>
          <a:prstGeom prst="rect">
            <a:avLst/>
          </a:prstGeom>
        </p:spPr>
      </p:pic>
      <p:pic>
        <p:nvPicPr>
          <p:cNvPr id="62" name="Afbeelding 61">
            <a:extLst>
              <a:ext uri="{FF2B5EF4-FFF2-40B4-BE49-F238E27FC236}">
                <a16:creationId xmlns:a16="http://schemas.microsoft.com/office/drawing/2014/main" id="{F8954CEC-7793-BB43-A8E4-15BE03D9090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570" y="147298"/>
            <a:ext cx="758429" cy="758429"/>
          </a:xfrm>
          <a:prstGeom prst="rect">
            <a:avLst/>
          </a:prstGeom>
        </p:spPr>
      </p:pic>
      <p:pic>
        <p:nvPicPr>
          <p:cNvPr id="63" name="Afbeelding 62">
            <a:extLst>
              <a:ext uri="{FF2B5EF4-FFF2-40B4-BE49-F238E27FC236}">
                <a16:creationId xmlns:a16="http://schemas.microsoft.com/office/drawing/2014/main" id="{AB17A64C-4C53-A342-8F31-DBC6BBE5CF4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613" y="141255"/>
            <a:ext cx="758429" cy="758429"/>
          </a:xfrm>
          <a:prstGeom prst="rect">
            <a:avLst/>
          </a:prstGeom>
        </p:spPr>
      </p:pic>
      <p:pic>
        <p:nvPicPr>
          <p:cNvPr id="71" name="Afbeelding 70">
            <a:extLst>
              <a:ext uri="{FF2B5EF4-FFF2-40B4-BE49-F238E27FC236}">
                <a16:creationId xmlns:a16="http://schemas.microsoft.com/office/drawing/2014/main" id="{2F4591B8-2930-7B4E-AEDB-59F40FA21F6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88" y="140568"/>
            <a:ext cx="758429" cy="758429"/>
          </a:xfrm>
          <a:prstGeom prst="rect">
            <a:avLst/>
          </a:prstGeom>
        </p:spPr>
      </p:pic>
      <p:pic>
        <p:nvPicPr>
          <p:cNvPr id="72" name="Afbeelding 71">
            <a:extLst>
              <a:ext uri="{FF2B5EF4-FFF2-40B4-BE49-F238E27FC236}">
                <a16:creationId xmlns:a16="http://schemas.microsoft.com/office/drawing/2014/main" id="{10D9A505-BC2D-904C-9FCF-6B00666B96D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439" y="140568"/>
            <a:ext cx="758429" cy="758429"/>
          </a:xfrm>
          <a:prstGeom prst="rect">
            <a:avLst/>
          </a:prstGeom>
        </p:spPr>
      </p:pic>
      <p:pic>
        <p:nvPicPr>
          <p:cNvPr id="73" name="Afbeelding 72">
            <a:extLst>
              <a:ext uri="{FF2B5EF4-FFF2-40B4-BE49-F238E27FC236}">
                <a16:creationId xmlns:a16="http://schemas.microsoft.com/office/drawing/2014/main" id="{888966DB-3F31-DF4D-B448-99D41540F74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482" y="134525"/>
            <a:ext cx="758429" cy="758429"/>
          </a:xfrm>
          <a:prstGeom prst="rect">
            <a:avLst/>
          </a:prstGeom>
        </p:spPr>
      </p:pic>
      <p:cxnSp>
        <p:nvCxnSpPr>
          <p:cNvPr id="74" name="Rechte verbindingslijn met pijl 73">
            <a:extLst>
              <a:ext uri="{FF2B5EF4-FFF2-40B4-BE49-F238E27FC236}">
                <a16:creationId xmlns:a16="http://schemas.microsoft.com/office/drawing/2014/main" id="{9B9BF9EC-5C90-A84F-B0FB-B1E3265608DB}"/>
              </a:ext>
            </a:extLst>
          </p:cNvPr>
          <p:cNvCxnSpPr>
            <a:cxnSpLocks/>
          </p:cNvCxnSpPr>
          <p:nvPr/>
        </p:nvCxnSpPr>
        <p:spPr>
          <a:xfrm>
            <a:off x="1738407" y="3033381"/>
            <a:ext cx="410758" cy="294409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Rechte verbindingslijn met pijl 74">
            <a:extLst>
              <a:ext uri="{FF2B5EF4-FFF2-40B4-BE49-F238E27FC236}">
                <a16:creationId xmlns:a16="http://schemas.microsoft.com/office/drawing/2014/main" id="{85A0F755-662A-974A-860F-324482F6BAA1}"/>
              </a:ext>
            </a:extLst>
          </p:cNvPr>
          <p:cNvCxnSpPr>
            <a:cxnSpLocks/>
          </p:cNvCxnSpPr>
          <p:nvPr/>
        </p:nvCxnSpPr>
        <p:spPr>
          <a:xfrm>
            <a:off x="2767842" y="3433432"/>
            <a:ext cx="1701993" cy="1046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Rechteraccolade 25">
            <a:extLst>
              <a:ext uri="{FF2B5EF4-FFF2-40B4-BE49-F238E27FC236}">
                <a16:creationId xmlns:a16="http://schemas.microsoft.com/office/drawing/2014/main" id="{D134E38E-ACFE-CB48-B687-A47CDCEACFAC}"/>
              </a:ext>
            </a:extLst>
          </p:cNvPr>
          <p:cNvSpPr/>
          <p:nvPr/>
        </p:nvSpPr>
        <p:spPr>
          <a:xfrm>
            <a:off x="4552822" y="2405973"/>
            <a:ext cx="259913" cy="1027459"/>
          </a:xfrm>
          <a:prstGeom prst="rightBrac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nl-NL" sz="135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76" name="Rechte verbindingslijn met pijl 75">
            <a:extLst>
              <a:ext uri="{FF2B5EF4-FFF2-40B4-BE49-F238E27FC236}">
                <a16:creationId xmlns:a16="http://schemas.microsoft.com/office/drawing/2014/main" id="{9ECD572E-E9A9-6C41-AA56-1810AACFC5CF}"/>
              </a:ext>
            </a:extLst>
          </p:cNvPr>
          <p:cNvCxnSpPr>
            <a:cxnSpLocks/>
          </p:cNvCxnSpPr>
          <p:nvPr/>
        </p:nvCxnSpPr>
        <p:spPr>
          <a:xfrm flipV="1">
            <a:off x="5508214" y="2277860"/>
            <a:ext cx="523284" cy="57755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7" name="Rechte verbindingslijn met pijl 76">
            <a:extLst>
              <a:ext uri="{FF2B5EF4-FFF2-40B4-BE49-F238E27FC236}">
                <a16:creationId xmlns:a16="http://schemas.microsoft.com/office/drawing/2014/main" id="{9B0A9F82-BD5B-984F-B432-77AC0B0FE838}"/>
              </a:ext>
            </a:extLst>
          </p:cNvPr>
          <p:cNvCxnSpPr>
            <a:cxnSpLocks/>
          </p:cNvCxnSpPr>
          <p:nvPr/>
        </p:nvCxnSpPr>
        <p:spPr>
          <a:xfrm flipV="1">
            <a:off x="2735349" y="1820432"/>
            <a:ext cx="837204" cy="36888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8" name="Tekstvak 77">
            <a:extLst>
              <a:ext uri="{FF2B5EF4-FFF2-40B4-BE49-F238E27FC236}">
                <a16:creationId xmlns:a16="http://schemas.microsoft.com/office/drawing/2014/main" id="{7D197889-DE79-4A4E-AFA5-D558572B21C1}"/>
              </a:ext>
            </a:extLst>
          </p:cNvPr>
          <p:cNvSpPr txBox="1"/>
          <p:nvPr/>
        </p:nvSpPr>
        <p:spPr>
          <a:xfrm>
            <a:off x="3000634" y="1202182"/>
            <a:ext cx="18472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1350" dirty="0">
                <a:solidFill>
                  <a:prstClr val="black"/>
                </a:solidFill>
                <a:latin typeface="Gobold Extra1" panose="02000500000000000000" pitchFamily="2" charset="77"/>
              </a:rPr>
              <a:t>Mechanisch vermogen</a:t>
            </a:r>
          </a:p>
        </p:txBody>
      </p:sp>
      <p:cxnSp>
        <p:nvCxnSpPr>
          <p:cNvPr id="79" name="Rechte verbindingslijn met pijl 78">
            <a:extLst>
              <a:ext uri="{FF2B5EF4-FFF2-40B4-BE49-F238E27FC236}">
                <a16:creationId xmlns:a16="http://schemas.microsoft.com/office/drawing/2014/main" id="{F1CEA34B-B3A2-3D43-8AA4-4600AFBCCBE2}"/>
              </a:ext>
            </a:extLst>
          </p:cNvPr>
          <p:cNvCxnSpPr>
            <a:cxnSpLocks/>
          </p:cNvCxnSpPr>
          <p:nvPr/>
        </p:nvCxnSpPr>
        <p:spPr>
          <a:xfrm rot="5400000" flipV="1">
            <a:off x="6029418" y="2608516"/>
            <a:ext cx="521484" cy="1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3" name="Tijdelijke aanduiding voor inhoud 2">
            <a:extLst>
              <a:ext uri="{FF2B5EF4-FFF2-40B4-BE49-F238E27FC236}">
                <a16:creationId xmlns:a16="http://schemas.microsoft.com/office/drawing/2014/main" id="{AB0A13AB-2DED-4A9B-86E9-91BCBDB000E0}"/>
              </a:ext>
            </a:extLst>
          </p:cNvPr>
          <p:cNvSpPr txBox="1">
            <a:spLocks/>
          </p:cNvSpPr>
          <p:nvPr/>
        </p:nvSpPr>
        <p:spPr>
          <a:xfrm>
            <a:off x="1" y="4868715"/>
            <a:ext cx="9144000" cy="74114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14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14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14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14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14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r>
              <a:rPr lang="en-GB" sz="2800" i="1" dirty="0" err="1">
                <a:solidFill>
                  <a:schemeClr val="tx1"/>
                </a:solidFill>
              </a:rPr>
              <a:t>Activiteiten</a:t>
            </a:r>
            <a:r>
              <a:rPr lang="en-GB" sz="2800" i="1" dirty="0">
                <a:solidFill>
                  <a:schemeClr val="tx1"/>
                </a:solidFill>
              </a:rPr>
              <a:t> </a:t>
            </a:r>
            <a:r>
              <a:rPr lang="en-GB" sz="2800" i="1" dirty="0" err="1">
                <a:solidFill>
                  <a:schemeClr val="tx1"/>
                </a:solidFill>
              </a:rPr>
              <a:t>ontwikkelen</a:t>
            </a:r>
            <a:r>
              <a:rPr lang="en-GB" sz="2800" i="1" dirty="0">
                <a:solidFill>
                  <a:schemeClr val="tx1"/>
                </a:solidFill>
              </a:rPr>
              <a:t> </a:t>
            </a:r>
            <a:r>
              <a:rPr lang="en-GB" sz="2800" i="1" dirty="0" err="1">
                <a:solidFill>
                  <a:schemeClr val="tx1"/>
                </a:solidFill>
              </a:rPr>
              <a:t>voor</a:t>
            </a:r>
            <a:r>
              <a:rPr lang="en-GB" sz="2800" i="1" dirty="0">
                <a:solidFill>
                  <a:schemeClr val="tx1"/>
                </a:solidFill>
              </a:rPr>
              <a:t> </a:t>
            </a:r>
            <a:r>
              <a:rPr lang="en-GB" sz="2800" i="1" dirty="0" err="1">
                <a:solidFill>
                  <a:schemeClr val="tx1"/>
                </a:solidFill>
              </a:rPr>
              <a:t>deze</a:t>
            </a:r>
            <a:r>
              <a:rPr lang="en-GB" sz="2800" i="1" dirty="0">
                <a:solidFill>
                  <a:schemeClr val="tx1"/>
                </a:solidFill>
              </a:rPr>
              <a:t> skill tree!</a:t>
            </a:r>
            <a:endParaRPr lang="en-GB" sz="3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31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D673EDF-1D61-48A2-A4ED-3D0D23BF84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5452EAE-2B23-4F8B-9DCC-2BC50710F8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Voorstelrondje:</a:t>
            </a:r>
          </a:p>
          <a:p>
            <a:r>
              <a:rPr lang="nl-NL" dirty="0"/>
              <a:t>Waar werk je?</a:t>
            </a:r>
          </a:p>
          <a:p>
            <a:r>
              <a:rPr lang="nl-NL" dirty="0"/>
              <a:t>In hoeverre ben je bekend met </a:t>
            </a:r>
            <a:r>
              <a:rPr lang="nl-NL" dirty="0" err="1"/>
              <a:t>Skill</a:t>
            </a:r>
            <a:r>
              <a:rPr lang="nl-NL" dirty="0"/>
              <a:t> Trees?</a:t>
            </a:r>
          </a:p>
          <a:p>
            <a:r>
              <a:rPr lang="nl-NL" dirty="0"/>
              <a:t>Hoe zou een leerling jou als docent in één zin beschrijven?</a:t>
            </a:r>
          </a:p>
          <a:p>
            <a:endParaRPr lang="nl-NL" dirty="0"/>
          </a:p>
        </p:txBody>
      </p:sp>
      <p:pic>
        <p:nvPicPr>
          <p:cNvPr id="3074" name="Picture 2" descr="Afbeeldingsresultaat voor introduction person">
            <a:extLst>
              <a:ext uri="{FF2B5EF4-FFF2-40B4-BE49-F238E27FC236}">
                <a16:creationId xmlns:a16="http://schemas.microsoft.com/office/drawing/2014/main" id="{113249C7-9A7F-4DD7-9168-0B9767E25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89" y="1340928"/>
            <a:ext cx="30670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70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F2DDAD9-2007-491B-B3FA-CD6DD10E06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l-NL" dirty="0"/>
              <a:t>Achtergrond: Wat is </a:t>
            </a:r>
            <a:r>
              <a:rPr lang="nl-NL" dirty="0" err="1"/>
              <a:t>gamification</a:t>
            </a:r>
            <a:r>
              <a:rPr lang="nl-NL" dirty="0"/>
              <a:t>?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D8AEA09-3EBA-4E45-8E0D-FA8A724D94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96C297F-834E-41A9-A055-B287E0DB03C0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075098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92AB60B-19A4-794B-87AB-86D74D2F6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49" y="1524260"/>
            <a:ext cx="4003514" cy="32036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3330FD1-1783-0543-89FC-0DFF33CB0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49" y="1501442"/>
            <a:ext cx="4003514" cy="3226422"/>
          </a:xfrm>
          <a:prstGeom prst="rect">
            <a:avLst/>
          </a:prstGeom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7C1FC5E-3007-4A4F-8820-31877D3BB7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Using gamedesign </a:t>
            </a:r>
            <a:r>
              <a:rPr lang="nl-NL" dirty="0" err="1"/>
              <a:t>elements</a:t>
            </a:r>
            <a:r>
              <a:rPr lang="nl-NL" dirty="0"/>
              <a:t> in non-game </a:t>
            </a:r>
            <a:r>
              <a:rPr lang="nl-NL" dirty="0" err="1"/>
              <a:t>contexts</a:t>
            </a:r>
            <a:r>
              <a:rPr lang="nl-NL" dirty="0"/>
              <a:t>:</a:t>
            </a:r>
          </a:p>
          <a:p>
            <a:r>
              <a:rPr lang="nl-NL" dirty="0"/>
              <a:t>Games made </a:t>
            </a:r>
            <a:r>
              <a:rPr lang="nl-NL" dirty="0" err="1"/>
              <a:t>serious</a:t>
            </a:r>
            <a:endParaRPr lang="nl-NL" dirty="0"/>
          </a:p>
          <a:p>
            <a:r>
              <a:rPr lang="nl-NL" dirty="0" err="1"/>
              <a:t>Serious</a:t>
            </a:r>
            <a:r>
              <a:rPr lang="nl-NL" dirty="0"/>
              <a:t> games</a:t>
            </a:r>
          </a:p>
          <a:p>
            <a:r>
              <a:rPr lang="nl-NL" dirty="0"/>
              <a:t>Learning </a:t>
            </a:r>
            <a:r>
              <a:rPr lang="nl-NL" dirty="0" err="1"/>
              <a:t>by</a:t>
            </a:r>
            <a:r>
              <a:rPr lang="nl-NL" dirty="0"/>
              <a:t> design</a:t>
            </a:r>
          </a:p>
          <a:p>
            <a:r>
              <a:rPr lang="nl-NL" dirty="0" err="1"/>
              <a:t>Gamification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4011B2B-31B0-F949-AB9E-52D99CC3C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49" y="1409167"/>
            <a:ext cx="4019244" cy="331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endParaRPr lang="en-GB" i="1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GB" i="1" dirty="0"/>
              <a:t>Gamification is het </a:t>
            </a:r>
            <a:r>
              <a:rPr lang="en-GB" i="1" dirty="0" err="1"/>
              <a:t>toepassen</a:t>
            </a:r>
            <a:r>
              <a:rPr lang="en-GB" i="1" dirty="0"/>
              <a:t> van </a:t>
            </a:r>
            <a:r>
              <a:rPr lang="en-GB" i="1" dirty="0" err="1"/>
              <a:t>spel-ontwerp</a:t>
            </a:r>
            <a:r>
              <a:rPr lang="en-GB" i="1" dirty="0"/>
              <a:t> </a:t>
            </a:r>
            <a:r>
              <a:rPr lang="en-GB" i="1" dirty="0" err="1"/>
              <a:t>elementen</a:t>
            </a:r>
            <a:r>
              <a:rPr lang="en-GB" i="1" dirty="0"/>
              <a:t> in </a:t>
            </a:r>
            <a:r>
              <a:rPr lang="en-GB" i="1" dirty="0" err="1"/>
              <a:t>niet-spel</a:t>
            </a:r>
            <a:r>
              <a:rPr lang="en-GB" i="1" dirty="0"/>
              <a:t> </a:t>
            </a:r>
            <a:r>
              <a:rPr lang="en-GB" i="1" dirty="0" err="1"/>
              <a:t>contexten</a:t>
            </a:r>
            <a:r>
              <a:rPr lang="en-GB" i="1" dirty="0"/>
              <a:t> (</a:t>
            </a:r>
            <a:r>
              <a:rPr lang="en-GB" i="1" dirty="0" err="1"/>
              <a:t>zoals</a:t>
            </a:r>
            <a:r>
              <a:rPr lang="en-GB" i="1" dirty="0"/>
              <a:t> het </a:t>
            </a:r>
            <a:r>
              <a:rPr lang="en-GB" i="1" dirty="0" err="1"/>
              <a:t>onderwijs</a:t>
            </a:r>
            <a:r>
              <a:rPr lang="en-GB" i="1" dirty="0"/>
              <a:t>)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/>
              <a:t>(</a:t>
            </a:r>
            <a:r>
              <a:rPr lang="en-US" sz="1400" dirty="0" err="1"/>
              <a:t>Deterding</a:t>
            </a:r>
            <a:r>
              <a:rPr lang="en-US" sz="1400" dirty="0"/>
              <a:t>, Dixon, Khaled, &amp; </a:t>
            </a:r>
            <a:r>
              <a:rPr lang="en-US" sz="1400" dirty="0" err="1"/>
              <a:t>Nacke</a:t>
            </a:r>
            <a:r>
              <a:rPr lang="en-US" sz="1400" dirty="0"/>
              <a:t>, 2011)</a:t>
            </a:r>
            <a:endParaRPr lang="nl-NL" sz="1400" dirty="0"/>
          </a:p>
          <a:p>
            <a:pPr marL="0" indent="0">
              <a:lnSpc>
                <a:spcPct val="100000"/>
              </a:lnSpc>
              <a:buNone/>
            </a:pPr>
            <a:endParaRPr lang="en-GB" i="1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628650" y="-166081"/>
            <a:ext cx="7886700" cy="1104900"/>
          </a:xfrm>
        </p:spPr>
        <p:txBody>
          <a:bodyPr/>
          <a:lstStyle/>
          <a:p>
            <a:pPr algn="ctr"/>
            <a:r>
              <a:rPr lang="nl-NL" dirty="0"/>
              <a:t>Wat is Gamification?</a:t>
            </a:r>
          </a:p>
        </p:txBody>
      </p:sp>
    </p:spTree>
    <p:extLst>
      <p:ext uri="{BB962C8B-B14F-4D97-AF65-F5344CB8AC3E}">
        <p14:creationId xmlns:p14="http://schemas.microsoft.com/office/powerpoint/2010/main" val="47272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778FE59-C2AB-4CA5-A4FB-6D086F584D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err="1"/>
              <a:t>Habitable</a:t>
            </a:r>
            <a:r>
              <a:rPr lang="nl-NL" dirty="0"/>
              <a:t> </a:t>
            </a:r>
            <a:r>
              <a:rPr lang="nl-NL" dirty="0" err="1"/>
              <a:t>planets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DE84B9C-AF26-443A-AC62-96F1BB748C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 err="1"/>
              <a:t>Good</a:t>
            </a:r>
            <a:r>
              <a:rPr lang="nl-NL" dirty="0"/>
              <a:t> </a:t>
            </a:r>
            <a:r>
              <a:rPr lang="nl-NL" dirty="0" err="1"/>
              <a:t>practice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2804EE1-DBB9-412E-92F9-C4893118EAB0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617996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Boemlauw Video">
  <a:themeElements>
    <a:clrScheme name="Boemlauw">
      <a:dk1>
        <a:srgbClr val="6F767C"/>
      </a:dk1>
      <a:lt1>
        <a:srgbClr val="B3C0C6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10695</TotalTime>
  <Words>1611</Words>
  <Application>Microsoft Office PowerPoint</Application>
  <PresentationFormat>Diavoorstelling (16:10)</PresentationFormat>
  <Paragraphs>301</Paragraphs>
  <Slides>33</Slides>
  <Notes>9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33</vt:i4>
      </vt:variant>
    </vt:vector>
  </HeadingPairs>
  <TitlesOfParts>
    <vt:vector size="43" baseType="lpstr">
      <vt:lpstr>Almendra SC</vt:lpstr>
      <vt:lpstr>Arial</vt:lpstr>
      <vt:lpstr>Gobold Extra1</vt:lpstr>
      <vt:lpstr>Calibri Light</vt:lpstr>
      <vt:lpstr>Calibri</vt:lpstr>
      <vt:lpstr>Gobold Lowplus</vt:lpstr>
      <vt:lpstr>Times</vt:lpstr>
      <vt:lpstr>Cambria Math</vt:lpstr>
      <vt:lpstr>Boemlauw Video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is Gamification?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Perceived Locus of Control (PLOC)</vt:lpstr>
      <vt:lpstr>PowerPoint-presentatie</vt:lpstr>
      <vt:lpstr>PowerPoint-presentatie</vt:lpstr>
      <vt:lpstr>Badges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Gerben Bakker</dc:creator>
  <cp:lastModifiedBy>Gerben Bakker</cp:lastModifiedBy>
  <cp:revision>260</cp:revision>
  <dcterms:created xsi:type="dcterms:W3CDTF">2017-06-29T18:05:20Z</dcterms:created>
  <dcterms:modified xsi:type="dcterms:W3CDTF">2019-12-17T12:05:02Z</dcterms:modified>
</cp:coreProperties>
</file>