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27" r:id="rId3"/>
    <p:sldId id="332" r:id="rId4"/>
    <p:sldId id="373" r:id="rId5"/>
    <p:sldId id="376" r:id="rId6"/>
    <p:sldId id="375" r:id="rId7"/>
    <p:sldId id="379" r:id="rId8"/>
    <p:sldId id="377" r:id="rId9"/>
    <p:sldId id="374" r:id="rId10"/>
    <p:sldId id="378" r:id="rId11"/>
    <p:sldId id="368" r:id="rId12"/>
    <p:sldId id="384" r:id="rId13"/>
    <p:sldId id="381" r:id="rId14"/>
    <p:sldId id="380" r:id="rId15"/>
    <p:sldId id="383" r:id="rId16"/>
    <p:sldId id="390" r:id="rId17"/>
    <p:sldId id="363" r:id="rId18"/>
    <p:sldId id="372" r:id="rId19"/>
    <p:sldId id="385" r:id="rId20"/>
    <p:sldId id="359" r:id="rId21"/>
    <p:sldId id="388" r:id="rId22"/>
    <p:sldId id="386" r:id="rId23"/>
    <p:sldId id="358" r:id="rId24"/>
    <p:sldId id="362" r:id="rId25"/>
    <p:sldId id="389" r:id="rId26"/>
    <p:sldId id="387" r:id="rId27"/>
  </p:sldIdLst>
  <p:sldSz cx="130032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869161" initials="U" lastIdx="0" clrIdx="0">
    <p:extLst>
      <p:ext uri="{19B8F6BF-5375-455C-9EA6-DF929625EA0E}">
        <p15:presenceInfo xmlns:p15="http://schemas.microsoft.com/office/powerpoint/2012/main" userId="U86916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B"/>
    <a:srgbClr val="BF2E1B"/>
    <a:srgbClr val="A8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628" autoAdjust="0"/>
  </p:normalViewPr>
  <p:slideViewPr>
    <p:cSldViewPr snapToGrid="0" snapToObjects="1">
      <p:cViewPr varScale="1">
        <p:scale>
          <a:sx n="49" d="100"/>
          <a:sy n="49" d="100"/>
        </p:scale>
        <p:origin x="1782" y="48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43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A952E-78C8-49BF-8195-98D05ACFBCF3}" type="datetime1">
              <a:rPr lang="nl-NL"/>
              <a:pPr>
                <a:defRPr/>
              </a:pPr>
              <a:t>13-12-2018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93D68E-0F63-40F0-9C6E-674C849AC2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768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8BD6F-2E3F-4E45-B8F8-C9D79031E7C3}" type="datetime1">
              <a:rPr lang="nl-NL"/>
              <a:pPr>
                <a:defRPr/>
              </a:pPr>
              <a:t>13-12-2018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251AD9-12E3-4A0A-B343-BBE99D4186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14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B587-A8D2-4B78-8F0D-77D8F09C2B2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0993-A701-4A37-9361-571C8BCB2A7D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5724-8575-44C0-B2A0-121CF62027D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440-CCC7-49FA-97C3-924300BFB76D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EDAD-65C6-4975-8DED-536A6C677CA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4E5C-73D4-4CBC-A758-A565F6324F7D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B64-3899-4CC9-8B80-9E4DF15913A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FD1-6784-4C23-9651-A515763B8EF0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7B-46E3-4A1B-8CA0-E50958F28AD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F5E3-74C3-4F69-A899-CE77A7861EA8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CBF3-D655-47F2-B1E7-8E349BA0C0A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188B-2846-4A48-84AB-1884C983EE69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AB2-C9AA-451D-9D74-D9232C066F6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80E8-4C80-422A-BAF7-6E72834A6ABA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5" y="1692828"/>
            <a:ext cx="11428605" cy="105444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900005" y="2772677"/>
            <a:ext cx="11428605" cy="5157878"/>
          </a:xfrm>
        </p:spPr>
        <p:txBody>
          <a:bodyPr/>
          <a:lstStyle>
            <a:lvl1pPr marL="0" indent="0">
              <a:buFontTx/>
              <a:buNone/>
              <a:defRPr sz="2600" spc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076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CCEE8-EEBD-4772-BFC1-BE05771E896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8A9E5-D780-40D5-A122-8532FF0F1280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142287" y="228282"/>
            <a:ext cx="4573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6A5B-6309-4073-A743-6D2E8D05591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F809F-6284-4B13-9B8C-F2A2DB5FC60C}" type="datetime1">
              <a:rPr lang="nl-NL"/>
              <a:pPr>
                <a:defRPr/>
              </a:pPr>
              <a:t>13-12-2018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840663" y="228282"/>
            <a:ext cx="491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uuQH3HtFk" TargetMode="External"/><Relationship Id="rId2" Type="http://schemas.openxmlformats.org/officeDocument/2006/relationships/hyperlink" Target="https://www.youtube.com/watch?v=Y2WxffbLFuY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DDiWtFtEM" TargetMode="External"/><Relationship Id="rId2" Type="http://schemas.openxmlformats.org/officeDocument/2006/relationships/hyperlink" Target="https://www.youtube.com/watch?v=bjOGNVH3D4Y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2OJjbztWitk" TargetMode="External"/><Relationship Id="rId4" Type="http://schemas.openxmlformats.org/officeDocument/2006/relationships/hyperlink" Target="https://www.youtube.com/watch?v=zGM-wSKFBp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>
          <a:xfrm>
            <a:off x="1137480" y="1483497"/>
            <a:ext cx="11160125" cy="1079500"/>
          </a:xfrm>
        </p:spPr>
        <p:txBody>
          <a:bodyPr/>
          <a:lstStyle/>
          <a:p>
            <a:r>
              <a:rPr lang="nl-NL" dirty="0" smtClean="0"/>
              <a:t>Natuurkunde in actie </a:t>
            </a:r>
            <a:r>
              <a:rPr lang="nl-NL" sz="3600" dirty="0" smtClean="0"/>
              <a:t>             Jan van Riswick</a:t>
            </a:r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 rotWithShape="1">
          <a:blip r:embed="rId2"/>
          <a:srcRect l="19025" t="39919" r="38975" b="21441"/>
          <a:stretch/>
        </p:blipFill>
        <p:spPr>
          <a:xfrm>
            <a:off x="2810638" y="3817620"/>
            <a:ext cx="7348188" cy="4225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1" y="1010176"/>
            <a:ext cx="11160125" cy="1079500"/>
          </a:xfrm>
        </p:spPr>
        <p:txBody>
          <a:bodyPr/>
          <a:lstStyle/>
          <a:p>
            <a:r>
              <a:rPr lang="nl-NL" dirty="0" smtClean="0"/>
              <a:t>3.  Kinesthetische leerstrategie.  Waarom actie?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1" y="2168588"/>
            <a:ext cx="11160125" cy="611981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b="1" dirty="0" smtClean="0"/>
              <a:t>Plezier</a:t>
            </a:r>
            <a:r>
              <a:rPr lang="nl-NL" dirty="0" smtClean="0"/>
              <a:t> </a:t>
            </a:r>
          </a:p>
          <a:p>
            <a:r>
              <a:rPr lang="nl-NL" dirty="0" smtClean="0"/>
              <a:t>A </a:t>
            </a:r>
            <a:r>
              <a:rPr lang="nl-NL" dirty="0" err="1" smtClean="0"/>
              <a:t>multvariate</a:t>
            </a:r>
            <a:r>
              <a:rPr lang="nl-NL" dirty="0" smtClean="0"/>
              <a:t> model of </a:t>
            </a:r>
            <a:r>
              <a:rPr lang="nl-NL" dirty="0" err="1" smtClean="0"/>
              <a:t>conceptual</a:t>
            </a:r>
            <a:r>
              <a:rPr lang="nl-NL" dirty="0" smtClean="0"/>
              <a:t> change, G. </a:t>
            </a:r>
            <a:r>
              <a:rPr lang="nl-NL" dirty="0" err="1" smtClean="0"/>
              <a:t>Taasoobshirazi</a:t>
            </a:r>
            <a:r>
              <a:rPr lang="nl-NL" dirty="0" smtClean="0"/>
              <a:t> et al. (2016)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Emotie </a:t>
            </a:r>
          </a:p>
          <a:p>
            <a:r>
              <a:rPr lang="nl-NL" dirty="0" err="1" smtClean="0"/>
              <a:t>Pedagogical</a:t>
            </a:r>
            <a:r>
              <a:rPr lang="nl-NL" dirty="0" smtClean="0"/>
              <a:t> linkmaking</a:t>
            </a:r>
            <a:r>
              <a:rPr lang="nl-NL" dirty="0"/>
              <a:t>, P. Scott et al</a:t>
            </a:r>
            <a:r>
              <a:rPr lang="nl-NL" dirty="0" smtClean="0"/>
              <a:t>. (2011)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Lichamelijke ervaring </a:t>
            </a:r>
          </a:p>
          <a:p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r>
              <a:rPr lang="nl-NL" dirty="0" smtClean="0"/>
              <a:t> </a:t>
            </a:r>
            <a:r>
              <a:rPr lang="nl-NL" dirty="0" err="1" smtClean="0"/>
              <a:t>Enhances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Science</a:t>
            </a:r>
            <a:r>
              <a:rPr lang="nl-NL" dirty="0" smtClean="0"/>
              <a:t> Learning, C. </a:t>
            </a:r>
            <a:r>
              <a:rPr lang="nl-NL" dirty="0" err="1" smtClean="0"/>
              <a:t>Kontra</a:t>
            </a:r>
            <a:r>
              <a:rPr lang="nl-NL" dirty="0" smtClean="0"/>
              <a:t> et al. (2015)</a:t>
            </a:r>
          </a:p>
          <a:p>
            <a:endParaRPr lang="nl-NL" sz="1600" dirty="0" smtClean="0"/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Creativiteit </a:t>
            </a:r>
          </a:p>
          <a:p>
            <a:r>
              <a:rPr lang="nl-NL" dirty="0" err="1" smtClean="0"/>
              <a:t>Taxanomy</a:t>
            </a:r>
            <a:r>
              <a:rPr lang="nl-NL" dirty="0" smtClean="0"/>
              <a:t> of </a:t>
            </a:r>
            <a:r>
              <a:rPr lang="nl-NL" dirty="0" err="1" smtClean="0"/>
              <a:t>educational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r>
              <a:rPr lang="nl-NL" dirty="0" smtClean="0"/>
              <a:t>,</a:t>
            </a:r>
          </a:p>
          <a:p>
            <a:r>
              <a:rPr lang="nl-NL" dirty="0" err="1" smtClean="0"/>
              <a:t>Bloom</a:t>
            </a:r>
            <a:r>
              <a:rPr lang="nl-NL" dirty="0" smtClean="0"/>
              <a:t> (1956)</a:t>
            </a:r>
          </a:p>
          <a:p>
            <a:endParaRPr lang="nl-NL" dirty="0"/>
          </a:p>
          <a:p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030" name="Picture 6" descr="https://talentstimuleren.nl/cache/image/crop_aHR0cDovL3RhbGVudHN0aW11bGVyZW4ubmwvdXBsb2Fkcy9Nb2RlbGxlbl9lbl9zY2hlbWFfcy9CbG9vbS90YXhvbm9taWVfYmxvb21fNjAwcHgucG5n_11,9,589,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62" y="3704899"/>
            <a:ext cx="5715251" cy="39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5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92125"/>
            <a:ext cx="11160125" cy="1079500"/>
          </a:xfrm>
        </p:spPr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340338"/>
            <a:ext cx="11854595" cy="6119813"/>
          </a:xfrm>
        </p:spPr>
        <p:txBody>
          <a:bodyPr/>
          <a:lstStyle/>
          <a:p>
            <a:endParaRPr lang="nl-NL" sz="2400" i="1" dirty="0"/>
          </a:p>
          <a:p>
            <a:r>
              <a:rPr lang="nl-NL" sz="2400" dirty="0" err="1" smtClean="0"/>
              <a:t>Examining</a:t>
            </a:r>
            <a:r>
              <a:rPr lang="nl-NL" sz="2400" dirty="0" smtClean="0"/>
              <a:t> </a:t>
            </a:r>
            <a:r>
              <a:rPr lang="nl-NL" sz="2400" dirty="0" err="1" smtClean="0"/>
              <a:t>whether</a:t>
            </a:r>
            <a:r>
              <a:rPr lang="nl-NL" sz="2400" dirty="0" smtClean="0"/>
              <a:t> </a:t>
            </a:r>
            <a:r>
              <a:rPr lang="nl-NL" sz="2400" dirty="0" err="1" smtClean="0"/>
              <a:t>touch</a:t>
            </a:r>
            <a:r>
              <a:rPr lang="nl-NL" sz="2400" dirty="0" smtClean="0"/>
              <a:t> </a:t>
            </a:r>
            <a:r>
              <a:rPr lang="nl-NL" sz="2400" dirty="0" err="1" smtClean="0"/>
              <a:t>sensory</a:t>
            </a:r>
            <a:r>
              <a:rPr lang="nl-NL" sz="2400" dirty="0" smtClean="0"/>
              <a:t> feedback is </a:t>
            </a:r>
            <a:r>
              <a:rPr lang="nl-NL" sz="2400" dirty="0" err="1" smtClean="0"/>
              <a:t>necessary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</a:t>
            </a:r>
            <a:r>
              <a:rPr lang="nl-NL" sz="2400" dirty="0" err="1" smtClean="0"/>
              <a:t>through</a:t>
            </a:r>
            <a:r>
              <a:rPr lang="nl-NL" sz="2400" dirty="0" smtClean="0"/>
              <a:t> </a:t>
            </a:r>
            <a:r>
              <a:rPr lang="nl-NL" sz="2400" dirty="0" err="1" smtClean="0"/>
              <a:t>experimantation</a:t>
            </a:r>
            <a:r>
              <a:rPr lang="nl-NL" sz="2400" dirty="0" smtClean="0"/>
              <a:t>: A </a:t>
            </a:r>
            <a:r>
              <a:rPr lang="nl-NL" sz="2400" dirty="0" err="1" smtClean="0"/>
              <a:t>literature</a:t>
            </a:r>
            <a:r>
              <a:rPr lang="nl-NL" sz="2400" dirty="0" smtClean="0"/>
              <a:t> review of </a:t>
            </a:r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defferent</a:t>
            </a:r>
            <a:r>
              <a:rPr lang="nl-NL" sz="2400" dirty="0" smtClean="0"/>
              <a:t> </a:t>
            </a:r>
            <a:r>
              <a:rPr lang="nl-NL" sz="2400" dirty="0" err="1" smtClean="0"/>
              <a:t>lines</a:t>
            </a:r>
            <a:r>
              <a:rPr lang="nl-NL" sz="2400" dirty="0" smtClean="0"/>
              <a:t> of research </a:t>
            </a:r>
            <a:r>
              <a:rPr lang="nl-NL" sz="2400" dirty="0" err="1" smtClean="0"/>
              <a:t>across</a:t>
            </a:r>
            <a:r>
              <a:rPr lang="nl-NL" sz="2400" dirty="0" smtClean="0"/>
              <a:t> K-16 Zacharia (2015):</a:t>
            </a:r>
          </a:p>
          <a:p>
            <a:endParaRPr lang="nl-NL" sz="2400" dirty="0" smtClean="0"/>
          </a:p>
          <a:p>
            <a:r>
              <a:rPr lang="nl-NL" sz="2400" dirty="0" smtClean="0"/>
              <a:t>-cognitief anker met specifieke input, anders dan auditief/visueel</a:t>
            </a:r>
          </a:p>
          <a:p>
            <a:r>
              <a:rPr lang="nl-NL" sz="2400" dirty="0" smtClean="0"/>
              <a:t>-cognitief </a:t>
            </a:r>
            <a:r>
              <a:rPr lang="nl-NL" sz="2400" dirty="0" err="1" smtClean="0"/>
              <a:t>offload</a:t>
            </a:r>
            <a:r>
              <a:rPr lang="nl-NL" sz="2400" dirty="0" smtClean="0"/>
              <a:t>: minder werkgeheugen nodig door zichtbaar/tastbaar object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Physical</a:t>
            </a:r>
            <a:r>
              <a:rPr lang="nl-NL" sz="2400" dirty="0" smtClean="0"/>
              <a:t> </a:t>
            </a:r>
            <a:r>
              <a:rPr lang="nl-NL" sz="2400" dirty="0" err="1" smtClean="0"/>
              <a:t>Experience</a:t>
            </a:r>
            <a:r>
              <a:rPr lang="nl-NL" sz="2400" dirty="0" smtClean="0"/>
              <a:t> </a:t>
            </a:r>
            <a:r>
              <a:rPr lang="nl-NL" sz="2400" dirty="0" err="1" smtClean="0"/>
              <a:t>Enhances</a:t>
            </a:r>
            <a:r>
              <a:rPr lang="nl-NL" sz="2400" dirty="0" smtClean="0"/>
              <a:t>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Learning (</a:t>
            </a:r>
            <a:r>
              <a:rPr lang="nl-NL" sz="2400" dirty="0" err="1" smtClean="0"/>
              <a:t>Kontra</a:t>
            </a:r>
            <a:r>
              <a:rPr lang="nl-NL" sz="2400" dirty="0" smtClean="0"/>
              <a:t> et al., 2015):</a:t>
            </a:r>
          </a:p>
          <a:p>
            <a:endParaRPr lang="nl-NL" sz="2400" dirty="0" smtClean="0"/>
          </a:p>
          <a:p>
            <a:r>
              <a:rPr lang="nl-NL" sz="2400" dirty="0" smtClean="0"/>
              <a:t>-beter conceptueel begrip van draai impulsmoment (N=36, pre &amp; posttest)</a:t>
            </a:r>
          </a:p>
          <a:p>
            <a:r>
              <a:rPr lang="nl-NL" sz="2400" dirty="0" smtClean="0"/>
              <a:t>-redeneren over concept activeert hersengebieden gekoppeld aan sensomotorische ervaring (meting m.b.v. </a:t>
            </a:r>
            <a:r>
              <a:rPr lang="nl-NL" sz="2400" dirty="0" err="1" smtClean="0"/>
              <a:t>fMRI</a:t>
            </a:r>
            <a:r>
              <a:rPr lang="nl-NL" sz="2400" dirty="0" smtClean="0"/>
              <a:t>)</a:t>
            </a: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9191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5" y="699252"/>
            <a:ext cx="11428605" cy="1054443"/>
          </a:xfrm>
        </p:spPr>
        <p:txBody>
          <a:bodyPr/>
          <a:lstStyle/>
          <a:p>
            <a:r>
              <a:rPr lang="nl-NL" dirty="0" smtClean="0"/>
              <a:t>Traagheid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1209" y="1255950"/>
            <a:ext cx="11428605" cy="5157878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Goede benaming?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Waarom </a:t>
            </a:r>
            <a:r>
              <a:rPr lang="nl-NL" dirty="0"/>
              <a:t>duurde het zo lang </a:t>
            </a:r>
            <a:r>
              <a:rPr lang="nl-NL" dirty="0" smtClean="0"/>
              <a:t>voordat de </a:t>
            </a:r>
          </a:p>
          <a:p>
            <a:r>
              <a:rPr lang="nl-NL" dirty="0"/>
              <a:t> </a:t>
            </a:r>
            <a:r>
              <a:rPr lang="nl-NL" dirty="0" smtClean="0"/>
              <a:t>   ‘</a:t>
            </a:r>
            <a:r>
              <a:rPr lang="nl-NL" dirty="0"/>
              <a:t>traagheidswet’ werd ontdekt?</a:t>
            </a:r>
          </a:p>
          <a:p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Gedachten </a:t>
            </a:r>
            <a:r>
              <a:rPr lang="nl-NL" dirty="0"/>
              <a:t>experiment </a:t>
            </a:r>
            <a:r>
              <a:rPr lang="nl-NL" dirty="0" smtClean="0"/>
              <a:t>van </a:t>
            </a:r>
            <a:r>
              <a:rPr lang="nl-NL" dirty="0"/>
              <a:t>Galileo. </a:t>
            </a:r>
          </a:p>
          <a:p>
            <a:endParaRPr lang="nl-NL" dirty="0"/>
          </a:p>
        </p:txBody>
      </p:sp>
      <p:pic>
        <p:nvPicPr>
          <p:cNvPr id="5" name="Afbeelding 4" descr="http://blogs.bu.edu/ggarber/files/2012/07/ball-rolling-down-ramp-and-up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81" y="4340604"/>
            <a:ext cx="3965862" cy="32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stevin.info/prijsvragen/prijsvraag%2015a%20-%20Iets%20verget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23" y="1744354"/>
            <a:ext cx="5081491" cy="403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03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4" y="1165606"/>
            <a:ext cx="11428605" cy="1054443"/>
          </a:xfrm>
        </p:spPr>
        <p:txBody>
          <a:bodyPr/>
          <a:lstStyle/>
          <a:p>
            <a:r>
              <a:rPr lang="nl-NL" dirty="0" smtClean="0"/>
              <a:t>‘Trage actie’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297876"/>
            <a:ext cx="11428605" cy="5157878"/>
          </a:xfrm>
        </p:spPr>
        <p:txBody>
          <a:bodyPr/>
          <a:lstStyle/>
          <a:p>
            <a:r>
              <a:rPr lang="nl-NL" dirty="0" smtClean="0"/>
              <a:t>Astronaute verliest gereedschapstas</a:t>
            </a:r>
          </a:p>
          <a:p>
            <a:pPr lvl="1"/>
            <a:endParaRPr lang="nl-NL" sz="2000" dirty="0" smtClean="0">
              <a:hlinkClick r:id="rId2"/>
            </a:endParaRPr>
          </a:p>
          <a:p>
            <a:pPr lvl="1"/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://www.youtube.com/watch?v=Y2WxffbLFuY</a:t>
            </a:r>
            <a:endParaRPr lang="nl-NL" sz="2000" dirty="0"/>
          </a:p>
          <a:p>
            <a:endParaRPr lang="nl-NL" sz="2000" dirty="0"/>
          </a:p>
          <a:p>
            <a:r>
              <a:rPr lang="nl-NL" dirty="0" smtClean="0"/>
              <a:t>André Kuipers duwt tegen M&amp;M’s</a:t>
            </a:r>
          </a:p>
          <a:p>
            <a:endParaRPr lang="nl-NL" sz="2000" dirty="0"/>
          </a:p>
          <a:p>
            <a:r>
              <a:rPr lang="nl-NL" sz="2000" dirty="0">
                <a:hlinkClick r:id="rId3"/>
              </a:rPr>
              <a:t>https://</a:t>
            </a:r>
            <a:r>
              <a:rPr lang="nl-NL" sz="2000" dirty="0" smtClean="0">
                <a:hlinkClick r:id="rId3"/>
              </a:rPr>
              <a:t>www.youtube.com/watch?v=2_uuQH3HtFk</a:t>
            </a:r>
            <a:endParaRPr lang="nl-NL" sz="2000" dirty="0" smtClean="0"/>
          </a:p>
          <a:p>
            <a:endParaRPr lang="nl-NL" sz="2000" dirty="0" smtClean="0"/>
          </a:p>
          <a:p>
            <a:endParaRPr lang="nl-NL" dirty="0" smtClean="0"/>
          </a:p>
          <a:p>
            <a:pPr marL="342779" lvl="1" indent="-342779">
              <a:buFontTx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endParaRPr lang="nl-NL" dirty="0"/>
          </a:p>
          <a:p>
            <a:pPr marL="457037" lvl="1"/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51" y="1362087"/>
            <a:ext cx="4654057" cy="63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4" y="1029860"/>
            <a:ext cx="11428605" cy="1054443"/>
          </a:xfrm>
        </p:spPr>
        <p:txBody>
          <a:bodyPr/>
          <a:lstStyle/>
          <a:p>
            <a:r>
              <a:rPr lang="nl-NL" dirty="0" smtClean="0"/>
              <a:t>ACTIE:   Traagheid ervaren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084303"/>
            <a:ext cx="11428605" cy="5157878"/>
          </a:xfrm>
        </p:spPr>
        <p:txBody>
          <a:bodyPr/>
          <a:lstStyle/>
          <a:p>
            <a:r>
              <a:rPr lang="nl-NL" dirty="0" smtClean="0"/>
              <a:t>1. In welke richting werkt de kracht in een bocht, naar binnen of naar buiten?</a:t>
            </a:r>
            <a:endParaRPr lang="nl-NL" dirty="0"/>
          </a:p>
          <a:p>
            <a:endParaRPr lang="nl-NL" sz="2000" dirty="0" smtClean="0"/>
          </a:p>
          <a:p>
            <a:r>
              <a:rPr lang="nl-NL" sz="2000" dirty="0" smtClean="0"/>
              <a:t>a</a:t>
            </a:r>
            <a:r>
              <a:rPr lang="nl-NL" sz="2000" dirty="0"/>
              <a:t>. </a:t>
            </a:r>
            <a:r>
              <a:rPr lang="nl-NL" sz="2000" dirty="0" smtClean="0"/>
              <a:t>Op jezelf </a:t>
            </a:r>
            <a:r>
              <a:rPr lang="nl-NL" sz="2000" dirty="0"/>
              <a:t>in een </a:t>
            </a:r>
            <a:r>
              <a:rPr lang="nl-NL" sz="2000" dirty="0" smtClean="0"/>
              <a:t>bocht van de achtbaan;</a:t>
            </a:r>
            <a:endParaRPr lang="nl-NL" sz="2000" dirty="0"/>
          </a:p>
          <a:p>
            <a:r>
              <a:rPr lang="nl-NL" sz="2000" dirty="0"/>
              <a:t>b. </a:t>
            </a:r>
            <a:r>
              <a:rPr lang="nl-NL" sz="2000" dirty="0" smtClean="0"/>
              <a:t>Op een </a:t>
            </a:r>
            <a:r>
              <a:rPr lang="nl-NL" sz="2000" dirty="0"/>
              <a:t>schaatser </a:t>
            </a:r>
            <a:r>
              <a:rPr lang="nl-NL" sz="2000" dirty="0" smtClean="0"/>
              <a:t>in de </a:t>
            </a:r>
            <a:r>
              <a:rPr lang="nl-NL" sz="2000" dirty="0"/>
              <a:t>bocht;</a:t>
            </a:r>
          </a:p>
          <a:p>
            <a:r>
              <a:rPr lang="nl-NL" sz="2000" dirty="0"/>
              <a:t>c. </a:t>
            </a:r>
            <a:r>
              <a:rPr lang="nl-NL" sz="2000" dirty="0" smtClean="0"/>
              <a:t>Op een </a:t>
            </a:r>
            <a:r>
              <a:rPr lang="nl-NL" sz="2000" dirty="0"/>
              <a:t>kogel die wordt rondgeslingerd;</a:t>
            </a:r>
          </a:p>
          <a:p>
            <a:r>
              <a:rPr lang="nl-NL" sz="2000" dirty="0"/>
              <a:t>d. </a:t>
            </a:r>
            <a:r>
              <a:rPr lang="nl-NL" sz="2000" dirty="0" smtClean="0"/>
              <a:t>Op een </a:t>
            </a:r>
            <a:r>
              <a:rPr lang="nl-NL" sz="2000" dirty="0"/>
              <a:t>kind in een draaimolen;</a:t>
            </a:r>
          </a:p>
          <a:p>
            <a:r>
              <a:rPr lang="nl-NL" sz="2000" dirty="0" smtClean="0"/>
              <a:t>e. Op een </a:t>
            </a:r>
            <a:r>
              <a:rPr lang="nl-NL" sz="2000" dirty="0"/>
              <a:t>trui in een centrifuge;</a:t>
            </a:r>
          </a:p>
          <a:p>
            <a:r>
              <a:rPr lang="nl-NL" sz="2000" dirty="0"/>
              <a:t>g. </a:t>
            </a:r>
            <a:r>
              <a:rPr lang="nl-NL" sz="2000" dirty="0" smtClean="0"/>
              <a:t>Op een </a:t>
            </a:r>
            <a:r>
              <a:rPr lang="nl-NL" sz="2000" dirty="0"/>
              <a:t>auto in de bocht;</a:t>
            </a:r>
          </a:p>
          <a:p>
            <a:r>
              <a:rPr lang="nl-NL" sz="2000" dirty="0"/>
              <a:t>h. </a:t>
            </a:r>
            <a:r>
              <a:rPr lang="nl-NL" sz="2000" dirty="0" smtClean="0"/>
              <a:t>Op water </a:t>
            </a:r>
            <a:r>
              <a:rPr lang="nl-NL" sz="2000" dirty="0"/>
              <a:t>in een meanderende rivier. 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2. Hoe gaat de kogel verder als deze wordt losgelaten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 het moment zoals aangegeven in de tekening?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3. DOEN   tennisbal / </a:t>
            </a:r>
            <a:r>
              <a:rPr lang="nl-NL" dirty="0" smtClean="0"/>
              <a:t>knikker </a:t>
            </a:r>
            <a:r>
              <a:rPr lang="nl-NL" dirty="0"/>
              <a:t>/ </a:t>
            </a:r>
            <a:r>
              <a:rPr lang="nl-NL" dirty="0" smtClean="0"/>
              <a:t>biljartbal / </a:t>
            </a:r>
            <a:r>
              <a:rPr lang="nl-NL" dirty="0" smtClean="0"/>
              <a:t>bowlingbal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4. </a:t>
            </a:r>
            <a:r>
              <a:rPr lang="nl-NL" dirty="0" err="1" smtClean="0">
                <a:sym typeface="Wingdings" panose="05000000000000000000" pitchFamily="2" charset="2"/>
              </a:rPr>
              <a:t>Newtons</a:t>
            </a:r>
            <a:r>
              <a:rPr lang="nl-NL" dirty="0" smtClean="0">
                <a:sym typeface="Wingdings" panose="05000000000000000000" pitchFamily="2" charset="2"/>
              </a:rPr>
              <a:t> eerste VR experiment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86" y="3637368"/>
            <a:ext cx="3239964" cy="282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5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4" y="1303722"/>
            <a:ext cx="11428605" cy="1054443"/>
          </a:xfrm>
        </p:spPr>
        <p:txBody>
          <a:bodyPr/>
          <a:lstStyle/>
          <a:p>
            <a:r>
              <a:rPr lang="nl-NL" dirty="0" smtClean="0"/>
              <a:t>Traagheid uitbeelden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Uitbeelden: Bedenk </a:t>
            </a:r>
            <a:r>
              <a:rPr lang="nl-NL" dirty="0" smtClean="0"/>
              <a:t>en oefen in 5 </a:t>
            </a:r>
            <a:r>
              <a:rPr lang="nl-NL" dirty="0"/>
              <a:t>min. hoe je traagheid</a:t>
            </a:r>
          </a:p>
          <a:p>
            <a:r>
              <a:rPr lang="nl-NL" dirty="0"/>
              <a:t>kan uitbeelden als een toneelstukje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dirty="0" smtClean="0"/>
              <a:t>niet </a:t>
            </a:r>
            <a:r>
              <a:rPr lang="nl-NL" dirty="0"/>
              <a:t>praten, geen hints, niets </a:t>
            </a:r>
            <a:r>
              <a:rPr lang="nl-NL" dirty="0" smtClean="0"/>
              <a:t>aanwijzen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nl-NL" dirty="0"/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nl-NL" dirty="0" smtClean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dirty="0" smtClean="0"/>
              <a:t>Filmpjes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20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uitbeelden (Actie wedstrijd)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Maak </a:t>
            </a:r>
            <a:r>
              <a:rPr lang="nl-NL" dirty="0" smtClean="0"/>
              <a:t>groepen </a:t>
            </a:r>
            <a:r>
              <a:rPr lang="nl-NL" dirty="0" smtClean="0"/>
              <a:t>van 4 personen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Trek een moeilijk en twee makkelijke kaartje.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Bedenk in 5 min. hoe je de begrippen kan uitbeelden als een toneelstukje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niet praten, geen hints, niet aanwijzen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Beeld de begrippen uit: 1 min. per begrip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Per geraden begrip voor degene die raden </a:t>
            </a:r>
            <a:r>
              <a:rPr lang="nl-NL" b="1" dirty="0" smtClean="0"/>
              <a:t>en</a:t>
            </a:r>
            <a:r>
              <a:rPr lang="nl-NL" dirty="0" smtClean="0"/>
              <a:t> uitbeelden: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moeilijk = 2 punten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makkelijk = 1 punt</a:t>
            </a:r>
          </a:p>
        </p:txBody>
      </p:sp>
    </p:spTree>
    <p:extLst>
      <p:ext uri="{BB962C8B-B14F-4D97-AF65-F5344CB8AC3E}">
        <p14:creationId xmlns:p14="http://schemas.microsoft.com/office/powerpoint/2010/main" val="197397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meer begrippen 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Moeilijk: entropie, relativiteit, muon, detector, lichtbreking, quantum, onzekerheidsrelatie, </a:t>
            </a:r>
            <a:r>
              <a:rPr lang="nl-NL" dirty="0" smtClean="0"/>
              <a:t>impuls, faseverschil,  </a:t>
            </a:r>
            <a:r>
              <a:rPr lang="nl-NL" dirty="0" smtClean="0"/>
              <a:t>…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Makkelijk: kracht, energie, hefboom, stroomsterkte, Volt, Ampère, lens, </a:t>
            </a:r>
            <a:r>
              <a:rPr lang="nl-NL" dirty="0"/>
              <a:t>massa, plaats, tijd, snelheid, traagheid, </a:t>
            </a:r>
            <a:r>
              <a:rPr lang="nl-NL" dirty="0" smtClean="0"/>
              <a:t>versnelling</a:t>
            </a:r>
            <a:r>
              <a:rPr lang="nl-NL" dirty="0"/>
              <a:t>, </a:t>
            </a:r>
            <a:r>
              <a:rPr lang="nl-NL" dirty="0" smtClean="0"/>
              <a:t>arbeid, vector, gewicht, zwaartekracht, </a:t>
            </a:r>
            <a:r>
              <a:rPr lang="nl-NL" dirty="0"/>
              <a:t>moment, resonantie, </a:t>
            </a:r>
            <a:r>
              <a:rPr lang="nl-NL" dirty="0" smtClean="0"/>
              <a:t>vuur</a:t>
            </a:r>
            <a:r>
              <a:rPr lang="nl-NL" dirty="0"/>
              <a:t>, </a:t>
            </a:r>
            <a:r>
              <a:rPr lang="nl-NL" dirty="0" smtClean="0"/>
              <a:t>spanning, weerkaatsing</a:t>
            </a:r>
            <a:r>
              <a:rPr lang="nl-NL" dirty="0"/>
              <a:t>, heet (hoge temperatuur</a:t>
            </a:r>
            <a:r>
              <a:rPr lang="nl-NL" dirty="0" smtClean="0"/>
              <a:t>), lichtstraal, weerstand</a:t>
            </a:r>
            <a:r>
              <a:rPr lang="nl-NL" dirty="0"/>
              <a:t>, lamp</a:t>
            </a:r>
            <a:r>
              <a:rPr lang="nl-NL" dirty="0" smtClean="0"/>
              <a:t>, divergerend, convergerend, dB, </a:t>
            </a:r>
            <a:r>
              <a:rPr lang="nl-NL" dirty="0" smtClean="0"/>
              <a:t>…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>
                <a:sym typeface="Wingdings" panose="05000000000000000000" pitchFamily="2" charset="2"/>
              </a:rPr>
              <a:t> Laat evt. leerlingen zelf kaartjes maken met begrippen uit een of meerdere hoofdstukken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90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130" y="1228753"/>
            <a:ext cx="11428605" cy="1054443"/>
          </a:xfrm>
        </p:spPr>
        <p:txBody>
          <a:bodyPr/>
          <a:lstStyle/>
          <a:p>
            <a:r>
              <a:rPr lang="nl-NL" dirty="0" smtClean="0"/>
              <a:t>Acties met een bezem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-bowlingbal </a:t>
            </a:r>
            <a:r>
              <a:rPr lang="nl-NL" dirty="0" smtClean="0"/>
              <a:t>duwen </a:t>
            </a:r>
            <a:r>
              <a:rPr lang="nl-NL" dirty="0" smtClean="0">
                <a:sym typeface="Wingdings" panose="05000000000000000000" pitchFamily="2" charset="2"/>
              </a:rPr>
              <a:t> cirkel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-</a:t>
            </a:r>
            <a:r>
              <a:rPr lang="nl-NL" dirty="0" smtClean="0"/>
              <a:t>balanceren op vinger (traagheid)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-wrijving</a:t>
            </a:r>
          </a:p>
          <a:p>
            <a:endParaRPr lang="nl-NL" dirty="0"/>
          </a:p>
          <a:p>
            <a:r>
              <a:rPr lang="nl-NL" dirty="0" smtClean="0"/>
              <a:t>-massamiddelpunt / zwaartepunt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3614" t="20977" r="83284" b="47922"/>
          <a:stretch/>
        </p:blipFill>
        <p:spPr bwMode="auto">
          <a:xfrm>
            <a:off x="6217920" y="2065282"/>
            <a:ext cx="6213815" cy="48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53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3100"/>
            <a:ext cx="11160125" cy="1079500"/>
          </a:xfrm>
        </p:spPr>
        <p:txBody>
          <a:bodyPr/>
          <a:lstStyle/>
          <a:p>
            <a:r>
              <a:rPr lang="nl-NL" dirty="0" smtClean="0"/>
              <a:t>En nog veel meer mogelijkheden voor actie …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2" y="1260475"/>
            <a:ext cx="11629114" cy="6594335"/>
          </a:xfrm>
        </p:spPr>
        <p:txBody>
          <a:bodyPr/>
          <a:lstStyle/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Elektronen door een </a:t>
            </a:r>
            <a:r>
              <a:rPr lang="nl-NL" sz="2400" dirty="0" smtClean="0"/>
              <a:t>draad: elektronen naar rechts en de gaten naar links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Breking </a:t>
            </a:r>
            <a:r>
              <a:rPr lang="nl-NL" sz="2400" dirty="0"/>
              <a:t>van </a:t>
            </a:r>
            <a:r>
              <a:rPr lang="nl-NL" sz="2400" dirty="0" smtClean="0"/>
              <a:t>licht: marcheren in drietallen over gras, overgang naar modder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Snelheid met een </a:t>
            </a:r>
            <a:r>
              <a:rPr lang="nl-NL" sz="2400" dirty="0" smtClean="0"/>
              <a:t>bowlingbal: rol de bal weg met 1 km/h. Wat is snelheid?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Kussengevecht: in welke richting gaan de kussens samen verder </a:t>
            </a:r>
            <a:r>
              <a:rPr lang="nl-NL" sz="2400" dirty="0" smtClean="0">
                <a:sym typeface="Wingdings" panose="05000000000000000000" pitchFamily="2" charset="2"/>
              </a:rPr>
              <a:t> impuls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Kracht: duwen of trekken in een richting </a:t>
            </a:r>
            <a:r>
              <a:rPr lang="nl-NL" sz="2400" dirty="0" smtClean="0">
                <a:sym typeface="Wingdings" panose="05000000000000000000" pitchFamily="2" charset="2"/>
              </a:rPr>
              <a:t> </a:t>
            </a:r>
            <a:r>
              <a:rPr lang="nl-NL" sz="2400" dirty="0" smtClean="0">
                <a:sym typeface="Wingdings" panose="05000000000000000000" pitchFamily="2" charset="2"/>
              </a:rPr>
              <a:t>aan elkaars armen trekken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Evenwicht/steunvlak: tegen muur staan, gestrekte benen, naar voor grond raken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Op een weegschaal in de lift: stijgen / dalen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Traplopen</a:t>
            </a:r>
            <a:r>
              <a:rPr lang="nl-NL" sz="2400" dirty="0" smtClean="0"/>
              <a:t>: voorspel jouw geleverd vermogen </a:t>
            </a:r>
            <a:r>
              <a:rPr lang="nl-NL" sz="2400" dirty="0" smtClean="0">
                <a:sym typeface="Wingdings" panose="05000000000000000000" pitchFamily="2" charset="2"/>
              </a:rPr>
              <a:t> </a:t>
            </a:r>
            <a:r>
              <a:rPr lang="nl-NL" sz="2400" dirty="0" smtClean="0"/>
              <a:t>(Ek + Ez + </a:t>
            </a:r>
            <a:r>
              <a:rPr lang="nl-NL" sz="2400" dirty="0" err="1" smtClean="0"/>
              <a:t>Eluchtwrijving</a:t>
            </a:r>
            <a:r>
              <a:rPr lang="nl-NL" sz="2400" dirty="0" smtClean="0"/>
              <a:t>) / t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Meten in de speeltuin/ op de kermis/ in het pretpark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Lopen door de klas: lichtstralen (of gezamenlijke bundels) weerkaatsen / breken …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/>
              <a:t>Metafoor spanning/stroom: rondlopen met marsjes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Warmte/temperatuur: 1 min. hand in koud, andere in warm water </a:t>
            </a:r>
            <a:r>
              <a:rPr lang="nl-NL" sz="2400" dirty="0" smtClean="0">
                <a:sym typeface="Wingdings" panose="05000000000000000000" pitchFamily="2" charset="2"/>
              </a:rPr>
              <a:t> daarna in lauw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‘Lopen’ door de klas: bewegende </a:t>
            </a:r>
            <a:r>
              <a:rPr lang="nl-NL" sz="2400" dirty="0" smtClean="0"/>
              <a:t>moleculen in verschillende fasen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Vermogen </a:t>
            </a:r>
            <a:r>
              <a:rPr lang="nl-NL" sz="2400" dirty="0" smtClean="0"/>
              <a:t>zon: hand voor gloeilamp 100 W </a:t>
            </a:r>
            <a:r>
              <a:rPr lang="nl-NL" sz="2400" dirty="0" smtClean="0">
                <a:sym typeface="Wingdings" panose="05000000000000000000" pitchFamily="2" charset="2"/>
              </a:rPr>
              <a:t> bepalen afstand  bereken P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Lopen door de klas: zonnestelsel </a:t>
            </a:r>
            <a:r>
              <a:rPr lang="nl-NL" sz="2400" dirty="0" smtClean="0"/>
              <a:t>en schijngestalten </a:t>
            </a:r>
            <a:r>
              <a:rPr lang="nl-NL" sz="2400" dirty="0" smtClean="0"/>
              <a:t>maan uitbeelden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Leerlingen in een kring: longitudinale/transversale </a:t>
            </a:r>
            <a:r>
              <a:rPr lang="nl-NL" sz="2400" dirty="0"/>
              <a:t>en lopende/staande golven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39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703912"/>
            <a:ext cx="11047652" cy="574019"/>
          </a:xfrm>
        </p:spPr>
        <p:txBody>
          <a:bodyPr/>
          <a:lstStyle/>
          <a:p>
            <a:r>
              <a:rPr lang="nl-NL" dirty="0" smtClean="0"/>
              <a:t> 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1564941"/>
            <a:ext cx="11047652" cy="6987050"/>
          </a:xfrm>
        </p:spPr>
        <p:txBody>
          <a:bodyPr/>
          <a:lstStyle/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Introductie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Vraag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Onderzoek: Samenhang, Traagheid, Kinesthetische leerstrategie </a:t>
            </a: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  <a:sym typeface="Wingdings" panose="05000000000000000000" pitchFamily="2" charset="2"/>
              </a:rPr>
              <a:t> Actie</a:t>
            </a:r>
            <a:endParaRPr lang="nl-NL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Waarom actie?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Traagheid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in de klas</a:t>
            </a: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endParaRPr lang="nl-NL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met muziek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op straat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met Sinterklaas, een knal en golvende acties ter afsluiting</a:t>
            </a:r>
          </a:p>
          <a:p>
            <a:pPr marL="1160462" lvl="2"/>
            <a:endParaRPr lang="nl-NL" sz="2400" dirty="0" smtClean="0">
              <a:latin typeface="Calibri" pitchFamily="34" charset="0"/>
            </a:endParaRPr>
          </a:p>
          <a:p>
            <a:pPr marL="1160462" lvl="2"/>
            <a:endParaRPr lang="nl-NL" sz="2400" dirty="0" smtClean="0">
              <a:latin typeface="Calibri" pitchFamily="34" charset="0"/>
            </a:endParaRPr>
          </a:p>
          <a:p>
            <a:pPr marL="449263" lvl="2" indent="0">
              <a:buFontTx/>
              <a:buChar char="-"/>
            </a:pPr>
            <a:endParaRPr lang="nl-NL" sz="2000" dirty="0" smtClean="0">
              <a:latin typeface="+mj-lt"/>
            </a:endParaRPr>
          </a:p>
          <a:p>
            <a:pPr marL="449263" lvl="2" indent="0">
              <a:buFontTx/>
              <a:buChar char="-"/>
            </a:pPr>
            <a:endParaRPr lang="nl-NL" sz="20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een keus: links </a:t>
            </a:r>
            <a:r>
              <a:rPr lang="nl-NL" dirty="0" smtClean="0"/>
              <a:t>of</a:t>
            </a:r>
            <a:r>
              <a:rPr lang="nl-NL" dirty="0" smtClean="0"/>
              <a:t> </a:t>
            </a:r>
            <a:r>
              <a:rPr lang="nl-NL" dirty="0" smtClean="0"/>
              <a:t>rechts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U</a:t>
            </a:r>
            <a:r>
              <a:rPr lang="nl-NL" dirty="0" smtClean="0"/>
              <a:t>itleggen				of				Doen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Dit kan je in iedere klas:</a:t>
            </a:r>
          </a:p>
          <a:p>
            <a:r>
              <a:rPr lang="nl-NL" dirty="0" smtClean="0"/>
              <a:t>Ja</a:t>
            </a:r>
            <a:r>
              <a:rPr lang="nl-NL" dirty="0" smtClean="0"/>
              <a:t>							</a:t>
            </a:r>
            <a:r>
              <a:rPr lang="nl-NL" dirty="0" smtClean="0"/>
              <a:t>			Nee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Ik heb al genoeg actie in mijn klas:</a:t>
            </a:r>
          </a:p>
          <a:p>
            <a:r>
              <a:rPr lang="nl-NL" dirty="0" smtClean="0"/>
              <a:t>Ja</a:t>
            </a:r>
            <a:r>
              <a:rPr lang="nl-NL" dirty="0" smtClean="0"/>
              <a:t>							</a:t>
            </a:r>
            <a:r>
              <a:rPr lang="nl-NL" dirty="0" smtClean="0"/>
              <a:t>			Nee</a:t>
            </a:r>
          </a:p>
          <a:p>
            <a:endParaRPr lang="nl-NL" dirty="0"/>
          </a:p>
          <a:p>
            <a:r>
              <a:rPr lang="nl-NL" dirty="0" smtClean="0"/>
              <a:t>Heb je in dit uur iets geleerd?</a:t>
            </a:r>
          </a:p>
          <a:p>
            <a:r>
              <a:rPr lang="nl-NL" dirty="0" smtClean="0"/>
              <a:t>Ja										Nee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67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12554"/>
            <a:ext cx="11160125" cy="1079500"/>
          </a:xfrm>
        </p:spPr>
        <p:txBody>
          <a:bodyPr/>
          <a:lstStyle/>
          <a:p>
            <a:r>
              <a:rPr lang="nl-NL" dirty="0" smtClean="0"/>
              <a:t>Wet van behoud van energie uitbeelden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80769"/>
            <a:ext cx="11160000" cy="6120000"/>
          </a:xfrm>
        </p:spPr>
        <p:txBody>
          <a:bodyPr/>
          <a:lstStyle/>
          <a:p>
            <a:r>
              <a:rPr lang="nl-NL" dirty="0" smtClean="0"/>
              <a:t>Iedere persoon is een standaardeenheid energie (1 J of 1 </a:t>
            </a:r>
            <a:r>
              <a:rPr lang="nl-NL" dirty="0" err="1" smtClean="0"/>
              <a:t>Ws</a:t>
            </a:r>
            <a:r>
              <a:rPr lang="nl-NL" dirty="0" smtClean="0"/>
              <a:t> of 1 kWh)</a:t>
            </a:r>
          </a:p>
          <a:p>
            <a:pPr lvl="1"/>
            <a:r>
              <a:rPr lang="nl-NL" dirty="0" smtClean="0"/>
              <a:t>Gebalde vuist is warmte (Q)</a:t>
            </a:r>
          </a:p>
          <a:p>
            <a:pPr lvl="1"/>
            <a:r>
              <a:rPr lang="nl-NL" dirty="0" smtClean="0"/>
              <a:t>Gespreide vingers = stralingsenergie (E</a:t>
            </a:r>
            <a:r>
              <a:rPr lang="nl-NL" baseline="-25000" dirty="0" smtClean="0"/>
              <a:t>s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Duim + wijsvinger = elektrische energie (</a:t>
            </a:r>
            <a:r>
              <a:rPr lang="nl-NL" dirty="0" err="1" smtClean="0"/>
              <a:t>E</a:t>
            </a:r>
            <a:r>
              <a:rPr lang="nl-NL" baseline="-25000" dirty="0" err="1" smtClean="0"/>
              <a:t>el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Er zijn 4 vakken: 	stopcontact</a:t>
            </a:r>
          </a:p>
          <a:p>
            <a:pPr marL="0" indent="0">
              <a:buNone/>
            </a:pPr>
            <a:r>
              <a:rPr lang="nl-NL" dirty="0" smtClean="0"/>
              <a:t> 				verbindingsdraad naar de lamp toe</a:t>
            </a:r>
          </a:p>
          <a:p>
            <a:pPr marL="0" indent="0">
              <a:buNone/>
            </a:pPr>
            <a:r>
              <a:rPr lang="nl-NL" dirty="0" smtClean="0"/>
              <a:t>	 			lamp</a:t>
            </a:r>
          </a:p>
          <a:p>
            <a:pPr marL="0" indent="0">
              <a:buNone/>
            </a:pPr>
            <a:r>
              <a:rPr lang="nl-NL" dirty="0" smtClean="0"/>
              <a:t>				verbindingsdraad van de lamp terug naar stopcontact</a:t>
            </a:r>
          </a:p>
          <a:p>
            <a:r>
              <a:rPr lang="nl-NL" dirty="0" smtClean="0"/>
              <a:t>Daarbuiten = de omgeving</a:t>
            </a:r>
          </a:p>
          <a:p>
            <a:endParaRPr lang="nl-NL" dirty="0" smtClean="0"/>
          </a:p>
          <a:p>
            <a:r>
              <a:rPr lang="nl-NL" dirty="0" smtClean="0"/>
              <a:t>Iedereen verzamelt bij het stopcontact.</a:t>
            </a:r>
          </a:p>
          <a:p>
            <a:r>
              <a:rPr lang="nl-NL" dirty="0" smtClean="0"/>
              <a:t>Op het teken (handenklap) wordt de lichtschakelaar omgezet.</a:t>
            </a:r>
          </a:p>
          <a:p>
            <a:endParaRPr lang="nl-NL" dirty="0" smtClean="0"/>
          </a:p>
          <a:p>
            <a:r>
              <a:rPr lang="nl-NL" b="1" dirty="0" smtClean="0"/>
              <a:t>Wat kunnen leerlingen hiervan leren? Hoe kan de opdracht uitgebreid worden?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6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ctie met muziek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38325"/>
            <a:ext cx="11160125" cy="6119813"/>
          </a:xfrm>
        </p:spPr>
        <p:txBody>
          <a:bodyPr/>
          <a:lstStyle/>
          <a:p>
            <a:pPr eaLnBrk="1" hangingPunct="1"/>
            <a:r>
              <a:rPr lang="nl-NL" altLang="nl-NL" dirty="0"/>
              <a:t>Flessen-fluit: </a:t>
            </a:r>
            <a:r>
              <a:rPr lang="nl-NL" altLang="nl-NL" dirty="0" smtClean="0"/>
              <a:t>Vader </a:t>
            </a:r>
            <a:r>
              <a:rPr lang="nl-NL" altLang="nl-NL" dirty="0"/>
              <a:t>Jacob, </a:t>
            </a:r>
            <a:r>
              <a:rPr lang="nl-NL" altLang="nl-NL" dirty="0" smtClean="0"/>
              <a:t>Kortjakje, …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Blazen </a:t>
            </a:r>
            <a:r>
              <a:rPr lang="nl-NL" altLang="nl-NL" dirty="0">
                <a:sym typeface="Wingdings" pitchFamily="2" charset="2"/>
              </a:rPr>
              <a:t> hoger tonen, tikken  lager tonen. </a:t>
            </a:r>
            <a:r>
              <a:rPr lang="nl-NL" altLang="nl-NL" b="1" dirty="0">
                <a:sym typeface="Wingdings" pitchFamily="2" charset="2"/>
              </a:rPr>
              <a:t>Hoe kan dat</a:t>
            </a:r>
            <a:r>
              <a:rPr lang="nl-NL" altLang="nl-NL" b="1" dirty="0"/>
              <a:t>?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 smtClean="0"/>
              <a:t>Ritmes </a:t>
            </a:r>
            <a:r>
              <a:rPr lang="nl-NL" altLang="nl-NL" dirty="0"/>
              <a:t>gebruiken voor het leren van 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woorden</a:t>
            </a:r>
            <a:r>
              <a:rPr lang="nl-NL" altLang="nl-NL" dirty="0"/>
              <a:t>, teksten, concepten … </a:t>
            </a:r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endParaRPr lang="nl-NL" altLang="nl-NL" sz="1800" dirty="0" smtClean="0">
              <a:hlinkClick r:id=""/>
            </a:endParaRPr>
          </a:p>
          <a:p>
            <a:pPr eaLnBrk="1" hangingPunct="1"/>
            <a:r>
              <a:rPr lang="nl-NL" altLang="nl-NL" sz="1800" dirty="0" smtClean="0">
                <a:hlinkClick r:id=""/>
              </a:rPr>
              <a:t>https</a:t>
            </a:r>
            <a:r>
              <a:rPr lang="nl-NL" altLang="nl-NL" sz="1800" dirty="0">
                <a:hlinkClick r:id="rId2"/>
              </a:rPr>
              <a:t>://www.youtube.com/watch?v=bjOGNVH3D4Y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	The electromagnetic spectrum song</a:t>
            </a:r>
            <a:endParaRPr lang="nl-NL" altLang="nl-NL" sz="1800" dirty="0"/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r>
              <a:rPr lang="nl-NL" altLang="nl-NL" sz="1800" dirty="0">
                <a:hlinkClick r:id="rId3"/>
              </a:rPr>
              <a:t>https://</a:t>
            </a:r>
            <a:r>
              <a:rPr lang="nl-NL" altLang="nl-NL" sz="1800" dirty="0" smtClean="0">
                <a:hlinkClick r:id="rId3"/>
              </a:rPr>
              <a:t>www.youtube.com/watch?v=zUDDiWtFtEM</a:t>
            </a:r>
            <a:r>
              <a:rPr lang="nl-NL" altLang="nl-NL" sz="1800" dirty="0" smtClean="0"/>
              <a:t>		Periodiek systeem (tijdelijk niet beschikbaar)</a:t>
            </a:r>
            <a:endParaRPr lang="nl-NL" altLang="nl-NL" sz="1800" dirty="0"/>
          </a:p>
          <a:p>
            <a:pPr eaLnBrk="1" hangingPunct="1"/>
            <a:endParaRPr lang="nl-NL" sz="1800" u="sng" dirty="0">
              <a:hlinkClick r:id=""/>
            </a:endParaRPr>
          </a:p>
          <a:p>
            <a:pPr eaLnBrk="1" hangingPunct="1"/>
            <a:r>
              <a:rPr lang="nl-NL" sz="1800" u="sng" dirty="0">
                <a:hlinkClick r:id=""/>
              </a:rPr>
              <a:t>https</a:t>
            </a:r>
            <a:r>
              <a:rPr lang="nl-NL" sz="1800" u="sng" dirty="0">
                <a:hlinkClick r:id="rId4"/>
              </a:rPr>
              <a:t>://www.youtube.com/watch?v=zGM-wSKFBpo</a:t>
            </a:r>
            <a:r>
              <a:rPr lang="nl-NL" sz="1800" u="sng" dirty="0"/>
              <a:t> 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	The elements </a:t>
            </a:r>
            <a:endParaRPr lang="nl-NL" altLang="nl-NL" sz="1800" dirty="0"/>
          </a:p>
          <a:p>
            <a:endParaRPr lang="nl-NL" sz="1800" dirty="0" smtClean="0"/>
          </a:p>
          <a:p>
            <a:r>
              <a:rPr lang="nl-NL" sz="1800" dirty="0">
                <a:hlinkClick r:id="rId5"/>
              </a:rPr>
              <a:t>https://</a:t>
            </a:r>
            <a:r>
              <a:rPr lang="nl-NL" sz="1800" dirty="0" smtClean="0">
                <a:hlinkClick r:id="rId5"/>
              </a:rPr>
              <a:t>www.youtube.com/watch?v=2OJjbztWitk</a:t>
            </a:r>
            <a:r>
              <a:rPr lang="nl-NL" sz="1800" dirty="0" smtClean="0"/>
              <a:t> 		The </a:t>
            </a:r>
            <a:r>
              <a:rPr lang="nl-NL" sz="1800" dirty="0" err="1" smtClean="0"/>
              <a:t>Physics</a:t>
            </a:r>
            <a:r>
              <a:rPr lang="nl-NL" sz="1800" dirty="0" smtClean="0"/>
              <a:t> Force song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7012" t="37316" r="45246" b="30054"/>
          <a:stretch/>
        </p:blipFill>
        <p:spPr>
          <a:xfrm>
            <a:off x="6480175" y="3073048"/>
            <a:ext cx="5048251" cy="24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 op straat / in het vrije veld / in de speeltuin…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4494" y="1800225"/>
            <a:ext cx="11160125" cy="6119813"/>
          </a:xfrm>
        </p:spPr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observeren: sterren, planeten, maan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brandpunt </a:t>
            </a:r>
            <a:r>
              <a:rPr lang="nl-NL" altLang="nl-NL" dirty="0"/>
              <a:t>bepalen van </a:t>
            </a:r>
            <a:r>
              <a:rPr lang="nl-NL" altLang="nl-NL" dirty="0" smtClean="0"/>
              <a:t>lenzen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speeltuin/kermis/pretpark			</a:t>
            </a:r>
            <a:endParaRPr lang="nl-NL" altLang="nl-NL" sz="2000" dirty="0" smtClean="0"/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gps-wandeling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snelheid meten van fietsers, auto’s, …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energiewedstrijd (hoogteverschil, snelheid, …) 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remproeven met de fiets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ballen uit het raam laten vallen</a:t>
            </a:r>
            <a:endParaRPr lang="nl-NL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1026" name="Picture 2" descr="Afbeeldingsresultaat voor lichtbre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5007" r="6099" b="9035"/>
          <a:stretch/>
        </p:blipFill>
        <p:spPr bwMode="auto">
          <a:xfrm>
            <a:off x="7748777" y="1517852"/>
            <a:ext cx="4058651" cy="27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47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9154" y="4655353"/>
            <a:ext cx="596265" cy="777875"/>
            <a:chOff x="0" y="0"/>
            <a:chExt cx="596354" cy="778024"/>
          </a:xfrm>
        </p:grpSpPr>
        <p:sp>
          <p:nvSpPr>
            <p:cNvPr id="5" name="Flowchart: Connector 4"/>
            <p:cNvSpPr/>
            <p:nvPr/>
          </p:nvSpPr>
          <p:spPr>
            <a:xfrm>
              <a:off x="0" y="729386"/>
              <a:ext cx="45719" cy="486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232" y="0"/>
              <a:ext cx="582122" cy="763149"/>
              <a:chOff x="0" y="0"/>
              <a:chExt cx="582122" cy="76314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565718" y="7116"/>
                <a:ext cx="7620" cy="7524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4232" y="0"/>
                <a:ext cx="542166" cy="80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4232" y="10674"/>
                <a:ext cx="550258" cy="752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116" y="750733"/>
                <a:ext cx="575006" cy="80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0" y="7116"/>
                <a:ext cx="10674" cy="7560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49" name="Picture 3" descr="Afbeeldingsresultaat voor sinterklaas cadeau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44" y="787974"/>
            <a:ext cx="15621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275" y="1254422"/>
            <a:ext cx="6495204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Beste leerlingen,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 heeft helemaal niet lang hoeven denken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wat hij jullie nu weer zou schenken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natuurkunde lag het wel erg voor de hand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actieve les in groepsverband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 van drie, doe allen goed mee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gaat zoals je ziet over hoofdstuk twee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 uitoefenen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lijkt een abstract ding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toch is het gewoon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duwen of trekken in een richting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meerdere krachten op een voorwerp werken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zullen ze elkaar verzwakken of versterken          4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        5N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wel op en bedenk heel even</a:t>
            </a:r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+ 4 is niet altijd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 3 + 4 is 5, ja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echt				  3N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krachten op een voorwerp werken precies loodrecht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resultaat is de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in een andere richting werkt dan misschien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tekenen met vectoren in een parallellogram op schaal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somkracht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gelijk aan de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diagonaal</a:t>
            </a:r>
          </a:p>
          <a:p>
            <a:pPr lvl="0" defTabSz="914400"/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Somkracht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de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oorzaak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verandering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zal ik je vertellen</a:t>
            </a:r>
            <a:endParaRPr lang="nl-NL" altLang="nl-NL" sz="1800" dirty="0"/>
          </a:p>
          <a:p>
            <a:pPr lvl="0" defTabSz="914400"/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N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seconde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kg met 1 m/s vertragen of versnellen</a:t>
            </a:r>
            <a:endParaRPr lang="nl-NL" altLang="nl-NL" sz="1800" dirty="0"/>
          </a:p>
          <a:p>
            <a:pPr lvl="0" defTabSz="914400"/>
            <a:endParaRPr lang="nl-NL" altLang="nl-NL" sz="20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427858" y="667779"/>
            <a:ext cx="7659215" cy="81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is de tweede wet van Newton zeg het maar na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doen het met z’n allen: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nl-NL" altLang="nl-NL" sz="18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kumimoji="0" lang="nl-NL" altLang="nl-N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m x a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dit hoofdstuk nog één ding om goed naar te kijken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kracht kan nooit van een metgezel wijken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 uitoefenen is duwen of trekken dus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altijd zorgt voor even grote </a:t>
            </a:r>
            <a:r>
              <a:rPr kumimoji="0" lang="nl-NL" altLang="nl-N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re-actie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beiden krachten in tegengestelde </a:t>
            </a:r>
            <a:r>
              <a:rPr kumimoji="0" lang="nl-NL" alt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richt-ingen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 ook op twee verschillende dingen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díe dus niet bij elkaar optellen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te bepalen hoe het zal vertragen of versnellen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slot alvast iets over hoofdstuk drie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luister goed en vergeet het </a:t>
            </a:r>
            <a:r>
              <a:rPr kumimoji="0" lang="nl-NL" alt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1N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komt overeen met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Joule per meter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</a:t>
            </a:r>
            <a:r>
              <a:rPr kumimoji="0" lang="nl-NL" alt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richt-ing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kracht(component) die zorgt voor </a:t>
            </a:r>
            <a:r>
              <a:rPr kumimoji="0" lang="nl-NL" alt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verplaats-ing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wordt dan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verricht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een voorraad van iets abstracts op het eerste gezicht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noemen dat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we kennen in soorten en maten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 = energie-op-transport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daar zullen we het nu bij laten</a:t>
            </a:r>
          </a:p>
          <a:p>
            <a:pPr lvl="0" defTabSz="914400"/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eindelijk de opdracht bij dit ‘kleine’ gedicht 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bepaal van het pakje het juiste gewicht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mogen het echter niet aanraken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moeten jullie de strijd meteen staken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Toegestaan zijn geodriehoek en rekenapparaat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cadeau is voor de groep met het beste resultaat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 het netjes en haast je niet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 plezier van Sint en Natuurkunde-Piet.</a:t>
            </a:r>
            <a:endParaRPr lang="nl-NL" altLang="nl-NL" sz="18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13" y="426583"/>
            <a:ext cx="11160125" cy="1079500"/>
          </a:xfrm>
        </p:spPr>
        <p:txBody>
          <a:bodyPr/>
          <a:lstStyle/>
          <a:p>
            <a:r>
              <a:rPr lang="nl-NL" dirty="0" smtClean="0"/>
              <a:t>Actie met Sinterklaas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49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Knallen en golvende acties ter afsluiting</a:t>
            </a:r>
            <a:endParaRPr lang="nl-NL" dirty="0"/>
          </a:p>
        </p:txBody>
      </p:sp>
      <p:pic>
        <p:nvPicPr>
          <p:cNvPr id="1026" name="Picture 2" descr="Afbeeldingsresultaat voor golv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00225"/>
            <a:ext cx="815975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7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Hoe definiëren jullie onderstaande begrippen?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Kracht</a:t>
            </a:r>
          </a:p>
          <a:p>
            <a:endParaRPr lang="nl-NL" b="1" dirty="0"/>
          </a:p>
          <a:p>
            <a:r>
              <a:rPr lang="nl-NL" b="1" dirty="0"/>
              <a:t>A</a:t>
            </a:r>
            <a:r>
              <a:rPr lang="nl-NL" b="1" dirty="0" smtClean="0"/>
              <a:t>rbeid </a:t>
            </a:r>
          </a:p>
          <a:p>
            <a:endParaRPr lang="nl-NL" b="1" dirty="0"/>
          </a:p>
          <a:p>
            <a:r>
              <a:rPr lang="nl-NL" b="1" dirty="0"/>
              <a:t>E</a:t>
            </a:r>
            <a:r>
              <a:rPr lang="nl-NL" b="1" dirty="0" smtClean="0"/>
              <a:t>nergie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7362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RU 1</a:t>
            </a:r>
            <a:r>
              <a:rPr lang="nl-NL" baseline="30000" dirty="0" smtClean="0"/>
              <a:t>e</a:t>
            </a:r>
            <a:r>
              <a:rPr lang="nl-NL" dirty="0" smtClean="0"/>
              <a:t> jaar natuurkunde, 2011 (N = 69)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25%: op een weggegooid voorwerp werkt een voorwaartse kracht op het hoogste punt van de (kogel)baan. </a:t>
            </a:r>
            <a:r>
              <a:rPr lang="nl-NL" i="1" dirty="0"/>
              <a:t>Misconcept</a:t>
            </a:r>
            <a:r>
              <a:rPr lang="nl-NL" dirty="0"/>
              <a:t>: </a:t>
            </a:r>
            <a:r>
              <a:rPr lang="nl-NL" i="1" dirty="0"/>
              <a:t>F</a:t>
            </a:r>
            <a:r>
              <a:rPr lang="nl-NL" dirty="0"/>
              <a:t> is evenredig met </a:t>
            </a:r>
            <a:r>
              <a:rPr lang="nl-NL" i="1" dirty="0"/>
              <a:t>v</a:t>
            </a:r>
          </a:p>
          <a:p>
            <a:endParaRPr lang="nl-NL" i="1" dirty="0"/>
          </a:p>
          <a:p>
            <a:r>
              <a:rPr lang="nl-NL" dirty="0"/>
              <a:t>50%: bij een botsing is de kracht op een personenauto veel groter dan op een vrachtwagen. </a:t>
            </a:r>
            <a:r>
              <a:rPr lang="nl-NL" i="1" dirty="0"/>
              <a:t>Misconcept</a:t>
            </a:r>
            <a:r>
              <a:rPr lang="nl-NL" dirty="0"/>
              <a:t>: </a:t>
            </a:r>
            <a:r>
              <a:rPr lang="nl-NL" i="1" dirty="0"/>
              <a:t>F</a:t>
            </a:r>
            <a:r>
              <a:rPr lang="nl-NL" baseline="-25000" dirty="0"/>
              <a:t>actie</a:t>
            </a:r>
            <a:r>
              <a:rPr lang="nl-NL" dirty="0"/>
              <a:t> &gt; - </a:t>
            </a:r>
            <a:r>
              <a:rPr lang="nl-NL" i="1" dirty="0" err="1"/>
              <a:t>F</a:t>
            </a:r>
            <a:r>
              <a:rPr lang="nl-NL" baseline="-25000" dirty="0" err="1"/>
              <a:t>reactie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 smtClean="0"/>
              <a:t>67</a:t>
            </a:r>
            <a:r>
              <a:rPr lang="nl-NL" dirty="0"/>
              <a:t>%: in een kermisattractie wordt je naar buiten geduwd. </a:t>
            </a:r>
            <a:r>
              <a:rPr lang="nl-NL" i="1" dirty="0"/>
              <a:t>Misconcept: </a:t>
            </a:r>
            <a:r>
              <a:rPr lang="nl-NL" i="1" dirty="0" err="1"/>
              <a:t>F</a:t>
            </a:r>
            <a:r>
              <a:rPr lang="nl-NL" i="1" baseline="-25000" dirty="0" err="1"/>
              <a:t>c</a:t>
            </a:r>
            <a:r>
              <a:rPr lang="nl-NL" i="1" dirty="0"/>
              <a:t> </a:t>
            </a:r>
            <a:r>
              <a:rPr lang="nl-NL" dirty="0"/>
              <a:t>werkt naar buiten</a:t>
            </a:r>
          </a:p>
          <a:p>
            <a:endParaRPr lang="nl-NL" dirty="0"/>
          </a:p>
          <a:p>
            <a:r>
              <a:rPr lang="nl-NL" dirty="0"/>
              <a:t>97%: Wrijving werkt altijd in tegengestelde richting van</a:t>
            </a:r>
          </a:p>
          <a:p>
            <a:r>
              <a:rPr lang="nl-NL" dirty="0"/>
              <a:t>   de bewegingsrichting. </a:t>
            </a:r>
            <a:r>
              <a:rPr lang="nl-NL" i="1" dirty="0"/>
              <a:t>Misconcept: </a:t>
            </a:r>
            <a:r>
              <a:rPr lang="nl-NL" i="1" dirty="0" err="1"/>
              <a:t>F</a:t>
            </a:r>
            <a:r>
              <a:rPr lang="nl-NL" baseline="-25000" dirty="0" err="1"/>
              <a:t>w</a:t>
            </a:r>
            <a:r>
              <a:rPr lang="nl-NL" dirty="0"/>
              <a:t> op het </a:t>
            </a:r>
            <a:r>
              <a:rPr lang="nl-NL" dirty="0" smtClean="0"/>
              <a:t>achterwiel </a:t>
            </a:r>
            <a:endParaRPr lang="nl-NL" dirty="0"/>
          </a:p>
          <a:p>
            <a:r>
              <a:rPr lang="nl-NL" dirty="0"/>
              <a:t>   van een fiets  werkt in dezelfde richting als </a:t>
            </a:r>
            <a:r>
              <a:rPr lang="nl-NL" i="1" dirty="0" err="1"/>
              <a:t>F</a:t>
            </a:r>
            <a:r>
              <a:rPr lang="nl-NL" baseline="-25000" dirty="0" err="1"/>
              <a:t>w</a:t>
            </a:r>
            <a:r>
              <a:rPr lang="nl-NL" dirty="0"/>
              <a:t> op het </a:t>
            </a:r>
          </a:p>
          <a:p>
            <a:r>
              <a:rPr lang="nl-NL" dirty="0"/>
              <a:t>   voorwiel</a:t>
            </a:r>
          </a:p>
          <a:p>
            <a:endParaRPr lang="nl-NL" dirty="0" smtClean="0"/>
          </a:p>
          <a:p>
            <a:r>
              <a:rPr lang="nl-NL" dirty="0" smtClean="0"/>
              <a:t>Artikel NVOX: Kracht en energievraagstukken oplossen zonder trukendoos </a:t>
            </a:r>
          </a:p>
          <a:p>
            <a:r>
              <a:rPr lang="nl-NL" dirty="0" smtClean="0"/>
              <a:t>(J. van Riswick, 2011)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7951" t="50000" r="36350" b="19760"/>
          <a:stretch/>
        </p:blipFill>
        <p:spPr>
          <a:xfrm>
            <a:off x="9176980" y="5284832"/>
            <a:ext cx="3052868" cy="1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972185"/>
            <a:ext cx="11160125" cy="1079500"/>
          </a:xfrm>
        </p:spPr>
        <p:txBody>
          <a:bodyPr/>
          <a:lstStyle/>
          <a:p>
            <a:r>
              <a:rPr lang="nl-NL" dirty="0" smtClean="0"/>
              <a:t>Uitspraken van 1</a:t>
            </a:r>
            <a:r>
              <a:rPr lang="nl-NL" baseline="30000" dirty="0" smtClean="0"/>
              <a:t>e</a:t>
            </a:r>
            <a:r>
              <a:rPr lang="nl-NL" dirty="0" smtClean="0"/>
              <a:t> jaar natuurkunde studenten RU (2011)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de herverdeling van </a:t>
            </a:r>
            <a:r>
              <a:rPr lang="nl-NL" sz="2000" dirty="0" smtClean="0"/>
              <a:t>energie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De hoeveelheid energie die een voorwerp heeft is afhankelijk van de kracht die hij </a:t>
            </a:r>
            <a:r>
              <a:rPr lang="nl-NL" sz="2000" dirty="0" smtClean="0"/>
              <a:t>heeft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Kracht is een toenemende energie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Energie </a:t>
            </a:r>
            <a:r>
              <a:rPr lang="nl-NL" sz="2000" dirty="0"/>
              <a:t>is een al bestaande beweging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 smtClean="0"/>
              <a:t>Energie </a:t>
            </a:r>
            <a:r>
              <a:rPr lang="nl-NL" sz="2000" dirty="0"/>
              <a:t>geeft aan hoeveel kracht er is opgeslagen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energie die is omgezet in een beweging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een vorm van energie die op een voorwerp wordt </a:t>
            </a:r>
            <a:r>
              <a:rPr lang="nl-NL" sz="2000" dirty="0" smtClean="0"/>
              <a:t>uitgeoefend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De </a:t>
            </a:r>
            <a:r>
              <a:rPr lang="nl-NL" sz="2000" dirty="0"/>
              <a:t>hoeveelheid energie wordt bepaald door de kracht die je in de handeling </a:t>
            </a:r>
            <a:r>
              <a:rPr lang="nl-NL" sz="2000" dirty="0" smtClean="0"/>
              <a:t>stopt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Een </a:t>
            </a:r>
            <a:r>
              <a:rPr lang="nl-NL" sz="2000" dirty="0"/>
              <a:t>kracht is iets praktisch meetbaars. </a:t>
            </a:r>
            <a:r>
              <a:rPr lang="nl-NL" sz="2000" dirty="0" smtClean="0"/>
              <a:t>Energie </a:t>
            </a:r>
            <a:r>
              <a:rPr lang="nl-NL" sz="2000" dirty="0"/>
              <a:t>is een wiskundig gevolg van een </a:t>
            </a:r>
            <a:r>
              <a:rPr lang="nl-NL" sz="2000" dirty="0" smtClean="0"/>
              <a:t>kracht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b="1" dirty="0" smtClean="0"/>
              <a:t>HOE/WAT HEBBEN DEZE LEERLINGEN GELEERD?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83932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 alvast over na te denken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weten de ballen hoeveel er botsen?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2" descr="Afbeeldingsresultaat voor newtons cra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98" y="3076452"/>
            <a:ext cx="6696440" cy="44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0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 onderzoeksgebieden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Definities &amp; samenhang (conceptuele natuurkunde)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Opbouw mechanica vanuit het </a:t>
            </a:r>
            <a:r>
              <a:rPr lang="nl-NL" dirty="0" smtClean="0"/>
              <a:t>traagheidsprincipe</a:t>
            </a:r>
            <a:endParaRPr lang="nl-NL" dirty="0" smtClean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Kinesthetische leerstrategie (</a:t>
            </a:r>
            <a:r>
              <a:rPr lang="nl-NL" dirty="0" err="1" smtClean="0"/>
              <a:t>embodied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19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 Definities  &amp;  samenhang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58" t="20014" r="24307" b="6848"/>
          <a:stretch/>
        </p:blipFill>
        <p:spPr>
          <a:xfrm>
            <a:off x="846535" y="720725"/>
            <a:ext cx="11040660" cy="86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738065"/>
            <a:ext cx="11160125" cy="1079500"/>
          </a:xfrm>
        </p:spPr>
        <p:txBody>
          <a:bodyPr/>
          <a:lstStyle/>
          <a:p>
            <a:r>
              <a:rPr lang="nl-NL" dirty="0" smtClean="0"/>
              <a:t>Mechanica </a:t>
            </a:r>
            <a:r>
              <a:rPr lang="nl-NL" dirty="0" smtClean="0"/>
              <a:t>vanuit het </a:t>
            </a:r>
            <a:r>
              <a:rPr lang="nl-NL" dirty="0" smtClean="0"/>
              <a:t>traagheidsprincipe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25127"/>
            <a:ext cx="11160125" cy="6119813"/>
          </a:xfrm>
        </p:spPr>
        <p:txBody>
          <a:bodyPr/>
          <a:lstStyle/>
          <a:p>
            <a:r>
              <a:rPr lang="nl-NL" dirty="0" smtClean="0"/>
              <a:t>Probleem</a:t>
            </a:r>
            <a:r>
              <a:rPr lang="nl-NL" dirty="0" smtClean="0"/>
              <a:t>:  </a:t>
            </a:r>
            <a:r>
              <a:rPr lang="nl-NL" dirty="0" err="1" smtClean="0"/>
              <a:t>phenomological</a:t>
            </a:r>
            <a:r>
              <a:rPr lang="nl-NL" dirty="0" smtClean="0"/>
              <a:t> </a:t>
            </a:r>
            <a:r>
              <a:rPr lang="nl-NL" dirty="0" err="1" smtClean="0"/>
              <a:t>primitive</a:t>
            </a:r>
            <a:r>
              <a:rPr lang="nl-NL" dirty="0" smtClean="0"/>
              <a:t>, p-</a:t>
            </a:r>
            <a:r>
              <a:rPr lang="nl-NL" dirty="0" err="1" smtClean="0"/>
              <a:t>prim</a:t>
            </a:r>
            <a:r>
              <a:rPr lang="nl-NL" dirty="0" smtClean="0"/>
              <a:t> 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DiSessa</a:t>
            </a:r>
            <a:r>
              <a:rPr lang="nl-NL" dirty="0" smtClean="0"/>
              <a:t>, 1984) vanuit ervaring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fietsen met constante snelheid v</a:t>
            </a:r>
            <a:r>
              <a:rPr lang="nl-NL" baseline="-25000" dirty="0" smtClean="0"/>
              <a:t>1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kracht uitoefenen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fietsen met constante snelheid v</a:t>
            </a:r>
            <a:r>
              <a:rPr lang="nl-NL" baseline="-25000" dirty="0" smtClean="0">
                <a:sym typeface="Wingdings" panose="05000000000000000000" pitchFamily="2" charset="2"/>
              </a:rPr>
              <a:t>2</a:t>
            </a:r>
            <a:r>
              <a:rPr lang="nl-NL" dirty="0" smtClean="0">
                <a:sym typeface="Wingdings" panose="05000000000000000000" pitchFamily="2" charset="2"/>
              </a:rPr>
              <a:t> = 2.v</a:t>
            </a:r>
            <a:r>
              <a:rPr lang="nl-NL" baseline="-25000" dirty="0" smtClean="0">
                <a:sym typeface="Wingdings" panose="05000000000000000000" pitchFamily="2" charset="2"/>
              </a:rPr>
              <a:t>1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>
                <a:sym typeface="Wingdings" panose="05000000000000000000" pitchFamily="2" charset="2"/>
              </a:rPr>
              <a:t>grotere </a:t>
            </a:r>
            <a:r>
              <a:rPr lang="nl-NL" i="1" dirty="0" smtClean="0">
                <a:sym typeface="Wingdings" panose="05000000000000000000" pitchFamily="2" charset="2"/>
              </a:rPr>
              <a:t>F 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F =</a:t>
            </a:r>
            <a:r>
              <a:rPr lang="nl-NL" dirty="0" smtClean="0"/>
              <a:t> </a:t>
            </a:r>
            <a:r>
              <a:rPr lang="nl-NL" dirty="0" smtClean="0"/>
              <a:t>evenredig met </a:t>
            </a:r>
            <a:r>
              <a:rPr lang="nl-NL" i="1" dirty="0" smtClean="0"/>
              <a:t>v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Begrip van het traagheidsprincipe kan meerdere inzichten opleveren:</a:t>
            </a:r>
          </a:p>
          <a:p>
            <a:pPr marL="457200" indent="-457200">
              <a:buAutoNum type="alphaLcPeriod"/>
            </a:pPr>
            <a:r>
              <a:rPr lang="nl-NL" dirty="0" smtClean="0"/>
              <a:t>Somkracht is evenredig met </a:t>
            </a:r>
            <a:r>
              <a:rPr lang="nl-NL" dirty="0" smtClean="0"/>
              <a:t>snelheidsverandering</a:t>
            </a:r>
            <a:endParaRPr lang="nl-NL" dirty="0" smtClean="0"/>
          </a:p>
          <a:p>
            <a:pPr marL="457200" indent="-457200">
              <a:buAutoNum type="alphaLcPeriod"/>
            </a:pPr>
            <a:r>
              <a:rPr lang="nl-NL" dirty="0" smtClean="0"/>
              <a:t>Kracht wordt niet meegegeven aan een bewegend voorwerp</a:t>
            </a:r>
          </a:p>
          <a:p>
            <a:pPr marL="457200" indent="-457200">
              <a:buAutoNum type="alphaLcPeriod"/>
            </a:pPr>
            <a:r>
              <a:rPr lang="nl-NL" dirty="0" smtClean="0"/>
              <a:t>Voorwerp </a:t>
            </a:r>
            <a:r>
              <a:rPr lang="nl-NL" dirty="0" smtClean="0"/>
              <a:t>in rust </a:t>
            </a:r>
            <a:r>
              <a:rPr lang="nl-NL" dirty="0" smtClean="0">
                <a:sym typeface="Wingdings" panose="05000000000000000000" pitchFamily="2" charset="2"/>
              </a:rPr>
              <a:t> s</a:t>
            </a:r>
            <a:r>
              <a:rPr lang="nl-NL" dirty="0" smtClean="0"/>
              <a:t>omkracht = 0 </a:t>
            </a:r>
            <a:r>
              <a:rPr lang="nl-NL" dirty="0" smtClean="0">
                <a:sym typeface="Wingdings" panose="05000000000000000000" pitchFamily="2" charset="2"/>
              </a:rPr>
              <a:t>  zwaartekracht wordt gecompenseerd door ‘opwaartse kracht’ </a:t>
            </a:r>
            <a:r>
              <a:rPr lang="nl-NL" dirty="0" smtClean="0">
                <a:sym typeface="Wingdings" panose="05000000000000000000" pitchFamily="2" charset="2"/>
              </a:rPr>
              <a:t>( normaalkracht)</a:t>
            </a:r>
            <a:endParaRPr lang="nl-NL" dirty="0" smtClean="0"/>
          </a:p>
          <a:p>
            <a:pPr marL="457200" indent="-457200">
              <a:buAutoNum type="alphaLcPeriod"/>
            </a:pPr>
            <a:r>
              <a:rPr lang="nl-NL" dirty="0" smtClean="0"/>
              <a:t>Kinetische energie blijft behouden als er geen arbeid wordt </a:t>
            </a:r>
            <a:r>
              <a:rPr lang="nl-NL" dirty="0" smtClean="0"/>
              <a:t>verricht</a:t>
            </a:r>
          </a:p>
          <a:p>
            <a:pPr marL="457200" indent="-457200">
              <a:buAutoNum type="alphaLcPeriod"/>
            </a:pPr>
            <a:r>
              <a:rPr lang="nl-NL" dirty="0" smtClean="0"/>
              <a:t>Er </a:t>
            </a:r>
            <a:r>
              <a:rPr lang="nl-NL" dirty="0" smtClean="0"/>
              <a:t>is extra energie nodig om snelheid te veranderen</a:t>
            </a:r>
          </a:p>
          <a:p>
            <a:pPr marL="457200" indent="-457200">
              <a:buAutoNum type="alphaLcPeriod"/>
            </a:pPr>
            <a:r>
              <a:rPr lang="nl-NL" dirty="0" smtClean="0"/>
              <a:t>Bij een draaiend voorwerp wordt voorkomen dat het voorwerp rechtdoor beweegt door een kracht naar binnen </a:t>
            </a:r>
            <a:r>
              <a:rPr lang="nl-NL" dirty="0" smtClean="0">
                <a:sym typeface="Wingdings" panose="05000000000000000000" pitchFamily="2" charset="2"/>
              </a:rPr>
              <a:t> m</a:t>
            </a:r>
            <a:r>
              <a:rPr lang="nl-NL" dirty="0" smtClean="0"/>
              <a:t>iddelpuntzoekende kracht</a:t>
            </a:r>
            <a:endParaRPr lang="nl-NL" dirty="0"/>
          </a:p>
        </p:txBody>
      </p:sp>
      <p:pic>
        <p:nvPicPr>
          <p:cNvPr id="4" name="Afbeelding 3" descr="H:\KNUD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5930" r="4953" b="8216"/>
          <a:stretch/>
        </p:blipFill>
        <p:spPr bwMode="auto">
          <a:xfrm>
            <a:off x="8229600" y="284107"/>
            <a:ext cx="4360063" cy="3066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2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PPT Algemeen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</Template>
  <TotalTime>40157</TotalTime>
  <Words>1642</Words>
  <Application>Microsoft Office PowerPoint</Application>
  <PresentationFormat>Custom</PresentationFormat>
  <Paragraphs>337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Grande</vt:lpstr>
      <vt:lpstr>Times New Roman</vt:lpstr>
      <vt:lpstr>Wingdings</vt:lpstr>
      <vt:lpstr>RU PPT Algemeen NL 2014</vt:lpstr>
      <vt:lpstr>RU Titeldia's</vt:lpstr>
      <vt:lpstr>Natuurkunde in actie              Jan van Riswick</vt:lpstr>
      <vt:lpstr> Programma </vt:lpstr>
      <vt:lpstr>Vraag</vt:lpstr>
      <vt:lpstr>Onderzoek RU 1e jaar natuurkunde, 2011 (N = 69)</vt:lpstr>
      <vt:lpstr>Uitspraken van 1e jaar natuurkunde studenten RU (2011)</vt:lpstr>
      <vt:lpstr>Om alvast over na te denken</vt:lpstr>
      <vt:lpstr>Drie onderzoeksgebieden</vt:lpstr>
      <vt:lpstr>1.  Definities  &amp;  samenhang</vt:lpstr>
      <vt:lpstr>Mechanica vanuit het traagheidsprincipe</vt:lpstr>
      <vt:lpstr>3.  Kinesthetische leerstrategie.  Waarom actie?   </vt:lpstr>
      <vt:lpstr>Literatuur</vt:lpstr>
      <vt:lpstr>Traagheid</vt:lpstr>
      <vt:lpstr>‘Trage actie’</vt:lpstr>
      <vt:lpstr>ACTIE:   Traagheid ervaren</vt:lpstr>
      <vt:lpstr>Traagheid uitbeelden</vt:lpstr>
      <vt:lpstr>Begrippen uitbeelden (Actie wedstrijd)</vt:lpstr>
      <vt:lpstr>Nog meer begrippen …</vt:lpstr>
      <vt:lpstr>Acties met een bezem</vt:lpstr>
      <vt:lpstr>En nog veel meer mogelijkheden voor actie … </vt:lpstr>
      <vt:lpstr>Maak een keus: links of rechts</vt:lpstr>
      <vt:lpstr>Wet van behoud van energie uitbeelden</vt:lpstr>
      <vt:lpstr>Actie met muziek</vt:lpstr>
      <vt:lpstr>Actie op straat / in het vrije veld / in de speeltuin…</vt:lpstr>
      <vt:lpstr>Actie met Sinterklaas</vt:lpstr>
      <vt:lpstr>Knallen en golvende acties ter afsluiting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Riswick, J.A.M.H. van (Jan)</cp:lastModifiedBy>
  <cp:revision>229</cp:revision>
  <dcterms:created xsi:type="dcterms:W3CDTF">2014-10-09T12:19:00Z</dcterms:created>
  <dcterms:modified xsi:type="dcterms:W3CDTF">2018-12-16T06:56:02Z</dcterms:modified>
</cp:coreProperties>
</file>