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7" r:id="rId1"/>
  </p:sldMasterIdLst>
  <p:notesMasterIdLst>
    <p:notesMasterId r:id="rId59"/>
  </p:notesMasterIdLst>
  <p:handoutMasterIdLst>
    <p:handoutMasterId r:id="rId60"/>
  </p:handoutMasterIdLst>
  <p:sldIdLst>
    <p:sldId id="256" r:id="rId2"/>
    <p:sldId id="258" r:id="rId3"/>
    <p:sldId id="311" r:id="rId4"/>
    <p:sldId id="286" r:id="rId5"/>
    <p:sldId id="257" r:id="rId6"/>
    <p:sldId id="259" r:id="rId7"/>
    <p:sldId id="260" r:id="rId8"/>
    <p:sldId id="261" r:id="rId9"/>
    <p:sldId id="262" r:id="rId10"/>
    <p:sldId id="284" r:id="rId11"/>
    <p:sldId id="279" r:id="rId12"/>
    <p:sldId id="280" r:id="rId13"/>
    <p:sldId id="281" r:id="rId14"/>
    <p:sldId id="282" r:id="rId15"/>
    <p:sldId id="283" r:id="rId16"/>
    <p:sldId id="285" r:id="rId17"/>
    <p:sldId id="263" r:id="rId18"/>
    <p:sldId id="264" r:id="rId19"/>
    <p:sldId id="265" r:id="rId20"/>
    <p:sldId id="266" r:id="rId21"/>
    <p:sldId id="267" r:id="rId22"/>
    <p:sldId id="287" r:id="rId23"/>
    <p:sldId id="288" r:id="rId24"/>
    <p:sldId id="289" r:id="rId25"/>
    <p:sldId id="290" r:id="rId26"/>
    <p:sldId id="291" r:id="rId27"/>
    <p:sldId id="292" r:id="rId28"/>
    <p:sldId id="293" r:id="rId29"/>
    <p:sldId id="268" r:id="rId30"/>
    <p:sldId id="269" r:id="rId31"/>
    <p:sldId id="270" r:id="rId32"/>
    <p:sldId id="271" r:id="rId33"/>
    <p:sldId id="272" r:id="rId34"/>
    <p:sldId id="294" r:id="rId35"/>
    <p:sldId id="295" r:id="rId36"/>
    <p:sldId id="296" r:id="rId37"/>
    <p:sldId id="297" r:id="rId38"/>
    <p:sldId id="298" r:id="rId39"/>
    <p:sldId id="299" r:id="rId40"/>
    <p:sldId id="300" r:id="rId41"/>
    <p:sldId id="273" r:id="rId42"/>
    <p:sldId id="274" r:id="rId43"/>
    <p:sldId id="275" r:id="rId44"/>
    <p:sldId id="276" r:id="rId45"/>
    <p:sldId id="277" r:id="rId46"/>
    <p:sldId id="301" r:id="rId47"/>
    <p:sldId id="302" r:id="rId48"/>
    <p:sldId id="303" r:id="rId49"/>
    <p:sldId id="304" r:id="rId50"/>
    <p:sldId id="305" r:id="rId51"/>
    <p:sldId id="306" r:id="rId52"/>
    <p:sldId id="307" r:id="rId53"/>
    <p:sldId id="278" r:id="rId54"/>
    <p:sldId id="308" r:id="rId55"/>
    <p:sldId id="309" r:id="rId56"/>
    <p:sldId id="312" r:id="rId57"/>
    <p:sldId id="310" r:id="rId58"/>
  </p:sldIdLst>
  <p:sldSz cx="9144000" cy="5143500" type="screen16x9"/>
  <p:notesSz cx="6858000" cy="9144000"/>
  <p:defaultTextStyle>
    <a:defPPr>
      <a:defRPr lang="nl-NL"/>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3" algn="l" defTabSz="914298" rtl="0" eaLnBrk="1" latinLnBrk="0" hangingPunct="1">
      <a:defRPr sz="1800" kern="1200">
        <a:solidFill>
          <a:schemeClr val="tx1"/>
        </a:solidFill>
        <a:latin typeface="+mn-lt"/>
        <a:ea typeface="+mn-ea"/>
        <a:cs typeface="+mn-cs"/>
      </a:defRPr>
    </a:lvl7pPr>
    <a:lvl8pPr marL="3200042" algn="l" defTabSz="914298" rtl="0" eaLnBrk="1" latinLnBrk="0" hangingPunct="1">
      <a:defRPr sz="1800" kern="1200">
        <a:solidFill>
          <a:schemeClr val="tx1"/>
        </a:solidFill>
        <a:latin typeface="+mn-lt"/>
        <a:ea typeface="+mn-ea"/>
        <a:cs typeface="+mn-cs"/>
      </a:defRPr>
    </a:lvl8pPr>
    <a:lvl9pPr marL="3657190" algn="l" defTabSz="91429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38">
          <p15:clr>
            <a:srgbClr val="A4A3A4"/>
          </p15:clr>
        </p15:guide>
        <p15:guide id="2" pos="333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eijers,Mark M.M.J.H." initials="SM" lastIdx="1" clrIdx="0">
    <p:extLst>
      <p:ext uri="{19B8F6BF-5375-455C-9EA6-DF929625EA0E}">
        <p15:presenceInfo xmlns:p15="http://schemas.microsoft.com/office/powerpoint/2012/main" userId="S-1-5-21-11087255-1466054374-1897138802-1508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07E"/>
    <a:srgbClr val="663366"/>
    <a:srgbClr val="C0C0C0"/>
    <a:srgbClr val="61B236"/>
    <a:srgbClr val="00FF00"/>
    <a:srgbClr val="006AB6"/>
    <a:srgbClr val="9797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5434" autoAdjust="0"/>
  </p:normalViewPr>
  <p:slideViewPr>
    <p:cSldViewPr>
      <p:cViewPr varScale="1">
        <p:scale>
          <a:sx n="105" d="100"/>
          <a:sy n="105" d="100"/>
        </p:scale>
        <p:origin x="378" y="102"/>
      </p:cViewPr>
      <p:guideLst>
        <p:guide orient="horz" pos="838"/>
        <p:guide pos="3334"/>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7" d="100"/>
          <a:sy n="87" d="100"/>
        </p:scale>
        <p:origin x="-190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1857F8-C7ED-49AF-B77C-87883717BA85}" type="datetimeFigureOut">
              <a:rPr lang="nl-NL" smtClean="0"/>
              <a:t>15-12-2017</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3F10C83-00D9-4ADF-9432-42E960ECFF3C}" type="slidenum">
              <a:rPr lang="nl-NL" smtClean="0"/>
              <a:t>‹nr.›</a:t>
            </a:fld>
            <a:endParaRPr lang="nl-NL"/>
          </a:p>
        </p:txBody>
      </p:sp>
    </p:spTree>
    <p:extLst>
      <p:ext uri="{BB962C8B-B14F-4D97-AF65-F5344CB8AC3E}">
        <p14:creationId xmlns:p14="http://schemas.microsoft.com/office/powerpoint/2010/main" val="23207541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C56B36-44CF-46D4-BEF1-FB6AAC5DFE5D}" type="datetimeFigureOut">
              <a:rPr lang="nl-NL" smtClean="0"/>
              <a:t>15-12-2017</a:t>
            </a:fld>
            <a:endParaRPr lang="nl-NL"/>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2C0388-004A-4BA9-B5D1-81DF0D5CF69A}" type="slidenum">
              <a:rPr lang="nl-NL" smtClean="0"/>
              <a:t>‹nr.›</a:t>
            </a:fld>
            <a:endParaRPr lang="nl-NL"/>
          </a:p>
        </p:txBody>
      </p:sp>
    </p:spTree>
    <p:extLst>
      <p:ext uri="{BB962C8B-B14F-4D97-AF65-F5344CB8AC3E}">
        <p14:creationId xmlns:p14="http://schemas.microsoft.com/office/powerpoint/2010/main" val="103510104"/>
      </p:ext>
    </p:extLst>
  </p:cSld>
  <p:clrMap bg1="lt1" tx1="dk1" bg2="lt2" tx2="dk2" accent1="accent1" accent2="accent2" accent3="accent3" accent4="accent4" accent5="accent5" accent6="accent6" hlink="hlink" folHlink="folHlink"/>
  <p:notesStyle>
    <a:lvl1pPr marL="0" algn="l" defTabSz="914298" rtl="0" eaLnBrk="1" latinLnBrk="0" hangingPunct="1">
      <a:defRPr sz="1200" kern="1200">
        <a:solidFill>
          <a:schemeClr val="tx1"/>
        </a:solidFill>
        <a:latin typeface="+mn-lt"/>
        <a:ea typeface="+mn-ea"/>
        <a:cs typeface="+mn-cs"/>
      </a:defRPr>
    </a:lvl1pPr>
    <a:lvl2pPr marL="457149" algn="l" defTabSz="914298" rtl="0" eaLnBrk="1" latinLnBrk="0" hangingPunct="1">
      <a:defRPr sz="1200" kern="1200">
        <a:solidFill>
          <a:schemeClr val="tx1"/>
        </a:solidFill>
        <a:latin typeface="+mn-lt"/>
        <a:ea typeface="+mn-ea"/>
        <a:cs typeface="+mn-cs"/>
      </a:defRPr>
    </a:lvl2pPr>
    <a:lvl3pPr marL="914298" algn="l" defTabSz="914298" rtl="0" eaLnBrk="1" latinLnBrk="0" hangingPunct="1">
      <a:defRPr sz="1200" kern="1200">
        <a:solidFill>
          <a:schemeClr val="tx1"/>
        </a:solidFill>
        <a:latin typeface="+mn-lt"/>
        <a:ea typeface="+mn-ea"/>
        <a:cs typeface="+mn-cs"/>
      </a:defRPr>
    </a:lvl3pPr>
    <a:lvl4pPr marL="1371446" algn="l" defTabSz="914298" rtl="0" eaLnBrk="1" latinLnBrk="0" hangingPunct="1">
      <a:defRPr sz="1200" kern="1200">
        <a:solidFill>
          <a:schemeClr val="tx1"/>
        </a:solidFill>
        <a:latin typeface="+mn-lt"/>
        <a:ea typeface="+mn-ea"/>
        <a:cs typeface="+mn-cs"/>
      </a:defRPr>
    </a:lvl4pPr>
    <a:lvl5pPr marL="1828595" algn="l" defTabSz="914298" rtl="0" eaLnBrk="1" latinLnBrk="0" hangingPunct="1">
      <a:defRPr sz="1200" kern="1200">
        <a:solidFill>
          <a:schemeClr val="tx1"/>
        </a:solidFill>
        <a:latin typeface="+mn-lt"/>
        <a:ea typeface="+mn-ea"/>
        <a:cs typeface="+mn-cs"/>
      </a:defRPr>
    </a:lvl5pPr>
    <a:lvl6pPr marL="2285744" algn="l" defTabSz="914298" rtl="0" eaLnBrk="1" latinLnBrk="0" hangingPunct="1">
      <a:defRPr sz="1200" kern="1200">
        <a:solidFill>
          <a:schemeClr val="tx1"/>
        </a:solidFill>
        <a:latin typeface="+mn-lt"/>
        <a:ea typeface="+mn-ea"/>
        <a:cs typeface="+mn-cs"/>
      </a:defRPr>
    </a:lvl6pPr>
    <a:lvl7pPr marL="2742893" algn="l" defTabSz="914298" rtl="0" eaLnBrk="1" latinLnBrk="0" hangingPunct="1">
      <a:defRPr sz="1200" kern="1200">
        <a:solidFill>
          <a:schemeClr val="tx1"/>
        </a:solidFill>
        <a:latin typeface="+mn-lt"/>
        <a:ea typeface="+mn-ea"/>
        <a:cs typeface="+mn-cs"/>
      </a:defRPr>
    </a:lvl7pPr>
    <a:lvl8pPr marL="3200042" algn="l" defTabSz="914298" rtl="0" eaLnBrk="1" latinLnBrk="0" hangingPunct="1">
      <a:defRPr sz="1200" kern="1200">
        <a:solidFill>
          <a:schemeClr val="tx1"/>
        </a:solidFill>
        <a:latin typeface="+mn-lt"/>
        <a:ea typeface="+mn-ea"/>
        <a:cs typeface="+mn-cs"/>
      </a:defRPr>
    </a:lvl8pPr>
    <a:lvl9pPr marL="3657190" algn="l" defTabSz="914298"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L Titelblad">
    <p:bg>
      <p:bgPr>
        <a:solidFill>
          <a:schemeClr val="bg1"/>
        </a:solidFill>
        <a:effectLst/>
      </p:bgPr>
    </p:bg>
    <p:spTree>
      <p:nvGrpSpPr>
        <p:cNvPr id="1" name=""/>
        <p:cNvGrpSpPr/>
        <p:nvPr/>
      </p:nvGrpSpPr>
      <p:grpSpPr>
        <a:xfrm>
          <a:off x="0" y="0"/>
          <a:ext cx="0" cy="0"/>
          <a:chOff x="0" y="0"/>
          <a:chExt cx="0" cy="0"/>
        </a:xfrm>
      </p:grpSpPr>
      <p:sp>
        <p:nvSpPr>
          <p:cNvPr id="12" name="Rechthoek 11"/>
          <p:cNvSpPr/>
          <p:nvPr userDrawn="1"/>
        </p:nvSpPr>
        <p:spPr>
          <a:xfrm>
            <a:off x="0" y="0"/>
            <a:ext cx="9144000" cy="514350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5" name="Rechthoek 14"/>
          <p:cNvSpPr/>
          <p:nvPr userDrawn="1"/>
        </p:nvSpPr>
        <p:spPr>
          <a:xfrm>
            <a:off x="0" y="0"/>
            <a:ext cx="1800000" cy="5143500"/>
          </a:xfrm>
          <a:prstGeom prst="rect">
            <a:avLst/>
          </a:prstGeom>
          <a:solidFill>
            <a:srgbClr val="6633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Tijdelijke aanduiding voor voettekst 5"/>
          <p:cNvSpPr>
            <a:spLocks noGrp="1"/>
          </p:cNvSpPr>
          <p:nvPr>
            <p:ph type="ftr" sz="quarter" idx="11"/>
          </p:nvPr>
        </p:nvSpPr>
        <p:spPr>
          <a:xfrm>
            <a:off x="2523600" y="4630341"/>
            <a:ext cx="4258800" cy="273844"/>
          </a:xfrm>
          <a:prstGeom prst="rect">
            <a:avLst/>
          </a:prstGeom>
        </p:spPr>
        <p:txBody>
          <a:bodyPr/>
          <a:lstStyle>
            <a:lvl1pPr>
              <a:defRPr>
                <a:solidFill>
                  <a:srgbClr val="663366"/>
                </a:solidFill>
              </a:defRPr>
            </a:lvl1pPr>
          </a:lstStyle>
          <a:p>
            <a:endParaRPr lang="nl-NL" dirty="0"/>
          </a:p>
        </p:txBody>
      </p:sp>
      <p:sp>
        <p:nvSpPr>
          <p:cNvPr id="10" name="Tijdelijke aanduiding voor dianummer 6"/>
          <p:cNvSpPr>
            <a:spLocks noGrp="1"/>
          </p:cNvSpPr>
          <p:nvPr>
            <p:ph type="sldNum" sz="quarter" idx="12"/>
          </p:nvPr>
        </p:nvSpPr>
        <p:spPr>
          <a:xfrm>
            <a:off x="6970292" y="4641986"/>
            <a:ext cx="829797" cy="273844"/>
          </a:xfrm>
          <a:prstGeom prst="rect">
            <a:avLst/>
          </a:prstGeom>
        </p:spPr>
        <p:txBody>
          <a:bodyPr/>
          <a:lstStyle>
            <a:lvl1pPr>
              <a:defRPr>
                <a:solidFill>
                  <a:srgbClr val="663366"/>
                </a:solidFill>
              </a:defRPr>
            </a:lvl1pPr>
          </a:lstStyle>
          <a:p>
            <a:fld id="{CC1A7FFB-7E9A-E347-8F80-8E2C647B3625}" type="slidenum">
              <a:rPr lang="nl-NL" smtClean="0"/>
              <a:pPr/>
              <a:t>‹nr.›</a:t>
            </a:fld>
            <a:endParaRPr lang="nl-NL" dirty="0"/>
          </a:p>
        </p:txBody>
      </p:sp>
      <p:sp>
        <p:nvSpPr>
          <p:cNvPr id="11" name="Titel 1"/>
          <p:cNvSpPr>
            <a:spLocks noGrp="1"/>
          </p:cNvSpPr>
          <p:nvPr>
            <p:ph type="title" hasCustomPrompt="1"/>
          </p:nvPr>
        </p:nvSpPr>
        <p:spPr>
          <a:xfrm>
            <a:off x="2113200" y="1137600"/>
            <a:ext cx="6764400" cy="856800"/>
          </a:xfrm>
        </p:spPr>
        <p:txBody>
          <a:bodyPr anchor="ctr"/>
          <a:lstStyle>
            <a:lvl1pPr algn="r">
              <a:defRPr sz="3200" baseline="0">
                <a:solidFill>
                  <a:srgbClr val="663366"/>
                </a:solidFill>
              </a:defRPr>
            </a:lvl1pPr>
          </a:lstStyle>
          <a:p>
            <a:r>
              <a:rPr lang="nl-NL" dirty="0"/>
              <a:t>Titel van presentatie bewerken</a:t>
            </a:r>
          </a:p>
        </p:txBody>
      </p:sp>
      <p:pic>
        <p:nvPicPr>
          <p:cNvPr id="3" name="Afbeelding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000" y="167"/>
            <a:ext cx="1440000" cy="1429459"/>
          </a:xfrm>
          <a:prstGeom prst="rect">
            <a:avLst/>
          </a:prstGeom>
        </p:spPr>
      </p:pic>
      <p:sp>
        <p:nvSpPr>
          <p:cNvPr id="4" name="Tijdelijke aanduiding voor tekst 3"/>
          <p:cNvSpPr>
            <a:spLocks noGrp="1"/>
          </p:cNvSpPr>
          <p:nvPr>
            <p:ph type="body" sz="quarter" idx="13" hasCustomPrompt="1"/>
          </p:nvPr>
        </p:nvSpPr>
        <p:spPr>
          <a:xfrm>
            <a:off x="2113200" y="2044800"/>
            <a:ext cx="6764400" cy="2534400"/>
          </a:xfrm>
        </p:spPr>
        <p:txBody>
          <a:bodyPr/>
          <a:lstStyle>
            <a:lvl1pPr marL="0" indent="0" algn="r">
              <a:buNone/>
              <a:defRPr baseline="0"/>
            </a:lvl1pPr>
          </a:lstStyle>
          <a:p>
            <a:pPr lvl="0"/>
            <a:r>
              <a:rPr lang="nl-NL" dirty="0" smtClean="0"/>
              <a:t>Ondertitel van presentatie bewerken</a:t>
            </a:r>
          </a:p>
        </p:txBody>
      </p:sp>
      <p:pic>
        <p:nvPicPr>
          <p:cNvPr id="13" name="Afbeelding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72400" y="250139"/>
            <a:ext cx="767315" cy="719998"/>
          </a:xfrm>
          <a:prstGeom prst="rect">
            <a:avLst/>
          </a:prstGeom>
        </p:spPr>
      </p:pic>
    </p:spTree>
    <p:extLst>
      <p:ext uri="{BB962C8B-B14F-4D97-AF65-F5344CB8AC3E}">
        <p14:creationId xmlns:p14="http://schemas.microsoft.com/office/powerpoint/2010/main" val="216331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L Titel en object (paa)">
    <p:spTree>
      <p:nvGrpSpPr>
        <p:cNvPr id="1" name=""/>
        <p:cNvGrpSpPr/>
        <p:nvPr/>
      </p:nvGrpSpPr>
      <p:grpSpPr>
        <a:xfrm>
          <a:off x="0" y="0"/>
          <a:ext cx="0" cy="0"/>
          <a:chOff x="0" y="0"/>
          <a:chExt cx="0" cy="0"/>
        </a:xfrm>
      </p:grpSpPr>
      <p:sp>
        <p:nvSpPr>
          <p:cNvPr id="6" name="Rechthoek 5"/>
          <p:cNvSpPr/>
          <p:nvPr userDrawn="1"/>
        </p:nvSpPr>
        <p:spPr>
          <a:xfrm>
            <a:off x="0" y="0"/>
            <a:ext cx="9144000" cy="514350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3656" y="3999932"/>
            <a:ext cx="1152000" cy="1143568"/>
          </a:xfrm>
          <a:prstGeom prst="rect">
            <a:avLst/>
          </a:prstGeom>
        </p:spPr>
      </p:pic>
      <p:sp>
        <p:nvSpPr>
          <p:cNvPr id="2" name="Titel 1"/>
          <p:cNvSpPr>
            <a:spLocks noGrp="1"/>
          </p:cNvSpPr>
          <p:nvPr userDrawn="1">
            <p:ph type="title" hasCustomPrompt="1"/>
          </p:nvPr>
        </p:nvSpPr>
        <p:spPr/>
        <p:txBody>
          <a:bodyPr/>
          <a:lstStyle>
            <a:lvl1pPr>
              <a:defRPr sz="2800"/>
            </a:lvl1pPr>
          </a:lstStyle>
          <a:p>
            <a:r>
              <a:rPr lang="nl-NL" dirty="0" smtClean="0"/>
              <a:t>Titel volgblad</a:t>
            </a:r>
            <a:endParaRPr lang="nl-NL" dirty="0"/>
          </a:p>
        </p:txBody>
      </p:sp>
      <p:sp>
        <p:nvSpPr>
          <p:cNvPr id="3" name="Tijdelijke aanduiding voor inhoud 2"/>
          <p:cNvSpPr>
            <a:spLocks noGrp="1"/>
          </p:cNvSpPr>
          <p:nvPr userDrawn="1">
            <p:ph idx="1" hasCustomPrompt="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stStyle>
          <a:p>
            <a:pPr lvl="0"/>
            <a:r>
              <a:rPr lang="nl-NL" dirty="0" smtClean="0"/>
              <a:t>Klik om de tekststijl van het sjabloon te bewerken</a:t>
            </a:r>
          </a:p>
          <a:p>
            <a:pPr lvl="1"/>
            <a:r>
              <a:rPr lang="nl-NL" dirty="0" smtClean="0"/>
              <a:t>Tweede niveau</a:t>
            </a:r>
          </a:p>
        </p:txBody>
      </p:sp>
      <p:sp>
        <p:nvSpPr>
          <p:cNvPr id="7" name="Tijdelijke aanduiding voor voettekst 4"/>
          <p:cNvSpPr>
            <a:spLocks noGrp="1"/>
          </p:cNvSpPr>
          <p:nvPr userDrawn="1">
            <p:ph type="ftr" sz="quarter" idx="11"/>
          </p:nvPr>
        </p:nvSpPr>
        <p:spPr>
          <a:xfrm>
            <a:off x="1912139" y="4630341"/>
            <a:ext cx="4870548" cy="273844"/>
          </a:xfrm>
          <a:prstGeom prst="rect">
            <a:avLst/>
          </a:prstGeom>
        </p:spPr>
        <p:txBody>
          <a:bodyPr/>
          <a:lstStyle/>
          <a:p>
            <a:endParaRPr lang="nl-NL" dirty="0">
              <a:solidFill>
                <a:prstClr val="black">
                  <a:tint val="75000"/>
                </a:prstClr>
              </a:solidFill>
            </a:endParaRPr>
          </a:p>
        </p:txBody>
      </p:sp>
      <p:sp>
        <p:nvSpPr>
          <p:cNvPr id="8" name="Tijdelijke aanduiding voor dianummer 5"/>
          <p:cNvSpPr>
            <a:spLocks noGrp="1"/>
          </p:cNvSpPr>
          <p:nvPr userDrawn="1">
            <p:ph type="sldNum" sz="quarter" idx="12"/>
          </p:nvPr>
        </p:nvSpPr>
        <p:spPr>
          <a:xfrm>
            <a:off x="6970292" y="4641986"/>
            <a:ext cx="829797" cy="273844"/>
          </a:xfrm>
          <a:prstGeom prst="rect">
            <a:avLst/>
          </a:prstGeom>
        </p:spPr>
        <p:txBody>
          <a:bodyPr/>
          <a:lstStyle/>
          <a:p>
            <a:fld id="{CC1A7FFB-7E9A-E347-8F80-8E2C647B3625}" type="slidenum">
              <a:rPr lang="nl-NL">
                <a:solidFill>
                  <a:prstClr val="black">
                    <a:tint val="75000"/>
                  </a:prstClr>
                </a:solidFill>
              </a:rPr>
              <a:pPr/>
              <a:t>‹nr.›</a:t>
            </a:fld>
            <a:endParaRPr lang="nl-NL">
              <a:solidFill>
                <a:prstClr val="black">
                  <a:tint val="75000"/>
                </a:prstClr>
              </a:solidFill>
            </a:endParaRPr>
          </a:p>
        </p:txBody>
      </p:sp>
      <p:pic>
        <p:nvPicPr>
          <p:cNvPr id="10" name="Afbeelding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72400" y="4227934"/>
            <a:ext cx="767316" cy="720000"/>
          </a:xfrm>
          <a:prstGeom prst="rect">
            <a:avLst/>
          </a:prstGeom>
        </p:spPr>
      </p:pic>
    </p:spTree>
    <p:extLst>
      <p:ext uri="{BB962C8B-B14F-4D97-AF65-F5344CB8AC3E}">
        <p14:creationId xmlns:p14="http://schemas.microsoft.com/office/powerpoint/2010/main" val="371824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L Titel en object (wit)">
    <p:spTree>
      <p:nvGrpSpPr>
        <p:cNvPr id="1" name=""/>
        <p:cNvGrpSpPr/>
        <p:nvPr/>
      </p:nvGrpSpPr>
      <p:grpSpPr>
        <a:xfrm>
          <a:off x="0" y="0"/>
          <a:ext cx="0" cy="0"/>
          <a:chOff x="0" y="0"/>
          <a:chExt cx="0" cy="0"/>
        </a:xfrm>
      </p:grpSpPr>
      <p:sp>
        <p:nvSpPr>
          <p:cNvPr id="6" name="Rechthoek 5"/>
          <p:cNvSpPr/>
          <p:nvPr userDrawn="1"/>
        </p:nvSpPr>
        <p:spPr>
          <a:xfrm>
            <a:off x="0" y="0"/>
            <a:ext cx="9144000" cy="514350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5" name="Afbeelding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3656" y="3999065"/>
            <a:ext cx="1152000" cy="1143568"/>
          </a:xfrm>
          <a:prstGeom prst="rect">
            <a:avLst/>
          </a:prstGeom>
        </p:spPr>
      </p:pic>
      <p:sp>
        <p:nvSpPr>
          <p:cNvPr id="2" name="Titel 1"/>
          <p:cNvSpPr>
            <a:spLocks noGrp="1"/>
          </p:cNvSpPr>
          <p:nvPr userDrawn="1">
            <p:ph type="title" hasCustomPrompt="1"/>
          </p:nvPr>
        </p:nvSpPr>
        <p:spPr/>
        <p:txBody>
          <a:bodyPr/>
          <a:lstStyle>
            <a:lvl1pPr>
              <a:defRPr sz="2800"/>
            </a:lvl1pPr>
          </a:lstStyle>
          <a:p>
            <a:r>
              <a:rPr lang="nl-NL" dirty="0" smtClean="0"/>
              <a:t>Titel volgblad</a:t>
            </a:r>
            <a:endParaRPr lang="nl-NL" dirty="0"/>
          </a:p>
        </p:txBody>
      </p:sp>
      <p:sp>
        <p:nvSpPr>
          <p:cNvPr id="3" name="Tijdelijke aanduiding voor inhoud 2"/>
          <p:cNvSpPr>
            <a:spLocks noGrp="1"/>
          </p:cNvSpPr>
          <p:nvPr userDrawn="1">
            <p:ph idx="1" hasCustomPrompt="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stStyle>
          <a:p>
            <a:pPr lvl="0"/>
            <a:r>
              <a:rPr lang="nl-NL" dirty="0" smtClean="0"/>
              <a:t>Klik om de tekststijl van het sjabloon te bewerken</a:t>
            </a:r>
          </a:p>
          <a:p>
            <a:pPr lvl="1"/>
            <a:r>
              <a:rPr lang="nl-NL" dirty="0" smtClean="0"/>
              <a:t>Tweede niveau</a:t>
            </a:r>
          </a:p>
        </p:txBody>
      </p:sp>
      <p:sp>
        <p:nvSpPr>
          <p:cNvPr id="7" name="Tijdelijke aanduiding voor voettekst 4"/>
          <p:cNvSpPr>
            <a:spLocks noGrp="1"/>
          </p:cNvSpPr>
          <p:nvPr userDrawn="1">
            <p:ph type="ftr" sz="quarter" idx="11"/>
          </p:nvPr>
        </p:nvSpPr>
        <p:spPr>
          <a:xfrm>
            <a:off x="1912139" y="4630341"/>
            <a:ext cx="4870548" cy="273844"/>
          </a:xfrm>
          <a:prstGeom prst="rect">
            <a:avLst/>
          </a:prstGeom>
        </p:spPr>
        <p:txBody>
          <a:bodyPr/>
          <a:lstStyle/>
          <a:p>
            <a:endParaRPr lang="nl-NL" dirty="0">
              <a:solidFill>
                <a:prstClr val="black">
                  <a:tint val="75000"/>
                </a:prstClr>
              </a:solidFill>
            </a:endParaRPr>
          </a:p>
        </p:txBody>
      </p:sp>
      <p:sp>
        <p:nvSpPr>
          <p:cNvPr id="8" name="Tijdelijke aanduiding voor dianummer 5"/>
          <p:cNvSpPr>
            <a:spLocks noGrp="1"/>
          </p:cNvSpPr>
          <p:nvPr userDrawn="1">
            <p:ph type="sldNum" sz="quarter" idx="12"/>
          </p:nvPr>
        </p:nvSpPr>
        <p:spPr>
          <a:xfrm>
            <a:off x="6970292" y="4641986"/>
            <a:ext cx="829797" cy="273844"/>
          </a:xfrm>
          <a:prstGeom prst="rect">
            <a:avLst/>
          </a:prstGeom>
        </p:spPr>
        <p:txBody>
          <a:bodyPr/>
          <a:lstStyle/>
          <a:p>
            <a:fld id="{CC1A7FFB-7E9A-E347-8F80-8E2C647B3625}" type="slidenum">
              <a:rPr lang="nl-NL">
                <a:solidFill>
                  <a:prstClr val="black">
                    <a:tint val="75000"/>
                  </a:prstClr>
                </a:solidFill>
              </a:rPr>
              <a:pPr/>
              <a:t>‹nr.›</a:t>
            </a:fld>
            <a:endParaRPr lang="nl-NL">
              <a:solidFill>
                <a:prstClr val="black">
                  <a:tint val="75000"/>
                </a:prstClr>
              </a:solidFill>
            </a:endParaRPr>
          </a:p>
        </p:txBody>
      </p:sp>
      <p:pic>
        <p:nvPicPr>
          <p:cNvPr id="9" name="Afbeelding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72400" y="4227934"/>
            <a:ext cx="767316" cy="720000"/>
          </a:xfrm>
          <a:prstGeom prst="rect">
            <a:avLst/>
          </a:prstGeom>
        </p:spPr>
      </p:pic>
    </p:spTree>
    <p:extLst>
      <p:ext uri="{BB962C8B-B14F-4D97-AF65-F5344CB8AC3E}">
        <p14:creationId xmlns:p14="http://schemas.microsoft.com/office/powerpoint/2010/main" val="284165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nl-NL" dirty="0" smtClean="0"/>
              <a:t>Titel van presentatie</a:t>
            </a:r>
            <a:endParaRPr lang="nl-NL" dirty="0"/>
          </a:p>
        </p:txBody>
      </p:sp>
      <p:sp>
        <p:nvSpPr>
          <p:cNvPr id="3" name="Tijdelijke aanduiding voor tekst 2"/>
          <p:cNvSpPr>
            <a:spLocks noGrp="1"/>
          </p:cNvSpPr>
          <p:nvPr>
            <p:ph type="body" idx="1"/>
          </p:nvPr>
        </p:nvSpPr>
        <p:spPr>
          <a:xfrm>
            <a:off x="457200" y="1200151"/>
            <a:ext cx="8229600" cy="2874582"/>
          </a:xfrm>
          <a:prstGeom prst="rect">
            <a:avLst/>
          </a:prstGeom>
        </p:spPr>
        <p:txBody>
          <a:bodyPr vert="horz" lIns="91440" tIns="45720" rIns="91440" bIns="45720" rtlCol="0">
            <a:normAutofit/>
          </a:bodyPr>
          <a:lstStyle/>
          <a:p>
            <a:pPr lvl="0"/>
            <a:r>
              <a:rPr lang="nl-NL" dirty="0" smtClean="0"/>
              <a:t>Klik om de tekststijl van het sjabloon te bewerken</a:t>
            </a:r>
          </a:p>
        </p:txBody>
      </p:sp>
      <p:sp>
        <p:nvSpPr>
          <p:cNvPr id="10" name="Tijdelijke aanduiding voor voettekst 4"/>
          <p:cNvSpPr>
            <a:spLocks noGrp="1"/>
          </p:cNvSpPr>
          <p:nvPr>
            <p:ph type="ftr" sz="quarter" idx="3"/>
          </p:nvPr>
        </p:nvSpPr>
        <p:spPr>
          <a:xfrm>
            <a:off x="1912139" y="4630341"/>
            <a:ext cx="4870548" cy="273844"/>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pPr defTabSz="457200"/>
            <a:endParaRPr lang="nl-NL" dirty="0">
              <a:solidFill>
                <a:prstClr val="black">
                  <a:tint val="75000"/>
                </a:prstClr>
              </a:solidFill>
            </a:endParaRPr>
          </a:p>
        </p:txBody>
      </p:sp>
      <p:sp>
        <p:nvSpPr>
          <p:cNvPr id="11" name="Tijdelijke aanduiding voor dianummer 5"/>
          <p:cNvSpPr>
            <a:spLocks noGrp="1"/>
          </p:cNvSpPr>
          <p:nvPr>
            <p:ph type="sldNum" sz="quarter" idx="4"/>
          </p:nvPr>
        </p:nvSpPr>
        <p:spPr>
          <a:xfrm>
            <a:off x="6970292" y="4641986"/>
            <a:ext cx="829797" cy="273844"/>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pPr defTabSz="457200"/>
            <a:fld id="{CC1A7FFB-7E9A-E347-8F80-8E2C647B3625}" type="slidenum">
              <a:rPr lang="nl-NL" smtClean="0">
                <a:solidFill>
                  <a:prstClr val="black">
                    <a:tint val="75000"/>
                  </a:prstClr>
                </a:solidFill>
              </a:rPr>
              <a:pPr defTabSz="457200"/>
              <a:t>‹nr.›</a:t>
            </a:fld>
            <a:endParaRPr lang="nl-NL" dirty="0">
              <a:solidFill>
                <a:prstClr val="black">
                  <a:tint val="75000"/>
                </a:prstClr>
              </a:solidFill>
            </a:endParaRPr>
          </a:p>
        </p:txBody>
      </p:sp>
    </p:spTree>
    <p:extLst>
      <p:ext uri="{BB962C8B-B14F-4D97-AF65-F5344CB8AC3E}">
        <p14:creationId xmlns:p14="http://schemas.microsoft.com/office/powerpoint/2010/main" val="314835196"/>
      </p:ext>
    </p:extLst>
  </p:cSld>
  <p:clrMap bg1="lt1" tx1="dk1" bg2="lt2" tx2="dk2" accent1="accent1" accent2="accent2" accent3="accent3" accent4="accent4" accent5="accent5" accent6="accent6" hlink="hlink" folHlink="folHlink"/>
  <p:sldLayoutIdLst>
    <p:sldLayoutId id="2147483693" r:id="rId1"/>
    <p:sldLayoutId id="2147483688" r:id="rId2"/>
    <p:sldLayoutId id="214748369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457200" rtl="0" eaLnBrk="1" latinLnBrk="0" hangingPunct="1">
        <a:spcBef>
          <a:spcPct val="0"/>
        </a:spcBef>
        <a:buNone/>
        <a:defRPr sz="3200" b="1" kern="1200" baseline="0">
          <a:solidFill>
            <a:srgbClr val="663366"/>
          </a:solidFill>
          <a:latin typeface="Fontys Frutiger" panose="00000400000000000000" pitchFamily="2" charset="0"/>
          <a:ea typeface="+mj-ea"/>
          <a:cs typeface="Arial"/>
        </a:defRPr>
      </a:lvl1pPr>
    </p:titleStyle>
    <p:bodyStyle>
      <a:lvl1pPr marL="342900" indent="-342900" algn="l" defTabSz="457200" rtl="0" eaLnBrk="1" latinLnBrk="0" hangingPunct="1">
        <a:spcBef>
          <a:spcPct val="20000"/>
        </a:spcBef>
        <a:buFont typeface="Wingdings" panose="05000000000000000000" pitchFamily="2" charset="2"/>
        <a:buChar char="§"/>
        <a:defRPr sz="2400" kern="1200">
          <a:solidFill>
            <a:schemeClr val="tx1"/>
          </a:solidFill>
          <a:latin typeface="Arial"/>
          <a:ea typeface="+mn-ea"/>
          <a:cs typeface="Arial"/>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23.png"/><Relationship Id="rId4" Type="http://schemas.openxmlformats.org/officeDocument/2006/relationships/image" Target="../media/image2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hyperlink" Target="http://www.socrative.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1.pn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png"/><Relationship Id="rId4" Type="http://schemas.openxmlformats.org/officeDocument/2006/relationships/image" Target="../media/image38.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dirty="0" err="1" smtClean="0"/>
              <a:t>Fontys</a:t>
            </a:r>
            <a:r>
              <a:rPr lang="nl-NL" dirty="0" smtClean="0"/>
              <a:t> </a:t>
            </a:r>
            <a:r>
              <a:rPr lang="nl-NL" dirty="0" err="1" smtClean="0"/>
              <a:t>Physics</a:t>
            </a:r>
            <a:r>
              <a:rPr lang="nl-NL" dirty="0" smtClean="0"/>
              <a:t> Quiz 2017</a:t>
            </a:r>
            <a:endParaRPr lang="nl-NL" dirty="0"/>
          </a:p>
        </p:txBody>
      </p:sp>
      <p:sp>
        <p:nvSpPr>
          <p:cNvPr id="6" name="Tijdelijke aanduiding voor tekst 5"/>
          <p:cNvSpPr>
            <a:spLocks noGrp="1"/>
          </p:cNvSpPr>
          <p:nvPr>
            <p:ph type="body" sz="quarter" idx="13"/>
          </p:nvPr>
        </p:nvSpPr>
        <p:spPr/>
        <p:txBody>
          <a:bodyPr/>
          <a:lstStyle/>
          <a:p>
            <a:fld id="{4FA3F770-8C2D-4B46-81A1-0AD7D52E134E}" type="datetime4">
              <a:rPr lang="nl-NL" smtClean="0"/>
              <a:t>15 december 2017</a:t>
            </a:fld>
            <a:endParaRPr lang="nl-NL" dirty="0" smtClean="0"/>
          </a:p>
          <a:p>
            <a:endParaRPr lang="nl-NL" dirty="0"/>
          </a:p>
          <a:p>
            <a:r>
              <a:rPr lang="nl-NL" dirty="0" smtClean="0"/>
              <a:t>Roeland van Klinken</a:t>
            </a:r>
          </a:p>
          <a:p>
            <a:r>
              <a:rPr lang="nl-NL" dirty="0" smtClean="0"/>
              <a:t>Mark Smeijers</a:t>
            </a:r>
            <a:endParaRPr lang="nl-NL" dirty="0"/>
          </a:p>
        </p:txBody>
      </p:sp>
      <p:pic>
        <p:nvPicPr>
          <p:cNvPr id="2" name="There's nothing holdin' me back">
            <a:hlinkClick r:id="" action="ppaction://media"/>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5"/>
          <a:stretch>
            <a:fillRect/>
          </a:stretch>
        </p:blipFill>
        <p:spPr>
          <a:xfrm>
            <a:off x="8508112" y="4508754"/>
            <a:ext cx="609600" cy="609600"/>
          </a:xfrm>
          <a:prstGeom prst="rect">
            <a:avLst/>
          </a:prstGeom>
        </p:spPr>
      </p:pic>
    </p:spTree>
    <p:extLst>
      <p:ext uri="{BB962C8B-B14F-4D97-AF65-F5344CB8AC3E}">
        <p14:creationId xmlns:p14="http://schemas.microsoft.com/office/powerpoint/2010/main" val="252503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smtClean="0"/>
              <a:t>Antwoorden vraag 1 t/m 5</a:t>
            </a:r>
            <a:endParaRPr lang="nl-NL" dirty="0"/>
          </a:p>
        </p:txBody>
      </p:sp>
      <p:sp>
        <p:nvSpPr>
          <p:cNvPr id="5" name="Tijdelijke aanduiding voor inhoud 4"/>
          <p:cNvSpPr>
            <a:spLocks noGrp="1"/>
          </p:cNvSpPr>
          <p:nvPr>
            <p:ph idx="1"/>
          </p:nvPr>
        </p:nvSpPr>
        <p:spPr/>
        <p:txBody>
          <a:bodyPr/>
          <a:lstStyle/>
          <a:p>
            <a:endParaRPr lang="nl-NL"/>
          </a:p>
        </p:txBody>
      </p:sp>
    </p:spTree>
    <p:extLst>
      <p:ext uri="{BB962C8B-B14F-4D97-AF65-F5344CB8AC3E}">
        <p14:creationId xmlns:p14="http://schemas.microsoft.com/office/powerpoint/2010/main" val="308484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smtClean="0"/>
              <a:t>1. Steen en kogel</a:t>
            </a:r>
            <a:endParaRPr lang="nl-NL" dirty="0"/>
          </a:p>
        </p:txBody>
      </p:sp>
      <p:sp>
        <p:nvSpPr>
          <p:cNvPr id="13" name="Tijdelijke aanduiding voor inhoud 12"/>
          <p:cNvSpPr>
            <a:spLocks noGrp="1"/>
          </p:cNvSpPr>
          <p:nvPr>
            <p:ph idx="1"/>
          </p:nvPr>
        </p:nvSpPr>
        <p:spPr/>
        <p:txBody>
          <a:bodyPr>
            <a:normAutofit fontScale="92500" lnSpcReduction="10000"/>
          </a:bodyPr>
          <a:lstStyle/>
          <a:p>
            <a:pPr marL="0" indent="0">
              <a:buNone/>
            </a:pPr>
            <a:r>
              <a:rPr lang="nl-NL" dirty="0" smtClean="0"/>
              <a:t>Alice </a:t>
            </a:r>
            <a:r>
              <a:rPr lang="nl-NL" dirty="0"/>
              <a:t>gooit een steentje vanaf de grond precies 5 meter recht omhoog. Op hetzelfde moment schiet Bob op 10 meter hoogte vanaf de grond een kogel recht vooruit. Welke van de twee raakt als eerste de grond</a:t>
            </a:r>
            <a:r>
              <a:rPr lang="nl-NL" dirty="0" smtClean="0"/>
              <a:t>?</a:t>
            </a:r>
          </a:p>
          <a:p>
            <a:pPr marL="0" indent="0">
              <a:buNone/>
            </a:pPr>
            <a:endParaRPr lang="nl-NL" dirty="0"/>
          </a:p>
          <a:p>
            <a:pPr marL="0" indent="0">
              <a:buNone/>
            </a:pPr>
            <a:r>
              <a:rPr lang="nl-NL" dirty="0"/>
              <a:t>A. Het steentje van Alice</a:t>
            </a:r>
          </a:p>
          <a:p>
            <a:pPr marL="0" indent="0">
              <a:buNone/>
            </a:pPr>
            <a:r>
              <a:rPr lang="nl-NL" dirty="0"/>
              <a:t>B. De kogel van Bob</a:t>
            </a:r>
          </a:p>
          <a:p>
            <a:pPr marL="0" indent="0">
              <a:buNone/>
            </a:pPr>
            <a:r>
              <a:rPr lang="nl-NL" dirty="0"/>
              <a:t>C. Ze raken de grond </a:t>
            </a:r>
            <a:r>
              <a:rPr lang="nl-NL" dirty="0" smtClean="0"/>
              <a:t>tegelijkertijd</a:t>
            </a:r>
            <a:endParaRPr lang="nl-NL" dirty="0"/>
          </a:p>
        </p:txBody>
      </p:sp>
    </p:spTree>
    <p:extLst>
      <p:ext uri="{BB962C8B-B14F-4D97-AF65-F5344CB8AC3E}">
        <p14:creationId xmlns:p14="http://schemas.microsoft.com/office/powerpoint/2010/main" val="57336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3">
                                            <p:txEl>
                                              <p:pRg st="3" end="3"/>
                                            </p:txEl>
                                          </p:spTgt>
                                        </p:tgtEl>
                                        <p:attrNameLst>
                                          <p:attrName>style.color</p:attrName>
                                        </p:attrNameLst>
                                      </p:cBhvr>
                                      <p:to>
                                        <a:srgbClr val="E6007E"/>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smtClean="0"/>
              <a:t>2. Veerconstante</a:t>
            </a:r>
            <a:endParaRPr lang="nl-NL" dirty="0"/>
          </a:p>
        </p:txBody>
      </p:sp>
      <p:sp>
        <p:nvSpPr>
          <p:cNvPr id="13" name="Tijdelijke aanduiding voor inhoud 12"/>
          <p:cNvSpPr>
            <a:spLocks noGrp="1"/>
          </p:cNvSpPr>
          <p:nvPr>
            <p:ph idx="1"/>
          </p:nvPr>
        </p:nvSpPr>
        <p:spPr/>
        <p:txBody>
          <a:bodyPr/>
          <a:lstStyle/>
          <a:p>
            <a:pPr marL="0" indent="0">
              <a:buNone/>
            </a:pPr>
            <a:r>
              <a:rPr lang="nl-NL" dirty="0" smtClean="0"/>
              <a:t>Zet </a:t>
            </a:r>
            <a:r>
              <a:rPr lang="nl-NL" dirty="0"/>
              <a:t>de (combinaties van) veren A, B, C en D in volgorde van toenemende veerconstante</a:t>
            </a:r>
            <a:r>
              <a:rPr lang="nl-NL" dirty="0" smtClean="0"/>
              <a:t>.</a:t>
            </a:r>
            <a:endParaRPr lang="nl-NL" dirty="0"/>
          </a:p>
          <a:p>
            <a:pPr marL="0" indent="0">
              <a:buNone/>
            </a:pPr>
            <a:r>
              <a:rPr lang="nl-NL" dirty="0" smtClean="0">
                <a:solidFill>
                  <a:srgbClr val="E6007E"/>
                </a:solidFill>
              </a:rPr>
              <a:t>BDAC</a:t>
            </a:r>
            <a:endParaRPr lang="nl-NL" dirty="0">
              <a:solidFill>
                <a:srgbClr val="E6007E"/>
              </a:solidFill>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2541186"/>
            <a:ext cx="2813505" cy="2039228"/>
          </a:xfrm>
          <a:prstGeom prst="rect">
            <a:avLst/>
          </a:prstGeom>
        </p:spPr>
      </p:pic>
    </p:spTree>
    <p:extLst>
      <p:ext uri="{BB962C8B-B14F-4D97-AF65-F5344CB8AC3E}">
        <p14:creationId xmlns:p14="http://schemas.microsoft.com/office/powerpoint/2010/main" val="420469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smtClean="0"/>
              <a:t>3. Rood verkeerslicht</a:t>
            </a:r>
            <a:endParaRPr lang="nl-NL" dirty="0"/>
          </a:p>
        </p:txBody>
      </p:sp>
      <p:sp>
        <p:nvSpPr>
          <p:cNvPr id="13" name="Tijdelijke aanduiding voor inhoud 12"/>
          <p:cNvSpPr>
            <a:spLocks noGrp="1"/>
          </p:cNvSpPr>
          <p:nvPr>
            <p:ph idx="1"/>
          </p:nvPr>
        </p:nvSpPr>
        <p:spPr/>
        <p:txBody>
          <a:bodyPr/>
          <a:lstStyle/>
          <a:p>
            <a:pPr marL="0" indent="0">
              <a:buNone/>
            </a:pPr>
            <a:r>
              <a:rPr lang="nl-NL" dirty="0" smtClean="0"/>
              <a:t>Henk </a:t>
            </a:r>
            <a:r>
              <a:rPr lang="nl-NL" dirty="0"/>
              <a:t>zit op zijn motor, maar let niet goed op. </a:t>
            </a:r>
          </a:p>
          <a:p>
            <a:pPr marL="0" indent="0">
              <a:buNone/>
            </a:pPr>
            <a:r>
              <a:rPr lang="nl-NL" dirty="0" smtClean="0"/>
              <a:t>Hij </a:t>
            </a:r>
            <a:r>
              <a:rPr lang="nl-NL" dirty="0"/>
              <a:t>rijdt 18 ms</a:t>
            </a:r>
            <a:r>
              <a:rPr lang="nl-NL" baseline="30000" dirty="0"/>
              <a:t>-1</a:t>
            </a:r>
            <a:r>
              <a:rPr lang="nl-NL" dirty="0"/>
              <a:t> wanneer hij een rood verkeerslicht 20 </a:t>
            </a:r>
            <a:r>
              <a:rPr lang="nl-NL" dirty="0" smtClean="0"/>
              <a:t>m voor </a:t>
            </a:r>
            <a:r>
              <a:rPr lang="nl-NL" dirty="0"/>
              <a:t>hem ziet. Zijn motor remt met een constante vertraging van 4,15 ms</a:t>
            </a:r>
            <a:r>
              <a:rPr lang="nl-NL" baseline="30000" dirty="0"/>
              <a:t>-2</a:t>
            </a:r>
            <a:r>
              <a:rPr lang="nl-NL" dirty="0"/>
              <a:t>. Staat Henk op tijd stil bij het stoplicht? Verwaarloos de reactiesnelheid</a:t>
            </a:r>
            <a:r>
              <a:rPr lang="nl-NL" dirty="0" smtClean="0"/>
              <a:t>.</a:t>
            </a:r>
            <a:endParaRPr lang="nl-NL" dirty="0"/>
          </a:p>
          <a:p>
            <a:pPr marL="0" indent="0">
              <a:buNone/>
            </a:pPr>
            <a:r>
              <a:rPr lang="nl-NL" dirty="0" smtClean="0">
                <a:solidFill>
                  <a:srgbClr val="E6007E"/>
                </a:solidFill>
              </a:rPr>
              <a:t>Nee</a:t>
            </a:r>
            <a:endParaRPr lang="nl-NL" dirty="0">
              <a:solidFill>
                <a:srgbClr val="E6007E"/>
              </a:solidFill>
            </a:endParaRPr>
          </a:p>
        </p:txBody>
      </p:sp>
    </p:spTree>
    <p:extLst>
      <p:ext uri="{BB962C8B-B14F-4D97-AF65-F5344CB8AC3E}">
        <p14:creationId xmlns:p14="http://schemas.microsoft.com/office/powerpoint/2010/main" val="186934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smtClean="0"/>
              <a:t>4. Gat door de maan</a:t>
            </a:r>
            <a:endParaRPr lang="nl-NL" dirty="0"/>
          </a:p>
        </p:txBody>
      </p:sp>
      <p:sp>
        <p:nvSpPr>
          <p:cNvPr id="13" name="Tijdelijke aanduiding voor inhoud 12"/>
          <p:cNvSpPr>
            <a:spLocks noGrp="1"/>
          </p:cNvSpPr>
          <p:nvPr>
            <p:ph idx="1"/>
          </p:nvPr>
        </p:nvSpPr>
        <p:spPr/>
        <p:txBody>
          <a:bodyPr>
            <a:normAutofit/>
          </a:bodyPr>
          <a:lstStyle/>
          <a:p>
            <a:pPr marL="0" indent="0">
              <a:buNone/>
            </a:pPr>
            <a:r>
              <a:rPr lang="nl-NL" dirty="0"/>
              <a:t>Henk boort een gat dwars door het midden van de maan tot aan de andere kant en laat er een appel in vallen. Hoeveel hele minuten duurt het voordat de appel weer bij Henk aan de oppervlakte verschijnt? </a:t>
            </a:r>
            <a:r>
              <a:rPr lang="nl-NL" dirty="0" smtClean="0"/>
              <a:t>De </a:t>
            </a:r>
            <a:r>
              <a:rPr lang="nl-NL" dirty="0"/>
              <a:t>straal van de maan is 1.737 kilometer en  de valversnelling aan het oppervlak is 1,62 ms</a:t>
            </a:r>
            <a:r>
              <a:rPr lang="nl-NL" baseline="30000" dirty="0"/>
              <a:t>-2</a:t>
            </a:r>
            <a:r>
              <a:rPr lang="nl-NL" dirty="0" smtClean="0"/>
              <a:t>.</a:t>
            </a:r>
          </a:p>
          <a:p>
            <a:pPr marL="0" indent="0">
              <a:buNone/>
            </a:pPr>
            <a:r>
              <a:rPr lang="nl-NL" dirty="0" smtClean="0">
                <a:solidFill>
                  <a:srgbClr val="E6007E"/>
                </a:solidFill>
              </a:rPr>
              <a:t>108 minuten</a:t>
            </a:r>
            <a:endParaRPr lang="nl-NL" dirty="0">
              <a:solidFill>
                <a:srgbClr val="E6007E"/>
              </a:solidFill>
            </a:endParaRPr>
          </a:p>
        </p:txBody>
      </p:sp>
    </p:spTree>
    <p:extLst>
      <p:ext uri="{BB962C8B-B14F-4D97-AF65-F5344CB8AC3E}">
        <p14:creationId xmlns:p14="http://schemas.microsoft.com/office/powerpoint/2010/main" val="64222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smtClean="0"/>
              <a:t>5. Demo: Houten klos</a:t>
            </a:r>
            <a:endParaRPr lang="nl-NL" dirty="0"/>
          </a:p>
        </p:txBody>
      </p:sp>
      <p:sp>
        <p:nvSpPr>
          <p:cNvPr id="13" name="Tijdelijke aanduiding voor inhoud 12"/>
          <p:cNvSpPr>
            <a:spLocks noGrp="1"/>
          </p:cNvSpPr>
          <p:nvPr>
            <p:ph idx="1"/>
          </p:nvPr>
        </p:nvSpPr>
        <p:spPr/>
        <p:txBody>
          <a:bodyPr/>
          <a:lstStyle/>
          <a:p>
            <a:pPr marL="0" indent="0">
              <a:buNone/>
            </a:pPr>
            <a:r>
              <a:rPr lang="nl-NL" dirty="0" smtClean="0"/>
              <a:t>Je ziet eerst een korte demonstratie. Nu wordt de klos ondersteboven geplaatst en het experiment gaat herhaald worden. Waar rolt de klos naartoe?</a:t>
            </a:r>
          </a:p>
          <a:p>
            <a:pPr marL="0" indent="0">
              <a:buNone/>
            </a:pPr>
            <a:r>
              <a:rPr lang="nl-NL" dirty="0" smtClean="0"/>
              <a:t>A. Richting de onderzoeker</a:t>
            </a:r>
          </a:p>
          <a:p>
            <a:pPr marL="0" indent="0">
              <a:buNone/>
            </a:pPr>
            <a:r>
              <a:rPr lang="nl-NL" dirty="0" smtClean="0"/>
              <a:t>B</a:t>
            </a:r>
            <a:r>
              <a:rPr lang="nl-NL" dirty="0"/>
              <a:t>. Van de onderzoeker af</a:t>
            </a:r>
          </a:p>
          <a:p>
            <a:pPr marL="0" indent="0">
              <a:buNone/>
            </a:pPr>
            <a:r>
              <a:rPr lang="nl-NL" dirty="0"/>
              <a:t>C. Geen van </a:t>
            </a:r>
            <a:r>
              <a:rPr lang="nl-NL" dirty="0" smtClean="0"/>
              <a:t>beide</a:t>
            </a:r>
            <a:endParaRPr lang="nl-NL" dirty="0"/>
          </a:p>
        </p:txBody>
      </p:sp>
    </p:spTree>
    <p:extLst>
      <p:ext uri="{BB962C8B-B14F-4D97-AF65-F5344CB8AC3E}">
        <p14:creationId xmlns:p14="http://schemas.microsoft.com/office/powerpoint/2010/main" val="280791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3">
                                            <p:txEl>
                                              <p:pRg st="1" end="1"/>
                                            </p:txEl>
                                          </p:spTgt>
                                        </p:tgtEl>
                                        <p:attrNameLst>
                                          <p:attrName>style.color</p:attrName>
                                        </p:attrNameLst>
                                      </p:cBhvr>
                                      <p:to>
                                        <a:srgbClr val="E6007E"/>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Vraag 6 t/m 10</a:t>
            </a:r>
            <a:endParaRPr lang="nl-NL" dirty="0"/>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54842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8" name="Groep 7"/>
          <p:cNvGrpSpPr/>
          <p:nvPr/>
        </p:nvGrpSpPr>
        <p:grpSpPr>
          <a:xfrm>
            <a:off x="8172400" y="3939902"/>
            <a:ext cx="756000" cy="1017630"/>
            <a:chOff x="2661432" y="0"/>
            <a:chExt cx="3821136" cy="514350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1432" y="0"/>
              <a:ext cx="3821136" cy="5143500"/>
            </a:xfrm>
            <a:prstGeom prst="rect">
              <a:avLst/>
            </a:prstGeom>
          </p:spPr>
        </p:pic>
        <p:pic>
          <p:nvPicPr>
            <p:cNvPr id="4" name="Afbeelding 3"/>
            <p:cNvPicPr>
              <a:picLocks noChangeAspect="1"/>
            </p:cNvPicPr>
            <p:nvPr/>
          </p:nvPicPr>
          <p:blipFill>
            <a:blip r:embed="rId4"/>
            <a:stretch>
              <a:fillRect/>
            </a:stretch>
          </p:blipFill>
          <p:spPr>
            <a:xfrm>
              <a:off x="3078351" y="1855579"/>
              <a:ext cx="2987299" cy="2804403"/>
            </a:xfrm>
            <a:prstGeom prst="rect">
              <a:avLst/>
            </a:prstGeom>
          </p:spPr>
        </p:pic>
      </p:gr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452033">
            <a:off x="8311598" y="4341613"/>
            <a:ext cx="477605" cy="477602"/>
          </a:xfrm>
          <a:prstGeom prst="rect">
            <a:avLst/>
          </a:prstGeom>
        </p:spPr>
      </p:pic>
      <p:sp>
        <p:nvSpPr>
          <p:cNvPr id="12" name="Titel 11"/>
          <p:cNvSpPr>
            <a:spLocks noGrp="1"/>
          </p:cNvSpPr>
          <p:nvPr>
            <p:ph type="title"/>
          </p:nvPr>
        </p:nvSpPr>
        <p:spPr/>
        <p:txBody>
          <a:bodyPr/>
          <a:lstStyle/>
          <a:p>
            <a:r>
              <a:rPr lang="nl-NL" dirty="0" smtClean="0"/>
              <a:t>6. Touw om de aarde</a:t>
            </a:r>
            <a:endParaRPr lang="nl-NL" dirty="0"/>
          </a:p>
        </p:txBody>
      </p:sp>
      <p:sp>
        <p:nvSpPr>
          <p:cNvPr id="13" name="Tijdelijke aanduiding voor inhoud 12"/>
          <p:cNvSpPr>
            <a:spLocks noGrp="1"/>
          </p:cNvSpPr>
          <p:nvPr>
            <p:ph idx="1"/>
          </p:nvPr>
        </p:nvSpPr>
        <p:spPr/>
        <p:txBody>
          <a:bodyPr/>
          <a:lstStyle/>
          <a:p>
            <a:pPr marL="0" indent="0">
              <a:buNone/>
            </a:pPr>
            <a:r>
              <a:rPr lang="nl-NL" dirty="0" smtClean="0"/>
              <a:t>Stel </a:t>
            </a:r>
            <a:r>
              <a:rPr lang="nl-NL" dirty="0"/>
              <a:t>je voor dat we een touw strak om de evenaar van de aarde spannen. Hoeveel meter langer moet dit touw zijn om het, helemaal rondom, 30 centimeter boven de grond te laten lopen</a:t>
            </a:r>
            <a:r>
              <a:rPr lang="nl-NL" dirty="0" smtClean="0"/>
              <a:t>?</a:t>
            </a:r>
            <a:endParaRPr lang="nl-NL" dirty="0"/>
          </a:p>
        </p:txBody>
      </p:sp>
    </p:spTree>
    <p:extLst>
      <p:ext uri="{BB962C8B-B14F-4D97-AF65-F5344CB8AC3E}">
        <p14:creationId xmlns:p14="http://schemas.microsoft.com/office/powerpoint/2010/main" val="406467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90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8" name="Groep 7"/>
          <p:cNvGrpSpPr/>
          <p:nvPr/>
        </p:nvGrpSpPr>
        <p:grpSpPr>
          <a:xfrm>
            <a:off x="8172400" y="3939902"/>
            <a:ext cx="756000" cy="1017630"/>
            <a:chOff x="2661432" y="0"/>
            <a:chExt cx="3821136" cy="514350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1432" y="0"/>
              <a:ext cx="3821136" cy="5143500"/>
            </a:xfrm>
            <a:prstGeom prst="rect">
              <a:avLst/>
            </a:prstGeom>
          </p:spPr>
        </p:pic>
        <p:pic>
          <p:nvPicPr>
            <p:cNvPr id="4" name="Afbeelding 3"/>
            <p:cNvPicPr>
              <a:picLocks noChangeAspect="1"/>
            </p:cNvPicPr>
            <p:nvPr/>
          </p:nvPicPr>
          <p:blipFill>
            <a:blip r:embed="rId4"/>
            <a:stretch>
              <a:fillRect/>
            </a:stretch>
          </p:blipFill>
          <p:spPr>
            <a:xfrm>
              <a:off x="3078351" y="1855579"/>
              <a:ext cx="2987299" cy="2804403"/>
            </a:xfrm>
            <a:prstGeom prst="rect">
              <a:avLst/>
            </a:prstGeom>
          </p:spPr>
        </p:pic>
      </p:gr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452033">
            <a:off x="8311598" y="4341613"/>
            <a:ext cx="477605" cy="477602"/>
          </a:xfrm>
          <a:prstGeom prst="rect">
            <a:avLst/>
          </a:prstGeom>
        </p:spPr>
      </p:pic>
      <p:sp>
        <p:nvSpPr>
          <p:cNvPr id="12" name="Titel 11"/>
          <p:cNvSpPr>
            <a:spLocks noGrp="1"/>
          </p:cNvSpPr>
          <p:nvPr>
            <p:ph type="title"/>
          </p:nvPr>
        </p:nvSpPr>
        <p:spPr/>
        <p:txBody>
          <a:bodyPr/>
          <a:lstStyle/>
          <a:p>
            <a:r>
              <a:rPr lang="nl-NL" dirty="0" smtClean="0"/>
              <a:t>7. Kaarttruc</a:t>
            </a:r>
            <a:endParaRPr lang="nl-NL" dirty="0"/>
          </a:p>
        </p:txBody>
      </p:sp>
      <p:sp>
        <p:nvSpPr>
          <p:cNvPr id="13" name="Tijdelijke aanduiding voor inhoud 12"/>
          <p:cNvSpPr>
            <a:spLocks noGrp="1"/>
          </p:cNvSpPr>
          <p:nvPr>
            <p:ph idx="1"/>
          </p:nvPr>
        </p:nvSpPr>
        <p:spPr/>
        <p:txBody>
          <a:bodyPr>
            <a:normAutofit fontScale="92500" lnSpcReduction="10000"/>
          </a:bodyPr>
          <a:lstStyle/>
          <a:p>
            <a:pPr marL="0" indent="0">
              <a:buNone/>
            </a:pPr>
            <a:r>
              <a:rPr lang="nl-NL" dirty="0" smtClean="0"/>
              <a:t>Een </a:t>
            </a:r>
            <a:r>
              <a:rPr lang="nl-NL" dirty="0"/>
              <a:t>goochelaar vraagt je te raden welke kaart hij blind getrokken heeft uit een normaal spel kaarten. Voordat je raadt, mag je één van de twee volgende vragen </a:t>
            </a:r>
            <a:r>
              <a:rPr lang="nl-NL" dirty="0" smtClean="0"/>
              <a:t>stellen: X) </a:t>
            </a:r>
            <a:r>
              <a:rPr lang="nl-NL" dirty="0"/>
              <a:t>Is het een zwarte </a:t>
            </a:r>
            <a:r>
              <a:rPr lang="nl-NL" dirty="0" smtClean="0"/>
              <a:t>kaart? of Y</a:t>
            </a:r>
            <a:r>
              <a:rPr lang="nl-NL" dirty="0"/>
              <a:t>) Is het een ruiten </a:t>
            </a:r>
            <a:r>
              <a:rPr lang="nl-NL" dirty="0" smtClean="0"/>
              <a:t>twee?</a:t>
            </a:r>
            <a:r>
              <a:rPr lang="nl-NL" dirty="0"/>
              <a:t> </a:t>
            </a:r>
            <a:r>
              <a:rPr lang="nl-NL" dirty="0" smtClean="0"/>
              <a:t>Welke </a:t>
            </a:r>
            <a:r>
              <a:rPr lang="nl-NL" dirty="0"/>
              <a:t>vraag geeft de grootste kans op succes? </a:t>
            </a:r>
          </a:p>
          <a:p>
            <a:pPr marL="0" indent="0">
              <a:buNone/>
            </a:pPr>
            <a:r>
              <a:rPr lang="nl-NL" dirty="0"/>
              <a:t>A. Vraag X geeft de grootste kans op succes </a:t>
            </a:r>
          </a:p>
          <a:p>
            <a:pPr marL="0" indent="0">
              <a:buNone/>
            </a:pPr>
            <a:r>
              <a:rPr lang="nl-NL" dirty="0"/>
              <a:t>B. Vraag Y geeft de grootste kans op succes </a:t>
            </a:r>
          </a:p>
          <a:p>
            <a:pPr marL="0" indent="0">
              <a:buNone/>
            </a:pPr>
            <a:r>
              <a:rPr lang="nl-NL" dirty="0"/>
              <a:t>C. Het maakt niet uit of je vraag X of Y stelt </a:t>
            </a:r>
          </a:p>
        </p:txBody>
      </p:sp>
    </p:spTree>
    <p:extLst>
      <p:ext uri="{BB962C8B-B14F-4D97-AF65-F5344CB8AC3E}">
        <p14:creationId xmlns:p14="http://schemas.microsoft.com/office/powerpoint/2010/main" val="22162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par>
                                <p:cTn id="19" presetID="8" presetClass="emph" presetSubtype="0" fill="hold" nodeType="withEffect">
                                  <p:stCondLst>
                                    <p:cond delay="0"/>
                                  </p:stCondLst>
                                  <p:childTnLst>
                                    <p:animRot by="21600000">
                                      <p:cBhvr>
                                        <p:cTn id="20" dur="120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ep 7"/>
          <p:cNvGrpSpPr/>
          <p:nvPr/>
        </p:nvGrpSpPr>
        <p:grpSpPr>
          <a:xfrm>
            <a:off x="8172400" y="3939902"/>
            <a:ext cx="756000" cy="1017630"/>
            <a:chOff x="2661432" y="0"/>
            <a:chExt cx="3821136" cy="514350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1432" y="0"/>
              <a:ext cx="3821136" cy="5143500"/>
            </a:xfrm>
            <a:prstGeom prst="rect">
              <a:avLst/>
            </a:prstGeom>
          </p:spPr>
        </p:pic>
        <p:pic>
          <p:nvPicPr>
            <p:cNvPr id="4" name="Afbeelding 3"/>
            <p:cNvPicPr>
              <a:picLocks noChangeAspect="1"/>
            </p:cNvPicPr>
            <p:nvPr/>
          </p:nvPicPr>
          <p:blipFill>
            <a:blip r:embed="rId3"/>
            <a:stretch>
              <a:fillRect/>
            </a:stretch>
          </p:blipFill>
          <p:spPr>
            <a:xfrm>
              <a:off x="3078351" y="1855579"/>
              <a:ext cx="2987299" cy="2804403"/>
            </a:xfrm>
            <a:prstGeom prst="rect">
              <a:avLst/>
            </a:prstGeom>
          </p:spPr>
        </p:pic>
      </p:grpSp>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452033">
            <a:off x="8311598" y="4341613"/>
            <a:ext cx="477605" cy="477602"/>
          </a:xfrm>
          <a:prstGeom prst="rect">
            <a:avLst/>
          </a:prstGeom>
        </p:spPr>
      </p:pic>
      <p:sp>
        <p:nvSpPr>
          <p:cNvPr id="12" name="Titel 11"/>
          <p:cNvSpPr>
            <a:spLocks noGrp="1"/>
          </p:cNvSpPr>
          <p:nvPr>
            <p:ph type="title"/>
          </p:nvPr>
        </p:nvSpPr>
        <p:spPr/>
        <p:txBody>
          <a:bodyPr/>
          <a:lstStyle/>
          <a:p>
            <a:r>
              <a:rPr lang="nl-NL" dirty="0" smtClean="0"/>
              <a:t>8. Raad je plaatje – deel 1</a:t>
            </a:r>
            <a:endParaRPr lang="nl-NL" dirty="0"/>
          </a:p>
        </p:txBody>
      </p:sp>
      <p:sp>
        <p:nvSpPr>
          <p:cNvPr id="10" name="Tijdelijke aanduiding voor inhoud 9"/>
          <p:cNvSpPr>
            <a:spLocks noGrp="1"/>
          </p:cNvSpPr>
          <p:nvPr>
            <p:ph idx="1"/>
          </p:nvPr>
        </p:nvSpPr>
        <p:spPr/>
        <p:txBody>
          <a:bodyPr/>
          <a:lstStyle/>
          <a:p>
            <a:endParaRPr lang="nl-NL" dirty="0"/>
          </a:p>
        </p:txBody>
      </p:sp>
      <p:pic>
        <p:nvPicPr>
          <p:cNvPr id="11" name="Afbeelding 10"/>
          <p:cNvPicPr>
            <a:picLocks noChangeAspect="1"/>
          </p:cNvPicPr>
          <p:nvPr/>
        </p:nvPicPr>
        <p:blipFill>
          <a:blip r:embed="rId5"/>
          <a:stretch>
            <a:fillRect/>
          </a:stretch>
        </p:blipFill>
        <p:spPr>
          <a:xfrm>
            <a:off x="3042000" y="1203598"/>
            <a:ext cx="3060000" cy="3060000"/>
          </a:xfrm>
          <a:prstGeom prst="rect">
            <a:avLst/>
          </a:prstGeom>
          <a:noFill/>
        </p:spPr>
      </p:pic>
      <p:sp>
        <p:nvSpPr>
          <p:cNvPr id="14" name="Tekstvak 13"/>
          <p:cNvSpPr txBox="1"/>
          <p:nvPr/>
        </p:nvSpPr>
        <p:spPr>
          <a:xfrm>
            <a:off x="3042000" y="1524729"/>
            <a:ext cx="1530000" cy="830997"/>
          </a:xfrm>
          <a:prstGeom prst="rect">
            <a:avLst/>
          </a:prstGeom>
          <a:noFill/>
        </p:spPr>
        <p:txBody>
          <a:bodyPr wrap="square" rtlCol="0">
            <a:spAutoFit/>
          </a:bodyPr>
          <a:lstStyle/>
          <a:p>
            <a:pPr algn="ctr"/>
            <a:r>
              <a:rPr lang="nl-NL" sz="4800" b="1" dirty="0" smtClean="0">
                <a:solidFill>
                  <a:srgbClr val="E6007E"/>
                </a:solidFill>
              </a:rPr>
              <a:t>A</a:t>
            </a:r>
            <a:endParaRPr lang="nl-NL" sz="4800" b="1" dirty="0">
              <a:solidFill>
                <a:srgbClr val="E6007E"/>
              </a:solidFill>
            </a:endParaRPr>
          </a:p>
        </p:txBody>
      </p:sp>
      <p:sp>
        <p:nvSpPr>
          <p:cNvPr id="15" name="Tekstvak 14"/>
          <p:cNvSpPr txBox="1"/>
          <p:nvPr/>
        </p:nvSpPr>
        <p:spPr>
          <a:xfrm>
            <a:off x="4499992" y="1532788"/>
            <a:ext cx="1530000" cy="830997"/>
          </a:xfrm>
          <a:prstGeom prst="rect">
            <a:avLst/>
          </a:prstGeom>
          <a:noFill/>
        </p:spPr>
        <p:txBody>
          <a:bodyPr wrap="square" rtlCol="0">
            <a:spAutoFit/>
          </a:bodyPr>
          <a:lstStyle/>
          <a:p>
            <a:pPr algn="ctr"/>
            <a:r>
              <a:rPr lang="nl-NL" sz="4800" b="1" dirty="0">
                <a:solidFill>
                  <a:srgbClr val="E6007E"/>
                </a:solidFill>
              </a:rPr>
              <a:t>B</a:t>
            </a:r>
          </a:p>
        </p:txBody>
      </p:sp>
      <p:sp>
        <p:nvSpPr>
          <p:cNvPr id="16" name="Tekstvak 15"/>
          <p:cNvSpPr txBox="1"/>
          <p:nvPr/>
        </p:nvSpPr>
        <p:spPr>
          <a:xfrm>
            <a:off x="3059832" y="3055434"/>
            <a:ext cx="1530000" cy="830997"/>
          </a:xfrm>
          <a:prstGeom prst="rect">
            <a:avLst/>
          </a:prstGeom>
          <a:noFill/>
        </p:spPr>
        <p:txBody>
          <a:bodyPr wrap="square" rtlCol="0">
            <a:spAutoFit/>
          </a:bodyPr>
          <a:lstStyle/>
          <a:p>
            <a:pPr algn="ctr"/>
            <a:r>
              <a:rPr lang="nl-NL" sz="4800" b="1" dirty="0" smtClean="0">
                <a:solidFill>
                  <a:srgbClr val="E6007E"/>
                </a:solidFill>
              </a:rPr>
              <a:t>C</a:t>
            </a:r>
            <a:endParaRPr lang="nl-NL" sz="4800" b="1" dirty="0">
              <a:solidFill>
                <a:srgbClr val="E6007E"/>
              </a:solidFill>
            </a:endParaRPr>
          </a:p>
        </p:txBody>
      </p:sp>
      <p:sp>
        <p:nvSpPr>
          <p:cNvPr id="17" name="Tekstvak 16"/>
          <p:cNvSpPr txBox="1"/>
          <p:nvPr/>
        </p:nvSpPr>
        <p:spPr>
          <a:xfrm>
            <a:off x="4499992" y="3036897"/>
            <a:ext cx="1530000" cy="830997"/>
          </a:xfrm>
          <a:prstGeom prst="rect">
            <a:avLst/>
          </a:prstGeom>
          <a:noFill/>
        </p:spPr>
        <p:txBody>
          <a:bodyPr wrap="square" rtlCol="0">
            <a:spAutoFit/>
          </a:bodyPr>
          <a:lstStyle/>
          <a:p>
            <a:pPr algn="ctr"/>
            <a:r>
              <a:rPr lang="nl-NL" sz="4800" b="1" dirty="0" smtClean="0">
                <a:solidFill>
                  <a:srgbClr val="E6007E"/>
                </a:solidFill>
              </a:rPr>
              <a:t>D</a:t>
            </a:r>
            <a:endParaRPr lang="nl-NL" sz="4800" b="1" dirty="0">
              <a:solidFill>
                <a:srgbClr val="E6007E"/>
              </a:solidFill>
            </a:endParaRPr>
          </a:p>
        </p:txBody>
      </p:sp>
    </p:spTree>
    <p:extLst>
      <p:ext uri="{BB962C8B-B14F-4D97-AF65-F5344CB8AC3E}">
        <p14:creationId xmlns:p14="http://schemas.microsoft.com/office/powerpoint/2010/main" val="275048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8" presetClass="emph" presetSubtype="0" fill="hold" nodeType="withEffect">
                                  <p:stCondLst>
                                    <p:cond delay="0"/>
                                  </p:stCondLst>
                                  <p:childTnLst>
                                    <p:animRot by="21600000">
                                      <p:cBhvr>
                                        <p:cTn id="20" dur="60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Welkom bij </a:t>
            </a:r>
            <a:r>
              <a:rPr lang="nl-NL" dirty="0" err="1" smtClean="0"/>
              <a:t>Fontys</a:t>
            </a:r>
            <a:r>
              <a:rPr lang="nl-NL" dirty="0" smtClean="0"/>
              <a:t> Technische Natuurkunde!</a:t>
            </a:r>
            <a:endParaRPr lang="nl-NL" dirty="0"/>
          </a:p>
        </p:txBody>
      </p:sp>
      <p:sp>
        <p:nvSpPr>
          <p:cNvPr id="3" name="Tijdelijke aanduiding voor inhoud 2"/>
          <p:cNvSpPr>
            <a:spLocks noGrp="1"/>
          </p:cNvSpPr>
          <p:nvPr>
            <p:ph idx="1"/>
          </p:nvPr>
        </p:nvSpPr>
        <p:spPr/>
        <p:txBody>
          <a:bodyPr/>
          <a:lstStyle/>
          <a:p>
            <a:r>
              <a:rPr lang="nl-NL" dirty="0" smtClean="0"/>
              <a:t>TN bestaat 50 jaar!</a:t>
            </a:r>
          </a:p>
          <a:p>
            <a:r>
              <a:rPr lang="nl-NL" dirty="0" smtClean="0"/>
              <a:t>Vanaf maart 2018 op: </a:t>
            </a:r>
            <a:r>
              <a:rPr lang="nl-NL" dirty="0" smtClean="0">
                <a:solidFill>
                  <a:srgbClr val="E6007E"/>
                </a:solidFill>
              </a:rPr>
              <a:t>www.fontys.nl/50jaarTN</a:t>
            </a:r>
          </a:p>
        </p:txBody>
      </p:sp>
    </p:spTree>
    <p:extLst>
      <p:ext uri="{BB962C8B-B14F-4D97-AF65-F5344CB8AC3E}">
        <p14:creationId xmlns:p14="http://schemas.microsoft.com/office/powerpoint/2010/main" val="181562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8" name="Groep 7"/>
          <p:cNvGrpSpPr/>
          <p:nvPr/>
        </p:nvGrpSpPr>
        <p:grpSpPr>
          <a:xfrm>
            <a:off x="8172400" y="3939902"/>
            <a:ext cx="756000" cy="1017630"/>
            <a:chOff x="2661432" y="0"/>
            <a:chExt cx="3821136" cy="514350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1432" y="0"/>
              <a:ext cx="3821136" cy="5143500"/>
            </a:xfrm>
            <a:prstGeom prst="rect">
              <a:avLst/>
            </a:prstGeom>
          </p:spPr>
        </p:pic>
        <p:pic>
          <p:nvPicPr>
            <p:cNvPr id="4" name="Afbeelding 3"/>
            <p:cNvPicPr>
              <a:picLocks noChangeAspect="1"/>
            </p:cNvPicPr>
            <p:nvPr/>
          </p:nvPicPr>
          <p:blipFill>
            <a:blip r:embed="rId4"/>
            <a:stretch>
              <a:fillRect/>
            </a:stretch>
          </p:blipFill>
          <p:spPr>
            <a:xfrm>
              <a:off x="3078351" y="1855579"/>
              <a:ext cx="2987299" cy="2804403"/>
            </a:xfrm>
            <a:prstGeom prst="rect">
              <a:avLst/>
            </a:prstGeom>
          </p:spPr>
        </p:pic>
      </p:gr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452033">
            <a:off x="8311598" y="4341613"/>
            <a:ext cx="477605" cy="477602"/>
          </a:xfrm>
          <a:prstGeom prst="rect">
            <a:avLst/>
          </a:prstGeom>
        </p:spPr>
      </p:pic>
      <p:sp>
        <p:nvSpPr>
          <p:cNvPr id="12" name="Titel 11"/>
          <p:cNvSpPr>
            <a:spLocks noGrp="1"/>
          </p:cNvSpPr>
          <p:nvPr>
            <p:ph type="title"/>
          </p:nvPr>
        </p:nvSpPr>
        <p:spPr/>
        <p:txBody>
          <a:bodyPr/>
          <a:lstStyle/>
          <a:p>
            <a:r>
              <a:rPr lang="nl-NL" dirty="0" smtClean="0"/>
              <a:t>9. Lucifers</a:t>
            </a:r>
            <a:endParaRPr lang="nl-NL" dirty="0"/>
          </a:p>
        </p:txBody>
      </p:sp>
      <p:sp>
        <p:nvSpPr>
          <p:cNvPr id="13" name="Tijdelijke aanduiding voor inhoud 12"/>
          <p:cNvSpPr>
            <a:spLocks noGrp="1"/>
          </p:cNvSpPr>
          <p:nvPr>
            <p:ph idx="1"/>
          </p:nvPr>
        </p:nvSpPr>
        <p:spPr/>
        <p:txBody>
          <a:bodyPr/>
          <a:lstStyle/>
          <a:p>
            <a:pPr marL="0" indent="0">
              <a:buNone/>
            </a:pPr>
            <a:r>
              <a:rPr lang="nl-NL" dirty="0"/>
              <a:t>Wat is het hoogste getal dat je kunt krijgen bij het verplaatsen van twee lucifers?</a:t>
            </a:r>
          </a:p>
        </p:txBody>
      </p:sp>
      <p:pic>
        <p:nvPicPr>
          <p:cNvPr id="5" name="Afbeelding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4733" y="2139702"/>
            <a:ext cx="4534533" cy="1819529"/>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0477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8" presetClass="emph" presetSubtype="0" fill="hold" nodeType="withEffect">
                                  <p:stCondLst>
                                    <p:cond delay="0"/>
                                  </p:stCondLst>
                                  <p:childTnLst>
                                    <p:animRot by="21600000">
                                      <p:cBhvr>
                                        <p:cTn id="12" dur="90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8" name="Groep 7"/>
          <p:cNvGrpSpPr/>
          <p:nvPr/>
        </p:nvGrpSpPr>
        <p:grpSpPr>
          <a:xfrm>
            <a:off x="8172400" y="3939902"/>
            <a:ext cx="756000" cy="1017630"/>
            <a:chOff x="2661432" y="0"/>
            <a:chExt cx="3821136" cy="514350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1432" y="0"/>
              <a:ext cx="3821136" cy="5143500"/>
            </a:xfrm>
            <a:prstGeom prst="rect">
              <a:avLst/>
            </a:prstGeom>
          </p:spPr>
        </p:pic>
        <p:pic>
          <p:nvPicPr>
            <p:cNvPr id="4" name="Afbeelding 3"/>
            <p:cNvPicPr>
              <a:picLocks noChangeAspect="1"/>
            </p:cNvPicPr>
            <p:nvPr/>
          </p:nvPicPr>
          <p:blipFill>
            <a:blip r:embed="rId4"/>
            <a:stretch>
              <a:fillRect/>
            </a:stretch>
          </p:blipFill>
          <p:spPr>
            <a:xfrm>
              <a:off x="3078351" y="1855579"/>
              <a:ext cx="2987299" cy="2804403"/>
            </a:xfrm>
            <a:prstGeom prst="rect">
              <a:avLst/>
            </a:prstGeom>
          </p:spPr>
        </p:pic>
      </p:gr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452033">
            <a:off x="8311598" y="4341613"/>
            <a:ext cx="477605" cy="477602"/>
          </a:xfrm>
          <a:prstGeom prst="rect">
            <a:avLst/>
          </a:prstGeom>
        </p:spPr>
      </p:pic>
      <p:sp>
        <p:nvSpPr>
          <p:cNvPr id="12" name="Titel 11"/>
          <p:cNvSpPr>
            <a:spLocks noGrp="1"/>
          </p:cNvSpPr>
          <p:nvPr>
            <p:ph type="title"/>
          </p:nvPr>
        </p:nvSpPr>
        <p:spPr/>
        <p:txBody>
          <a:bodyPr/>
          <a:lstStyle/>
          <a:p>
            <a:r>
              <a:rPr lang="nl-NL" dirty="0" smtClean="0"/>
              <a:t>10. Demo: Koffie</a:t>
            </a:r>
            <a:endParaRPr lang="nl-NL" dirty="0"/>
          </a:p>
        </p:txBody>
      </p:sp>
      <p:sp>
        <p:nvSpPr>
          <p:cNvPr id="13" name="Tijdelijke aanduiding voor inhoud 12"/>
          <p:cNvSpPr>
            <a:spLocks noGrp="1"/>
          </p:cNvSpPr>
          <p:nvPr>
            <p:ph idx="1"/>
          </p:nvPr>
        </p:nvSpPr>
        <p:spPr/>
        <p:txBody>
          <a:bodyPr>
            <a:noAutofit/>
          </a:bodyPr>
          <a:lstStyle/>
          <a:p>
            <a:pPr marL="0" indent="0">
              <a:buNone/>
            </a:pPr>
            <a:r>
              <a:rPr lang="nl-NL" sz="2000" dirty="0"/>
              <a:t>Er staat een heerlijk kopje koffie op je te wachten. Helaas: net als je de koffiemelk erbij wilt doen, wordt er aangebeld. Hoe zorg je er nu voor dat de koffie zo warm mogelijk blijft? Neem aan dat de koffiemelk op kamertemperatuur is. </a:t>
            </a:r>
          </a:p>
          <a:p>
            <a:pPr marL="0" indent="0">
              <a:buNone/>
            </a:pPr>
            <a:r>
              <a:rPr lang="nl-NL" sz="2000" dirty="0"/>
              <a:t>A. Je moet de melk </a:t>
            </a:r>
            <a:r>
              <a:rPr lang="nl-NL" sz="2000" dirty="0" smtClean="0"/>
              <a:t>snel bij </a:t>
            </a:r>
            <a:r>
              <a:rPr lang="nl-NL" sz="2000" dirty="0"/>
              <a:t>de koffie gooien </a:t>
            </a:r>
            <a:r>
              <a:rPr lang="nl-NL" sz="2000" dirty="0" smtClean="0"/>
              <a:t>vóór </a:t>
            </a:r>
            <a:r>
              <a:rPr lang="nl-NL" sz="2000" dirty="0"/>
              <a:t>je naar de deur loopt; </a:t>
            </a:r>
          </a:p>
          <a:p>
            <a:pPr marL="0" indent="0">
              <a:buNone/>
            </a:pPr>
            <a:r>
              <a:rPr lang="nl-NL" sz="2000" dirty="0"/>
              <a:t>B. Je moet de melk pas bij de koffie </a:t>
            </a:r>
            <a:r>
              <a:rPr lang="nl-NL" sz="2000" dirty="0" smtClean="0"/>
              <a:t>gooien zodra je </a:t>
            </a:r>
            <a:r>
              <a:rPr lang="nl-NL" sz="2000" dirty="0"/>
              <a:t>terug </a:t>
            </a:r>
            <a:r>
              <a:rPr lang="nl-NL" sz="2000" dirty="0" smtClean="0"/>
              <a:t>bent; </a:t>
            </a:r>
            <a:endParaRPr lang="nl-NL" sz="2000" dirty="0"/>
          </a:p>
          <a:p>
            <a:pPr marL="0" indent="0">
              <a:buNone/>
            </a:pPr>
            <a:r>
              <a:rPr lang="nl-NL" sz="2000" dirty="0"/>
              <a:t>C. Het maakt niet </a:t>
            </a:r>
            <a:r>
              <a:rPr lang="nl-NL" sz="2000" dirty="0" smtClean="0"/>
              <a:t>uit.</a:t>
            </a:r>
          </a:p>
        </p:txBody>
      </p:sp>
    </p:spTree>
    <p:extLst>
      <p:ext uri="{BB962C8B-B14F-4D97-AF65-F5344CB8AC3E}">
        <p14:creationId xmlns:p14="http://schemas.microsoft.com/office/powerpoint/2010/main" val="185298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par>
                                <p:cTn id="19" presetID="8" presetClass="emph" presetSubtype="0" fill="hold" nodeType="withEffect">
                                  <p:stCondLst>
                                    <p:cond delay="0"/>
                                  </p:stCondLst>
                                  <p:childTnLst>
                                    <p:animRot by="21600000">
                                      <p:cBhvr>
                                        <p:cTn id="20" dur="120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Antwoorden vraag 6 t/m 10</a:t>
            </a:r>
            <a:endParaRPr lang="nl-NL" dirty="0"/>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328009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smtClean="0"/>
              <a:t>6. Touw om de aarde</a:t>
            </a:r>
            <a:endParaRPr lang="nl-NL" dirty="0"/>
          </a:p>
        </p:txBody>
      </p:sp>
      <p:sp>
        <p:nvSpPr>
          <p:cNvPr id="13" name="Tijdelijke aanduiding voor inhoud 12"/>
          <p:cNvSpPr>
            <a:spLocks noGrp="1"/>
          </p:cNvSpPr>
          <p:nvPr>
            <p:ph idx="1"/>
          </p:nvPr>
        </p:nvSpPr>
        <p:spPr/>
        <p:txBody>
          <a:bodyPr/>
          <a:lstStyle/>
          <a:p>
            <a:pPr marL="0" indent="0">
              <a:buNone/>
            </a:pPr>
            <a:r>
              <a:rPr lang="nl-NL" dirty="0" smtClean="0"/>
              <a:t>Stel </a:t>
            </a:r>
            <a:r>
              <a:rPr lang="nl-NL" dirty="0"/>
              <a:t>je voor dat we een touw strak om de evenaar van de aarde spannen. Hoeveel meter langer moet dit touw zijn om het, helemaal rondom, 30 centimeter boven de grond te laten lopen</a:t>
            </a:r>
            <a:r>
              <a:rPr lang="nl-NL" dirty="0" smtClean="0"/>
              <a:t>?</a:t>
            </a:r>
          </a:p>
          <a:p>
            <a:pPr marL="0" indent="0">
              <a:buNone/>
            </a:pPr>
            <a:r>
              <a:rPr lang="nl-NL" dirty="0" smtClean="0">
                <a:solidFill>
                  <a:srgbClr val="E6007E"/>
                </a:solidFill>
              </a:rPr>
              <a:t>1,89 meter</a:t>
            </a:r>
            <a:endParaRPr lang="nl-NL" dirty="0">
              <a:solidFill>
                <a:srgbClr val="E6007E"/>
              </a:solidFill>
            </a:endParaRPr>
          </a:p>
        </p:txBody>
      </p:sp>
    </p:spTree>
    <p:extLst>
      <p:ext uri="{BB962C8B-B14F-4D97-AF65-F5344CB8AC3E}">
        <p14:creationId xmlns:p14="http://schemas.microsoft.com/office/powerpoint/2010/main" val="255789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smtClean="0"/>
              <a:t>7. Kaarttruc</a:t>
            </a:r>
            <a:endParaRPr lang="nl-NL" dirty="0"/>
          </a:p>
        </p:txBody>
      </p:sp>
      <p:sp>
        <p:nvSpPr>
          <p:cNvPr id="13" name="Tijdelijke aanduiding voor inhoud 12"/>
          <p:cNvSpPr>
            <a:spLocks noGrp="1"/>
          </p:cNvSpPr>
          <p:nvPr>
            <p:ph idx="1"/>
          </p:nvPr>
        </p:nvSpPr>
        <p:spPr/>
        <p:txBody>
          <a:bodyPr>
            <a:normAutofit fontScale="92500" lnSpcReduction="10000"/>
          </a:bodyPr>
          <a:lstStyle/>
          <a:p>
            <a:pPr marL="0" indent="0">
              <a:buNone/>
            </a:pPr>
            <a:r>
              <a:rPr lang="nl-NL" dirty="0" smtClean="0"/>
              <a:t>Een </a:t>
            </a:r>
            <a:r>
              <a:rPr lang="nl-NL" dirty="0"/>
              <a:t>goochelaar vraagt je te raden welke kaart hij blind getrokken heeft uit een normaal spel kaarten. Voordat je raadt, mag je één van de twee volgende vragen </a:t>
            </a:r>
            <a:r>
              <a:rPr lang="nl-NL" dirty="0" smtClean="0"/>
              <a:t>stellen: X) </a:t>
            </a:r>
            <a:r>
              <a:rPr lang="nl-NL" dirty="0"/>
              <a:t>Is het een zwarte </a:t>
            </a:r>
            <a:r>
              <a:rPr lang="nl-NL" dirty="0" smtClean="0"/>
              <a:t>kaart? of Y</a:t>
            </a:r>
            <a:r>
              <a:rPr lang="nl-NL" dirty="0"/>
              <a:t>) Is het een ruiten </a:t>
            </a:r>
            <a:r>
              <a:rPr lang="nl-NL" dirty="0" smtClean="0"/>
              <a:t>twee?</a:t>
            </a:r>
            <a:r>
              <a:rPr lang="nl-NL" dirty="0"/>
              <a:t> </a:t>
            </a:r>
            <a:r>
              <a:rPr lang="nl-NL" dirty="0" smtClean="0"/>
              <a:t>Welke </a:t>
            </a:r>
            <a:r>
              <a:rPr lang="nl-NL" dirty="0"/>
              <a:t>vraag geeft de grootste kans op succes? </a:t>
            </a:r>
          </a:p>
          <a:p>
            <a:pPr marL="0" indent="0">
              <a:buNone/>
            </a:pPr>
            <a:r>
              <a:rPr lang="nl-NL" dirty="0"/>
              <a:t>A. Vraag X geeft de grootste kans op succes </a:t>
            </a:r>
          </a:p>
          <a:p>
            <a:pPr marL="0" indent="0">
              <a:buNone/>
            </a:pPr>
            <a:r>
              <a:rPr lang="nl-NL" dirty="0"/>
              <a:t>B. Vraag Y geeft de grootste kans op succes </a:t>
            </a:r>
          </a:p>
          <a:p>
            <a:pPr marL="0" indent="0">
              <a:buNone/>
            </a:pPr>
            <a:r>
              <a:rPr lang="nl-NL" dirty="0"/>
              <a:t>C. Het maakt niet uit of je vraag X of Y </a:t>
            </a:r>
            <a:r>
              <a:rPr lang="nl-NL" dirty="0" smtClean="0"/>
              <a:t>stelt</a:t>
            </a:r>
            <a:endParaRPr lang="nl-NL" dirty="0"/>
          </a:p>
        </p:txBody>
      </p:sp>
    </p:spTree>
    <p:extLst>
      <p:ext uri="{BB962C8B-B14F-4D97-AF65-F5344CB8AC3E}">
        <p14:creationId xmlns:p14="http://schemas.microsoft.com/office/powerpoint/2010/main" val="226106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3">
                                            <p:txEl>
                                              <p:pRg st="3" end="3"/>
                                            </p:txEl>
                                          </p:spTgt>
                                        </p:tgtEl>
                                        <p:attrNameLst>
                                          <p:attrName>style.color</p:attrName>
                                        </p:attrNameLst>
                                      </p:cBhvr>
                                      <p:to>
                                        <a:srgbClr val="E6007E"/>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smtClean="0"/>
              <a:t>8. Raad je plaatje – deel 1</a:t>
            </a:r>
            <a:endParaRPr lang="nl-NL" dirty="0"/>
          </a:p>
        </p:txBody>
      </p:sp>
      <p:sp>
        <p:nvSpPr>
          <p:cNvPr id="10" name="Tijdelijke aanduiding voor inhoud 9"/>
          <p:cNvSpPr>
            <a:spLocks noGrp="1"/>
          </p:cNvSpPr>
          <p:nvPr>
            <p:ph idx="1"/>
          </p:nvPr>
        </p:nvSpPr>
        <p:spPr/>
        <p:txBody>
          <a:bodyPr/>
          <a:lstStyle/>
          <a:p>
            <a:endParaRPr lang="nl-NL" dirty="0"/>
          </a:p>
        </p:txBody>
      </p:sp>
      <p:pic>
        <p:nvPicPr>
          <p:cNvPr id="11" name="Afbeelding 10"/>
          <p:cNvPicPr>
            <a:picLocks noChangeAspect="1"/>
          </p:cNvPicPr>
          <p:nvPr/>
        </p:nvPicPr>
        <p:blipFill>
          <a:blip r:embed="rId2"/>
          <a:stretch>
            <a:fillRect/>
          </a:stretch>
        </p:blipFill>
        <p:spPr>
          <a:xfrm>
            <a:off x="3042000" y="1203598"/>
            <a:ext cx="3060000" cy="3060000"/>
          </a:xfrm>
          <a:prstGeom prst="rect">
            <a:avLst/>
          </a:prstGeom>
          <a:noFill/>
        </p:spPr>
      </p:pic>
      <p:sp>
        <p:nvSpPr>
          <p:cNvPr id="17" name="Tekstvak 16"/>
          <p:cNvSpPr txBox="1"/>
          <p:nvPr/>
        </p:nvSpPr>
        <p:spPr>
          <a:xfrm>
            <a:off x="4499992" y="3036897"/>
            <a:ext cx="1530000" cy="830997"/>
          </a:xfrm>
          <a:prstGeom prst="rect">
            <a:avLst/>
          </a:prstGeom>
          <a:noFill/>
        </p:spPr>
        <p:txBody>
          <a:bodyPr wrap="square" rtlCol="0">
            <a:spAutoFit/>
          </a:bodyPr>
          <a:lstStyle/>
          <a:p>
            <a:pPr algn="ctr"/>
            <a:r>
              <a:rPr lang="nl-NL" sz="4800" b="1" dirty="0" smtClean="0">
                <a:solidFill>
                  <a:srgbClr val="E6007E"/>
                </a:solidFill>
              </a:rPr>
              <a:t>D</a:t>
            </a:r>
            <a:endParaRPr lang="nl-NL" sz="4800" b="1" dirty="0">
              <a:solidFill>
                <a:srgbClr val="E6007E"/>
              </a:solidFill>
            </a:endParaRPr>
          </a:p>
        </p:txBody>
      </p:sp>
    </p:spTree>
    <p:extLst>
      <p:ext uri="{BB962C8B-B14F-4D97-AF65-F5344CB8AC3E}">
        <p14:creationId xmlns:p14="http://schemas.microsoft.com/office/powerpoint/2010/main" val="403600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smtClean="0"/>
              <a:t>9. Lucifers</a:t>
            </a:r>
            <a:endParaRPr lang="nl-NL" dirty="0"/>
          </a:p>
        </p:txBody>
      </p:sp>
      <p:sp>
        <p:nvSpPr>
          <p:cNvPr id="13" name="Tijdelijke aanduiding voor inhoud 12"/>
          <p:cNvSpPr>
            <a:spLocks noGrp="1"/>
          </p:cNvSpPr>
          <p:nvPr>
            <p:ph idx="1"/>
          </p:nvPr>
        </p:nvSpPr>
        <p:spPr/>
        <p:txBody>
          <a:bodyPr/>
          <a:lstStyle/>
          <a:p>
            <a:pPr marL="0" indent="0">
              <a:buNone/>
            </a:pPr>
            <a:r>
              <a:rPr lang="nl-NL" dirty="0"/>
              <a:t>Wat is het hoogste getal dat je kunt krijgen bij het verplaatsen van twee lucifers</a:t>
            </a:r>
            <a:r>
              <a:rPr lang="nl-NL" dirty="0" smtClean="0"/>
              <a:t>?</a:t>
            </a:r>
          </a:p>
          <a:p>
            <a:pPr marL="0" indent="0">
              <a:buNone/>
            </a:pPr>
            <a:r>
              <a:rPr lang="nl-NL" dirty="0" smtClean="0">
                <a:solidFill>
                  <a:srgbClr val="E6007E"/>
                </a:solidFill>
              </a:rPr>
              <a:t>811.105</a:t>
            </a:r>
            <a:endParaRPr lang="nl-NL" dirty="0">
              <a:solidFill>
                <a:srgbClr val="E6007E"/>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733" y="2840453"/>
            <a:ext cx="4534533" cy="1819529"/>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4055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smtClean="0"/>
              <a:t>10. Demo: Koffie</a:t>
            </a:r>
            <a:endParaRPr lang="nl-NL" dirty="0"/>
          </a:p>
        </p:txBody>
      </p:sp>
      <p:sp>
        <p:nvSpPr>
          <p:cNvPr id="13" name="Tijdelijke aanduiding voor inhoud 12"/>
          <p:cNvSpPr>
            <a:spLocks noGrp="1"/>
          </p:cNvSpPr>
          <p:nvPr>
            <p:ph idx="1"/>
          </p:nvPr>
        </p:nvSpPr>
        <p:spPr/>
        <p:txBody>
          <a:bodyPr>
            <a:noAutofit/>
          </a:bodyPr>
          <a:lstStyle/>
          <a:p>
            <a:pPr marL="0" indent="0">
              <a:buNone/>
            </a:pPr>
            <a:r>
              <a:rPr lang="nl-NL" sz="2000" dirty="0"/>
              <a:t>Er staat een heerlijk kopje koffie op je te wachten. Helaas: net als je de koffiemelk erbij wilt doen, wordt er aangebeld. Hoe zorg je er nu voor dat de koffie zo warm mogelijk blijft? Neem aan dat de koffiemelk op kamertemperatuur is. </a:t>
            </a:r>
          </a:p>
          <a:p>
            <a:pPr marL="0" indent="0">
              <a:buNone/>
            </a:pPr>
            <a:r>
              <a:rPr lang="nl-NL" sz="2000" dirty="0"/>
              <a:t>A. Je moet de melk </a:t>
            </a:r>
            <a:r>
              <a:rPr lang="nl-NL" sz="2000" dirty="0" smtClean="0"/>
              <a:t>snel bij </a:t>
            </a:r>
            <a:r>
              <a:rPr lang="nl-NL" sz="2000" dirty="0"/>
              <a:t>de koffie gooien </a:t>
            </a:r>
            <a:r>
              <a:rPr lang="nl-NL" sz="2000" dirty="0" smtClean="0"/>
              <a:t>vóór </a:t>
            </a:r>
            <a:r>
              <a:rPr lang="nl-NL" sz="2000" dirty="0"/>
              <a:t>je naar de deur </a:t>
            </a:r>
            <a:r>
              <a:rPr lang="nl-NL" sz="2000" dirty="0" smtClean="0"/>
              <a:t>loopt </a:t>
            </a:r>
            <a:endParaRPr lang="nl-NL" sz="2000" dirty="0"/>
          </a:p>
          <a:p>
            <a:pPr marL="0" indent="0">
              <a:buNone/>
            </a:pPr>
            <a:r>
              <a:rPr lang="nl-NL" sz="2000" dirty="0"/>
              <a:t>B. Je moet de melk pas bij de koffie </a:t>
            </a:r>
            <a:r>
              <a:rPr lang="nl-NL" sz="2000" dirty="0" smtClean="0"/>
              <a:t>gooien zodra je </a:t>
            </a:r>
            <a:r>
              <a:rPr lang="nl-NL" sz="2000" dirty="0"/>
              <a:t>terug </a:t>
            </a:r>
            <a:r>
              <a:rPr lang="nl-NL" sz="2000" dirty="0" smtClean="0"/>
              <a:t>bent</a:t>
            </a:r>
            <a:endParaRPr lang="nl-NL" sz="2000" dirty="0"/>
          </a:p>
          <a:p>
            <a:pPr marL="0" indent="0">
              <a:buNone/>
            </a:pPr>
            <a:r>
              <a:rPr lang="nl-NL" sz="2000" dirty="0"/>
              <a:t>C. Het maakt niet </a:t>
            </a:r>
            <a:r>
              <a:rPr lang="nl-NL" sz="2000" dirty="0" smtClean="0"/>
              <a:t>uit</a:t>
            </a:r>
          </a:p>
        </p:txBody>
      </p:sp>
      <p:pic>
        <p:nvPicPr>
          <p:cNvPr id="2" name="vr10">
            <a:hlinkClick r:id="" action="ppaction://media"/>
          </p:cNvPr>
          <p:cNvPicPr>
            <a:picLocks noChangeAspect="1"/>
          </p:cNvPicPr>
          <p:nvPr>
            <a:videoFile r:link="rId2"/>
            <p:extLst>
              <p:ext uri="{DAA4B4D4-6D71-4841-9C94-3DE7FCFB9230}">
                <p14:media xmlns:p14="http://schemas.microsoft.com/office/powerpoint/2010/main" r:embed="rId1">
                  <p14:fade in="1000" out="1000"/>
                </p14:media>
              </p:ext>
            </p:extLst>
          </p:nvPr>
        </p:nvPicPr>
        <p:blipFill>
          <a:blip r:embed="rId5"/>
          <a:stretch>
            <a:fillRect/>
          </a:stretch>
        </p:blipFill>
        <p:spPr>
          <a:xfrm>
            <a:off x="2133600" y="915566"/>
            <a:ext cx="4876800" cy="3657600"/>
          </a:xfrm>
          <a:prstGeom prst="rect">
            <a:avLst/>
          </a:prstGeom>
        </p:spPr>
      </p:pic>
    </p:spTree>
    <p:extLst>
      <p:ext uri="{BB962C8B-B14F-4D97-AF65-F5344CB8AC3E}">
        <p14:creationId xmlns:p14="http://schemas.microsoft.com/office/powerpoint/2010/main" val="357129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7537"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
                                        </p:tgtEl>
                                        <p:attrNameLst>
                                          <p:attrName>style.visibility</p:attrName>
                                        </p:attrNameLst>
                                      </p:cBhvr>
                                      <p:to>
                                        <p:strVal val="hidden"/>
                                      </p:to>
                                    </p:set>
                                    <p:cmd type="call" cmd="stop">
                                      <p:cBhvr>
                                        <p:cTn id="17" dur="1">
                                          <p:stCondLst>
                                            <p:cond delay="0"/>
                                          </p:stCondLst>
                                        </p:cTn>
                                        <p:tgtEl>
                                          <p:spTgt spid="2"/>
                                        </p:tgtEl>
                                      </p:cBhvr>
                                    </p:cmd>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500" fill="hold"/>
                                        <p:tgtEl>
                                          <p:spTgt spid="13">
                                            <p:txEl>
                                              <p:pRg st="1" end="1"/>
                                            </p:txEl>
                                          </p:spTgt>
                                        </p:tgtEl>
                                        <p:attrNameLst>
                                          <p:attrName>style.color</p:attrName>
                                        </p:attrNameLst>
                                      </p:cBhvr>
                                      <p:to>
                                        <a:srgbClr val="E6007E"/>
                                      </p:to>
                                    </p:animClr>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2"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Vraag 11 t/m 15</a:t>
            </a:r>
            <a:endParaRPr lang="nl-NL" dirty="0"/>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124576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8" name="Groep 7"/>
          <p:cNvGrpSpPr/>
          <p:nvPr/>
        </p:nvGrpSpPr>
        <p:grpSpPr>
          <a:xfrm>
            <a:off x="8172400" y="3939902"/>
            <a:ext cx="756000" cy="1017630"/>
            <a:chOff x="2661432" y="0"/>
            <a:chExt cx="3821136" cy="514350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1432" y="0"/>
              <a:ext cx="3821136" cy="5143500"/>
            </a:xfrm>
            <a:prstGeom prst="rect">
              <a:avLst/>
            </a:prstGeom>
          </p:spPr>
        </p:pic>
        <p:pic>
          <p:nvPicPr>
            <p:cNvPr id="4" name="Afbeelding 3"/>
            <p:cNvPicPr>
              <a:picLocks noChangeAspect="1"/>
            </p:cNvPicPr>
            <p:nvPr/>
          </p:nvPicPr>
          <p:blipFill>
            <a:blip r:embed="rId4"/>
            <a:stretch>
              <a:fillRect/>
            </a:stretch>
          </p:blipFill>
          <p:spPr>
            <a:xfrm>
              <a:off x="3078351" y="1855579"/>
              <a:ext cx="2987299" cy="2804403"/>
            </a:xfrm>
            <a:prstGeom prst="rect">
              <a:avLst/>
            </a:prstGeom>
          </p:spPr>
        </p:pic>
      </p:gr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452033">
            <a:off x="8311598" y="4341613"/>
            <a:ext cx="477605" cy="477602"/>
          </a:xfrm>
          <a:prstGeom prst="rect">
            <a:avLst/>
          </a:prstGeom>
        </p:spPr>
      </p:pic>
      <p:sp>
        <p:nvSpPr>
          <p:cNvPr id="12" name="Titel 11"/>
          <p:cNvSpPr>
            <a:spLocks noGrp="1"/>
          </p:cNvSpPr>
          <p:nvPr>
            <p:ph type="title"/>
          </p:nvPr>
        </p:nvSpPr>
        <p:spPr/>
        <p:txBody>
          <a:bodyPr/>
          <a:lstStyle/>
          <a:p>
            <a:r>
              <a:rPr lang="nl-NL" dirty="0" smtClean="0"/>
              <a:t>11. Radioactief verval</a:t>
            </a:r>
            <a:endParaRPr lang="nl-NL" dirty="0"/>
          </a:p>
        </p:txBody>
      </p:sp>
      <p:sp>
        <p:nvSpPr>
          <p:cNvPr id="13" name="Tijdelijke aanduiding voor inhoud 12"/>
          <p:cNvSpPr>
            <a:spLocks noGrp="1"/>
          </p:cNvSpPr>
          <p:nvPr>
            <p:ph idx="1"/>
          </p:nvPr>
        </p:nvSpPr>
        <p:spPr/>
        <p:txBody>
          <a:bodyPr/>
          <a:lstStyle/>
          <a:p>
            <a:pPr marL="0" indent="0">
              <a:buNone/>
            </a:pPr>
            <a:r>
              <a:rPr lang="nl-NL" dirty="0"/>
              <a:t>Beschouw een radioactief element X dat vervalt naar een radioactief element Y, wat verder vervalt naar een stabiel element Z. Het experiment start met een monster van 100 kernen van uitsluitend element X; tijdens het experiment wordt een telling gedaan van het aantal aanwezige radioactieve kernen (ongeacht het element). Hoe zou een dergelijke grafiek eruit kunnen zien</a:t>
            </a:r>
            <a:r>
              <a:rPr lang="nl-NL" dirty="0" smtClean="0"/>
              <a:t>?</a:t>
            </a:r>
            <a:endParaRPr lang="nl-NL" dirty="0"/>
          </a:p>
        </p:txBody>
      </p:sp>
      <p:pic>
        <p:nvPicPr>
          <p:cNvPr id="9" name="Afbeelding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5493" y="987574"/>
            <a:ext cx="5393015" cy="3240000"/>
          </a:xfrm>
          <a:prstGeom prst="rect">
            <a:avLst/>
          </a:prstGeom>
          <a:noFill/>
        </p:spPr>
      </p:pic>
    </p:spTree>
    <p:extLst>
      <p:ext uri="{BB962C8B-B14F-4D97-AF65-F5344CB8AC3E}">
        <p14:creationId xmlns:p14="http://schemas.microsoft.com/office/powerpoint/2010/main" val="304491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8" presetClass="emph" presetSubtype="0" fill="hold" nodeType="withEffect">
                                  <p:stCondLst>
                                    <p:cond delay="0"/>
                                  </p:stCondLst>
                                  <p:childTnLst>
                                    <p:animRot by="21600000">
                                      <p:cBhvr>
                                        <p:cTn id="12" dur="90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Fontys</a:t>
            </a:r>
            <a:r>
              <a:rPr lang="nl-NL" dirty="0" smtClean="0"/>
              <a:t> </a:t>
            </a:r>
            <a:r>
              <a:rPr lang="nl-NL" dirty="0" err="1" smtClean="0"/>
              <a:t>Physics</a:t>
            </a:r>
            <a:r>
              <a:rPr lang="nl-NL" dirty="0" smtClean="0"/>
              <a:t> Quiz 2018</a:t>
            </a:r>
            <a:endParaRPr lang="nl-NL" dirty="0"/>
          </a:p>
        </p:txBody>
      </p:sp>
      <p:sp>
        <p:nvSpPr>
          <p:cNvPr id="3" name="Tijdelijke aanduiding voor inhoud 2"/>
          <p:cNvSpPr>
            <a:spLocks noGrp="1"/>
          </p:cNvSpPr>
          <p:nvPr>
            <p:ph idx="1"/>
          </p:nvPr>
        </p:nvSpPr>
        <p:spPr/>
        <p:txBody>
          <a:bodyPr/>
          <a:lstStyle/>
          <a:p>
            <a:r>
              <a:rPr lang="nl-NL" dirty="0" smtClean="0"/>
              <a:t>20 vragen over natuurkunde</a:t>
            </a:r>
          </a:p>
          <a:p>
            <a:r>
              <a:rPr lang="nl-NL" dirty="0" smtClean="0">
                <a:hlinkClick r:id="rId2"/>
              </a:rPr>
              <a:t>www.socrative.com</a:t>
            </a:r>
            <a:endParaRPr lang="nl-NL" dirty="0" smtClean="0"/>
          </a:p>
          <a:p>
            <a:r>
              <a:rPr lang="nl-NL" dirty="0" smtClean="0"/>
              <a:t>Room </a:t>
            </a:r>
            <a:r>
              <a:rPr lang="nl-NL" dirty="0" err="1" smtClean="0"/>
              <a:t>number</a:t>
            </a:r>
            <a:r>
              <a:rPr lang="nl-NL" dirty="0" smtClean="0"/>
              <a:t>: WND47</a:t>
            </a:r>
          </a:p>
        </p:txBody>
      </p:sp>
    </p:spTree>
    <p:extLst>
      <p:ext uri="{BB962C8B-B14F-4D97-AF65-F5344CB8AC3E}">
        <p14:creationId xmlns:p14="http://schemas.microsoft.com/office/powerpoint/2010/main" val="364229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8" name="Groep 7"/>
          <p:cNvGrpSpPr/>
          <p:nvPr/>
        </p:nvGrpSpPr>
        <p:grpSpPr>
          <a:xfrm>
            <a:off x="8172400" y="3939902"/>
            <a:ext cx="756000" cy="1017630"/>
            <a:chOff x="2661432" y="0"/>
            <a:chExt cx="3821136" cy="514350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1432" y="0"/>
              <a:ext cx="3821136" cy="5143500"/>
            </a:xfrm>
            <a:prstGeom prst="rect">
              <a:avLst/>
            </a:prstGeom>
          </p:spPr>
        </p:pic>
        <p:pic>
          <p:nvPicPr>
            <p:cNvPr id="4" name="Afbeelding 3"/>
            <p:cNvPicPr>
              <a:picLocks noChangeAspect="1"/>
            </p:cNvPicPr>
            <p:nvPr/>
          </p:nvPicPr>
          <p:blipFill>
            <a:blip r:embed="rId4"/>
            <a:stretch>
              <a:fillRect/>
            </a:stretch>
          </p:blipFill>
          <p:spPr>
            <a:xfrm>
              <a:off x="3078351" y="1855579"/>
              <a:ext cx="2987299" cy="2804403"/>
            </a:xfrm>
            <a:prstGeom prst="rect">
              <a:avLst/>
            </a:prstGeom>
          </p:spPr>
        </p:pic>
      </p:gr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452033">
            <a:off x="8311598" y="4341613"/>
            <a:ext cx="477605" cy="477602"/>
          </a:xfrm>
          <a:prstGeom prst="rect">
            <a:avLst/>
          </a:prstGeom>
        </p:spPr>
      </p:pic>
      <p:sp>
        <p:nvSpPr>
          <p:cNvPr id="12" name="Titel 11"/>
          <p:cNvSpPr>
            <a:spLocks noGrp="1"/>
          </p:cNvSpPr>
          <p:nvPr>
            <p:ph type="title"/>
          </p:nvPr>
        </p:nvSpPr>
        <p:spPr/>
        <p:txBody>
          <a:bodyPr/>
          <a:lstStyle/>
          <a:p>
            <a:r>
              <a:rPr lang="nl-NL" dirty="0" smtClean="0"/>
              <a:t>12. USB-stick</a:t>
            </a:r>
            <a:endParaRPr lang="nl-NL" dirty="0"/>
          </a:p>
        </p:txBody>
      </p:sp>
      <p:sp>
        <p:nvSpPr>
          <p:cNvPr id="13" name="Tijdelijke aanduiding voor inhoud 12"/>
          <p:cNvSpPr>
            <a:spLocks noGrp="1"/>
          </p:cNvSpPr>
          <p:nvPr>
            <p:ph idx="1"/>
          </p:nvPr>
        </p:nvSpPr>
        <p:spPr/>
        <p:txBody>
          <a:bodyPr/>
          <a:lstStyle/>
          <a:p>
            <a:pPr marL="0" indent="0">
              <a:buNone/>
            </a:pPr>
            <a:r>
              <a:rPr lang="nl-NL" dirty="0" smtClean="0"/>
              <a:t>Is </a:t>
            </a:r>
            <a:r>
              <a:rPr lang="nl-NL" dirty="0"/>
              <a:t>een volle USB-stick zwaarder dan een lege</a:t>
            </a:r>
            <a:r>
              <a:rPr lang="nl-NL" dirty="0" smtClean="0"/>
              <a:t>?</a:t>
            </a:r>
            <a:endParaRPr lang="nl-NL" dirty="0"/>
          </a:p>
        </p:txBody>
      </p:sp>
    </p:spTree>
    <p:extLst>
      <p:ext uri="{BB962C8B-B14F-4D97-AF65-F5344CB8AC3E}">
        <p14:creationId xmlns:p14="http://schemas.microsoft.com/office/powerpoint/2010/main" val="66167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90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ep 7"/>
          <p:cNvGrpSpPr/>
          <p:nvPr/>
        </p:nvGrpSpPr>
        <p:grpSpPr>
          <a:xfrm>
            <a:off x="8172400" y="3939902"/>
            <a:ext cx="756000" cy="1017630"/>
            <a:chOff x="2661432" y="0"/>
            <a:chExt cx="3821136" cy="514350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1432" y="0"/>
              <a:ext cx="3821136" cy="5143500"/>
            </a:xfrm>
            <a:prstGeom prst="rect">
              <a:avLst/>
            </a:prstGeom>
          </p:spPr>
        </p:pic>
        <p:pic>
          <p:nvPicPr>
            <p:cNvPr id="4" name="Afbeelding 3"/>
            <p:cNvPicPr>
              <a:picLocks noChangeAspect="1"/>
            </p:cNvPicPr>
            <p:nvPr/>
          </p:nvPicPr>
          <p:blipFill>
            <a:blip r:embed="rId3"/>
            <a:stretch>
              <a:fillRect/>
            </a:stretch>
          </p:blipFill>
          <p:spPr>
            <a:xfrm>
              <a:off x="3078351" y="1855579"/>
              <a:ext cx="2987299" cy="2804403"/>
            </a:xfrm>
            <a:prstGeom prst="rect">
              <a:avLst/>
            </a:prstGeom>
          </p:spPr>
        </p:pic>
      </p:grpSp>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452033">
            <a:off x="8311598" y="4341613"/>
            <a:ext cx="477605" cy="477602"/>
          </a:xfrm>
          <a:prstGeom prst="rect">
            <a:avLst/>
          </a:prstGeom>
        </p:spPr>
      </p:pic>
      <p:sp>
        <p:nvSpPr>
          <p:cNvPr id="12" name="Titel 11"/>
          <p:cNvSpPr>
            <a:spLocks noGrp="1"/>
          </p:cNvSpPr>
          <p:nvPr>
            <p:ph type="title"/>
          </p:nvPr>
        </p:nvSpPr>
        <p:spPr/>
        <p:txBody>
          <a:bodyPr/>
          <a:lstStyle/>
          <a:p>
            <a:r>
              <a:rPr lang="nl-NL" dirty="0" smtClean="0"/>
              <a:t>13. Raad je plaatje – deel 2</a:t>
            </a:r>
            <a:endParaRPr lang="nl-NL" dirty="0"/>
          </a:p>
        </p:txBody>
      </p:sp>
      <p:pic>
        <p:nvPicPr>
          <p:cNvPr id="2" name="Tijdelijke aanduiding voor inhoud 1"/>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361588" y="1785019"/>
            <a:ext cx="2420823" cy="2874963"/>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9" name="Tijdelijke aanduiding voor inhoud 12"/>
          <p:cNvSpPr txBox="1">
            <a:spLocks/>
          </p:cNvSpPr>
          <p:nvPr/>
        </p:nvSpPr>
        <p:spPr>
          <a:xfrm>
            <a:off x="457200" y="1200151"/>
            <a:ext cx="8229600" cy="28745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dirty="0" smtClean="0"/>
              <a:t>Wat </a:t>
            </a:r>
            <a:r>
              <a:rPr lang="nl-NL" dirty="0"/>
              <a:t>is de naam van dit kleine werkstukje zoals we hem nu kennen?</a:t>
            </a:r>
          </a:p>
        </p:txBody>
      </p:sp>
    </p:spTree>
    <p:extLst>
      <p:ext uri="{BB962C8B-B14F-4D97-AF65-F5344CB8AC3E}">
        <p14:creationId xmlns:p14="http://schemas.microsoft.com/office/powerpoint/2010/main" val="248320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8" presetClass="emph" presetSubtype="0" fill="hold" nodeType="withEffect">
                                  <p:stCondLst>
                                    <p:cond delay="0"/>
                                  </p:stCondLst>
                                  <p:childTnLst>
                                    <p:animRot by="21600000">
                                      <p:cBhvr>
                                        <p:cTn id="12" dur="60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ep 7"/>
          <p:cNvGrpSpPr/>
          <p:nvPr/>
        </p:nvGrpSpPr>
        <p:grpSpPr>
          <a:xfrm>
            <a:off x="8172400" y="3939902"/>
            <a:ext cx="756000" cy="1017630"/>
            <a:chOff x="2661432" y="0"/>
            <a:chExt cx="3821136" cy="514350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1432" y="0"/>
              <a:ext cx="3821136" cy="5143500"/>
            </a:xfrm>
            <a:prstGeom prst="rect">
              <a:avLst/>
            </a:prstGeom>
          </p:spPr>
        </p:pic>
        <p:pic>
          <p:nvPicPr>
            <p:cNvPr id="4" name="Afbeelding 3"/>
            <p:cNvPicPr>
              <a:picLocks noChangeAspect="1"/>
            </p:cNvPicPr>
            <p:nvPr/>
          </p:nvPicPr>
          <p:blipFill>
            <a:blip r:embed="rId4"/>
            <a:stretch>
              <a:fillRect/>
            </a:stretch>
          </p:blipFill>
          <p:spPr>
            <a:xfrm>
              <a:off x="3078351" y="1855579"/>
              <a:ext cx="2987299" cy="2804403"/>
            </a:xfrm>
            <a:prstGeom prst="rect">
              <a:avLst/>
            </a:prstGeom>
          </p:spPr>
        </p:pic>
      </p:gr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452033">
            <a:off x="8311598" y="4341613"/>
            <a:ext cx="477605" cy="477602"/>
          </a:xfrm>
          <a:prstGeom prst="rect">
            <a:avLst/>
          </a:prstGeom>
        </p:spPr>
      </p:pic>
      <p:sp>
        <p:nvSpPr>
          <p:cNvPr id="12" name="Titel 11"/>
          <p:cNvSpPr>
            <a:spLocks noGrp="1"/>
          </p:cNvSpPr>
          <p:nvPr>
            <p:ph type="title"/>
          </p:nvPr>
        </p:nvSpPr>
        <p:spPr/>
        <p:txBody>
          <a:bodyPr/>
          <a:lstStyle/>
          <a:p>
            <a:r>
              <a:rPr lang="nl-NL" dirty="0" smtClean="0"/>
              <a:t>14. Periodiek systeem</a:t>
            </a:r>
            <a:endParaRPr lang="nl-NL" dirty="0"/>
          </a:p>
        </p:txBody>
      </p:sp>
      <p:sp>
        <p:nvSpPr>
          <p:cNvPr id="13" name="Tijdelijke aanduiding voor inhoud 12"/>
          <p:cNvSpPr>
            <a:spLocks noGrp="1"/>
          </p:cNvSpPr>
          <p:nvPr>
            <p:ph idx="1"/>
          </p:nvPr>
        </p:nvSpPr>
        <p:spPr/>
        <p:txBody>
          <a:bodyPr/>
          <a:lstStyle/>
          <a:p>
            <a:pPr marL="0" indent="0">
              <a:buNone/>
            </a:pPr>
            <a:r>
              <a:rPr lang="nl-NL" dirty="0"/>
              <a:t>Henk heeft een Nederlandstalige kopie van het periodiek systeem der elementen voor zich met daarin alle officieel erkende elementen. Hij besluit om alle elementen waarvan de naam begint met de letter K, I, O of W te markeren. Om hoeveel elementen gaat het?</a:t>
            </a:r>
          </a:p>
        </p:txBody>
      </p:sp>
    </p:spTree>
    <p:extLst>
      <p:ext uri="{BB962C8B-B14F-4D97-AF65-F5344CB8AC3E}">
        <p14:creationId xmlns:p14="http://schemas.microsoft.com/office/powerpoint/2010/main" val="124785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90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8" name="Groep 7"/>
          <p:cNvGrpSpPr/>
          <p:nvPr/>
        </p:nvGrpSpPr>
        <p:grpSpPr>
          <a:xfrm>
            <a:off x="8172400" y="3939902"/>
            <a:ext cx="756000" cy="1017630"/>
            <a:chOff x="2661432" y="0"/>
            <a:chExt cx="3821136" cy="514350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1432" y="0"/>
              <a:ext cx="3821136" cy="5143500"/>
            </a:xfrm>
            <a:prstGeom prst="rect">
              <a:avLst/>
            </a:prstGeom>
          </p:spPr>
        </p:pic>
        <p:pic>
          <p:nvPicPr>
            <p:cNvPr id="4" name="Afbeelding 3"/>
            <p:cNvPicPr>
              <a:picLocks noChangeAspect="1"/>
            </p:cNvPicPr>
            <p:nvPr/>
          </p:nvPicPr>
          <p:blipFill>
            <a:blip r:embed="rId4"/>
            <a:stretch>
              <a:fillRect/>
            </a:stretch>
          </p:blipFill>
          <p:spPr>
            <a:xfrm>
              <a:off x="3078351" y="1855579"/>
              <a:ext cx="2987299" cy="2804403"/>
            </a:xfrm>
            <a:prstGeom prst="rect">
              <a:avLst/>
            </a:prstGeom>
          </p:spPr>
        </p:pic>
      </p:gr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452033">
            <a:off x="8311598" y="4341613"/>
            <a:ext cx="477605" cy="477602"/>
          </a:xfrm>
          <a:prstGeom prst="rect">
            <a:avLst/>
          </a:prstGeom>
        </p:spPr>
      </p:pic>
      <p:sp>
        <p:nvSpPr>
          <p:cNvPr id="12" name="Titel 11"/>
          <p:cNvSpPr>
            <a:spLocks noGrp="1"/>
          </p:cNvSpPr>
          <p:nvPr>
            <p:ph type="title"/>
          </p:nvPr>
        </p:nvSpPr>
        <p:spPr/>
        <p:txBody>
          <a:bodyPr/>
          <a:lstStyle/>
          <a:p>
            <a:r>
              <a:rPr lang="nl-NL" dirty="0" smtClean="0"/>
              <a:t>15. Demo: Cilinders op een helling</a:t>
            </a:r>
            <a:endParaRPr lang="nl-NL" dirty="0"/>
          </a:p>
        </p:txBody>
      </p:sp>
      <p:sp>
        <p:nvSpPr>
          <p:cNvPr id="13" name="Tijdelijke aanduiding voor inhoud 12"/>
          <p:cNvSpPr>
            <a:spLocks noGrp="1"/>
          </p:cNvSpPr>
          <p:nvPr>
            <p:ph idx="1"/>
          </p:nvPr>
        </p:nvSpPr>
        <p:spPr/>
        <p:txBody>
          <a:bodyPr/>
          <a:lstStyle/>
          <a:p>
            <a:pPr marL="0" indent="0">
              <a:buNone/>
            </a:pPr>
            <a:r>
              <a:rPr lang="nl-NL" dirty="0"/>
              <a:t>Je ziet een helling waar twee cilinders vanaf gaan rollen. Welke cilinder heeft onder aan de helling de hoogste snelheid? De kleine cilinder is 3x zwaarder dan de grote</a:t>
            </a:r>
            <a:r>
              <a:rPr lang="nl-NL" dirty="0" smtClean="0"/>
              <a:t>.</a:t>
            </a:r>
          </a:p>
          <a:p>
            <a:pPr marL="0" indent="0">
              <a:buNone/>
            </a:pPr>
            <a:r>
              <a:rPr lang="nl-NL" dirty="0" smtClean="0"/>
              <a:t>A</a:t>
            </a:r>
            <a:r>
              <a:rPr lang="nl-NL" dirty="0"/>
              <a:t>. </a:t>
            </a:r>
            <a:r>
              <a:rPr lang="nl-NL" dirty="0" smtClean="0"/>
              <a:t>De grote cilinder</a:t>
            </a:r>
            <a:endParaRPr lang="nl-NL" dirty="0"/>
          </a:p>
          <a:p>
            <a:pPr marL="0" indent="0">
              <a:buNone/>
            </a:pPr>
            <a:r>
              <a:rPr lang="nl-NL" dirty="0"/>
              <a:t>B. </a:t>
            </a:r>
            <a:r>
              <a:rPr lang="nl-NL" dirty="0" smtClean="0"/>
              <a:t>Er is geen verschil</a:t>
            </a:r>
            <a:endParaRPr lang="nl-NL" dirty="0"/>
          </a:p>
          <a:p>
            <a:pPr marL="0" indent="0">
              <a:buNone/>
            </a:pPr>
            <a:r>
              <a:rPr lang="nl-NL" dirty="0"/>
              <a:t>C. </a:t>
            </a:r>
            <a:r>
              <a:rPr lang="nl-NL" dirty="0" smtClean="0"/>
              <a:t>De kleine cilinder</a:t>
            </a:r>
            <a:endParaRPr lang="nl-NL" dirty="0"/>
          </a:p>
        </p:txBody>
      </p:sp>
    </p:spTree>
    <p:extLst>
      <p:ext uri="{BB962C8B-B14F-4D97-AF65-F5344CB8AC3E}">
        <p14:creationId xmlns:p14="http://schemas.microsoft.com/office/powerpoint/2010/main" val="236283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par>
                                <p:cTn id="19" presetID="8" presetClass="emph" presetSubtype="0" fill="hold" nodeType="withEffect">
                                  <p:stCondLst>
                                    <p:cond delay="0"/>
                                  </p:stCondLst>
                                  <p:childTnLst>
                                    <p:animRot by="21600000">
                                      <p:cBhvr>
                                        <p:cTn id="20" dur="90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Antwoorden vraag 11 t/m 15</a:t>
            </a:r>
            <a:endParaRPr lang="nl-NL" dirty="0"/>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320477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smtClean="0"/>
              <a:t>11. Radioactief verval</a:t>
            </a:r>
            <a:endParaRPr lang="nl-NL" dirty="0"/>
          </a:p>
        </p:txBody>
      </p:sp>
      <p:sp>
        <p:nvSpPr>
          <p:cNvPr id="13" name="Tijdelijke aanduiding voor inhoud 12"/>
          <p:cNvSpPr>
            <a:spLocks noGrp="1"/>
          </p:cNvSpPr>
          <p:nvPr>
            <p:ph idx="1"/>
          </p:nvPr>
        </p:nvSpPr>
        <p:spPr/>
        <p:txBody>
          <a:bodyPr/>
          <a:lstStyle/>
          <a:p>
            <a:pPr marL="0" indent="0">
              <a:buNone/>
            </a:pPr>
            <a:r>
              <a:rPr lang="nl-NL" dirty="0" smtClean="0">
                <a:solidFill>
                  <a:srgbClr val="E6007E"/>
                </a:solidFill>
              </a:rPr>
              <a:t>Grafiek D.</a:t>
            </a:r>
            <a:endParaRPr lang="nl-NL" dirty="0">
              <a:solidFill>
                <a:srgbClr val="E6007E"/>
              </a:solidFill>
            </a:endParaRPr>
          </a:p>
        </p:txBody>
      </p:sp>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4980" y="1779662"/>
            <a:ext cx="5034041" cy="3024336"/>
          </a:xfrm>
          <a:prstGeom prst="rect">
            <a:avLst/>
          </a:prstGeom>
          <a:noFill/>
        </p:spPr>
      </p:pic>
    </p:spTree>
    <p:extLst>
      <p:ext uri="{BB962C8B-B14F-4D97-AF65-F5344CB8AC3E}">
        <p14:creationId xmlns:p14="http://schemas.microsoft.com/office/powerpoint/2010/main" val="221858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smtClean="0"/>
              <a:t>12. USB-stick</a:t>
            </a:r>
            <a:endParaRPr lang="nl-NL" dirty="0"/>
          </a:p>
        </p:txBody>
      </p:sp>
      <p:sp>
        <p:nvSpPr>
          <p:cNvPr id="13" name="Tijdelijke aanduiding voor inhoud 12"/>
          <p:cNvSpPr>
            <a:spLocks noGrp="1"/>
          </p:cNvSpPr>
          <p:nvPr>
            <p:ph idx="1"/>
          </p:nvPr>
        </p:nvSpPr>
        <p:spPr/>
        <p:txBody>
          <a:bodyPr/>
          <a:lstStyle/>
          <a:p>
            <a:pPr marL="0" indent="0">
              <a:buNone/>
            </a:pPr>
            <a:r>
              <a:rPr lang="nl-NL" dirty="0" smtClean="0"/>
              <a:t>Is </a:t>
            </a:r>
            <a:r>
              <a:rPr lang="nl-NL" dirty="0"/>
              <a:t>een volle USB-stick zwaarder dan een </a:t>
            </a:r>
            <a:r>
              <a:rPr lang="nl-NL" dirty="0" smtClean="0"/>
              <a:t>lege?</a:t>
            </a:r>
          </a:p>
          <a:p>
            <a:pPr marL="0" indent="0">
              <a:buNone/>
            </a:pPr>
            <a:r>
              <a:rPr lang="nl-NL" dirty="0" smtClean="0">
                <a:solidFill>
                  <a:srgbClr val="E6007E"/>
                </a:solidFill>
              </a:rPr>
              <a:t>Ja</a:t>
            </a:r>
            <a:endParaRPr lang="nl-NL" dirty="0">
              <a:solidFill>
                <a:srgbClr val="E6007E"/>
              </a:solidFill>
            </a:endParaRPr>
          </a:p>
        </p:txBody>
      </p:sp>
    </p:spTree>
    <p:extLst>
      <p:ext uri="{BB962C8B-B14F-4D97-AF65-F5344CB8AC3E}">
        <p14:creationId xmlns:p14="http://schemas.microsoft.com/office/powerpoint/2010/main" val="357673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smtClean="0"/>
              <a:t>13. Raad je plaatje – deel 2</a:t>
            </a:r>
            <a:endParaRPr lang="nl-NL" dirty="0"/>
          </a:p>
        </p:txBody>
      </p:sp>
      <p:pic>
        <p:nvPicPr>
          <p:cNvPr id="2" name="Tijdelijke aanduiding voor inhoud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61588" y="1785019"/>
            <a:ext cx="2420823" cy="2874963"/>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9" name="Tijdelijke aanduiding voor inhoud 12"/>
          <p:cNvSpPr txBox="1">
            <a:spLocks/>
          </p:cNvSpPr>
          <p:nvPr/>
        </p:nvSpPr>
        <p:spPr>
          <a:xfrm>
            <a:off x="457200" y="1200151"/>
            <a:ext cx="8229600" cy="28745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45720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nl-NL" dirty="0" smtClean="0">
                <a:solidFill>
                  <a:srgbClr val="E6007E"/>
                </a:solidFill>
              </a:rPr>
              <a:t>Transistor</a:t>
            </a:r>
            <a:endParaRPr lang="nl-NL" dirty="0">
              <a:solidFill>
                <a:srgbClr val="E6007E"/>
              </a:solidFill>
            </a:endParaRPr>
          </a:p>
        </p:txBody>
      </p:sp>
    </p:spTree>
    <p:extLst>
      <p:ext uri="{BB962C8B-B14F-4D97-AF65-F5344CB8AC3E}">
        <p14:creationId xmlns:p14="http://schemas.microsoft.com/office/powerpoint/2010/main" val="418940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smtClean="0"/>
              <a:t>14. Periodiek systeem</a:t>
            </a:r>
            <a:endParaRPr lang="nl-NL" dirty="0"/>
          </a:p>
        </p:txBody>
      </p:sp>
      <p:sp>
        <p:nvSpPr>
          <p:cNvPr id="13" name="Tijdelijke aanduiding voor inhoud 12"/>
          <p:cNvSpPr>
            <a:spLocks noGrp="1"/>
          </p:cNvSpPr>
          <p:nvPr>
            <p:ph idx="1"/>
          </p:nvPr>
        </p:nvSpPr>
        <p:spPr/>
        <p:txBody>
          <a:bodyPr/>
          <a:lstStyle/>
          <a:p>
            <a:pPr marL="0" indent="0">
              <a:buNone/>
            </a:pPr>
            <a:r>
              <a:rPr lang="nl-NL" dirty="0"/>
              <a:t>Henk heeft een Nederlandstalige kopie van het periodiek systeem der elementen voor zich met daarin alle officieel erkende elementen. Hij besluit om alle elementen waarvan de naam begint met de letter K, I, O of W te markeren. Om hoeveel elementen gaat het</a:t>
            </a:r>
            <a:r>
              <a:rPr lang="nl-NL" dirty="0" smtClean="0"/>
              <a:t>?</a:t>
            </a:r>
          </a:p>
          <a:p>
            <a:pPr marL="0" indent="0">
              <a:buNone/>
            </a:pPr>
            <a:r>
              <a:rPr lang="nl-NL" dirty="0" smtClean="0">
                <a:solidFill>
                  <a:srgbClr val="E6007E"/>
                </a:solidFill>
              </a:rPr>
              <a:t>12 elementen</a:t>
            </a:r>
            <a:endParaRPr lang="nl-NL" dirty="0">
              <a:solidFill>
                <a:srgbClr val="E6007E"/>
              </a:solidFill>
            </a:endParaRPr>
          </a:p>
        </p:txBody>
      </p:sp>
    </p:spTree>
    <p:extLst>
      <p:ext uri="{BB962C8B-B14F-4D97-AF65-F5344CB8AC3E}">
        <p14:creationId xmlns:p14="http://schemas.microsoft.com/office/powerpoint/2010/main" val="281629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smtClean="0"/>
              <a:t>15. Demo: Cilinders op een helling</a:t>
            </a:r>
            <a:endParaRPr lang="nl-NL" dirty="0"/>
          </a:p>
        </p:txBody>
      </p:sp>
      <p:sp>
        <p:nvSpPr>
          <p:cNvPr id="13" name="Tijdelijke aanduiding voor inhoud 12"/>
          <p:cNvSpPr>
            <a:spLocks noGrp="1"/>
          </p:cNvSpPr>
          <p:nvPr>
            <p:ph idx="1"/>
          </p:nvPr>
        </p:nvSpPr>
        <p:spPr/>
        <p:txBody>
          <a:bodyPr>
            <a:normAutofit/>
          </a:bodyPr>
          <a:lstStyle/>
          <a:p>
            <a:pPr marL="0" indent="0">
              <a:buNone/>
            </a:pPr>
            <a:r>
              <a:rPr lang="nl-NL" dirty="0"/>
              <a:t>Je ziet een helling waar twee cilinders vanaf gaan rollen. Welke cilinder heeft onder aan de helling de hoogste snelheid? De kleine cilinder is 3x zwaarder dan de grote</a:t>
            </a:r>
            <a:r>
              <a:rPr lang="nl-NL" dirty="0" smtClean="0"/>
              <a:t>.</a:t>
            </a:r>
          </a:p>
          <a:p>
            <a:pPr marL="0" indent="0">
              <a:buNone/>
            </a:pPr>
            <a:r>
              <a:rPr lang="nl-NL" dirty="0" smtClean="0"/>
              <a:t>A</a:t>
            </a:r>
            <a:r>
              <a:rPr lang="nl-NL" dirty="0"/>
              <a:t>. De grote cilinder</a:t>
            </a:r>
          </a:p>
          <a:p>
            <a:pPr marL="0" indent="0">
              <a:buNone/>
            </a:pPr>
            <a:r>
              <a:rPr lang="nl-NL" dirty="0"/>
              <a:t>B. Er is geen verschil</a:t>
            </a:r>
          </a:p>
          <a:p>
            <a:pPr marL="0" indent="0">
              <a:buNone/>
            </a:pPr>
            <a:r>
              <a:rPr lang="nl-NL" dirty="0"/>
              <a:t>C. De kleine cilinder</a:t>
            </a:r>
          </a:p>
        </p:txBody>
      </p:sp>
    </p:spTree>
    <p:extLst>
      <p:ext uri="{BB962C8B-B14F-4D97-AF65-F5344CB8AC3E}">
        <p14:creationId xmlns:p14="http://schemas.microsoft.com/office/powerpoint/2010/main" val="224900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13">
                                            <p:txEl>
                                              <p:pRg st="2" end="2"/>
                                            </p:txEl>
                                          </p:spTgt>
                                        </p:tgtEl>
                                        <p:attrNameLst>
                                          <p:attrName>style.color</p:attrName>
                                        </p:attrNameLst>
                                      </p:cBhvr>
                                      <p:to>
                                        <a:srgbClr val="E6007E"/>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Vraag 1 t/m 5</a:t>
            </a:r>
            <a:endParaRPr lang="nl-NL" dirty="0"/>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302525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Vraag 16 t/m 20</a:t>
            </a:r>
            <a:endParaRPr lang="nl-NL" dirty="0"/>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411633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1">
                <a:shade val="45000"/>
                <a:satMod val="135000"/>
              </a:schemeClr>
              <a:prstClr val="white"/>
            </a:duotone>
          </a:blip>
          <a:srcRect/>
          <a:stretch>
            <a:fillRect t="-9000" b="-9000"/>
          </a:stretch>
        </a:blipFill>
        <a:effectLst/>
      </p:bgPr>
    </p:bg>
    <p:spTree>
      <p:nvGrpSpPr>
        <p:cNvPr id="1" name=""/>
        <p:cNvGrpSpPr/>
        <p:nvPr/>
      </p:nvGrpSpPr>
      <p:grpSpPr>
        <a:xfrm>
          <a:off x="0" y="0"/>
          <a:ext cx="0" cy="0"/>
          <a:chOff x="0" y="0"/>
          <a:chExt cx="0" cy="0"/>
        </a:xfrm>
      </p:grpSpPr>
      <p:grpSp>
        <p:nvGrpSpPr>
          <p:cNvPr id="8" name="Groep 7"/>
          <p:cNvGrpSpPr/>
          <p:nvPr/>
        </p:nvGrpSpPr>
        <p:grpSpPr>
          <a:xfrm>
            <a:off x="8172400" y="3939902"/>
            <a:ext cx="756000" cy="1017630"/>
            <a:chOff x="2661432" y="0"/>
            <a:chExt cx="3821136" cy="514350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1432" y="0"/>
              <a:ext cx="3821136" cy="5143500"/>
            </a:xfrm>
            <a:prstGeom prst="rect">
              <a:avLst/>
            </a:prstGeom>
          </p:spPr>
        </p:pic>
        <p:pic>
          <p:nvPicPr>
            <p:cNvPr id="4" name="Afbeelding 3"/>
            <p:cNvPicPr>
              <a:picLocks noChangeAspect="1"/>
            </p:cNvPicPr>
            <p:nvPr/>
          </p:nvPicPr>
          <p:blipFill>
            <a:blip r:embed="rId4"/>
            <a:stretch>
              <a:fillRect/>
            </a:stretch>
          </p:blipFill>
          <p:spPr>
            <a:xfrm>
              <a:off x="3078351" y="1855579"/>
              <a:ext cx="2987299" cy="2804403"/>
            </a:xfrm>
            <a:prstGeom prst="rect">
              <a:avLst/>
            </a:prstGeom>
          </p:spPr>
        </p:pic>
      </p:gr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452033">
            <a:off x="8311598" y="4341613"/>
            <a:ext cx="477605" cy="477602"/>
          </a:xfrm>
          <a:prstGeom prst="rect">
            <a:avLst/>
          </a:prstGeom>
        </p:spPr>
      </p:pic>
      <p:sp>
        <p:nvSpPr>
          <p:cNvPr id="12" name="Titel 11"/>
          <p:cNvSpPr>
            <a:spLocks noGrp="1"/>
          </p:cNvSpPr>
          <p:nvPr>
            <p:ph type="title"/>
          </p:nvPr>
        </p:nvSpPr>
        <p:spPr/>
        <p:txBody>
          <a:bodyPr/>
          <a:lstStyle/>
          <a:p>
            <a:r>
              <a:rPr lang="nl-NL" dirty="0" smtClean="0"/>
              <a:t>16. GPS-satelliet</a:t>
            </a:r>
            <a:endParaRPr lang="nl-NL" dirty="0"/>
          </a:p>
        </p:txBody>
      </p:sp>
      <p:sp>
        <p:nvSpPr>
          <p:cNvPr id="13" name="Tijdelijke aanduiding voor inhoud 12"/>
          <p:cNvSpPr>
            <a:spLocks noGrp="1"/>
          </p:cNvSpPr>
          <p:nvPr>
            <p:ph idx="1"/>
          </p:nvPr>
        </p:nvSpPr>
        <p:spPr/>
        <p:txBody>
          <a:bodyPr>
            <a:normAutofit/>
          </a:bodyPr>
          <a:lstStyle/>
          <a:p>
            <a:pPr marL="0" indent="0">
              <a:buNone/>
            </a:pPr>
            <a:r>
              <a:rPr lang="nl-NL" sz="2200" dirty="0" smtClean="0"/>
              <a:t>Een </a:t>
            </a:r>
            <a:r>
              <a:rPr lang="nl-NL" sz="2200" dirty="0"/>
              <a:t>gps-satelliet wordt vlak voor zijn lancering altijd zo ingesteld dat de interne klok net een fractie langzamer loopt dan klokken op aarde. Waarom doet men dat? </a:t>
            </a:r>
          </a:p>
          <a:p>
            <a:pPr marL="0" indent="0">
              <a:buNone/>
            </a:pPr>
            <a:r>
              <a:rPr lang="nl-NL" sz="2200" dirty="0"/>
              <a:t>A. Om te compenseren voor de hoge snelheid </a:t>
            </a:r>
          </a:p>
          <a:p>
            <a:pPr marL="0" indent="0">
              <a:buNone/>
            </a:pPr>
            <a:r>
              <a:rPr lang="nl-NL" sz="2200" dirty="0"/>
              <a:t>B. Om te compenseren voor de veranderde zwaartekracht </a:t>
            </a:r>
          </a:p>
          <a:p>
            <a:pPr marL="0" indent="0">
              <a:buNone/>
            </a:pPr>
            <a:r>
              <a:rPr lang="nl-NL" sz="2200" dirty="0"/>
              <a:t>C. Om te compenseren voor de lage temperatuur </a:t>
            </a:r>
          </a:p>
          <a:p>
            <a:pPr marL="0" indent="0">
              <a:buNone/>
            </a:pPr>
            <a:r>
              <a:rPr lang="nl-NL" sz="2200" dirty="0"/>
              <a:t>D. Om te compenseren voor het feit dat er geen zuurstof is </a:t>
            </a:r>
          </a:p>
          <a:p>
            <a:pPr marL="0" indent="0">
              <a:buNone/>
            </a:pPr>
            <a:endParaRPr lang="nl-NL" sz="2200" dirty="0"/>
          </a:p>
        </p:txBody>
      </p:sp>
    </p:spTree>
    <p:extLst>
      <p:ext uri="{BB962C8B-B14F-4D97-AF65-F5344CB8AC3E}">
        <p14:creationId xmlns:p14="http://schemas.microsoft.com/office/powerpoint/2010/main" val="127681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par>
                                <p:cTn id="23" presetID="8" presetClass="emph" presetSubtype="0" fill="hold" nodeType="withEffect">
                                  <p:stCondLst>
                                    <p:cond delay="0"/>
                                  </p:stCondLst>
                                  <p:childTnLst>
                                    <p:animRot by="21600000">
                                      <p:cBhvr>
                                        <p:cTn id="24" dur="120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ep 7"/>
          <p:cNvGrpSpPr/>
          <p:nvPr/>
        </p:nvGrpSpPr>
        <p:grpSpPr>
          <a:xfrm>
            <a:off x="8172400" y="3939902"/>
            <a:ext cx="756000" cy="1017630"/>
            <a:chOff x="2661432" y="0"/>
            <a:chExt cx="3821136" cy="514350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1432" y="0"/>
              <a:ext cx="3821136" cy="5143500"/>
            </a:xfrm>
            <a:prstGeom prst="rect">
              <a:avLst/>
            </a:prstGeom>
          </p:spPr>
        </p:pic>
        <p:pic>
          <p:nvPicPr>
            <p:cNvPr id="4" name="Afbeelding 3"/>
            <p:cNvPicPr>
              <a:picLocks noChangeAspect="1"/>
            </p:cNvPicPr>
            <p:nvPr/>
          </p:nvPicPr>
          <p:blipFill>
            <a:blip r:embed="rId4"/>
            <a:stretch>
              <a:fillRect/>
            </a:stretch>
          </p:blipFill>
          <p:spPr>
            <a:xfrm>
              <a:off x="3078351" y="1855579"/>
              <a:ext cx="2987299" cy="2804403"/>
            </a:xfrm>
            <a:prstGeom prst="rect">
              <a:avLst/>
            </a:prstGeom>
          </p:spPr>
        </p:pic>
      </p:gr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452033">
            <a:off x="8311598" y="4341613"/>
            <a:ext cx="477605" cy="477602"/>
          </a:xfrm>
          <a:prstGeom prst="rect">
            <a:avLst/>
          </a:prstGeom>
        </p:spPr>
      </p:pic>
      <p:sp>
        <p:nvSpPr>
          <p:cNvPr id="12" name="Titel 11"/>
          <p:cNvSpPr>
            <a:spLocks noGrp="1"/>
          </p:cNvSpPr>
          <p:nvPr>
            <p:ph type="title"/>
          </p:nvPr>
        </p:nvSpPr>
        <p:spPr/>
        <p:txBody>
          <a:bodyPr/>
          <a:lstStyle/>
          <a:p>
            <a:r>
              <a:rPr lang="nl-NL" dirty="0" smtClean="0"/>
              <a:t>17. Vuurtoren</a:t>
            </a:r>
            <a:endParaRPr lang="nl-NL" dirty="0"/>
          </a:p>
        </p:txBody>
      </p:sp>
      <p:sp>
        <p:nvSpPr>
          <p:cNvPr id="13" name="Tijdelijke aanduiding voor inhoud 12"/>
          <p:cNvSpPr>
            <a:spLocks noGrp="1"/>
          </p:cNvSpPr>
          <p:nvPr>
            <p:ph idx="1"/>
          </p:nvPr>
        </p:nvSpPr>
        <p:spPr/>
        <p:txBody>
          <a:bodyPr>
            <a:normAutofit/>
          </a:bodyPr>
          <a:lstStyle/>
          <a:p>
            <a:pPr marL="0" indent="0">
              <a:buNone/>
            </a:pPr>
            <a:r>
              <a:rPr lang="nl-NL" sz="2000" dirty="0" smtClean="0"/>
              <a:t>Op </a:t>
            </a:r>
            <a:r>
              <a:rPr lang="nl-NL" sz="2000" dirty="0"/>
              <a:t>een ruimtestation staat een laservuurtoren. De blauwe laserbundel daarvan draait elke seconde één keer rond. 50.000 kilometer verderop ziet iemand de lichtvlek van de bundel steeds door zijn kamer schieten. Hij meet de snelheid waarmee de lichtvlek voorbijtrekt en vindt een snelheid die hoger is dan de lichtsnelheid. Kan de meting kloppen? </a:t>
            </a:r>
          </a:p>
          <a:p>
            <a:pPr marL="0" indent="0">
              <a:buNone/>
            </a:pPr>
            <a:r>
              <a:rPr lang="nl-NL" sz="2000" dirty="0"/>
              <a:t>A. Ja, de vlek beweegt sneller dan het licht </a:t>
            </a:r>
          </a:p>
          <a:p>
            <a:pPr marL="0" indent="0">
              <a:buNone/>
            </a:pPr>
            <a:r>
              <a:rPr lang="nl-NL" sz="2000" dirty="0"/>
              <a:t>B. Nee, de meting houdt geen rekening met de roodverschuiving </a:t>
            </a:r>
          </a:p>
          <a:p>
            <a:pPr marL="0" indent="0">
              <a:buNone/>
            </a:pPr>
            <a:r>
              <a:rPr lang="nl-NL" sz="2000" dirty="0"/>
              <a:t>C. Nee, niets is sneller dan het licht </a:t>
            </a:r>
          </a:p>
        </p:txBody>
      </p:sp>
    </p:spTree>
    <p:extLst>
      <p:ext uri="{BB962C8B-B14F-4D97-AF65-F5344CB8AC3E}">
        <p14:creationId xmlns:p14="http://schemas.microsoft.com/office/powerpoint/2010/main" val="122323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par>
                                <p:cTn id="19" presetID="8" presetClass="emph" presetSubtype="0" fill="hold" nodeType="withEffect">
                                  <p:stCondLst>
                                    <p:cond delay="0"/>
                                  </p:stCondLst>
                                  <p:childTnLst>
                                    <p:animRot by="21600000">
                                      <p:cBhvr>
                                        <p:cTn id="20" dur="120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grpSp>
        <p:nvGrpSpPr>
          <p:cNvPr id="8" name="Groep 7"/>
          <p:cNvGrpSpPr/>
          <p:nvPr/>
        </p:nvGrpSpPr>
        <p:grpSpPr>
          <a:xfrm>
            <a:off x="8172400" y="3939902"/>
            <a:ext cx="756000" cy="1017630"/>
            <a:chOff x="2661432" y="0"/>
            <a:chExt cx="3821136" cy="514350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1432" y="0"/>
              <a:ext cx="3821136" cy="5143500"/>
            </a:xfrm>
            <a:prstGeom prst="rect">
              <a:avLst/>
            </a:prstGeom>
          </p:spPr>
        </p:pic>
        <p:pic>
          <p:nvPicPr>
            <p:cNvPr id="4" name="Afbeelding 3"/>
            <p:cNvPicPr>
              <a:picLocks noChangeAspect="1"/>
            </p:cNvPicPr>
            <p:nvPr/>
          </p:nvPicPr>
          <p:blipFill>
            <a:blip r:embed="rId4"/>
            <a:stretch>
              <a:fillRect/>
            </a:stretch>
          </p:blipFill>
          <p:spPr>
            <a:xfrm>
              <a:off x="3078351" y="1855579"/>
              <a:ext cx="2987299" cy="2804403"/>
            </a:xfrm>
            <a:prstGeom prst="rect">
              <a:avLst/>
            </a:prstGeom>
          </p:spPr>
        </p:pic>
      </p:gr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452033">
            <a:off x="8311598" y="4341613"/>
            <a:ext cx="477605" cy="477602"/>
          </a:xfrm>
          <a:prstGeom prst="rect">
            <a:avLst/>
          </a:prstGeom>
        </p:spPr>
      </p:pic>
      <p:sp>
        <p:nvSpPr>
          <p:cNvPr id="12" name="Titel 11"/>
          <p:cNvSpPr>
            <a:spLocks noGrp="1"/>
          </p:cNvSpPr>
          <p:nvPr>
            <p:ph type="title"/>
          </p:nvPr>
        </p:nvSpPr>
        <p:spPr/>
        <p:txBody>
          <a:bodyPr/>
          <a:lstStyle/>
          <a:p>
            <a:r>
              <a:rPr lang="nl-NL" dirty="0" smtClean="0"/>
              <a:t>18. Kwantumbal</a:t>
            </a:r>
            <a:endParaRPr lang="nl-NL" dirty="0"/>
          </a:p>
        </p:txBody>
      </p:sp>
      <p:sp>
        <p:nvSpPr>
          <p:cNvPr id="13" name="Tijdelijke aanduiding voor inhoud 12"/>
          <p:cNvSpPr>
            <a:spLocks noGrp="1"/>
          </p:cNvSpPr>
          <p:nvPr>
            <p:ph idx="1"/>
          </p:nvPr>
        </p:nvSpPr>
        <p:spPr/>
        <p:txBody>
          <a:bodyPr>
            <a:normAutofit fontScale="92500"/>
          </a:bodyPr>
          <a:lstStyle/>
          <a:p>
            <a:pPr marL="0" indent="0">
              <a:buNone/>
            </a:pPr>
            <a:r>
              <a:rPr lang="nl-NL" dirty="0" smtClean="0"/>
              <a:t>Henk </a:t>
            </a:r>
            <a:r>
              <a:rPr lang="nl-NL" dirty="0"/>
              <a:t>gooit een kleine bal recht omhoog en bepaalt tijdens de verticale beweging op ieder moment de hoogte van de bal vanaf de grond. Een zekere hoogte zal dan met een zekere waarschijnlijkheid in zijn metingen voorkomen. </a:t>
            </a:r>
            <a:r>
              <a:rPr lang="nl-NL" dirty="0" smtClean="0"/>
              <a:t>In </a:t>
            </a:r>
            <a:r>
              <a:rPr lang="nl-NL" dirty="0"/>
              <a:t>de afbeelding zie je een grafiek van de waarschijnlijkheid van aantreffen ten opzichte van de </a:t>
            </a:r>
            <a:r>
              <a:rPr lang="nl-NL" dirty="0" smtClean="0"/>
              <a:t>hoogte. Stel </a:t>
            </a:r>
            <a:r>
              <a:rPr lang="nl-NL" dirty="0"/>
              <a:t>nu dat Henk een bal gooit die alle eigenschappen heeft die bij de kwantummechanica passen; hoe zou de grafiek er dan uit zien</a:t>
            </a:r>
            <a:r>
              <a:rPr lang="nl-NL" dirty="0" smtClean="0"/>
              <a:t>?</a:t>
            </a:r>
            <a:endParaRPr lang="nl-NL" dirty="0"/>
          </a:p>
        </p:txBody>
      </p:sp>
      <p:pic>
        <p:nvPicPr>
          <p:cNvPr id="11" name="Afbeelding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83052" y="915566"/>
            <a:ext cx="5377897" cy="3240000"/>
          </a:xfrm>
          <a:prstGeom prst="rect">
            <a:avLst/>
          </a:prstGeom>
          <a:noFill/>
        </p:spPr>
      </p:pic>
    </p:spTree>
    <p:extLst>
      <p:ext uri="{BB962C8B-B14F-4D97-AF65-F5344CB8AC3E}">
        <p14:creationId xmlns:p14="http://schemas.microsoft.com/office/powerpoint/2010/main" val="304612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8" presetClass="emph" presetSubtype="0" fill="hold" nodeType="withEffect">
                                  <p:stCondLst>
                                    <p:cond delay="0"/>
                                  </p:stCondLst>
                                  <p:childTnLst>
                                    <p:animRot by="21600000">
                                      <p:cBhvr>
                                        <p:cTn id="12" dur="120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ep 7"/>
          <p:cNvGrpSpPr/>
          <p:nvPr/>
        </p:nvGrpSpPr>
        <p:grpSpPr>
          <a:xfrm>
            <a:off x="8172400" y="3939902"/>
            <a:ext cx="756000" cy="1017630"/>
            <a:chOff x="2661432" y="0"/>
            <a:chExt cx="3821136" cy="514350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1432" y="0"/>
              <a:ext cx="3821136" cy="5143500"/>
            </a:xfrm>
            <a:prstGeom prst="rect">
              <a:avLst/>
            </a:prstGeom>
          </p:spPr>
        </p:pic>
        <p:pic>
          <p:nvPicPr>
            <p:cNvPr id="4" name="Afbeelding 3"/>
            <p:cNvPicPr>
              <a:picLocks noChangeAspect="1"/>
            </p:cNvPicPr>
            <p:nvPr/>
          </p:nvPicPr>
          <p:blipFill>
            <a:blip r:embed="rId4"/>
            <a:stretch>
              <a:fillRect/>
            </a:stretch>
          </p:blipFill>
          <p:spPr>
            <a:xfrm>
              <a:off x="3078351" y="1855579"/>
              <a:ext cx="2987299" cy="2804403"/>
            </a:xfrm>
            <a:prstGeom prst="rect">
              <a:avLst/>
            </a:prstGeom>
          </p:spPr>
        </p:pic>
      </p:gr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452033">
            <a:off x="8311598" y="4341613"/>
            <a:ext cx="477605" cy="477602"/>
          </a:xfrm>
          <a:prstGeom prst="rect">
            <a:avLst/>
          </a:prstGeom>
        </p:spPr>
      </p:pic>
      <p:sp>
        <p:nvSpPr>
          <p:cNvPr id="12" name="Titel 11"/>
          <p:cNvSpPr>
            <a:spLocks noGrp="1"/>
          </p:cNvSpPr>
          <p:nvPr>
            <p:ph type="title"/>
          </p:nvPr>
        </p:nvSpPr>
        <p:spPr/>
        <p:txBody>
          <a:bodyPr/>
          <a:lstStyle/>
          <a:p>
            <a:r>
              <a:rPr lang="nl-NL" dirty="0" smtClean="0"/>
              <a:t>19. Plasma-ionenmotor</a:t>
            </a:r>
            <a:endParaRPr lang="nl-NL" dirty="0"/>
          </a:p>
        </p:txBody>
      </p:sp>
      <p:sp>
        <p:nvSpPr>
          <p:cNvPr id="13" name="Tijdelijke aanduiding voor inhoud 12"/>
          <p:cNvSpPr>
            <a:spLocks noGrp="1"/>
          </p:cNvSpPr>
          <p:nvPr>
            <p:ph idx="1"/>
          </p:nvPr>
        </p:nvSpPr>
        <p:spPr/>
        <p:txBody>
          <a:bodyPr>
            <a:normAutofit/>
          </a:bodyPr>
          <a:lstStyle/>
          <a:p>
            <a:pPr marL="0" indent="0">
              <a:buNone/>
            </a:pPr>
            <a:r>
              <a:rPr lang="nl-NL" dirty="0" smtClean="0"/>
              <a:t>De plasma-ionenmotor </a:t>
            </a:r>
            <a:r>
              <a:rPr lang="nl-NL" dirty="0"/>
              <a:t>is in staat om een voertuig aan te drijven met de helft van de lichtsnelheid in vacuüm. Dave wordt in een raket met deze motor aan boord de ruimte in gestuurd en keert exact 23 aardse dagen later terug op het aardoppervlak. Hoeveel </a:t>
            </a:r>
            <a:r>
              <a:rPr lang="nl-NL" dirty="0" smtClean="0"/>
              <a:t>uren is </a:t>
            </a:r>
            <a:r>
              <a:rPr lang="nl-NL" dirty="0"/>
              <a:t>Dave dan ‘minder ouder’ geworden dan wij? </a:t>
            </a:r>
            <a:r>
              <a:rPr lang="nl-NL" dirty="0" smtClean="0"/>
              <a:t>Ga uit van een constante snelheid.</a:t>
            </a:r>
            <a:endParaRPr lang="nl-NL" dirty="0"/>
          </a:p>
        </p:txBody>
      </p:sp>
    </p:spTree>
    <p:extLst>
      <p:ext uri="{BB962C8B-B14F-4D97-AF65-F5344CB8AC3E}">
        <p14:creationId xmlns:p14="http://schemas.microsoft.com/office/powerpoint/2010/main" val="185206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120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grpSp>
        <p:nvGrpSpPr>
          <p:cNvPr id="8" name="Groep 7"/>
          <p:cNvGrpSpPr/>
          <p:nvPr/>
        </p:nvGrpSpPr>
        <p:grpSpPr>
          <a:xfrm>
            <a:off x="8172400" y="3939902"/>
            <a:ext cx="756000" cy="1017630"/>
            <a:chOff x="2661432" y="0"/>
            <a:chExt cx="3821136" cy="514350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1432" y="0"/>
              <a:ext cx="3821136" cy="5143500"/>
            </a:xfrm>
            <a:prstGeom prst="rect">
              <a:avLst/>
            </a:prstGeom>
          </p:spPr>
        </p:pic>
        <p:pic>
          <p:nvPicPr>
            <p:cNvPr id="4" name="Afbeelding 3"/>
            <p:cNvPicPr>
              <a:picLocks noChangeAspect="1"/>
            </p:cNvPicPr>
            <p:nvPr/>
          </p:nvPicPr>
          <p:blipFill>
            <a:blip r:embed="rId4"/>
            <a:stretch>
              <a:fillRect/>
            </a:stretch>
          </p:blipFill>
          <p:spPr>
            <a:xfrm>
              <a:off x="3078351" y="1855579"/>
              <a:ext cx="2987299" cy="2804403"/>
            </a:xfrm>
            <a:prstGeom prst="rect">
              <a:avLst/>
            </a:prstGeom>
          </p:spPr>
        </p:pic>
      </p:gr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452033">
            <a:off x="8311598" y="4341613"/>
            <a:ext cx="477605" cy="477602"/>
          </a:xfrm>
          <a:prstGeom prst="rect">
            <a:avLst/>
          </a:prstGeom>
        </p:spPr>
      </p:pic>
      <p:sp>
        <p:nvSpPr>
          <p:cNvPr id="12" name="Titel 11"/>
          <p:cNvSpPr>
            <a:spLocks noGrp="1"/>
          </p:cNvSpPr>
          <p:nvPr>
            <p:ph type="title"/>
          </p:nvPr>
        </p:nvSpPr>
        <p:spPr/>
        <p:txBody>
          <a:bodyPr/>
          <a:lstStyle/>
          <a:p>
            <a:r>
              <a:rPr lang="nl-NL" dirty="0" smtClean="0"/>
              <a:t>20. Demo: Magic mixer</a:t>
            </a:r>
            <a:endParaRPr lang="nl-NL" dirty="0"/>
          </a:p>
        </p:txBody>
      </p:sp>
      <p:sp>
        <p:nvSpPr>
          <p:cNvPr id="13" name="Tijdelijke aanduiding voor inhoud 12"/>
          <p:cNvSpPr>
            <a:spLocks noGrp="1"/>
          </p:cNvSpPr>
          <p:nvPr>
            <p:ph idx="1"/>
          </p:nvPr>
        </p:nvSpPr>
        <p:spPr/>
        <p:txBody>
          <a:bodyPr>
            <a:normAutofit fontScale="92500" lnSpcReduction="10000"/>
          </a:bodyPr>
          <a:lstStyle/>
          <a:p>
            <a:pPr marL="0" indent="0">
              <a:buNone/>
            </a:pPr>
            <a:r>
              <a:rPr lang="nl-NL" dirty="0" smtClean="0"/>
              <a:t>De </a:t>
            </a:r>
            <a:r>
              <a:rPr lang="nl-NL" dirty="0"/>
              <a:t>mixer wordt gevuld met een viskeuze vloeistof en verschillende druppels inkt. De inhoud wordt gemixt door het deksel te verdraaien, daarna wordt de mixer weer in de originele stand teruggedraaid. Wat </a:t>
            </a:r>
            <a:r>
              <a:rPr lang="nl-NL" dirty="0" smtClean="0"/>
              <a:t>is de </a:t>
            </a:r>
            <a:r>
              <a:rPr lang="nl-NL" dirty="0"/>
              <a:t>oorzaak van het effect dat je </a:t>
            </a:r>
            <a:r>
              <a:rPr lang="nl-NL" dirty="0" smtClean="0"/>
              <a:t>waarneemt?</a:t>
            </a:r>
          </a:p>
          <a:p>
            <a:pPr marL="0" indent="0">
              <a:buNone/>
            </a:pPr>
            <a:r>
              <a:rPr lang="nl-NL" dirty="0" smtClean="0"/>
              <a:t>A. De grote massatraagheid van de vloeistof</a:t>
            </a:r>
          </a:p>
          <a:p>
            <a:pPr marL="0" indent="0">
              <a:buNone/>
            </a:pPr>
            <a:r>
              <a:rPr lang="nl-NL" dirty="0" smtClean="0"/>
              <a:t>B</a:t>
            </a:r>
            <a:r>
              <a:rPr lang="nl-NL" dirty="0"/>
              <a:t>. De lage dichtheid van de inktdruppels</a:t>
            </a:r>
          </a:p>
          <a:p>
            <a:pPr marL="0" indent="0">
              <a:buNone/>
            </a:pPr>
            <a:r>
              <a:rPr lang="nl-NL" dirty="0"/>
              <a:t>C. Het lage Reynoldsgetal van de vloeistof</a:t>
            </a:r>
          </a:p>
          <a:p>
            <a:pPr marL="0" indent="0">
              <a:buNone/>
            </a:pPr>
            <a:endParaRPr lang="nl-NL" dirty="0"/>
          </a:p>
        </p:txBody>
      </p:sp>
    </p:spTree>
    <p:extLst>
      <p:ext uri="{BB962C8B-B14F-4D97-AF65-F5344CB8AC3E}">
        <p14:creationId xmlns:p14="http://schemas.microsoft.com/office/powerpoint/2010/main" val="413626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par>
                                <p:cTn id="19" presetID="8" presetClass="emph" presetSubtype="0" fill="hold" nodeType="withEffect">
                                  <p:stCondLst>
                                    <p:cond delay="0"/>
                                  </p:stCondLst>
                                  <p:childTnLst>
                                    <p:animRot by="21600000">
                                      <p:cBhvr>
                                        <p:cTn id="20" dur="90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Antwoorden vraag 16 t/m 20</a:t>
            </a:r>
            <a:endParaRPr lang="nl-NL" dirty="0"/>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269701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1">
                <a:shade val="45000"/>
                <a:satMod val="135000"/>
              </a:schemeClr>
              <a:prstClr val="white"/>
            </a:duotone>
          </a:blip>
          <a:srcRect/>
          <a:stretch>
            <a:fillRect t="-9000" b="-9000"/>
          </a:stretch>
        </a:blipFill>
        <a:effectLst/>
      </p:bgPr>
    </p:bg>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smtClean="0"/>
              <a:t>16. GPS-satelliet</a:t>
            </a:r>
            <a:endParaRPr lang="nl-NL" dirty="0"/>
          </a:p>
        </p:txBody>
      </p:sp>
      <p:sp>
        <p:nvSpPr>
          <p:cNvPr id="13" name="Tijdelijke aanduiding voor inhoud 12"/>
          <p:cNvSpPr>
            <a:spLocks noGrp="1"/>
          </p:cNvSpPr>
          <p:nvPr>
            <p:ph idx="1"/>
          </p:nvPr>
        </p:nvSpPr>
        <p:spPr/>
        <p:txBody>
          <a:bodyPr>
            <a:normAutofit/>
          </a:bodyPr>
          <a:lstStyle/>
          <a:p>
            <a:pPr marL="0" indent="0">
              <a:buNone/>
            </a:pPr>
            <a:r>
              <a:rPr lang="nl-NL" sz="2200" dirty="0" smtClean="0"/>
              <a:t>Een </a:t>
            </a:r>
            <a:r>
              <a:rPr lang="nl-NL" sz="2200" dirty="0"/>
              <a:t>gps-satelliet wordt vlak voor zijn lancering altijd zo ingesteld dat de interne klok net een fractie langzamer loopt dan klokken op aarde. Waarom doet men dat? </a:t>
            </a:r>
          </a:p>
          <a:p>
            <a:pPr marL="0" indent="0">
              <a:buNone/>
            </a:pPr>
            <a:r>
              <a:rPr lang="nl-NL" sz="2200" dirty="0"/>
              <a:t>A. Om te compenseren voor de hoge snelheid </a:t>
            </a:r>
          </a:p>
          <a:p>
            <a:pPr marL="0" indent="0">
              <a:buNone/>
            </a:pPr>
            <a:r>
              <a:rPr lang="nl-NL" sz="2200" dirty="0"/>
              <a:t>B. Om te compenseren voor de veranderde zwaartekracht </a:t>
            </a:r>
          </a:p>
          <a:p>
            <a:pPr marL="0" indent="0">
              <a:buNone/>
            </a:pPr>
            <a:r>
              <a:rPr lang="nl-NL" sz="2200" dirty="0"/>
              <a:t>C. Om te compenseren voor de lage temperatuur </a:t>
            </a:r>
          </a:p>
          <a:p>
            <a:pPr marL="0" indent="0">
              <a:buNone/>
            </a:pPr>
            <a:r>
              <a:rPr lang="nl-NL" sz="2200" dirty="0"/>
              <a:t>D. Om te compenseren voor het feit dat er geen zuurstof is </a:t>
            </a:r>
          </a:p>
          <a:p>
            <a:pPr marL="0" indent="0">
              <a:buNone/>
            </a:pPr>
            <a:endParaRPr lang="nl-NL" sz="2200" dirty="0"/>
          </a:p>
        </p:txBody>
      </p:sp>
    </p:spTree>
    <p:extLst>
      <p:ext uri="{BB962C8B-B14F-4D97-AF65-F5344CB8AC3E}">
        <p14:creationId xmlns:p14="http://schemas.microsoft.com/office/powerpoint/2010/main" val="62207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3">
                                            <p:txEl>
                                              <p:pRg st="2" end="2"/>
                                            </p:txEl>
                                          </p:spTgt>
                                        </p:tgtEl>
                                        <p:attrNameLst>
                                          <p:attrName>style.color</p:attrName>
                                        </p:attrNameLst>
                                      </p:cBhvr>
                                      <p:to>
                                        <a:srgbClr val="E6007E"/>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smtClean="0"/>
              <a:t>17. Vuurtoren</a:t>
            </a:r>
            <a:endParaRPr lang="nl-NL" dirty="0"/>
          </a:p>
        </p:txBody>
      </p:sp>
      <p:sp>
        <p:nvSpPr>
          <p:cNvPr id="13" name="Tijdelijke aanduiding voor inhoud 12"/>
          <p:cNvSpPr>
            <a:spLocks noGrp="1"/>
          </p:cNvSpPr>
          <p:nvPr>
            <p:ph idx="1"/>
          </p:nvPr>
        </p:nvSpPr>
        <p:spPr/>
        <p:txBody>
          <a:bodyPr>
            <a:normAutofit/>
          </a:bodyPr>
          <a:lstStyle/>
          <a:p>
            <a:pPr marL="0" indent="0">
              <a:buNone/>
            </a:pPr>
            <a:r>
              <a:rPr lang="nl-NL" sz="2000" dirty="0" smtClean="0"/>
              <a:t>Op </a:t>
            </a:r>
            <a:r>
              <a:rPr lang="nl-NL" sz="2000" dirty="0"/>
              <a:t>een ruimtestation staat een laservuurtoren. De blauwe laserbundel daarvan draait elke seconde één keer rond. 50.000 kilometer verderop ziet iemand de lichtvlek van de bundel steeds door zijn kamer schieten. Hij meet de snelheid waarmee de lichtvlek voorbijtrekt en vindt een snelheid die hoger is dan de lichtsnelheid. Kan de meting kloppen? </a:t>
            </a:r>
          </a:p>
          <a:p>
            <a:pPr marL="0" indent="0">
              <a:buNone/>
            </a:pPr>
            <a:r>
              <a:rPr lang="nl-NL" sz="2000" dirty="0"/>
              <a:t>A. Ja, de vlek beweegt sneller dan het licht </a:t>
            </a:r>
          </a:p>
          <a:p>
            <a:pPr marL="0" indent="0">
              <a:buNone/>
            </a:pPr>
            <a:r>
              <a:rPr lang="nl-NL" sz="2000" dirty="0"/>
              <a:t>B. Nee, de meting houdt geen rekening met de roodverschuiving </a:t>
            </a:r>
          </a:p>
          <a:p>
            <a:pPr marL="0" indent="0">
              <a:buNone/>
            </a:pPr>
            <a:r>
              <a:rPr lang="nl-NL" sz="2000" dirty="0"/>
              <a:t>C. Nee, niets is sneller dan het licht </a:t>
            </a:r>
          </a:p>
        </p:txBody>
      </p:sp>
    </p:spTree>
    <p:extLst>
      <p:ext uri="{BB962C8B-B14F-4D97-AF65-F5344CB8AC3E}">
        <p14:creationId xmlns:p14="http://schemas.microsoft.com/office/powerpoint/2010/main" val="158039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3">
                                            <p:txEl>
                                              <p:pRg st="1" end="1"/>
                                            </p:txEl>
                                          </p:spTgt>
                                        </p:tgtEl>
                                        <p:attrNameLst>
                                          <p:attrName>style.color</p:attrName>
                                        </p:attrNameLst>
                                      </p:cBhvr>
                                      <p:to>
                                        <a:srgbClr val="E6007E"/>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10" name="Afbeelding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3052" y="915566"/>
            <a:ext cx="5377897" cy="3240000"/>
          </a:xfrm>
          <a:prstGeom prst="rect">
            <a:avLst/>
          </a:prstGeom>
          <a:noFill/>
        </p:spPr>
      </p:pic>
      <p:sp>
        <p:nvSpPr>
          <p:cNvPr id="12" name="Titel 11"/>
          <p:cNvSpPr>
            <a:spLocks noGrp="1"/>
          </p:cNvSpPr>
          <p:nvPr>
            <p:ph type="title"/>
          </p:nvPr>
        </p:nvSpPr>
        <p:spPr/>
        <p:txBody>
          <a:bodyPr/>
          <a:lstStyle/>
          <a:p>
            <a:r>
              <a:rPr lang="nl-NL" dirty="0" smtClean="0"/>
              <a:t>18. Kwantumbal</a:t>
            </a:r>
            <a:endParaRPr lang="nl-NL" dirty="0"/>
          </a:p>
        </p:txBody>
      </p:sp>
    </p:spTree>
    <p:extLst>
      <p:ext uri="{BB962C8B-B14F-4D97-AF65-F5344CB8AC3E}">
        <p14:creationId xmlns:p14="http://schemas.microsoft.com/office/powerpoint/2010/main" val="282810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8" name="Groep 7"/>
          <p:cNvGrpSpPr/>
          <p:nvPr/>
        </p:nvGrpSpPr>
        <p:grpSpPr>
          <a:xfrm>
            <a:off x="8172400" y="3939902"/>
            <a:ext cx="756000" cy="1017630"/>
            <a:chOff x="2661432" y="0"/>
            <a:chExt cx="3821136" cy="514350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1432" y="0"/>
              <a:ext cx="3821136" cy="5143500"/>
            </a:xfrm>
            <a:prstGeom prst="rect">
              <a:avLst/>
            </a:prstGeom>
          </p:spPr>
        </p:pic>
        <p:pic>
          <p:nvPicPr>
            <p:cNvPr id="4" name="Afbeelding 3"/>
            <p:cNvPicPr>
              <a:picLocks noChangeAspect="1"/>
            </p:cNvPicPr>
            <p:nvPr/>
          </p:nvPicPr>
          <p:blipFill>
            <a:blip r:embed="rId4"/>
            <a:stretch>
              <a:fillRect/>
            </a:stretch>
          </p:blipFill>
          <p:spPr>
            <a:xfrm>
              <a:off x="3078351" y="1855579"/>
              <a:ext cx="2987299" cy="2804403"/>
            </a:xfrm>
            <a:prstGeom prst="rect">
              <a:avLst/>
            </a:prstGeom>
          </p:spPr>
        </p:pic>
      </p:gr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452033">
            <a:off x="8311598" y="4341613"/>
            <a:ext cx="477605" cy="477602"/>
          </a:xfrm>
          <a:prstGeom prst="rect">
            <a:avLst/>
          </a:prstGeom>
        </p:spPr>
      </p:pic>
      <p:sp>
        <p:nvSpPr>
          <p:cNvPr id="12" name="Titel 11"/>
          <p:cNvSpPr>
            <a:spLocks noGrp="1"/>
          </p:cNvSpPr>
          <p:nvPr>
            <p:ph type="title"/>
          </p:nvPr>
        </p:nvSpPr>
        <p:spPr/>
        <p:txBody>
          <a:bodyPr/>
          <a:lstStyle/>
          <a:p>
            <a:r>
              <a:rPr lang="nl-NL" dirty="0" smtClean="0"/>
              <a:t>1. Steen en kogel</a:t>
            </a:r>
            <a:endParaRPr lang="nl-NL" dirty="0"/>
          </a:p>
        </p:txBody>
      </p:sp>
      <p:sp>
        <p:nvSpPr>
          <p:cNvPr id="13" name="Tijdelijke aanduiding voor inhoud 12"/>
          <p:cNvSpPr>
            <a:spLocks noGrp="1"/>
          </p:cNvSpPr>
          <p:nvPr>
            <p:ph idx="1"/>
          </p:nvPr>
        </p:nvSpPr>
        <p:spPr/>
        <p:txBody>
          <a:bodyPr>
            <a:normAutofit fontScale="92500" lnSpcReduction="10000"/>
          </a:bodyPr>
          <a:lstStyle/>
          <a:p>
            <a:pPr marL="0" indent="0">
              <a:buNone/>
            </a:pPr>
            <a:r>
              <a:rPr lang="nl-NL" dirty="0" smtClean="0"/>
              <a:t>Alice </a:t>
            </a:r>
            <a:r>
              <a:rPr lang="nl-NL" dirty="0"/>
              <a:t>gooit een steentje vanaf de grond precies 5 meter recht omhoog. Op hetzelfde moment schiet Bob op 10 meter hoogte vanaf de grond een kogel recht vooruit. Welke van de twee raakt als eerste de grond</a:t>
            </a:r>
            <a:r>
              <a:rPr lang="nl-NL" dirty="0" smtClean="0"/>
              <a:t>?</a:t>
            </a:r>
          </a:p>
          <a:p>
            <a:pPr marL="0" indent="0">
              <a:buNone/>
            </a:pPr>
            <a:endParaRPr lang="nl-NL" dirty="0"/>
          </a:p>
          <a:p>
            <a:pPr marL="0" indent="0">
              <a:buNone/>
            </a:pPr>
            <a:r>
              <a:rPr lang="nl-NL" dirty="0"/>
              <a:t>A. Het steentje van Alice</a:t>
            </a:r>
          </a:p>
          <a:p>
            <a:pPr marL="0" indent="0">
              <a:buNone/>
            </a:pPr>
            <a:r>
              <a:rPr lang="nl-NL" dirty="0"/>
              <a:t>B. De kogel van Bob</a:t>
            </a:r>
          </a:p>
          <a:p>
            <a:pPr marL="0" indent="0">
              <a:buNone/>
            </a:pPr>
            <a:r>
              <a:rPr lang="nl-NL" dirty="0"/>
              <a:t>C. Ze raken de grond </a:t>
            </a:r>
            <a:r>
              <a:rPr lang="nl-NL" dirty="0" smtClean="0"/>
              <a:t>tegelijkertijd</a:t>
            </a:r>
            <a:endParaRPr lang="nl-NL" dirty="0"/>
          </a:p>
        </p:txBody>
      </p:sp>
    </p:spTree>
    <p:extLst>
      <p:ext uri="{BB962C8B-B14F-4D97-AF65-F5344CB8AC3E}">
        <p14:creationId xmlns:p14="http://schemas.microsoft.com/office/powerpoint/2010/main" val="353367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par>
                                <p:cTn id="19" presetID="8" presetClass="emph" presetSubtype="0" fill="hold" nodeType="withEffect">
                                  <p:stCondLst>
                                    <p:cond delay="0"/>
                                  </p:stCondLst>
                                  <p:childTnLst>
                                    <p:animRot by="21600000">
                                      <p:cBhvr>
                                        <p:cTn id="20" dur="90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smtClean="0"/>
              <a:t>19. Plasma-ionenmotor</a:t>
            </a:r>
            <a:endParaRPr lang="nl-NL" dirty="0"/>
          </a:p>
        </p:txBody>
      </p:sp>
      <p:sp>
        <p:nvSpPr>
          <p:cNvPr id="13" name="Tijdelijke aanduiding voor inhoud 12"/>
          <p:cNvSpPr>
            <a:spLocks noGrp="1"/>
          </p:cNvSpPr>
          <p:nvPr>
            <p:ph idx="1"/>
          </p:nvPr>
        </p:nvSpPr>
        <p:spPr/>
        <p:txBody>
          <a:bodyPr>
            <a:normAutofit/>
          </a:bodyPr>
          <a:lstStyle/>
          <a:p>
            <a:pPr marL="0" indent="0">
              <a:buNone/>
            </a:pPr>
            <a:r>
              <a:rPr lang="nl-NL" dirty="0" smtClean="0"/>
              <a:t>De plasma-ionenmotor </a:t>
            </a:r>
            <a:r>
              <a:rPr lang="nl-NL" dirty="0"/>
              <a:t>is in staat om een voertuig aan te drijven met de helft van de lichtsnelheid in vacuüm. Dave wordt in een raket met deze motor aan boord de ruimte in gestuurd en keert exact 23 aardse dagen later terug op het aardoppervlak. Hoeveel </a:t>
            </a:r>
            <a:r>
              <a:rPr lang="nl-NL" dirty="0" smtClean="0"/>
              <a:t>uren is </a:t>
            </a:r>
            <a:r>
              <a:rPr lang="nl-NL" dirty="0"/>
              <a:t>Dave dan ‘minder ouder’ geworden dan wij? </a:t>
            </a:r>
            <a:r>
              <a:rPr lang="nl-NL" dirty="0" smtClean="0"/>
              <a:t>Ga uit van een constante snelheid.</a:t>
            </a:r>
          </a:p>
          <a:p>
            <a:pPr marL="0" indent="0">
              <a:buNone/>
            </a:pPr>
            <a:r>
              <a:rPr lang="nl-NL" dirty="0" smtClean="0">
                <a:solidFill>
                  <a:srgbClr val="E6007E"/>
                </a:solidFill>
              </a:rPr>
              <a:t>74 uren</a:t>
            </a:r>
            <a:endParaRPr lang="nl-NL" dirty="0">
              <a:solidFill>
                <a:srgbClr val="E6007E"/>
              </a:solidFill>
            </a:endParaRPr>
          </a:p>
        </p:txBody>
      </p:sp>
    </p:spTree>
    <p:extLst>
      <p:ext uri="{BB962C8B-B14F-4D97-AF65-F5344CB8AC3E}">
        <p14:creationId xmlns:p14="http://schemas.microsoft.com/office/powerpoint/2010/main" val="30555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smtClean="0"/>
              <a:t>20. Demo: Magic mixer</a:t>
            </a:r>
            <a:endParaRPr lang="nl-NL" dirty="0"/>
          </a:p>
        </p:txBody>
      </p:sp>
      <p:sp>
        <p:nvSpPr>
          <p:cNvPr id="13" name="Tijdelijke aanduiding voor inhoud 12"/>
          <p:cNvSpPr>
            <a:spLocks noGrp="1"/>
          </p:cNvSpPr>
          <p:nvPr>
            <p:ph idx="1"/>
          </p:nvPr>
        </p:nvSpPr>
        <p:spPr/>
        <p:txBody>
          <a:bodyPr>
            <a:normAutofit fontScale="92500" lnSpcReduction="10000"/>
          </a:bodyPr>
          <a:lstStyle/>
          <a:p>
            <a:pPr marL="0" indent="0">
              <a:buNone/>
            </a:pPr>
            <a:r>
              <a:rPr lang="nl-NL" dirty="0" smtClean="0"/>
              <a:t>De </a:t>
            </a:r>
            <a:r>
              <a:rPr lang="nl-NL" dirty="0"/>
              <a:t>mixer wordt gevuld met een viskeuze vloeistof en verschillende druppels inkt. De inhoud wordt gemixt door het deksel te verdraaien, daarna wordt de mixer weer in de originele stand teruggedraaid. Wat </a:t>
            </a:r>
            <a:r>
              <a:rPr lang="nl-NL" dirty="0" smtClean="0"/>
              <a:t>is de </a:t>
            </a:r>
            <a:r>
              <a:rPr lang="nl-NL" dirty="0"/>
              <a:t>oorzaak van het effect dat je </a:t>
            </a:r>
            <a:r>
              <a:rPr lang="nl-NL" dirty="0" smtClean="0"/>
              <a:t>waarneemt?</a:t>
            </a:r>
          </a:p>
          <a:p>
            <a:pPr marL="0" indent="0">
              <a:buNone/>
            </a:pPr>
            <a:r>
              <a:rPr lang="nl-NL" dirty="0" smtClean="0"/>
              <a:t>A. De grote massatraagheid van de vloeistof</a:t>
            </a:r>
          </a:p>
          <a:p>
            <a:pPr marL="0" indent="0">
              <a:buNone/>
            </a:pPr>
            <a:r>
              <a:rPr lang="nl-NL" dirty="0" smtClean="0"/>
              <a:t>B</a:t>
            </a:r>
            <a:r>
              <a:rPr lang="nl-NL" dirty="0"/>
              <a:t>. De lage dichtheid van de inktdruppels</a:t>
            </a:r>
          </a:p>
          <a:p>
            <a:pPr marL="0" indent="0">
              <a:buNone/>
            </a:pPr>
            <a:r>
              <a:rPr lang="nl-NL" dirty="0"/>
              <a:t>C. Het lage Reynoldsgetal van de vloeistof</a:t>
            </a:r>
          </a:p>
          <a:p>
            <a:pPr marL="0" indent="0">
              <a:buNone/>
            </a:pPr>
            <a:endParaRPr lang="nl-NL" dirty="0"/>
          </a:p>
        </p:txBody>
      </p:sp>
    </p:spTree>
    <p:extLst>
      <p:ext uri="{BB962C8B-B14F-4D97-AF65-F5344CB8AC3E}">
        <p14:creationId xmlns:p14="http://schemas.microsoft.com/office/powerpoint/2010/main" val="344381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3">
                                            <p:txEl>
                                              <p:pRg st="3" end="3"/>
                                            </p:txEl>
                                          </p:spTgt>
                                        </p:tgtEl>
                                        <p:attrNameLst>
                                          <p:attrName>style.color</p:attrName>
                                        </p:attrNameLst>
                                      </p:cBhvr>
                                      <p:to>
                                        <a:srgbClr val="E6007E"/>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Bonusvraag</a:t>
            </a:r>
            <a:endParaRPr lang="nl-NL" dirty="0"/>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252800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grpSp>
        <p:nvGrpSpPr>
          <p:cNvPr id="8" name="Groep 7"/>
          <p:cNvGrpSpPr/>
          <p:nvPr/>
        </p:nvGrpSpPr>
        <p:grpSpPr>
          <a:xfrm>
            <a:off x="8172400" y="3939902"/>
            <a:ext cx="756000" cy="1017630"/>
            <a:chOff x="2661432" y="0"/>
            <a:chExt cx="3821136" cy="514350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1432" y="0"/>
              <a:ext cx="3821136" cy="5143500"/>
            </a:xfrm>
            <a:prstGeom prst="rect">
              <a:avLst/>
            </a:prstGeom>
          </p:spPr>
        </p:pic>
        <p:pic>
          <p:nvPicPr>
            <p:cNvPr id="4" name="Afbeelding 3"/>
            <p:cNvPicPr>
              <a:picLocks noChangeAspect="1"/>
            </p:cNvPicPr>
            <p:nvPr/>
          </p:nvPicPr>
          <p:blipFill>
            <a:blip r:embed="rId4"/>
            <a:stretch>
              <a:fillRect/>
            </a:stretch>
          </p:blipFill>
          <p:spPr>
            <a:xfrm>
              <a:off x="3078351" y="1855579"/>
              <a:ext cx="2987299" cy="2804403"/>
            </a:xfrm>
            <a:prstGeom prst="rect">
              <a:avLst/>
            </a:prstGeom>
          </p:spPr>
        </p:pic>
      </p:gr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452033">
            <a:off x="8311598" y="4341613"/>
            <a:ext cx="477605" cy="477602"/>
          </a:xfrm>
          <a:prstGeom prst="rect">
            <a:avLst/>
          </a:prstGeom>
        </p:spPr>
      </p:pic>
      <p:sp>
        <p:nvSpPr>
          <p:cNvPr id="12" name="Titel 11"/>
          <p:cNvSpPr>
            <a:spLocks noGrp="1"/>
          </p:cNvSpPr>
          <p:nvPr>
            <p:ph type="title"/>
          </p:nvPr>
        </p:nvSpPr>
        <p:spPr/>
        <p:txBody>
          <a:bodyPr/>
          <a:lstStyle/>
          <a:p>
            <a:r>
              <a:rPr lang="nl-NL" dirty="0" smtClean="0"/>
              <a:t>Bonusvraag: Eiffeltoren</a:t>
            </a:r>
            <a:endParaRPr lang="nl-NL" dirty="0"/>
          </a:p>
        </p:txBody>
      </p:sp>
      <p:sp>
        <p:nvSpPr>
          <p:cNvPr id="13" name="Tijdelijke aanduiding voor inhoud 12"/>
          <p:cNvSpPr>
            <a:spLocks noGrp="1"/>
          </p:cNvSpPr>
          <p:nvPr>
            <p:ph idx="1"/>
          </p:nvPr>
        </p:nvSpPr>
        <p:spPr/>
        <p:txBody>
          <a:bodyPr>
            <a:noAutofit/>
          </a:bodyPr>
          <a:lstStyle/>
          <a:p>
            <a:pPr marL="0" indent="0">
              <a:buNone/>
            </a:pPr>
            <a:r>
              <a:rPr lang="nl-NL" sz="2000" dirty="0" smtClean="0"/>
              <a:t>Op </a:t>
            </a:r>
            <a:r>
              <a:rPr lang="nl-NL" sz="2000" dirty="0"/>
              <a:t>een warme zonnige dag schijnt de zon een aantal uren lang op één zijde van de 324 meter lange Eiffeltoren, waardoor die een klein beetje kromtrekt. Hoe groot is de maximale horizontale uitwijking van de punt van de toren ten gevolge van de warmte van de zon </a:t>
            </a:r>
            <a:r>
              <a:rPr lang="nl-NL" sz="2000" dirty="0" smtClean="0"/>
              <a:t>op één dag?</a:t>
            </a:r>
            <a:endParaRPr lang="nl-NL" sz="2000" dirty="0"/>
          </a:p>
        </p:txBody>
      </p:sp>
    </p:spTree>
    <p:extLst>
      <p:ext uri="{BB962C8B-B14F-4D97-AF65-F5344CB8AC3E}">
        <p14:creationId xmlns:p14="http://schemas.microsoft.com/office/powerpoint/2010/main" val="62600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120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Antwoord bonusvraag</a:t>
            </a:r>
            <a:endParaRPr lang="nl-NL" dirty="0"/>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383367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2" name="Titel 11"/>
          <p:cNvSpPr>
            <a:spLocks noGrp="1"/>
          </p:cNvSpPr>
          <p:nvPr>
            <p:ph type="title"/>
          </p:nvPr>
        </p:nvSpPr>
        <p:spPr/>
        <p:txBody>
          <a:bodyPr/>
          <a:lstStyle/>
          <a:p>
            <a:r>
              <a:rPr lang="nl-NL" dirty="0" smtClean="0"/>
              <a:t>Bonusvraag: Eiffeltoren</a:t>
            </a:r>
            <a:endParaRPr lang="nl-NL" dirty="0"/>
          </a:p>
        </p:txBody>
      </p:sp>
      <p:sp>
        <p:nvSpPr>
          <p:cNvPr id="13" name="Tijdelijke aanduiding voor inhoud 12"/>
          <p:cNvSpPr>
            <a:spLocks noGrp="1"/>
          </p:cNvSpPr>
          <p:nvPr>
            <p:ph idx="1"/>
          </p:nvPr>
        </p:nvSpPr>
        <p:spPr/>
        <p:txBody>
          <a:bodyPr>
            <a:noAutofit/>
          </a:bodyPr>
          <a:lstStyle/>
          <a:p>
            <a:pPr marL="0" indent="0">
              <a:buNone/>
            </a:pPr>
            <a:r>
              <a:rPr lang="nl-NL" sz="2000" dirty="0" smtClean="0"/>
              <a:t>Op </a:t>
            </a:r>
            <a:r>
              <a:rPr lang="nl-NL" sz="2000" dirty="0"/>
              <a:t>een warme zonnige dag schijnt de zon een aantal uren lang op één zijde van de 324 meter lange Eiffeltoren, waardoor die een klein beetje kromtrekt. Hoe groot is de maximale horizontale uitwijking van de punt van de toren ten gevolge van de warmte van de zon </a:t>
            </a:r>
            <a:r>
              <a:rPr lang="nl-NL" sz="2000" dirty="0" smtClean="0"/>
              <a:t>op één dag?</a:t>
            </a:r>
            <a:endParaRPr lang="nl-NL" sz="2000" dirty="0"/>
          </a:p>
          <a:p>
            <a:pPr marL="0" indent="0">
              <a:buNone/>
            </a:pPr>
            <a:r>
              <a:rPr lang="nl-NL" sz="2000" dirty="0" smtClean="0">
                <a:solidFill>
                  <a:srgbClr val="E6007E"/>
                </a:solidFill>
              </a:rPr>
              <a:t>18 centimeter</a:t>
            </a:r>
            <a:endParaRPr lang="nl-NL" sz="2000" dirty="0">
              <a:solidFill>
                <a:srgbClr val="E6007E"/>
              </a:solidFill>
            </a:endParaRPr>
          </a:p>
        </p:txBody>
      </p:sp>
    </p:spTree>
    <p:extLst>
      <p:ext uri="{BB962C8B-B14F-4D97-AF65-F5344CB8AC3E}">
        <p14:creationId xmlns:p14="http://schemas.microsoft.com/office/powerpoint/2010/main" val="374929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smtClean="0"/>
              <a:t>Uitwerkingen vanaf maandag op:</a:t>
            </a:r>
            <a:endParaRPr lang="nl-NL" dirty="0"/>
          </a:p>
        </p:txBody>
      </p:sp>
      <p:sp>
        <p:nvSpPr>
          <p:cNvPr id="3" name="Tijdelijke aanduiding voor inhoud 2"/>
          <p:cNvSpPr>
            <a:spLocks noGrp="1"/>
          </p:cNvSpPr>
          <p:nvPr>
            <p:ph idx="1"/>
          </p:nvPr>
        </p:nvSpPr>
        <p:spPr/>
        <p:txBody>
          <a:bodyPr>
            <a:normAutofit/>
          </a:bodyPr>
          <a:lstStyle/>
          <a:p>
            <a:pPr marL="0" indent="0" algn="ctr">
              <a:buNone/>
            </a:pPr>
            <a:endParaRPr lang="nl-NL" sz="3200" dirty="0" smtClean="0">
              <a:solidFill>
                <a:srgbClr val="E6007E"/>
              </a:solidFill>
            </a:endParaRPr>
          </a:p>
          <a:p>
            <a:pPr marL="0" indent="0" algn="ctr">
              <a:buNone/>
            </a:pPr>
            <a:r>
              <a:rPr lang="nl-NL" sz="3600" dirty="0" smtClean="0">
                <a:solidFill>
                  <a:srgbClr val="E6007E"/>
                </a:solidFill>
              </a:rPr>
              <a:t>bit.ly/2j3Bs9c</a:t>
            </a:r>
          </a:p>
          <a:p>
            <a:pPr marL="0" indent="0">
              <a:buNone/>
            </a:pPr>
            <a:endParaRPr lang="nl-NL" sz="1800" dirty="0" smtClean="0"/>
          </a:p>
          <a:p>
            <a:pPr marL="0" indent="0">
              <a:buNone/>
            </a:pPr>
            <a:endParaRPr lang="nl-NL" sz="1800" dirty="0" smtClean="0"/>
          </a:p>
          <a:p>
            <a:pPr marL="0" indent="0">
              <a:buNone/>
            </a:pPr>
            <a:endParaRPr lang="nl-NL" sz="1800" dirty="0" smtClean="0"/>
          </a:p>
          <a:p>
            <a:pPr marL="0" indent="0" algn="r">
              <a:buNone/>
            </a:pPr>
            <a:r>
              <a:rPr lang="nl-NL" sz="1800" dirty="0" smtClean="0"/>
              <a:t>Let op: uitwerkingen beschikbaar t/m 24 dec 2017.</a:t>
            </a:r>
            <a:endParaRPr lang="nl-NL" sz="1800" dirty="0"/>
          </a:p>
        </p:txBody>
      </p:sp>
    </p:spTree>
    <p:extLst>
      <p:ext uri="{BB962C8B-B14F-4D97-AF65-F5344CB8AC3E}">
        <p14:creationId xmlns:p14="http://schemas.microsoft.com/office/powerpoint/2010/main" val="395191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Bedankt en tot ziens!</a:t>
            </a:r>
            <a:endParaRPr lang="nl-NL" dirty="0"/>
          </a:p>
        </p:txBody>
      </p:sp>
      <p:pic>
        <p:nvPicPr>
          <p:cNvPr id="3" name="Up till dawn">
            <a:hlinkClick r:id="" action="ppaction://media"/>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5"/>
          <a:stretch>
            <a:fillRect/>
          </a:stretch>
        </p:blipFill>
        <p:spPr>
          <a:xfrm>
            <a:off x="8544688" y="4564762"/>
            <a:ext cx="609600" cy="609600"/>
          </a:xfrm>
          <a:prstGeom prst="rect">
            <a:avLst/>
          </a:prstGeom>
        </p:spPr>
      </p:pic>
    </p:spTree>
    <p:extLst>
      <p:ext uri="{BB962C8B-B14F-4D97-AF65-F5344CB8AC3E}">
        <p14:creationId xmlns:p14="http://schemas.microsoft.com/office/powerpoint/2010/main" val="104381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80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grpSp>
        <p:nvGrpSpPr>
          <p:cNvPr id="8" name="Groep 7"/>
          <p:cNvGrpSpPr/>
          <p:nvPr/>
        </p:nvGrpSpPr>
        <p:grpSpPr>
          <a:xfrm>
            <a:off x="8172400" y="3939902"/>
            <a:ext cx="756000" cy="1017630"/>
            <a:chOff x="2661432" y="0"/>
            <a:chExt cx="3821136" cy="514350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1432" y="0"/>
              <a:ext cx="3821136" cy="5143500"/>
            </a:xfrm>
            <a:prstGeom prst="rect">
              <a:avLst/>
            </a:prstGeom>
          </p:spPr>
        </p:pic>
        <p:pic>
          <p:nvPicPr>
            <p:cNvPr id="4" name="Afbeelding 3"/>
            <p:cNvPicPr>
              <a:picLocks noChangeAspect="1"/>
            </p:cNvPicPr>
            <p:nvPr/>
          </p:nvPicPr>
          <p:blipFill>
            <a:blip r:embed="rId4"/>
            <a:stretch>
              <a:fillRect/>
            </a:stretch>
          </p:blipFill>
          <p:spPr>
            <a:xfrm>
              <a:off x="3078351" y="1855579"/>
              <a:ext cx="2987299" cy="2804403"/>
            </a:xfrm>
            <a:prstGeom prst="rect">
              <a:avLst/>
            </a:prstGeom>
          </p:spPr>
        </p:pic>
      </p:gr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452033">
            <a:off x="8311598" y="4341613"/>
            <a:ext cx="477605" cy="477602"/>
          </a:xfrm>
          <a:prstGeom prst="rect">
            <a:avLst/>
          </a:prstGeom>
        </p:spPr>
      </p:pic>
      <p:sp>
        <p:nvSpPr>
          <p:cNvPr id="12" name="Titel 11"/>
          <p:cNvSpPr>
            <a:spLocks noGrp="1"/>
          </p:cNvSpPr>
          <p:nvPr>
            <p:ph type="title"/>
          </p:nvPr>
        </p:nvSpPr>
        <p:spPr/>
        <p:txBody>
          <a:bodyPr/>
          <a:lstStyle/>
          <a:p>
            <a:r>
              <a:rPr lang="nl-NL" dirty="0" smtClean="0"/>
              <a:t>2. Veerconstante</a:t>
            </a:r>
            <a:endParaRPr lang="nl-NL" dirty="0"/>
          </a:p>
        </p:txBody>
      </p:sp>
      <p:sp>
        <p:nvSpPr>
          <p:cNvPr id="13" name="Tijdelijke aanduiding voor inhoud 12"/>
          <p:cNvSpPr>
            <a:spLocks noGrp="1"/>
          </p:cNvSpPr>
          <p:nvPr>
            <p:ph idx="1"/>
          </p:nvPr>
        </p:nvSpPr>
        <p:spPr/>
        <p:txBody>
          <a:bodyPr/>
          <a:lstStyle/>
          <a:p>
            <a:pPr marL="0" indent="0">
              <a:buNone/>
            </a:pPr>
            <a:r>
              <a:rPr lang="nl-NL" dirty="0" smtClean="0"/>
              <a:t>Zet </a:t>
            </a:r>
            <a:r>
              <a:rPr lang="nl-NL" dirty="0"/>
              <a:t>de (combinaties van) veren A, B, C en D in toenemende volgorde van </a:t>
            </a:r>
            <a:r>
              <a:rPr lang="nl-NL" dirty="0" smtClean="0"/>
              <a:t>veerconstante.</a:t>
            </a:r>
            <a:endParaRPr lang="nl-NL" dirty="0"/>
          </a:p>
        </p:txBody>
      </p:sp>
      <p:pic>
        <p:nvPicPr>
          <p:cNvPr id="2" name="Afbeelding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9832" y="2541186"/>
            <a:ext cx="2813505" cy="2039228"/>
          </a:xfrm>
          <a:prstGeom prst="rect">
            <a:avLst/>
          </a:prstGeom>
        </p:spPr>
      </p:pic>
    </p:spTree>
    <p:extLst>
      <p:ext uri="{BB962C8B-B14F-4D97-AF65-F5344CB8AC3E}">
        <p14:creationId xmlns:p14="http://schemas.microsoft.com/office/powerpoint/2010/main" val="141738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8" presetClass="emph" presetSubtype="0" fill="hold" nodeType="withEffect">
                                  <p:stCondLst>
                                    <p:cond delay="0"/>
                                  </p:stCondLst>
                                  <p:childTnLst>
                                    <p:animRot by="21600000">
                                      <p:cBhvr>
                                        <p:cTn id="12" dur="90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grpSp>
        <p:nvGrpSpPr>
          <p:cNvPr id="8" name="Groep 7"/>
          <p:cNvGrpSpPr/>
          <p:nvPr/>
        </p:nvGrpSpPr>
        <p:grpSpPr>
          <a:xfrm>
            <a:off x="8172400" y="3939902"/>
            <a:ext cx="756000" cy="1017630"/>
            <a:chOff x="2661432" y="0"/>
            <a:chExt cx="3821136" cy="514350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1432" y="0"/>
              <a:ext cx="3821136" cy="5143500"/>
            </a:xfrm>
            <a:prstGeom prst="rect">
              <a:avLst/>
            </a:prstGeom>
          </p:spPr>
        </p:pic>
        <p:pic>
          <p:nvPicPr>
            <p:cNvPr id="4" name="Afbeelding 3"/>
            <p:cNvPicPr>
              <a:picLocks noChangeAspect="1"/>
            </p:cNvPicPr>
            <p:nvPr/>
          </p:nvPicPr>
          <p:blipFill>
            <a:blip r:embed="rId4"/>
            <a:stretch>
              <a:fillRect/>
            </a:stretch>
          </p:blipFill>
          <p:spPr>
            <a:xfrm>
              <a:off x="3078351" y="1855579"/>
              <a:ext cx="2987299" cy="2804403"/>
            </a:xfrm>
            <a:prstGeom prst="rect">
              <a:avLst/>
            </a:prstGeom>
          </p:spPr>
        </p:pic>
      </p:gr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452033">
            <a:off x="8311598" y="4341613"/>
            <a:ext cx="477605" cy="477602"/>
          </a:xfrm>
          <a:prstGeom prst="rect">
            <a:avLst/>
          </a:prstGeom>
        </p:spPr>
      </p:pic>
      <p:sp>
        <p:nvSpPr>
          <p:cNvPr id="12" name="Titel 11"/>
          <p:cNvSpPr>
            <a:spLocks noGrp="1"/>
          </p:cNvSpPr>
          <p:nvPr>
            <p:ph type="title"/>
          </p:nvPr>
        </p:nvSpPr>
        <p:spPr/>
        <p:txBody>
          <a:bodyPr/>
          <a:lstStyle/>
          <a:p>
            <a:r>
              <a:rPr lang="nl-NL" dirty="0" smtClean="0"/>
              <a:t>3. Rood verkeerslicht</a:t>
            </a:r>
            <a:endParaRPr lang="nl-NL" dirty="0"/>
          </a:p>
        </p:txBody>
      </p:sp>
      <p:sp>
        <p:nvSpPr>
          <p:cNvPr id="13" name="Tijdelijke aanduiding voor inhoud 12"/>
          <p:cNvSpPr>
            <a:spLocks noGrp="1"/>
          </p:cNvSpPr>
          <p:nvPr>
            <p:ph idx="1"/>
          </p:nvPr>
        </p:nvSpPr>
        <p:spPr/>
        <p:txBody>
          <a:bodyPr/>
          <a:lstStyle/>
          <a:p>
            <a:pPr marL="0" indent="0">
              <a:buNone/>
            </a:pPr>
            <a:r>
              <a:rPr lang="nl-NL" dirty="0" smtClean="0"/>
              <a:t>Henk </a:t>
            </a:r>
            <a:r>
              <a:rPr lang="nl-NL" dirty="0"/>
              <a:t>zit op zijn motor, maar let niet goed op. </a:t>
            </a:r>
          </a:p>
          <a:p>
            <a:pPr marL="0" indent="0">
              <a:buNone/>
            </a:pPr>
            <a:r>
              <a:rPr lang="nl-NL" dirty="0" smtClean="0"/>
              <a:t>Hij </a:t>
            </a:r>
            <a:r>
              <a:rPr lang="nl-NL" dirty="0"/>
              <a:t>rijdt 18 ms</a:t>
            </a:r>
            <a:r>
              <a:rPr lang="nl-NL" baseline="30000" dirty="0"/>
              <a:t>-1</a:t>
            </a:r>
            <a:r>
              <a:rPr lang="nl-NL" dirty="0"/>
              <a:t> wanneer hij een rood verkeerslicht 20 </a:t>
            </a:r>
            <a:r>
              <a:rPr lang="nl-NL" dirty="0" smtClean="0"/>
              <a:t>m voor </a:t>
            </a:r>
            <a:r>
              <a:rPr lang="nl-NL" dirty="0"/>
              <a:t>hem ziet. Zijn motor remt met een constante vertraging van 4,15 ms</a:t>
            </a:r>
            <a:r>
              <a:rPr lang="nl-NL" baseline="30000" dirty="0"/>
              <a:t>-2</a:t>
            </a:r>
            <a:r>
              <a:rPr lang="nl-NL" dirty="0"/>
              <a:t>. Staat Henk op tijd stil bij het stoplicht? Verwaarloos de reactiesnelheid</a:t>
            </a:r>
            <a:r>
              <a:rPr lang="nl-NL" dirty="0" smtClean="0"/>
              <a:t>.</a:t>
            </a:r>
            <a:endParaRPr lang="nl-NL" dirty="0"/>
          </a:p>
        </p:txBody>
      </p:sp>
    </p:spTree>
    <p:extLst>
      <p:ext uri="{BB962C8B-B14F-4D97-AF65-F5344CB8AC3E}">
        <p14:creationId xmlns:p14="http://schemas.microsoft.com/office/powerpoint/2010/main" val="428683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120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ep 7"/>
          <p:cNvGrpSpPr/>
          <p:nvPr/>
        </p:nvGrpSpPr>
        <p:grpSpPr>
          <a:xfrm>
            <a:off x="8172400" y="3939902"/>
            <a:ext cx="756000" cy="1017630"/>
            <a:chOff x="2661432" y="0"/>
            <a:chExt cx="3821136" cy="514350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1432" y="0"/>
              <a:ext cx="3821136" cy="5143500"/>
            </a:xfrm>
            <a:prstGeom prst="rect">
              <a:avLst/>
            </a:prstGeom>
          </p:spPr>
        </p:pic>
        <p:pic>
          <p:nvPicPr>
            <p:cNvPr id="4" name="Afbeelding 3"/>
            <p:cNvPicPr>
              <a:picLocks noChangeAspect="1"/>
            </p:cNvPicPr>
            <p:nvPr/>
          </p:nvPicPr>
          <p:blipFill>
            <a:blip r:embed="rId4"/>
            <a:stretch>
              <a:fillRect/>
            </a:stretch>
          </p:blipFill>
          <p:spPr>
            <a:xfrm>
              <a:off x="3078351" y="1855579"/>
              <a:ext cx="2987299" cy="2804403"/>
            </a:xfrm>
            <a:prstGeom prst="rect">
              <a:avLst/>
            </a:prstGeom>
          </p:spPr>
        </p:pic>
      </p:gr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452033">
            <a:off x="8311598" y="4341613"/>
            <a:ext cx="477605" cy="477602"/>
          </a:xfrm>
          <a:prstGeom prst="rect">
            <a:avLst/>
          </a:prstGeom>
        </p:spPr>
      </p:pic>
      <p:sp>
        <p:nvSpPr>
          <p:cNvPr id="12" name="Titel 11"/>
          <p:cNvSpPr>
            <a:spLocks noGrp="1"/>
          </p:cNvSpPr>
          <p:nvPr>
            <p:ph type="title"/>
          </p:nvPr>
        </p:nvSpPr>
        <p:spPr/>
        <p:txBody>
          <a:bodyPr/>
          <a:lstStyle/>
          <a:p>
            <a:r>
              <a:rPr lang="nl-NL" dirty="0" smtClean="0"/>
              <a:t>4. Gat door de maan</a:t>
            </a:r>
            <a:endParaRPr lang="nl-NL" dirty="0"/>
          </a:p>
        </p:txBody>
      </p:sp>
      <p:sp>
        <p:nvSpPr>
          <p:cNvPr id="13" name="Tijdelijke aanduiding voor inhoud 12"/>
          <p:cNvSpPr>
            <a:spLocks noGrp="1"/>
          </p:cNvSpPr>
          <p:nvPr>
            <p:ph idx="1"/>
          </p:nvPr>
        </p:nvSpPr>
        <p:spPr/>
        <p:txBody>
          <a:bodyPr>
            <a:normAutofit/>
          </a:bodyPr>
          <a:lstStyle/>
          <a:p>
            <a:pPr marL="0" indent="0">
              <a:buNone/>
            </a:pPr>
            <a:r>
              <a:rPr lang="nl-NL" dirty="0"/>
              <a:t>Henk boort een gat dwars door het midden van de maan tot aan de andere kant en laat er een appel in vallen. Hoeveel hele minuten duurt het voordat de appel weer bij Henk aan de oppervlakte verschijnt? </a:t>
            </a:r>
            <a:r>
              <a:rPr lang="nl-NL" dirty="0" smtClean="0"/>
              <a:t>De </a:t>
            </a:r>
            <a:r>
              <a:rPr lang="nl-NL" dirty="0"/>
              <a:t>straal van de maan is 1.737 kilometer en  de valversnelling aan het oppervlak is 1,62 ms</a:t>
            </a:r>
            <a:r>
              <a:rPr lang="nl-NL" baseline="30000" dirty="0"/>
              <a:t>-2</a:t>
            </a:r>
            <a:r>
              <a:rPr lang="nl-NL" dirty="0" smtClean="0"/>
              <a:t>.</a:t>
            </a:r>
            <a:endParaRPr lang="nl-NL" dirty="0"/>
          </a:p>
        </p:txBody>
      </p:sp>
    </p:spTree>
    <p:extLst>
      <p:ext uri="{BB962C8B-B14F-4D97-AF65-F5344CB8AC3E}">
        <p14:creationId xmlns:p14="http://schemas.microsoft.com/office/powerpoint/2010/main" val="255837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120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grpSp>
        <p:nvGrpSpPr>
          <p:cNvPr id="8" name="Groep 7"/>
          <p:cNvGrpSpPr/>
          <p:nvPr/>
        </p:nvGrpSpPr>
        <p:grpSpPr>
          <a:xfrm>
            <a:off x="8172400" y="3939902"/>
            <a:ext cx="756000" cy="1017630"/>
            <a:chOff x="2661432" y="0"/>
            <a:chExt cx="3821136" cy="514350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1432" y="0"/>
              <a:ext cx="3821136" cy="5143500"/>
            </a:xfrm>
            <a:prstGeom prst="rect">
              <a:avLst/>
            </a:prstGeom>
          </p:spPr>
        </p:pic>
        <p:pic>
          <p:nvPicPr>
            <p:cNvPr id="4" name="Afbeelding 3"/>
            <p:cNvPicPr>
              <a:picLocks noChangeAspect="1"/>
            </p:cNvPicPr>
            <p:nvPr/>
          </p:nvPicPr>
          <p:blipFill>
            <a:blip r:embed="rId4"/>
            <a:stretch>
              <a:fillRect/>
            </a:stretch>
          </p:blipFill>
          <p:spPr>
            <a:xfrm>
              <a:off x="3078351" y="1855579"/>
              <a:ext cx="2987299" cy="2804403"/>
            </a:xfrm>
            <a:prstGeom prst="rect">
              <a:avLst/>
            </a:prstGeom>
          </p:spPr>
        </p:pic>
      </p:gr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452033">
            <a:off x="8311598" y="4341613"/>
            <a:ext cx="477605" cy="477602"/>
          </a:xfrm>
          <a:prstGeom prst="rect">
            <a:avLst/>
          </a:prstGeom>
        </p:spPr>
      </p:pic>
      <p:sp>
        <p:nvSpPr>
          <p:cNvPr id="12" name="Titel 11"/>
          <p:cNvSpPr>
            <a:spLocks noGrp="1"/>
          </p:cNvSpPr>
          <p:nvPr>
            <p:ph type="title"/>
          </p:nvPr>
        </p:nvSpPr>
        <p:spPr/>
        <p:txBody>
          <a:bodyPr/>
          <a:lstStyle/>
          <a:p>
            <a:r>
              <a:rPr lang="nl-NL" dirty="0" smtClean="0"/>
              <a:t>5. Demo: Houten klos</a:t>
            </a:r>
            <a:endParaRPr lang="nl-NL" dirty="0"/>
          </a:p>
        </p:txBody>
      </p:sp>
      <p:sp>
        <p:nvSpPr>
          <p:cNvPr id="13" name="Tijdelijke aanduiding voor inhoud 12"/>
          <p:cNvSpPr>
            <a:spLocks noGrp="1"/>
          </p:cNvSpPr>
          <p:nvPr>
            <p:ph idx="1"/>
          </p:nvPr>
        </p:nvSpPr>
        <p:spPr/>
        <p:txBody>
          <a:bodyPr/>
          <a:lstStyle/>
          <a:p>
            <a:pPr marL="0" indent="0">
              <a:buNone/>
            </a:pPr>
            <a:r>
              <a:rPr lang="nl-NL" dirty="0" smtClean="0"/>
              <a:t>Je </a:t>
            </a:r>
            <a:r>
              <a:rPr lang="nl-NL" dirty="0"/>
              <a:t>ziet eerst een korte demonstratie. Nu wordt de klos ondersteboven geplaatst en het experiment gaat herhaald worden. Waar rolt de klos naartoe?</a:t>
            </a:r>
          </a:p>
          <a:p>
            <a:pPr marL="0" indent="0">
              <a:buNone/>
            </a:pPr>
            <a:r>
              <a:rPr lang="nl-NL" dirty="0"/>
              <a:t>A. Richting de onderzoeker</a:t>
            </a:r>
          </a:p>
          <a:p>
            <a:pPr marL="0" indent="0">
              <a:buNone/>
            </a:pPr>
            <a:r>
              <a:rPr lang="nl-NL" dirty="0"/>
              <a:t>B. Van de onderzoeker af</a:t>
            </a:r>
          </a:p>
          <a:p>
            <a:pPr marL="0" indent="0">
              <a:buNone/>
            </a:pPr>
            <a:r>
              <a:rPr lang="nl-NL" dirty="0"/>
              <a:t>C. Geen van </a:t>
            </a:r>
            <a:r>
              <a:rPr lang="nl-NL" dirty="0" smtClean="0"/>
              <a:t>beide</a:t>
            </a:r>
            <a:endParaRPr lang="nl-NL" dirty="0"/>
          </a:p>
        </p:txBody>
      </p:sp>
    </p:spTree>
    <p:extLst>
      <p:ext uri="{BB962C8B-B14F-4D97-AF65-F5344CB8AC3E}">
        <p14:creationId xmlns:p14="http://schemas.microsoft.com/office/powerpoint/2010/main" val="367344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par>
                                <p:cTn id="19" presetID="8" presetClass="emph" presetSubtype="0" fill="hold" nodeType="withEffect">
                                  <p:stCondLst>
                                    <p:cond delay="0"/>
                                  </p:stCondLst>
                                  <p:childTnLst>
                                    <p:animRot by="21600000">
                                      <p:cBhvr>
                                        <p:cTn id="20" dur="60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theme/theme1.xml><?xml version="1.0" encoding="utf-8"?>
<a:theme xmlns:a="http://schemas.openxmlformats.org/drawingml/2006/main" name="Presentati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1" id="{48FEC93E-64A2-4E1D-8417-895A1B77B805}" vid="{AB12B7CA-80DB-4279-8426-30CF1A8A5A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Presentatie</Template>
  <TotalTime>0</TotalTime>
  <Words>2312</Words>
  <Application>Microsoft Office PowerPoint</Application>
  <PresentationFormat>Diavoorstelling (16:9)</PresentationFormat>
  <Paragraphs>179</Paragraphs>
  <Slides>57</Slides>
  <Notes>0</Notes>
  <HiddenSlides>0</HiddenSlides>
  <MMClips>3</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57</vt:i4>
      </vt:variant>
    </vt:vector>
  </HeadingPairs>
  <TitlesOfParts>
    <vt:vector size="62" baseType="lpstr">
      <vt:lpstr>Arial</vt:lpstr>
      <vt:lpstr>Calibri</vt:lpstr>
      <vt:lpstr>Fontys Frutiger</vt:lpstr>
      <vt:lpstr>Wingdings</vt:lpstr>
      <vt:lpstr>Presentatie</vt:lpstr>
      <vt:lpstr>Fontys Physics Quiz 2017</vt:lpstr>
      <vt:lpstr>Welkom bij Fontys Technische Natuurkunde!</vt:lpstr>
      <vt:lpstr>Fontys Physics Quiz 2018</vt:lpstr>
      <vt:lpstr>Vraag 1 t/m 5</vt:lpstr>
      <vt:lpstr>1. Steen en kogel</vt:lpstr>
      <vt:lpstr>2. Veerconstante</vt:lpstr>
      <vt:lpstr>3. Rood verkeerslicht</vt:lpstr>
      <vt:lpstr>4. Gat door de maan</vt:lpstr>
      <vt:lpstr>5. Demo: Houten klos</vt:lpstr>
      <vt:lpstr>Antwoorden vraag 1 t/m 5</vt:lpstr>
      <vt:lpstr>1. Steen en kogel</vt:lpstr>
      <vt:lpstr>2. Veerconstante</vt:lpstr>
      <vt:lpstr>3. Rood verkeerslicht</vt:lpstr>
      <vt:lpstr>4. Gat door de maan</vt:lpstr>
      <vt:lpstr>5. Demo: Houten klos</vt:lpstr>
      <vt:lpstr>Vraag 6 t/m 10</vt:lpstr>
      <vt:lpstr>6. Touw om de aarde</vt:lpstr>
      <vt:lpstr>7. Kaarttruc</vt:lpstr>
      <vt:lpstr>8. Raad je plaatje – deel 1</vt:lpstr>
      <vt:lpstr>9. Lucifers</vt:lpstr>
      <vt:lpstr>10. Demo: Koffie</vt:lpstr>
      <vt:lpstr>Antwoorden vraag 6 t/m 10</vt:lpstr>
      <vt:lpstr>6. Touw om de aarde</vt:lpstr>
      <vt:lpstr>7. Kaarttruc</vt:lpstr>
      <vt:lpstr>8. Raad je plaatje – deel 1</vt:lpstr>
      <vt:lpstr>9. Lucifers</vt:lpstr>
      <vt:lpstr>10. Demo: Koffie</vt:lpstr>
      <vt:lpstr>Vraag 11 t/m 15</vt:lpstr>
      <vt:lpstr>11. Radioactief verval</vt:lpstr>
      <vt:lpstr>12. USB-stick</vt:lpstr>
      <vt:lpstr>13. Raad je plaatje – deel 2</vt:lpstr>
      <vt:lpstr>14. Periodiek systeem</vt:lpstr>
      <vt:lpstr>15. Demo: Cilinders op een helling</vt:lpstr>
      <vt:lpstr>Antwoorden vraag 11 t/m 15</vt:lpstr>
      <vt:lpstr>11. Radioactief verval</vt:lpstr>
      <vt:lpstr>12. USB-stick</vt:lpstr>
      <vt:lpstr>13. Raad je plaatje – deel 2</vt:lpstr>
      <vt:lpstr>14. Periodiek systeem</vt:lpstr>
      <vt:lpstr>15. Demo: Cilinders op een helling</vt:lpstr>
      <vt:lpstr>Vraag 16 t/m 20</vt:lpstr>
      <vt:lpstr>16. GPS-satelliet</vt:lpstr>
      <vt:lpstr>17. Vuurtoren</vt:lpstr>
      <vt:lpstr>18. Kwantumbal</vt:lpstr>
      <vt:lpstr>19. Plasma-ionenmotor</vt:lpstr>
      <vt:lpstr>20. Demo: Magic mixer</vt:lpstr>
      <vt:lpstr>Antwoorden vraag 16 t/m 20</vt:lpstr>
      <vt:lpstr>16. GPS-satelliet</vt:lpstr>
      <vt:lpstr>17. Vuurtoren</vt:lpstr>
      <vt:lpstr>18. Kwantumbal</vt:lpstr>
      <vt:lpstr>19. Plasma-ionenmotor</vt:lpstr>
      <vt:lpstr>20. Demo: Magic mixer</vt:lpstr>
      <vt:lpstr>Bonusvraag</vt:lpstr>
      <vt:lpstr>Bonusvraag: Eiffeltoren</vt:lpstr>
      <vt:lpstr>Antwoord bonusvraag</vt:lpstr>
      <vt:lpstr>Bonusvraag: Eiffeltoren</vt:lpstr>
      <vt:lpstr>Uitwerkingen vanaf maandag op:</vt:lpstr>
      <vt:lpstr>Bedankt en tot ziens!</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Mark Smeijers</dc:creator>
  <cp:lastModifiedBy>Smeijers,Mark M.M.J.H.</cp:lastModifiedBy>
  <cp:revision>54</cp:revision>
  <dcterms:created xsi:type="dcterms:W3CDTF">2017-12-03T21:02:42Z</dcterms:created>
  <dcterms:modified xsi:type="dcterms:W3CDTF">2017-12-15T11:03:56Z</dcterms:modified>
</cp:coreProperties>
</file>