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7"/>
  </p:notesMasterIdLst>
  <p:handoutMasterIdLst>
    <p:handoutMasterId r:id="rId28"/>
  </p:handoutMasterIdLst>
  <p:sldIdLst>
    <p:sldId id="335" r:id="rId3"/>
    <p:sldId id="327" r:id="rId4"/>
    <p:sldId id="332" r:id="rId5"/>
    <p:sldId id="333" r:id="rId6"/>
    <p:sldId id="337" r:id="rId7"/>
    <p:sldId id="338" r:id="rId8"/>
    <p:sldId id="334" r:id="rId9"/>
    <p:sldId id="345" r:id="rId10"/>
    <p:sldId id="340" r:id="rId11"/>
    <p:sldId id="351" r:id="rId12"/>
    <p:sldId id="352" r:id="rId13"/>
    <p:sldId id="353" r:id="rId14"/>
    <p:sldId id="354" r:id="rId15"/>
    <p:sldId id="355" r:id="rId16"/>
    <p:sldId id="350" r:id="rId17"/>
    <p:sldId id="343" r:id="rId18"/>
    <p:sldId id="339" r:id="rId19"/>
    <p:sldId id="342" r:id="rId20"/>
    <p:sldId id="341" r:id="rId21"/>
    <p:sldId id="347" r:id="rId22"/>
    <p:sldId id="344" r:id="rId23"/>
    <p:sldId id="348" r:id="rId24"/>
    <p:sldId id="349" r:id="rId25"/>
    <p:sldId id="336" r:id="rId26"/>
  </p:sldIdLst>
  <p:sldSz cx="13003213" cy="9756775"/>
  <p:notesSz cx="6858000" cy="9144000"/>
  <p:defaultTextStyle>
    <a:defPPr>
      <a:defRPr lang="nl-NL"/>
    </a:defPPr>
    <a:lvl1pPr algn="l" defTabSz="649288" rtl="0" fontAlgn="base">
      <a:spcBef>
        <a:spcPct val="0"/>
      </a:spcBef>
      <a:spcAft>
        <a:spcPct val="0"/>
      </a:spcAft>
      <a:defRPr sz="2600" kern="1200">
        <a:solidFill>
          <a:schemeClr val="tx1"/>
        </a:solidFill>
        <a:latin typeface="Arial" pitchFamily="34" charset="0"/>
        <a:ea typeface="+mn-ea"/>
        <a:cs typeface="Arial" pitchFamily="34" charset="0"/>
      </a:defRPr>
    </a:lvl1pPr>
    <a:lvl2pPr marL="649288" indent="-192088" algn="l" defTabSz="649288" rtl="0" fontAlgn="base">
      <a:spcBef>
        <a:spcPct val="0"/>
      </a:spcBef>
      <a:spcAft>
        <a:spcPct val="0"/>
      </a:spcAft>
      <a:defRPr sz="2600" kern="1200">
        <a:solidFill>
          <a:schemeClr val="tx1"/>
        </a:solidFill>
        <a:latin typeface="Arial" pitchFamily="34" charset="0"/>
        <a:ea typeface="+mn-ea"/>
        <a:cs typeface="Arial" pitchFamily="34" charset="0"/>
      </a:defRPr>
    </a:lvl2pPr>
    <a:lvl3pPr marL="1300163" indent="-385763" algn="l" defTabSz="649288" rtl="0" fontAlgn="base">
      <a:spcBef>
        <a:spcPct val="0"/>
      </a:spcBef>
      <a:spcAft>
        <a:spcPct val="0"/>
      </a:spcAft>
      <a:defRPr sz="2600" kern="1200">
        <a:solidFill>
          <a:schemeClr val="tx1"/>
        </a:solidFill>
        <a:latin typeface="Arial" pitchFamily="34" charset="0"/>
        <a:ea typeface="+mn-ea"/>
        <a:cs typeface="Arial" pitchFamily="34" charset="0"/>
      </a:defRPr>
    </a:lvl3pPr>
    <a:lvl4pPr marL="1949450" indent="-577850" algn="l" defTabSz="649288" rtl="0" fontAlgn="base">
      <a:spcBef>
        <a:spcPct val="0"/>
      </a:spcBef>
      <a:spcAft>
        <a:spcPct val="0"/>
      </a:spcAft>
      <a:defRPr sz="2600" kern="1200">
        <a:solidFill>
          <a:schemeClr val="tx1"/>
        </a:solidFill>
        <a:latin typeface="Arial" pitchFamily="34" charset="0"/>
        <a:ea typeface="+mn-ea"/>
        <a:cs typeface="Arial" pitchFamily="34" charset="0"/>
      </a:defRPr>
    </a:lvl4pPr>
    <a:lvl5pPr marL="2600325" indent="-771525" algn="l" defTabSz="649288" rtl="0" fontAlgn="base">
      <a:spcBef>
        <a:spcPct val="0"/>
      </a:spcBef>
      <a:spcAft>
        <a:spcPct val="0"/>
      </a:spcAft>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073">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011B"/>
    <a:srgbClr val="BF2E1B"/>
    <a:srgbClr val="A8011B"/>
    <a:srgbClr val="B72E1B"/>
    <a:srgbClr val="00332B"/>
    <a:srgbClr val="E8CDCC"/>
    <a:srgbClr val="BE2E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94628" autoAdjust="0"/>
  </p:normalViewPr>
  <p:slideViewPr>
    <p:cSldViewPr snapToGrid="0" snapToObjects="1">
      <p:cViewPr varScale="1">
        <p:scale>
          <a:sx n="49" d="100"/>
          <a:sy n="49" d="100"/>
        </p:scale>
        <p:origin x="1638" y="48"/>
      </p:cViewPr>
      <p:guideLst>
        <p:guide orient="horz" pos="3073"/>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3" d="100"/>
          <a:sy n="133" d="100"/>
        </p:scale>
        <p:origin x="-43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smtClean="0">
                <a:latin typeface="+mn-lt"/>
                <a:cs typeface="+mn-cs"/>
              </a:defRPr>
            </a:lvl1pPr>
          </a:lstStyle>
          <a:p>
            <a:pPr>
              <a:defRPr/>
            </a:pPr>
            <a:r>
              <a:rPr lang="nl-NL"/>
              <a:t>Koptekst</a:t>
            </a:r>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smtClean="0">
                <a:latin typeface="+mn-lt"/>
                <a:cs typeface="+mn-cs"/>
              </a:defRPr>
            </a:lvl1pPr>
          </a:lstStyle>
          <a:p>
            <a:pPr>
              <a:defRPr/>
            </a:pPr>
            <a:fld id="{CC1A952E-78C8-49BF-8195-98D05ACFBCF3}" type="datetime1">
              <a:rPr lang="nl-NL"/>
              <a:pPr>
                <a:defRPr/>
              </a:pPr>
              <a:t>16-12-2018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smtClean="0">
                <a:latin typeface="+mn-lt"/>
                <a:cs typeface="+mn-cs"/>
              </a:defRPr>
            </a:lvl1pPr>
          </a:lstStyle>
          <a:p>
            <a:pPr>
              <a:defRPr/>
            </a:pPr>
            <a:r>
              <a:rPr lang="nl-NL"/>
              <a:t>Voettekst</a:t>
            </a:r>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smtClean="0">
                <a:latin typeface="+mn-lt"/>
                <a:cs typeface="+mn-cs"/>
              </a:defRPr>
            </a:lvl1pPr>
          </a:lstStyle>
          <a:p>
            <a:pPr>
              <a:defRPr/>
            </a:pPr>
            <a:fld id="{1093D68E-0F63-40F0-9C6E-674C849AC251}" type="slidenum">
              <a:rPr lang="nl-NL"/>
              <a:pPr>
                <a:defRPr/>
              </a:pPr>
              <a:t>‹nr.›</a:t>
            </a:fld>
            <a:endParaRPr lang="nl-NL"/>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50276" fontAlgn="auto">
              <a:spcBef>
                <a:spcPts val="0"/>
              </a:spcBef>
              <a:spcAft>
                <a:spcPts val="0"/>
              </a:spcAft>
              <a:defRPr sz="1200" smtClean="0">
                <a:latin typeface="+mn-lt"/>
                <a:cs typeface="+mn-cs"/>
              </a:defRPr>
            </a:lvl1pPr>
          </a:lstStyle>
          <a:p>
            <a:pPr>
              <a:defRPr/>
            </a:pPr>
            <a:r>
              <a:rPr lang="nl-NL"/>
              <a:t>Koptekst</a:t>
            </a:r>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50276" fontAlgn="auto">
              <a:spcBef>
                <a:spcPts val="0"/>
              </a:spcBef>
              <a:spcAft>
                <a:spcPts val="0"/>
              </a:spcAft>
              <a:defRPr sz="1200" smtClean="0">
                <a:latin typeface="+mn-lt"/>
                <a:cs typeface="+mn-cs"/>
              </a:defRPr>
            </a:lvl1pPr>
          </a:lstStyle>
          <a:p>
            <a:pPr>
              <a:defRPr/>
            </a:pPr>
            <a:fld id="{5E58BD6F-2E3F-4E45-B8F8-C9D79031E7C3}" type="datetime1">
              <a:rPr lang="nl-NL"/>
              <a:pPr>
                <a:defRPr/>
              </a:pPr>
              <a:t>16-12-2018</a:t>
            </a:fld>
            <a:endParaRPr lang="nl-NL"/>
          </a:p>
        </p:txBody>
      </p:sp>
      <p:sp>
        <p:nvSpPr>
          <p:cNvPr id="4" name="Tijdelijke aanduiding voor dia-afbeelding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50276" fontAlgn="auto">
              <a:spcBef>
                <a:spcPts val="0"/>
              </a:spcBef>
              <a:spcAft>
                <a:spcPts val="0"/>
              </a:spcAft>
              <a:defRPr sz="1200" smtClean="0">
                <a:latin typeface="+mn-lt"/>
                <a:cs typeface="+mn-cs"/>
              </a:defRPr>
            </a:lvl1pPr>
          </a:lstStyle>
          <a:p>
            <a:pPr>
              <a:defRPr/>
            </a:pPr>
            <a:r>
              <a:rPr lang="nl-NL"/>
              <a:t>Voettekst</a:t>
            </a:r>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50276" fontAlgn="auto">
              <a:spcBef>
                <a:spcPts val="0"/>
              </a:spcBef>
              <a:spcAft>
                <a:spcPts val="0"/>
              </a:spcAft>
              <a:defRPr sz="1200" smtClean="0">
                <a:latin typeface="+mn-lt"/>
                <a:cs typeface="+mn-cs"/>
              </a:defRPr>
            </a:lvl1pPr>
          </a:lstStyle>
          <a:p>
            <a:pPr>
              <a:defRPr/>
            </a:pPr>
            <a:fld id="{DF251AD9-12E3-4A0A-B343-BBE99D418663}" type="slidenum">
              <a:rPr lang="nl-NL"/>
              <a:pPr>
                <a:defRPr/>
              </a:pPr>
              <a:t>‹nr.›</a:t>
            </a:fld>
            <a:endParaRPr lang="nl-NL"/>
          </a:p>
        </p:txBody>
      </p:sp>
    </p:spTree>
  </p:cSld>
  <p:clrMap bg1="lt1" tx1="dk1" bg2="lt2" tx2="dk2" accent1="accent1" accent2="accent2" accent3="accent3" accent4="accent4" accent5="accent5" accent6="accent6" hlink="hlink" folHlink="folHlink"/>
  <p:hf sldNum="0" hdr="0" ftr="0" dt="0"/>
  <p:notesStyle>
    <a:lvl1pPr algn="l" defTabSz="649288" rtl="0" fontAlgn="base">
      <a:spcBef>
        <a:spcPct val="30000"/>
      </a:spcBef>
      <a:spcAft>
        <a:spcPct val="0"/>
      </a:spcAft>
      <a:defRPr sz="1700" kern="1200">
        <a:solidFill>
          <a:schemeClr val="tx1"/>
        </a:solidFill>
        <a:latin typeface="+mn-lt"/>
        <a:ea typeface="+mn-ea"/>
        <a:cs typeface="+mn-cs"/>
      </a:defRPr>
    </a:lvl1pPr>
    <a:lvl2pPr marL="649288" algn="l" defTabSz="649288" rtl="0" fontAlgn="base">
      <a:spcBef>
        <a:spcPct val="30000"/>
      </a:spcBef>
      <a:spcAft>
        <a:spcPct val="0"/>
      </a:spcAft>
      <a:defRPr sz="1700" kern="1200">
        <a:solidFill>
          <a:schemeClr val="tx1"/>
        </a:solidFill>
        <a:latin typeface="+mn-lt"/>
        <a:ea typeface="+mn-ea"/>
        <a:cs typeface="+mn-cs"/>
      </a:defRPr>
    </a:lvl2pPr>
    <a:lvl3pPr marL="1300163" algn="l" defTabSz="649288" rtl="0" fontAlgn="base">
      <a:spcBef>
        <a:spcPct val="30000"/>
      </a:spcBef>
      <a:spcAft>
        <a:spcPct val="0"/>
      </a:spcAft>
      <a:defRPr sz="1700" kern="1200">
        <a:solidFill>
          <a:schemeClr val="tx1"/>
        </a:solidFill>
        <a:latin typeface="+mn-lt"/>
        <a:ea typeface="+mn-ea"/>
        <a:cs typeface="+mn-cs"/>
      </a:defRPr>
    </a:lvl3pPr>
    <a:lvl4pPr marL="1949450" algn="l" defTabSz="649288" rtl="0" fontAlgn="base">
      <a:spcBef>
        <a:spcPct val="30000"/>
      </a:spcBef>
      <a:spcAft>
        <a:spcPct val="0"/>
      </a:spcAft>
      <a:defRPr sz="1700" kern="1200">
        <a:solidFill>
          <a:schemeClr val="tx1"/>
        </a:solidFill>
        <a:latin typeface="+mn-lt"/>
        <a:ea typeface="+mn-ea"/>
        <a:cs typeface="+mn-cs"/>
      </a:defRPr>
    </a:lvl4pPr>
    <a:lvl5pPr marL="2600325" algn="l" defTabSz="649288" rtl="0" fontAlgn="base">
      <a:spcBef>
        <a:spcPct val="30000"/>
      </a:spcBef>
      <a:spcAft>
        <a:spcPct val="0"/>
      </a:spcAft>
      <a:defRPr sz="1700" kern="1200">
        <a:solidFill>
          <a:schemeClr val="tx1"/>
        </a:solidFill>
        <a:latin typeface="+mn-lt"/>
        <a:ea typeface="+mn-ea"/>
        <a:cs typeface="+mn-cs"/>
      </a:defRPr>
    </a:lvl5pPr>
    <a:lvl6pPr marL="3251378" algn="l" defTabSz="650276" rtl="0" eaLnBrk="1" latinLnBrk="0" hangingPunct="1">
      <a:defRPr sz="1700" kern="1200">
        <a:solidFill>
          <a:schemeClr val="tx1"/>
        </a:solidFill>
        <a:latin typeface="+mn-lt"/>
        <a:ea typeface="+mn-ea"/>
        <a:cs typeface="+mn-cs"/>
      </a:defRPr>
    </a:lvl6pPr>
    <a:lvl7pPr marL="3901653" algn="l" defTabSz="650276" rtl="0" eaLnBrk="1" latinLnBrk="0" hangingPunct="1">
      <a:defRPr sz="1700" kern="1200">
        <a:solidFill>
          <a:schemeClr val="tx1"/>
        </a:solidFill>
        <a:latin typeface="+mn-lt"/>
        <a:ea typeface="+mn-ea"/>
        <a:cs typeface="+mn-cs"/>
      </a:defRPr>
    </a:lvl7pPr>
    <a:lvl8pPr marL="4551929" algn="l" defTabSz="650276" rtl="0" eaLnBrk="1" latinLnBrk="0" hangingPunct="1">
      <a:defRPr sz="1700" kern="1200">
        <a:solidFill>
          <a:schemeClr val="tx1"/>
        </a:solidFill>
        <a:latin typeface="+mn-lt"/>
        <a:ea typeface="+mn-ea"/>
        <a:cs typeface="+mn-cs"/>
      </a:defRPr>
    </a:lvl8pPr>
    <a:lvl9pPr marL="5202204" algn="l" defTabSz="650276"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6" name="Tijdelijke aanduiding voor inhoud 2"/>
          <p:cNvSpPr>
            <a:spLocks noGrp="1"/>
          </p:cNvSpPr>
          <p:nvPr>
            <p:ph sz="half" idx="1"/>
          </p:nvPr>
        </p:nvSpPr>
        <p:spPr>
          <a:xfrm>
            <a:off x="90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inhoud 3"/>
          <p:cNvSpPr>
            <a:spLocks noGrp="1"/>
          </p:cNvSpPr>
          <p:nvPr>
            <p:ph sz="half" idx="2"/>
          </p:nvPr>
        </p:nvSpPr>
        <p:spPr>
          <a:xfrm>
            <a:off x="6660000" y="1800000"/>
            <a:ext cx="5400000" cy="6120000"/>
          </a:xfrm>
        </p:spPr>
        <p:txBody>
          <a:bodyPr/>
          <a:lstStyle>
            <a:lvl1pPr>
              <a:defRPr sz="2500"/>
            </a:lvl1pPr>
            <a:lvl2pPr>
              <a:defRPr sz="2500"/>
            </a:lvl2pPr>
            <a:lvl3pPr>
              <a:defRPr sz="2100"/>
            </a:lvl3pPr>
            <a:lvl4pPr>
              <a:defRPr sz="2100"/>
            </a:lvl4pPr>
            <a:lvl5pPr>
              <a:defRPr sz="21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5"/>
          <p:cNvSpPr>
            <a:spLocks noGrp="1"/>
          </p:cNvSpPr>
          <p:nvPr>
            <p:ph type="sldNum" sz="quarter" idx="10"/>
          </p:nvPr>
        </p:nvSpPr>
        <p:spPr/>
        <p:txBody>
          <a:bodyPr/>
          <a:lstStyle>
            <a:lvl1pPr>
              <a:defRPr/>
            </a:lvl1pPr>
          </a:lstStyle>
          <a:p>
            <a:pPr>
              <a:defRPr/>
            </a:pPr>
            <a:fld id="{402AB587-A8D2-4B78-8F0D-77D8F09C2B20}" type="slidenum">
              <a:rPr lang="nl-NL"/>
              <a:pPr>
                <a:defRPr/>
              </a:pPr>
              <a:t>‹nr.›</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9" name="Tijdelijke aanduiding voor datum 3"/>
          <p:cNvSpPr>
            <a:spLocks noGrp="1"/>
          </p:cNvSpPr>
          <p:nvPr>
            <p:ph type="dt" sz="half" idx="12"/>
          </p:nvPr>
        </p:nvSpPr>
        <p:spPr/>
        <p:txBody>
          <a:bodyPr/>
          <a:lstStyle>
            <a:lvl1pPr>
              <a:defRPr/>
            </a:lvl1pPr>
          </a:lstStyle>
          <a:p>
            <a:pPr>
              <a:defRPr/>
            </a:pPr>
            <a:fld id="{21980993-A701-4A37-9361-571C8BCB2A7D}" type="datetime1">
              <a:rPr lang="nl-NL"/>
              <a:pPr>
                <a:defRPr/>
              </a:pPr>
              <a:t>16-12-2018</a:t>
            </a:fld>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6" name="Tijdelijke aanduiding voor inhoud 2"/>
          <p:cNvSpPr>
            <a:spLocks noGrp="1"/>
          </p:cNvSpPr>
          <p:nvPr>
            <p:ph idx="1"/>
          </p:nvPr>
        </p:nvSpPr>
        <p:spPr>
          <a:xfrm>
            <a:off x="900000" y="1800000"/>
            <a:ext cx="11160000" cy="612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F6E8EDAD-65C6-4975-8DED-536A6C677CA4}"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88CC4E5C-73D4-4CBC-A758-A565F6324F7D}" type="datetime1">
              <a:rPr lang="nl-NL"/>
              <a:pPr>
                <a:defRPr/>
              </a:pPr>
              <a:t>16-12-2018</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6" name="Tijdelijke aanduiding voor tekst 2"/>
          <p:cNvSpPr>
            <a:spLocks noGrp="1"/>
          </p:cNvSpPr>
          <p:nvPr>
            <p:ph type="body" idx="1"/>
          </p:nvPr>
        </p:nvSpPr>
        <p:spPr>
          <a:xfrm>
            <a:off x="90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smtClean="0"/>
              <a:t>Klik om de modelstijlen te bewerken</a:t>
            </a:r>
          </a:p>
        </p:txBody>
      </p:sp>
      <p:sp>
        <p:nvSpPr>
          <p:cNvPr id="7" name="Tijdelijke aanduiding voor inhoud 3"/>
          <p:cNvSpPr>
            <a:spLocks noGrp="1"/>
          </p:cNvSpPr>
          <p:nvPr>
            <p:ph sz="half" idx="2"/>
          </p:nvPr>
        </p:nvSpPr>
        <p:spPr>
          <a:xfrm>
            <a:off x="90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8" name="Tijdelijke aanduiding voor tekst 4"/>
          <p:cNvSpPr>
            <a:spLocks noGrp="1"/>
          </p:cNvSpPr>
          <p:nvPr>
            <p:ph type="body" sz="quarter" idx="3"/>
          </p:nvPr>
        </p:nvSpPr>
        <p:spPr>
          <a:xfrm>
            <a:off x="6660000" y="1800000"/>
            <a:ext cx="5400000" cy="900000"/>
          </a:xfrm>
        </p:spPr>
        <p:txBody>
          <a:bodyPr/>
          <a:lstStyle>
            <a:lvl1pPr marL="0" indent="0">
              <a:buNone/>
              <a:defRPr sz="2500" b="1"/>
            </a:lvl1pPr>
            <a:lvl2pPr marL="650276" indent="0">
              <a:buNone/>
              <a:defRPr sz="2800" b="1"/>
            </a:lvl2pPr>
            <a:lvl3pPr marL="1300551" indent="0">
              <a:buNone/>
              <a:defRPr sz="2600" b="1"/>
            </a:lvl3pPr>
            <a:lvl4pPr marL="1950827" indent="0">
              <a:buNone/>
              <a:defRPr sz="2300" b="1"/>
            </a:lvl4pPr>
            <a:lvl5pPr marL="2601102" indent="0">
              <a:buNone/>
              <a:defRPr sz="2300" b="1"/>
            </a:lvl5pPr>
            <a:lvl6pPr marL="3251378" indent="0">
              <a:buNone/>
              <a:defRPr sz="2300" b="1"/>
            </a:lvl6pPr>
            <a:lvl7pPr marL="3901653" indent="0">
              <a:buNone/>
              <a:defRPr sz="2300" b="1"/>
            </a:lvl7pPr>
            <a:lvl8pPr marL="4551929" indent="0">
              <a:buNone/>
              <a:defRPr sz="2300" b="1"/>
            </a:lvl8pPr>
            <a:lvl9pPr marL="5202204" indent="0">
              <a:buNone/>
              <a:defRPr sz="2300" b="1"/>
            </a:lvl9pPr>
          </a:lstStyle>
          <a:p>
            <a:pPr lvl="0"/>
            <a:r>
              <a:rPr lang="nl-NL" smtClean="0"/>
              <a:t>Klik om de modelstijlen te bewerken</a:t>
            </a:r>
          </a:p>
        </p:txBody>
      </p:sp>
      <p:sp>
        <p:nvSpPr>
          <p:cNvPr id="9" name="Tijdelijke aanduiding voor inhoud 5"/>
          <p:cNvSpPr>
            <a:spLocks noGrp="1"/>
          </p:cNvSpPr>
          <p:nvPr>
            <p:ph sz="quarter" idx="4"/>
          </p:nvPr>
        </p:nvSpPr>
        <p:spPr>
          <a:xfrm>
            <a:off x="6660000" y="2700000"/>
            <a:ext cx="5400000" cy="5220000"/>
          </a:xfrm>
        </p:spPr>
        <p:txBody>
          <a:bodyPr/>
          <a:lstStyle>
            <a:lvl1pPr>
              <a:defRPr sz="2500"/>
            </a:lvl1pPr>
            <a:lvl2pPr>
              <a:defRPr sz="2500"/>
            </a:lvl2pPr>
            <a:lvl3pPr>
              <a:defRPr sz="2100"/>
            </a:lvl3pPr>
            <a:lvl4pPr>
              <a:defRPr sz="2100"/>
            </a:lvl4pPr>
            <a:lvl5pPr>
              <a:defRPr sz="21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10" name="Tijdelijke aanduiding voor dianummer 5"/>
          <p:cNvSpPr>
            <a:spLocks noGrp="1"/>
          </p:cNvSpPr>
          <p:nvPr>
            <p:ph type="sldNum" sz="quarter" idx="10"/>
          </p:nvPr>
        </p:nvSpPr>
        <p:spPr/>
        <p:txBody>
          <a:bodyPr/>
          <a:lstStyle>
            <a:lvl1pPr>
              <a:defRPr/>
            </a:lvl1pPr>
          </a:lstStyle>
          <a:p>
            <a:pPr>
              <a:defRPr/>
            </a:pPr>
            <a:fld id="{9B372B64-3899-4CC9-8B80-9E4DF15913AF}" type="slidenum">
              <a:rPr lang="nl-NL"/>
              <a:pPr>
                <a:defRPr/>
              </a:pPr>
              <a:t>‹nr.›</a:t>
            </a:fld>
            <a:endParaRPr lang="nl-NL" dirty="0"/>
          </a:p>
        </p:txBody>
      </p:sp>
      <p:sp>
        <p:nvSpPr>
          <p:cNvPr id="11"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12" name="Tijdelijke aanduiding voor datum 3"/>
          <p:cNvSpPr>
            <a:spLocks noGrp="1"/>
          </p:cNvSpPr>
          <p:nvPr>
            <p:ph type="dt" sz="half" idx="12"/>
          </p:nvPr>
        </p:nvSpPr>
        <p:spPr/>
        <p:txBody>
          <a:bodyPr/>
          <a:lstStyle>
            <a:lvl1pPr>
              <a:defRPr/>
            </a:lvl1pPr>
          </a:lstStyle>
          <a:p>
            <a:pPr>
              <a:defRPr/>
            </a:pPr>
            <a:fld id="{51D38FD1-6784-4C23-9651-A515763B8EF0}" type="datetime1">
              <a:rPr lang="nl-NL"/>
              <a:pPr>
                <a:defRPr/>
              </a:pPr>
              <a:t>16-12-2018</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ianummer 5"/>
          <p:cNvSpPr>
            <a:spLocks noGrp="1"/>
          </p:cNvSpPr>
          <p:nvPr>
            <p:ph type="sldNum" sz="quarter" idx="10"/>
          </p:nvPr>
        </p:nvSpPr>
        <p:spPr/>
        <p:txBody>
          <a:bodyPr/>
          <a:lstStyle>
            <a:lvl1pPr>
              <a:defRPr/>
            </a:lvl1pPr>
          </a:lstStyle>
          <a:p>
            <a:pPr>
              <a:defRPr/>
            </a:pPr>
            <a:fld id="{6ECFCC7B-46E3-4A1B-8CA0-E50958F28AD1}" type="slidenum">
              <a:rPr lang="nl-NL"/>
              <a:pPr>
                <a:defRPr/>
              </a:pPr>
              <a:t>‹nr.›</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2039F5E3-74C3-4F69-A899-CE77A7861EA8}" type="datetime1">
              <a:rPr lang="nl-NL"/>
              <a:pPr>
                <a:defRPr/>
              </a:pPr>
              <a:t>16-12-2018</a:t>
            </a:fld>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6" name="Tijdelijke aanduiding voor afbeelding 2"/>
          <p:cNvSpPr>
            <a:spLocks noGrp="1"/>
          </p:cNvSpPr>
          <p:nvPr>
            <p:ph type="pic" idx="1"/>
          </p:nvPr>
        </p:nvSpPr>
        <p:spPr>
          <a:xfrm>
            <a:off x="1977370" y="554351"/>
            <a:ext cx="8944630" cy="6711476"/>
          </a:xfrm>
        </p:spPr>
        <p:txBody>
          <a:bodyPr rtlCol="0">
            <a:noAutofit/>
          </a:bodyPr>
          <a:lstStyle>
            <a:lvl1pPr marL="0" indent="0">
              <a:buNone/>
              <a:defRPr sz="4600"/>
            </a:lvl1pPr>
            <a:lvl2pPr marL="650276" indent="0">
              <a:buNone/>
              <a:defRPr sz="4000"/>
            </a:lvl2pPr>
            <a:lvl3pPr marL="1300551" indent="0">
              <a:buNone/>
              <a:defRPr sz="3400"/>
            </a:lvl3pPr>
            <a:lvl4pPr marL="1950827" indent="0">
              <a:buNone/>
              <a:defRPr sz="2800"/>
            </a:lvl4pPr>
            <a:lvl5pPr marL="2601102" indent="0">
              <a:buNone/>
              <a:defRPr sz="2800"/>
            </a:lvl5pPr>
            <a:lvl6pPr marL="3251378" indent="0">
              <a:buNone/>
              <a:defRPr sz="2800"/>
            </a:lvl6pPr>
            <a:lvl7pPr marL="3901653" indent="0">
              <a:buNone/>
              <a:defRPr sz="2800"/>
            </a:lvl7pPr>
            <a:lvl8pPr marL="4551929" indent="0">
              <a:buNone/>
              <a:defRPr sz="2800"/>
            </a:lvl8pPr>
            <a:lvl9pPr marL="5202204" indent="0">
              <a:buNone/>
              <a:defRPr sz="2800"/>
            </a:lvl9pPr>
          </a:lstStyle>
          <a:p>
            <a:pPr lvl="0"/>
            <a:r>
              <a:rPr lang="nl-NL" noProof="0" smtClean="0"/>
              <a:t>Klik op het pictogram als u een afbeelding wilt toevoegen</a:t>
            </a:r>
            <a:endParaRPr lang="nl-NL" noProof="0"/>
          </a:p>
        </p:txBody>
      </p:sp>
      <p:sp>
        <p:nvSpPr>
          <p:cNvPr id="7" name="Tijdelijke aanduiding voor tekst 3"/>
          <p:cNvSpPr>
            <a:spLocks noGrp="1"/>
          </p:cNvSpPr>
          <p:nvPr>
            <p:ph type="body" sz="half" idx="2"/>
          </p:nvPr>
        </p:nvSpPr>
        <p:spPr>
          <a:xfrm>
            <a:off x="1977370" y="7265828"/>
            <a:ext cx="8944630" cy="796768"/>
          </a:xfrm>
        </p:spPr>
        <p:txBody>
          <a:bodyPr/>
          <a:lstStyle>
            <a:lvl1pPr marL="0" indent="0" algn="ctr">
              <a:buNone/>
              <a:defRPr sz="1800"/>
            </a:lvl1pPr>
            <a:lvl2pPr marL="650276" indent="0">
              <a:buNone/>
              <a:defRPr sz="1700"/>
            </a:lvl2pPr>
            <a:lvl3pPr marL="1300551" indent="0">
              <a:buNone/>
              <a:defRPr sz="1400"/>
            </a:lvl3pPr>
            <a:lvl4pPr marL="1950827" indent="0">
              <a:buNone/>
              <a:defRPr sz="1300"/>
            </a:lvl4pPr>
            <a:lvl5pPr marL="2601102" indent="0">
              <a:buNone/>
              <a:defRPr sz="1300"/>
            </a:lvl5pPr>
            <a:lvl6pPr marL="3251378" indent="0">
              <a:buNone/>
              <a:defRPr sz="1300"/>
            </a:lvl6pPr>
            <a:lvl7pPr marL="3901653" indent="0">
              <a:buNone/>
              <a:defRPr sz="1300"/>
            </a:lvl7pPr>
            <a:lvl8pPr marL="4551929" indent="0">
              <a:buNone/>
              <a:defRPr sz="1300"/>
            </a:lvl8pPr>
            <a:lvl9pPr marL="5202204" indent="0">
              <a:buNone/>
              <a:defRPr sz="1300"/>
            </a:lvl9pPr>
          </a:lstStyle>
          <a:p>
            <a:pPr lvl="0"/>
            <a:r>
              <a:rPr lang="nl-NL" smtClean="0"/>
              <a:t>Klik om de modelstijlen te bewerken</a:t>
            </a:r>
          </a:p>
        </p:txBody>
      </p:sp>
      <p:sp>
        <p:nvSpPr>
          <p:cNvPr id="4" name="Tijdelijke aanduiding voor dianummer 5"/>
          <p:cNvSpPr>
            <a:spLocks noGrp="1"/>
          </p:cNvSpPr>
          <p:nvPr>
            <p:ph type="sldNum" sz="quarter" idx="10"/>
          </p:nvPr>
        </p:nvSpPr>
        <p:spPr/>
        <p:txBody>
          <a:bodyPr/>
          <a:lstStyle>
            <a:lvl1pPr>
              <a:defRPr/>
            </a:lvl1pPr>
          </a:lstStyle>
          <a:p>
            <a:pPr>
              <a:defRPr/>
            </a:pPr>
            <a:fld id="{B849CBF3-D655-47F2-B1E7-8E349BA0C0AC}"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8" name="Tijdelijke aanduiding voor datum 3"/>
          <p:cNvSpPr>
            <a:spLocks noGrp="1"/>
          </p:cNvSpPr>
          <p:nvPr>
            <p:ph type="dt" sz="half" idx="12"/>
          </p:nvPr>
        </p:nvSpPr>
        <p:spPr/>
        <p:txBody>
          <a:bodyPr/>
          <a:lstStyle>
            <a:lvl1pPr>
              <a:defRPr/>
            </a:lvl1pPr>
          </a:lstStyle>
          <a:p>
            <a:pPr>
              <a:defRPr/>
            </a:pPr>
            <a:fld id="{9D8B188B-2846-4A48-84AB-1884C983EE69}" type="datetime1">
              <a:rPr lang="nl-NL"/>
              <a:pPr>
                <a:defRPr/>
              </a:pPr>
              <a:t>16-12-2018</a:t>
            </a:fld>
            <a:endParaRPr lang="nl-N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fbeelding paginavulle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dianummer 5"/>
          <p:cNvSpPr>
            <a:spLocks noGrp="1"/>
          </p:cNvSpPr>
          <p:nvPr>
            <p:ph type="sldNum" sz="quarter" idx="10"/>
          </p:nvPr>
        </p:nvSpPr>
        <p:spPr/>
        <p:txBody>
          <a:bodyPr/>
          <a:lstStyle>
            <a:lvl1pPr>
              <a:defRPr/>
            </a:lvl1pPr>
          </a:lstStyle>
          <a:p>
            <a:pPr>
              <a:defRPr/>
            </a:pPr>
            <a:fld id="{413F4AB2-C9AA-451D-9D74-D9232C066F60}" type="slidenum">
              <a:rPr lang="nl-NL"/>
              <a:pPr>
                <a:defRPr/>
              </a:pPr>
              <a:t>‹nr.›</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5" name="Tijdelijke aanduiding voor datum 3"/>
          <p:cNvSpPr>
            <a:spLocks noGrp="1"/>
          </p:cNvSpPr>
          <p:nvPr>
            <p:ph type="dt" sz="half" idx="12"/>
          </p:nvPr>
        </p:nvSpPr>
        <p:spPr/>
        <p:txBody>
          <a:bodyPr/>
          <a:lstStyle>
            <a:lvl1pPr>
              <a:defRPr/>
            </a:lvl1pPr>
          </a:lstStyle>
          <a:p>
            <a:pPr>
              <a:defRPr/>
            </a:pPr>
            <a:fld id="{65A080E8-4C80-422A-BAF7-6E72834A6ABA}" type="datetime1">
              <a:rPr lang="nl-NL"/>
              <a:pPr>
                <a:defRPr/>
              </a:pPr>
              <a:t>16-12-2018</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pening 1 zonder opsomm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Arial"/>
                <a:cs typeface="Arial"/>
              </a:defRPr>
            </a:lvl1pPr>
            <a:lvl2pPr marL="0" indent="0">
              <a:buFont typeface="Arial"/>
              <a:buNone/>
              <a:defRPr sz="2500">
                <a:solidFill>
                  <a:srgbClr val="FFFFFF"/>
                </a:solidFill>
                <a:latin typeface="Arial"/>
                <a:cs typeface="Arial"/>
              </a:defRPr>
            </a:lvl2pPr>
            <a:lvl3pPr marL="0" indent="0">
              <a:buFont typeface="Arial"/>
              <a:buNone/>
              <a:defRPr sz="2500">
                <a:solidFill>
                  <a:srgbClr val="FFFFFF"/>
                </a:solidFill>
                <a:latin typeface="Arial"/>
                <a:cs typeface="Arial"/>
              </a:defRPr>
            </a:lvl3pPr>
            <a:lvl4pPr marL="0" indent="0">
              <a:buFont typeface="Arial"/>
              <a:buNone/>
              <a:defRPr sz="2500">
                <a:solidFill>
                  <a:srgbClr val="FFFFFF"/>
                </a:solidFill>
                <a:latin typeface="Arial"/>
                <a:cs typeface="Arial"/>
              </a:defRPr>
            </a:lvl4pPr>
            <a:lvl5pPr marL="0" indent="0">
              <a:buFont typeface="Arial"/>
              <a:buNone/>
              <a:defRPr sz="2500">
                <a:solidFill>
                  <a:srgbClr val="FFFFFF"/>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Titelstijl van model bewerken</a:t>
            </a:r>
            <a:endParaRPr lang="nl-NL" dirty="0"/>
          </a:p>
        </p:txBody>
      </p:sp>
      <p:sp>
        <p:nvSpPr>
          <p:cNvPr id="3" name="Tijdelijke aanduiding voor inhoud 2"/>
          <p:cNvSpPr>
            <a:spLocks noGrp="1"/>
          </p:cNvSpPr>
          <p:nvPr>
            <p:ph idx="1"/>
          </p:nvPr>
        </p:nvSpPr>
        <p:spPr/>
        <p:txBody>
          <a:bodyPr/>
          <a:lstStyle>
            <a:lvl1pPr marL="0" indent="0">
              <a:buNone/>
              <a:defRPr sz="2500">
                <a:latin typeface="+mn-lt"/>
              </a:defRPr>
            </a:lvl1pPr>
            <a:lvl2pPr marL="0" indent="0">
              <a:buFont typeface="Lucida Grande"/>
              <a:buNone/>
              <a:defRPr sz="2500">
                <a:latin typeface="+mn-lt"/>
              </a:defRPr>
            </a:lvl2pPr>
            <a:lvl3pPr marL="0" indent="0">
              <a:buFont typeface="Lucida Grande"/>
              <a:buNone/>
              <a:defRPr sz="2500">
                <a:latin typeface="+mn-lt"/>
              </a:defRPr>
            </a:lvl3pPr>
            <a:lvl4pPr marL="0" indent="0">
              <a:buFont typeface="Lucida Grande"/>
              <a:buNone/>
              <a:defRPr sz="2500">
                <a:latin typeface="+mn-lt"/>
              </a:defRPr>
            </a:lvl4pPr>
            <a:lvl5pPr marL="0" indent="0">
              <a:buFont typeface="Lucida Grande"/>
              <a:buNone/>
              <a:defRPr sz="2500">
                <a:latin typeface="+mn-lt"/>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6" name="Tijdelijke aanduiding voor inhoud 2"/>
          <p:cNvSpPr>
            <a:spLocks noGrp="1"/>
          </p:cNvSpPr>
          <p:nvPr>
            <p:ph idx="1"/>
          </p:nvPr>
        </p:nvSpPr>
        <p:spPr>
          <a:xfrm>
            <a:off x="900000" y="1800000"/>
            <a:ext cx="11160000" cy="6120000"/>
          </a:xfrm>
        </p:spPr>
        <p:txBody>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pPr>
              <a:defRPr/>
            </a:pPr>
            <a:fld id="{DEB25724-8575-44C0-B2A0-121CF62027D5}" type="slidenum">
              <a:rPr lang="nl-NL"/>
              <a:pPr>
                <a:defRPr/>
              </a:pPr>
              <a:t>‹nr.›</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Voettekst</a:t>
            </a:r>
          </a:p>
        </p:txBody>
      </p:sp>
      <p:sp>
        <p:nvSpPr>
          <p:cNvPr id="7" name="Tijdelijke aanduiding voor datum 3"/>
          <p:cNvSpPr>
            <a:spLocks noGrp="1"/>
          </p:cNvSpPr>
          <p:nvPr>
            <p:ph type="dt" sz="half" idx="12"/>
          </p:nvPr>
        </p:nvSpPr>
        <p:spPr/>
        <p:txBody>
          <a:bodyPr/>
          <a:lstStyle>
            <a:lvl1pPr>
              <a:defRPr/>
            </a:lvl1pPr>
          </a:lstStyle>
          <a:p>
            <a:pPr>
              <a:defRPr/>
            </a:pPr>
            <a:fld id="{FAD7E440-CCC7-49FA-97C3-924300BFB76D}" type="datetime1">
              <a:rPr lang="nl-NL"/>
              <a:pPr>
                <a:defRPr/>
              </a:pPr>
              <a:t>16-12-2018</a:t>
            </a:fld>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Titelstijl van model bewerken</a:t>
            </a:r>
          </a:p>
        </p:txBody>
      </p:sp>
      <p:sp>
        <p:nvSpPr>
          <p:cNvPr id="1027"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sp>
        <p:nvSpPr>
          <p:cNvPr id="6"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smtClean="0">
                <a:solidFill>
                  <a:srgbClr val="FFFFFF"/>
                </a:solidFill>
                <a:latin typeface="+mn-lt"/>
                <a:cs typeface="+mn-cs"/>
              </a:defRPr>
            </a:lvl1pPr>
          </a:lstStyle>
          <a:p>
            <a:pPr>
              <a:defRPr/>
            </a:pPr>
            <a:fld id="{B06CCEE8-EEBD-4772-BFC1-BE05771E896B}" type="slidenum">
              <a:rPr lang="nl-NL"/>
              <a:pPr>
                <a:defRPr/>
              </a:pPr>
              <a:t>‹nr.›</a:t>
            </a:fld>
            <a:endParaRPr lang="nl-NL" dirty="0"/>
          </a:p>
        </p:txBody>
      </p:sp>
      <p:pic>
        <p:nvPicPr>
          <p:cNvPr id="1029" name="Afbeelding 11"/>
          <p:cNvPicPr>
            <a:picLocks noChangeAspect="1"/>
          </p:cNvPicPr>
          <p:nvPr/>
        </p:nvPicPr>
        <p:blipFill>
          <a:blip r:embed="rId11"/>
          <a:srcRect/>
          <a:stretch>
            <a:fillRect/>
          </a:stretch>
        </p:blipFill>
        <p:spPr bwMode="auto">
          <a:xfrm>
            <a:off x="8596313" y="8705850"/>
            <a:ext cx="3805237" cy="806450"/>
          </a:xfrm>
          <a:prstGeom prst="rect">
            <a:avLst/>
          </a:prstGeom>
          <a:blipFill dpi="0" rotWithShape="1">
            <a:blip r:embed="rId12"/>
            <a:srcRect/>
            <a:stretch>
              <a:fillRect/>
            </a:stretch>
          </a:blipFill>
          <a:ln w="9525">
            <a:noFill/>
            <a:miter lim="800000"/>
            <a:headEnd/>
            <a:tailEnd/>
          </a:ln>
        </p:spPr>
      </p:pic>
      <p:sp>
        <p:nvSpPr>
          <p:cNvPr id="9"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dirty="0" smtClean="0">
                <a:solidFill>
                  <a:srgbClr val="FFFFFF"/>
                </a:solidFill>
                <a:latin typeface="+mn-lt"/>
                <a:cs typeface="+mn-cs"/>
              </a:defRPr>
            </a:lvl1pPr>
          </a:lstStyle>
          <a:p>
            <a:pPr>
              <a:defRPr/>
            </a:pPr>
            <a:r>
              <a:rPr lang="nl-NL"/>
              <a:t>Voettekst</a:t>
            </a:r>
          </a:p>
        </p:txBody>
      </p:sp>
      <p:sp>
        <p:nvSpPr>
          <p:cNvPr id="8"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smtClean="0">
                <a:solidFill>
                  <a:schemeClr val="bg1"/>
                </a:solidFill>
                <a:latin typeface="+mn-lt"/>
                <a:cs typeface="+mn-cs"/>
              </a:defRPr>
            </a:lvl1pPr>
          </a:lstStyle>
          <a:p>
            <a:pPr>
              <a:defRPr/>
            </a:pPr>
            <a:fld id="{B868A9E5-D780-40D5-A122-8532FF0F1280}" type="datetime1">
              <a:rPr lang="nl-NL"/>
              <a:pPr>
                <a:defRPr/>
              </a:pPr>
              <a:t>16-12-2018</a:t>
            </a:fld>
            <a:endParaRPr lang="nl-NL" dirty="0"/>
          </a:p>
        </p:txBody>
      </p:sp>
      <p:sp>
        <p:nvSpPr>
          <p:cNvPr id="10" name="Tekstvak 9"/>
          <p:cNvSpPr txBox="1"/>
          <p:nvPr userDrawn="1"/>
        </p:nvSpPr>
        <p:spPr>
          <a:xfrm>
            <a:off x="8142287" y="228282"/>
            <a:ext cx="4573588" cy="492443"/>
          </a:xfrm>
          <a:prstGeom prst="rect">
            <a:avLst/>
          </a:prstGeom>
          <a:noFill/>
        </p:spPr>
        <p:txBody>
          <a:bodyPr wrap="square" rtlCol="0">
            <a:spAutoFit/>
          </a:bodyPr>
          <a:lstStyle/>
          <a:p>
            <a:r>
              <a:rPr lang="nl-NL" b="1" dirty="0" smtClean="0">
                <a:solidFill>
                  <a:srgbClr val="BF2E1B"/>
                </a:solidFill>
                <a:latin typeface="Calibri" pitchFamily="34" charset="0"/>
              </a:rPr>
              <a:t>Radboud Docenten Academie</a:t>
            </a:r>
            <a:endParaRPr lang="nl-NL" b="1" dirty="0">
              <a:solidFill>
                <a:srgbClr val="BF2E1B"/>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0" r:id="rId8"/>
  </p:sldLayoutIdLst>
  <p:timing>
    <p:tnLst>
      <p:par>
        <p:cTn id="1" dur="indefinite" restart="never" nodeType="tmRoot"/>
      </p:par>
    </p:tnLst>
  </p:timing>
  <p:hf sldNum="0" hdr="0" ftr="0" dt="0"/>
  <p:txStyles>
    <p:titleStyle>
      <a:lvl1pPr algn="l" defTabSz="649288" rtl="0" fontAlgn="base">
        <a:spcBef>
          <a:spcPct val="0"/>
        </a:spcBef>
        <a:spcAft>
          <a:spcPct val="0"/>
        </a:spcAft>
        <a:defRPr sz="3000" b="1" kern="1200">
          <a:solidFill>
            <a:srgbClr val="BE2E1A"/>
          </a:solidFill>
          <a:latin typeface="Calibri" pitchFamily="34" charset="0"/>
          <a:ea typeface="+mj-ea"/>
          <a:cs typeface="+mj-cs"/>
        </a:defRPr>
      </a:lvl1pPr>
      <a:lvl2pPr algn="l" defTabSz="649288" rtl="0" fontAlgn="base">
        <a:spcBef>
          <a:spcPct val="0"/>
        </a:spcBef>
        <a:spcAft>
          <a:spcPct val="0"/>
        </a:spcAft>
        <a:defRPr sz="3000" b="1">
          <a:solidFill>
            <a:srgbClr val="BE2E1A"/>
          </a:solidFill>
          <a:latin typeface="Arial" pitchFamily="34" charset="0"/>
        </a:defRPr>
      </a:lvl2pPr>
      <a:lvl3pPr algn="l" defTabSz="649288" rtl="0" fontAlgn="base">
        <a:spcBef>
          <a:spcPct val="0"/>
        </a:spcBef>
        <a:spcAft>
          <a:spcPct val="0"/>
        </a:spcAft>
        <a:defRPr sz="3000" b="1">
          <a:solidFill>
            <a:srgbClr val="BE2E1A"/>
          </a:solidFill>
          <a:latin typeface="Arial" pitchFamily="34" charset="0"/>
        </a:defRPr>
      </a:lvl3pPr>
      <a:lvl4pPr algn="l" defTabSz="649288" rtl="0" fontAlgn="base">
        <a:spcBef>
          <a:spcPct val="0"/>
        </a:spcBef>
        <a:spcAft>
          <a:spcPct val="0"/>
        </a:spcAft>
        <a:defRPr sz="3000" b="1">
          <a:solidFill>
            <a:srgbClr val="BE2E1A"/>
          </a:solidFill>
          <a:latin typeface="Arial" pitchFamily="34" charset="0"/>
        </a:defRPr>
      </a:lvl4pPr>
      <a:lvl5pPr algn="l" defTabSz="649288" rtl="0" fontAlgn="base">
        <a:spcBef>
          <a:spcPct val="0"/>
        </a:spcBef>
        <a:spcAft>
          <a:spcPct val="0"/>
        </a:spcAft>
        <a:defRPr sz="3000" b="1">
          <a:solidFill>
            <a:srgbClr val="BE2E1A"/>
          </a:solidFill>
          <a:latin typeface="Arial" pitchFamily="34" charset="0"/>
        </a:defRPr>
      </a:lvl5pPr>
      <a:lvl6pPr marL="457200" algn="l" defTabSz="649288" rtl="0" fontAlgn="base">
        <a:spcBef>
          <a:spcPct val="0"/>
        </a:spcBef>
        <a:spcAft>
          <a:spcPct val="0"/>
        </a:spcAft>
        <a:defRPr sz="3000" b="1">
          <a:solidFill>
            <a:srgbClr val="BE2E1A"/>
          </a:solidFill>
          <a:latin typeface="Arial" pitchFamily="34" charset="0"/>
        </a:defRPr>
      </a:lvl6pPr>
      <a:lvl7pPr marL="914400" algn="l" defTabSz="649288" rtl="0" fontAlgn="base">
        <a:spcBef>
          <a:spcPct val="0"/>
        </a:spcBef>
        <a:spcAft>
          <a:spcPct val="0"/>
        </a:spcAft>
        <a:defRPr sz="3000" b="1">
          <a:solidFill>
            <a:srgbClr val="BE2E1A"/>
          </a:solidFill>
          <a:latin typeface="Arial" pitchFamily="34" charset="0"/>
        </a:defRPr>
      </a:lvl7pPr>
      <a:lvl8pPr marL="1371600" algn="l" defTabSz="649288" rtl="0" fontAlgn="base">
        <a:spcBef>
          <a:spcPct val="0"/>
        </a:spcBef>
        <a:spcAft>
          <a:spcPct val="0"/>
        </a:spcAft>
        <a:defRPr sz="3000" b="1">
          <a:solidFill>
            <a:srgbClr val="BE2E1A"/>
          </a:solidFill>
          <a:latin typeface="Arial" pitchFamily="34" charset="0"/>
        </a:defRPr>
      </a:lvl8pPr>
      <a:lvl9pPr marL="1828800" algn="l" defTabSz="649288" rtl="0" fontAlgn="base">
        <a:spcBef>
          <a:spcPct val="0"/>
        </a:spcBef>
        <a:spcAft>
          <a:spcPct val="0"/>
        </a:spcAft>
        <a:defRPr sz="3000" b="1">
          <a:solidFill>
            <a:srgbClr val="BE2E1A"/>
          </a:solidFill>
          <a:latin typeface="Arial" pitchFamily="34" charset="0"/>
        </a:defRPr>
      </a:lvl9pPr>
    </p:titleStyle>
    <p:bodyStyle>
      <a:lvl1pPr marL="358775" indent="-358775" algn="l" defTabSz="649288" rtl="0" fontAlgn="base">
        <a:spcBef>
          <a:spcPct val="0"/>
        </a:spcBef>
        <a:spcAft>
          <a:spcPct val="0"/>
        </a:spcAft>
        <a:buFont typeface="Arial" pitchFamily="34" charset="0"/>
        <a:buChar char="•"/>
        <a:defRPr sz="2500" kern="1200">
          <a:solidFill>
            <a:schemeClr val="tx1"/>
          </a:solidFill>
          <a:latin typeface="Calibri" pitchFamily="34" charset="0"/>
          <a:ea typeface="+mn-ea"/>
          <a:cs typeface="+mn-cs"/>
        </a:defRPr>
      </a:lvl1pPr>
      <a:lvl2pPr marL="719138" indent="-358775" algn="l" defTabSz="649288" rtl="0" fontAlgn="base">
        <a:spcBef>
          <a:spcPct val="0"/>
        </a:spcBef>
        <a:spcAft>
          <a:spcPct val="0"/>
        </a:spcAft>
        <a:buFont typeface="Lucida Grande"/>
        <a:buChar char="-"/>
        <a:defRPr sz="2500" kern="1200">
          <a:solidFill>
            <a:schemeClr val="tx1"/>
          </a:solidFill>
          <a:latin typeface="Calibri" pitchFamily="34" charset="0"/>
          <a:ea typeface="+mn-ea"/>
          <a:cs typeface="+mn-cs"/>
        </a:defRPr>
      </a:lvl2pPr>
      <a:lvl3pPr marL="1114425"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3pPr>
      <a:lvl4pPr marL="1511300"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4pPr>
      <a:lvl5pPr marL="1906588" indent="-358775" algn="l" defTabSz="649288" rtl="0" fontAlgn="base">
        <a:spcBef>
          <a:spcPct val="0"/>
        </a:spcBef>
        <a:spcAft>
          <a:spcPct val="0"/>
        </a:spcAft>
        <a:buFont typeface="Lucida Grande"/>
        <a:buChar char="-"/>
        <a:defRPr sz="2100" kern="1200">
          <a:solidFill>
            <a:schemeClr val="tx1"/>
          </a:solidFill>
          <a:latin typeface="Calibri" pitchFamily="34" charset="0"/>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900113" y="720725"/>
            <a:ext cx="11160125" cy="1079500"/>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Titelstijl van model bewerken</a:t>
            </a:r>
          </a:p>
        </p:txBody>
      </p:sp>
      <p:sp>
        <p:nvSpPr>
          <p:cNvPr id="2051" name="Tijdelijke aanduiding voor tekst 2"/>
          <p:cNvSpPr>
            <a:spLocks noGrp="1"/>
          </p:cNvSpPr>
          <p:nvPr>
            <p:ph type="body" idx="1"/>
          </p:nvPr>
        </p:nvSpPr>
        <p:spPr bwMode="auto">
          <a:xfrm>
            <a:off x="900113" y="1800225"/>
            <a:ext cx="11160125" cy="6119813"/>
          </a:xfrm>
          <a:prstGeom prst="rect">
            <a:avLst/>
          </a:prstGeom>
          <a:noFill/>
          <a:ln w="9525">
            <a:noFill/>
            <a:miter lim="800000"/>
            <a:headEnd/>
            <a:tailEnd/>
          </a:ln>
        </p:spPr>
        <p:txBody>
          <a:bodyPr vert="horz" wrap="square" lIns="36000" tIns="36000" rIns="36000" bIns="36000" numCol="1" anchor="t" anchorCtr="0" compatLnSpc="1">
            <a:prstTxWarp prst="textNoShape">
              <a:avLst/>
            </a:prstTxWarp>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p>
        </p:txBody>
      </p:sp>
      <p:pic>
        <p:nvPicPr>
          <p:cNvPr id="2052" name="Afbeelding 5"/>
          <p:cNvPicPr>
            <a:picLocks noChangeAspect="1"/>
          </p:cNvPicPr>
          <p:nvPr/>
        </p:nvPicPr>
        <p:blipFill>
          <a:blip r:embed="rId4"/>
          <a:srcRect/>
          <a:stretch>
            <a:fillRect/>
          </a:stretch>
        </p:blipFill>
        <p:spPr bwMode="auto">
          <a:xfrm>
            <a:off x="8596313" y="8705850"/>
            <a:ext cx="3805237" cy="806450"/>
          </a:xfrm>
          <a:prstGeom prst="rect">
            <a:avLst/>
          </a:prstGeom>
          <a:blipFill dpi="0" rotWithShape="1">
            <a:blip r:embed="rId5"/>
            <a:srcRect/>
            <a:stretch>
              <a:fillRect/>
            </a:stretch>
          </a:blipFill>
          <a:ln w="9525">
            <a:noFill/>
            <a:miter lim="800000"/>
            <a:headEnd/>
            <a:tailEnd/>
          </a:ln>
        </p:spPr>
      </p:pic>
      <p:sp>
        <p:nvSpPr>
          <p:cNvPr id="14" name="Tijdelijke aanduiding voor dianummer 5"/>
          <p:cNvSpPr>
            <a:spLocks noGrp="1"/>
          </p:cNvSpPr>
          <p:nvPr>
            <p:ph type="sldNum" sz="quarter" idx="4"/>
          </p:nvPr>
        </p:nvSpPr>
        <p:spPr>
          <a:xfrm>
            <a:off x="900113" y="8916988"/>
            <a:ext cx="627062" cy="519112"/>
          </a:xfrm>
          <a:prstGeom prst="rect">
            <a:avLst/>
          </a:prstGeom>
        </p:spPr>
        <p:txBody>
          <a:bodyPr vert="horz" lIns="0" tIns="0" rIns="0" bIns="0" rtlCol="0" anchor="ctr"/>
          <a:lstStyle>
            <a:lvl1pPr algn="l" defTabSz="650276" fontAlgn="auto">
              <a:spcBef>
                <a:spcPts val="0"/>
              </a:spcBef>
              <a:spcAft>
                <a:spcPts val="0"/>
              </a:spcAft>
              <a:defRPr sz="1400" b="0" smtClean="0">
                <a:solidFill>
                  <a:srgbClr val="FFFFFF"/>
                </a:solidFill>
                <a:latin typeface="+mn-lt"/>
                <a:cs typeface="+mn-cs"/>
              </a:defRPr>
            </a:lvl1pPr>
          </a:lstStyle>
          <a:p>
            <a:pPr>
              <a:defRPr/>
            </a:pPr>
            <a:fld id="{02826A5B-6309-4073-A743-6D2E8D05591B}" type="slidenum">
              <a:rPr lang="nl-NL"/>
              <a:pPr>
                <a:defRPr/>
              </a:pPr>
              <a:t>‹nr.›</a:t>
            </a:fld>
            <a:endParaRPr lang="nl-NL" dirty="0"/>
          </a:p>
        </p:txBody>
      </p:sp>
      <p:sp>
        <p:nvSpPr>
          <p:cNvPr id="15" name="Tijdelijke aanduiding voor voettekst 4"/>
          <p:cNvSpPr>
            <a:spLocks noGrp="1"/>
          </p:cNvSpPr>
          <p:nvPr>
            <p:ph type="ftr" sz="quarter" idx="3"/>
          </p:nvPr>
        </p:nvSpPr>
        <p:spPr>
          <a:xfrm>
            <a:off x="1616075" y="8916988"/>
            <a:ext cx="5708650" cy="519112"/>
          </a:xfrm>
          <a:prstGeom prst="rect">
            <a:avLst/>
          </a:prstGeom>
        </p:spPr>
        <p:txBody>
          <a:bodyPr vert="horz" lIns="0" tIns="0" rIns="0" bIns="0" rtlCol="0" anchor="ctr"/>
          <a:lstStyle>
            <a:lvl1pPr algn="l" defTabSz="650276" fontAlgn="auto">
              <a:spcBef>
                <a:spcPts val="0"/>
              </a:spcBef>
              <a:spcAft>
                <a:spcPts val="0"/>
              </a:spcAft>
              <a:defRPr sz="1400" dirty="0" smtClean="0">
                <a:solidFill>
                  <a:srgbClr val="FFFFFF"/>
                </a:solidFill>
                <a:latin typeface="+mn-lt"/>
                <a:cs typeface="+mn-cs"/>
              </a:defRPr>
            </a:lvl1pPr>
          </a:lstStyle>
          <a:p>
            <a:pPr>
              <a:defRPr/>
            </a:pPr>
            <a:r>
              <a:rPr lang="nl-NL"/>
              <a:t>Voettekst</a:t>
            </a:r>
          </a:p>
        </p:txBody>
      </p:sp>
      <p:sp>
        <p:nvSpPr>
          <p:cNvPr id="16" name="Tijdelijke aanduiding voor datum 3"/>
          <p:cNvSpPr>
            <a:spLocks noGrp="1"/>
          </p:cNvSpPr>
          <p:nvPr>
            <p:ph type="dt" sz="half" idx="2"/>
          </p:nvPr>
        </p:nvSpPr>
        <p:spPr>
          <a:xfrm>
            <a:off x="7507288" y="8916988"/>
            <a:ext cx="922337" cy="519112"/>
          </a:xfrm>
          <a:prstGeom prst="rect">
            <a:avLst/>
          </a:prstGeom>
        </p:spPr>
        <p:txBody>
          <a:bodyPr vert="horz" lIns="0" tIns="0" rIns="0" bIns="0" rtlCol="0" anchor="ctr"/>
          <a:lstStyle>
            <a:lvl1pPr algn="l" defTabSz="650276" fontAlgn="auto">
              <a:spcBef>
                <a:spcPts val="0"/>
              </a:spcBef>
              <a:spcAft>
                <a:spcPts val="0"/>
              </a:spcAft>
              <a:defRPr sz="1200" b="1" smtClean="0">
                <a:solidFill>
                  <a:schemeClr val="bg1"/>
                </a:solidFill>
                <a:latin typeface="+mn-lt"/>
                <a:cs typeface="+mn-cs"/>
              </a:defRPr>
            </a:lvl1pPr>
          </a:lstStyle>
          <a:p>
            <a:pPr>
              <a:defRPr/>
            </a:pPr>
            <a:fld id="{EEAF809F-6284-4B13-9B8C-F2A2DB5FC60C}" type="datetime1">
              <a:rPr lang="nl-NL"/>
              <a:pPr>
                <a:defRPr/>
              </a:pPr>
              <a:t>16-12-2018</a:t>
            </a:fld>
            <a:endParaRPr lang="nl-NL" dirty="0"/>
          </a:p>
        </p:txBody>
      </p:sp>
      <p:sp>
        <p:nvSpPr>
          <p:cNvPr id="8" name="Tekstvak 7"/>
          <p:cNvSpPr txBox="1"/>
          <p:nvPr userDrawn="1"/>
        </p:nvSpPr>
        <p:spPr>
          <a:xfrm>
            <a:off x="7840663" y="228282"/>
            <a:ext cx="4914900" cy="492443"/>
          </a:xfrm>
          <a:prstGeom prst="rect">
            <a:avLst/>
          </a:prstGeom>
          <a:noFill/>
        </p:spPr>
        <p:txBody>
          <a:bodyPr wrap="square" rtlCol="0">
            <a:spAutoFit/>
          </a:bodyPr>
          <a:lstStyle/>
          <a:p>
            <a:r>
              <a:rPr lang="nl-NL" b="1" dirty="0" smtClean="0">
                <a:solidFill>
                  <a:srgbClr val="BF2E1B"/>
                </a:solidFill>
                <a:latin typeface="Calibri" pitchFamily="34" charset="0"/>
              </a:rPr>
              <a:t>Radboud Docenten Academie</a:t>
            </a:r>
            <a:endParaRPr lang="nl-NL" b="1" dirty="0">
              <a:solidFill>
                <a:srgbClr val="BF2E1B"/>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sldNum="0" hdr="0" ftr="0" dt="0"/>
  <p:txStyles>
    <p:titleStyle>
      <a:lvl1pPr algn="l" defTabSz="649288" rtl="0" fontAlgn="base">
        <a:spcBef>
          <a:spcPct val="0"/>
        </a:spcBef>
        <a:spcAft>
          <a:spcPct val="0"/>
        </a:spcAft>
        <a:defRPr sz="5000" kern="1200">
          <a:solidFill>
            <a:schemeClr val="tx1"/>
          </a:solidFill>
          <a:latin typeface="Calibri" pitchFamily="34" charset="0"/>
          <a:ea typeface="+mj-ea"/>
          <a:cs typeface="+mj-cs"/>
        </a:defRPr>
      </a:lvl1pPr>
      <a:lvl2pPr algn="l" defTabSz="649288" rtl="0" fontAlgn="base">
        <a:spcBef>
          <a:spcPct val="0"/>
        </a:spcBef>
        <a:spcAft>
          <a:spcPct val="0"/>
        </a:spcAft>
        <a:defRPr sz="5000">
          <a:solidFill>
            <a:schemeClr val="tx1"/>
          </a:solidFill>
          <a:latin typeface="Arial" pitchFamily="34" charset="0"/>
        </a:defRPr>
      </a:lvl2pPr>
      <a:lvl3pPr algn="l" defTabSz="649288" rtl="0" fontAlgn="base">
        <a:spcBef>
          <a:spcPct val="0"/>
        </a:spcBef>
        <a:spcAft>
          <a:spcPct val="0"/>
        </a:spcAft>
        <a:defRPr sz="5000">
          <a:solidFill>
            <a:schemeClr val="tx1"/>
          </a:solidFill>
          <a:latin typeface="Arial" pitchFamily="34" charset="0"/>
        </a:defRPr>
      </a:lvl3pPr>
      <a:lvl4pPr algn="l" defTabSz="649288" rtl="0" fontAlgn="base">
        <a:spcBef>
          <a:spcPct val="0"/>
        </a:spcBef>
        <a:spcAft>
          <a:spcPct val="0"/>
        </a:spcAft>
        <a:defRPr sz="5000">
          <a:solidFill>
            <a:schemeClr val="tx1"/>
          </a:solidFill>
          <a:latin typeface="Arial" pitchFamily="34" charset="0"/>
        </a:defRPr>
      </a:lvl4pPr>
      <a:lvl5pPr algn="l" defTabSz="649288" rtl="0" fontAlgn="base">
        <a:spcBef>
          <a:spcPct val="0"/>
        </a:spcBef>
        <a:spcAft>
          <a:spcPct val="0"/>
        </a:spcAft>
        <a:defRPr sz="5000">
          <a:solidFill>
            <a:schemeClr val="tx1"/>
          </a:solidFill>
          <a:latin typeface="Arial" pitchFamily="34" charset="0"/>
        </a:defRPr>
      </a:lvl5pPr>
      <a:lvl6pPr marL="457200" algn="l" defTabSz="649288" rtl="0" fontAlgn="base">
        <a:spcBef>
          <a:spcPct val="0"/>
        </a:spcBef>
        <a:spcAft>
          <a:spcPct val="0"/>
        </a:spcAft>
        <a:defRPr sz="5000">
          <a:solidFill>
            <a:schemeClr val="tx1"/>
          </a:solidFill>
          <a:latin typeface="Arial" pitchFamily="34" charset="0"/>
        </a:defRPr>
      </a:lvl6pPr>
      <a:lvl7pPr marL="914400" algn="l" defTabSz="649288" rtl="0" fontAlgn="base">
        <a:spcBef>
          <a:spcPct val="0"/>
        </a:spcBef>
        <a:spcAft>
          <a:spcPct val="0"/>
        </a:spcAft>
        <a:defRPr sz="5000">
          <a:solidFill>
            <a:schemeClr val="tx1"/>
          </a:solidFill>
          <a:latin typeface="Arial" pitchFamily="34" charset="0"/>
        </a:defRPr>
      </a:lvl7pPr>
      <a:lvl8pPr marL="1371600" algn="l" defTabSz="649288" rtl="0" fontAlgn="base">
        <a:spcBef>
          <a:spcPct val="0"/>
        </a:spcBef>
        <a:spcAft>
          <a:spcPct val="0"/>
        </a:spcAft>
        <a:defRPr sz="5000">
          <a:solidFill>
            <a:schemeClr val="tx1"/>
          </a:solidFill>
          <a:latin typeface="Arial" pitchFamily="34" charset="0"/>
        </a:defRPr>
      </a:lvl8pPr>
      <a:lvl9pPr marL="1828800" algn="l" defTabSz="649288" rtl="0" fontAlgn="base">
        <a:spcBef>
          <a:spcPct val="0"/>
        </a:spcBef>
        <a:spcAft>
          <a:spcPct val="0"/>
        </a:spcAft>
        <a:defRPr sz="5000">
          <a:solidFill>
            <a:schemeClr val="tx1"/>
          </a:solidFill>
          <a:latin typeface="Arial" pitchFamily="34" charset="0"/>
        </a:defRPr>
      </a:lvl9pPr>
    </p:titleStyle>
    <p:bodyStyle>
      <a:lvl1pPr marL="358775" indent="-358775" algn="l" defTabSz="649288" rtl="0" fontAlgn="base">
        <a:spcBef>
          <a:spcPct val="0"/>
        </a:spcBef>
        <a:spcAft>
          <a:spcPct val="0"/>
        </a:spcAft>
        <a:buFont typeface="Arial" pitchFamily="34" charset="0"/>
        <a:buChar char="•"/>
        <a:defRPr sz="2500" kern="1200">
          <a:solidFill>
            <a:srgbClr val="000000"/>
          </a:solidFill>
          <a:latin typeface="Calibri" pitchFamily="34" charset="0"/>
          <a:ea typeface="+mn-ea"/>
          <a:cs typeface="+mn-cs"/>
        </a:defRPr>
      </a:lvl1pPr>
      <a:lvl2pPr marL="719138" indent="-358775" algn="l" defTabSz="649288" rtl="0" fontAlgn="base">
        <a:spcBef>
          <a:spcPct val="0"/>
        </a:spcBef>
        <a:spcAft>
          <a:spcPct val="0"/>
        </a:spcAft>
        <a:buFont typeface="Lucida Grande"/>
        <a:buChar char="-"/>
        <a:defRPr sz="2500" kern="1200">
          <a:solidFill>
            <a:srgbClr val="000000"/>
          </a:solidFill>
          <a:latin typeface="Calibri" pitchFamily="34" charset="0"/>
          <a:ea typeface="+mn-ea"/>
          <a:cs typeface="+mn-cs"/>
        </a:defRPr>
      </a:lvl2pPr>
      <a:lvl3pPr marL="1114425"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3pPr>
      <a:lvl4pPr marL="1511300"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4pPr>
      <a:lvl5pPr marL="1906588" indent="-358775" algn="l" defTabSz="649288" rtl="0" fontAlgn="base">
        <a:spcBef>
          <a:spcPct val="0"/>
        </a:spcBef>
        <a:spcAft>
          <a:spcPct val="0"/>
        </a:spcAft>
        <a:buFont typeface="Lucida Grande"/>
        <a:buChar char="-"/>
        <a:defRPr sz="2100" kern="1200">
          <a:solidFill>
            <a:srgbClr val="000000"/>
          </a:solidFill>
          <a:latin typeface="Calibri" pitchFamily="34" charset="0"/>
          <a:ea typeface="+mn-ea"/>
          <a:cs typeface="+mn-cs"/>
        </a:defRPr>
      </a:lvl5pPr>
      <a:lvl6pPr marL="3576516" indent="-325138" algn="l" defTabSz="650276" rtl="0" eaLnBrk="1" latinLnBrk="0" hangingPunct="1">
        <a:spcBef>
          <a:spcPct val="20000"/>
        </a:spcBef>
        <a:buFont typeface="Arial"/>
        <a:buChar char="•"/>
        <a:defRPr sz="2800" kern="1200">
          <a:solidFill>
            <a:schemeClr val="tx1"/>
          </a:solidFill>
          <a:latin typeface="+mn-lt"/>
          <a:ea typeface="+mn-ea"/>
          <a:cs typeface="+mn-cs"/>
        </a:defRPr>
      </a:lvl6pPr>
      <a:lvl7pPr marL="4226791" indent="-325138" algn="l" defTabSz="650276" rtl="0" eaLnBrk="1" latinLnBrk="0" hangingPunct="1">
        <a:spcBef>
          <a:spcPct val="20000"/>
        </a:spcBef>
        <a:buFont typeface="Arial"/>
        <a:buChar char="•"/>
        <a:defRPr sz="2800" kern="1200">
          <a:solidFill>
            <a:schemeClr val="tx1"/>
          </a:solidFill>
          <a:latin typeface="+mn-lt"/>
          <a:ea typeface="+mn-ea"/>
          <a:cs typeface="+mn-cs"/>
        </a:defRPr>
      </a:lvl7pPr>
      <a:lvl8pPr marL="4877067" indent="-325138" algn="l" defTabSz="650276" rtl="0" eaLnBrk="1" latinLnBrk="0" hangingPunct="1">
        <a:spcBef>
          <a:spcPct val="20000"/>
        </a:spcBef>
        <a:buFont typeface="Arial"/>
        <a:buChar char="•"/>
        <a:defRPr sz="2800" kern="1200">
          <a:solidFill>
            <a:schemeClr val="tx1"/>
          </a:solidFill>
          <a:latin typeface="+mn-lt"/>
          <a:ea typeface="+mn-ea"/>
          <a:cs typeface="+mn-cs"/>
        </a:defRPr>
      </a:lvl8pPr>
      <a:lvl9pPr marL="5527342" indent="-325138" algn="l" defTabSz="650276"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nl-NL"/>
      </a:defPPr>
      <a:lvl1pPr marL="0" algn="l" defTabSz="650276" rtl="0" eaLnBrk="1" latinLnBrk="0" hangingPunct="1">
        <a:defRPr sz="2600" kern="1200">
          <a:solidFill>
            <a:schemeClr val="tx1"/>
          </a:solidFill>
          <a:latin typeface="+mn-lt"/>
          <a:ea typeface="+mn-ea"/>
          <a:cs typeface="+mn-cs"/>
        </a:defRPr>
      </a:lvl1pPr>
      <a:lvl2pPr marL="650276" algn="l" defTabSz="650276" rtl="0" eaLnBrk="1" latinLnBrk="0" hangingPunct="1">
        <a:defRPr sz="2600" kern="1200">
          <a:solidFill>
            <a:schemeClr val="tx1"/>
          </a:solidFill>
          <a:latin typeface="+mn-lt"/>
          <a:ea typeface="+mn-ea"/>
          <a:cs typeface="+mn-cs"/>
        </a:defRPr>
      </a:lvl2pPr>
      <a:lvl3pPr marL="1300551" algn="l" defTabSz="650276" rtl="0" eaLnBrk="1" latinLnBrk="0" hangingPunct="1">
        <a:defRPr sz="2600" kern="1200">
          <a:solidFill>
            <a:schemeClr val="tx1"/>
          </a:solidFill>
          <a:latin typeface="+mn-lt"/>
          <a:ea typeface="+mn-ea"/>
          <a:cs typeface="+mn-cs"/>
        </a:defRPr>
      </a:lvl3pPr>
      <a:lvl4pPr marL="1950827" algn="l" defTabSz="650276" rtl="0" eaLnBrk="1" latinLnBrk="0" hangingPunct="1">
        <a:defRPr sz="2600" kern="1200">
          <a:solidFill>
            <a:schemeClr val="tx1"/>
          </a:solidFill>
          <a:latin typeface="+mn-lt"/>
          <a:ea typeface="+mn-ea"/>
          <a:cs typeface="+mn-cs"/>
        </a:defRPr>
      </a:lvl4pPr>
      <a:lvl5pPr marL="2601102" algn="l" defTabSz="650276" rtl="0" eaLnBrk="1" latinLnBrk="0" hangingPunct="1">
        <a:defRPr sz="2600" kern="1200">
          <a:solidFill>
            <a:schemeClr val="tx1"/>
          </a:solidFill>
          <a:latin typeface="+mn-lt"/>
          <a:ea typeface="+mn-ea"/>
          <a:cs typeface="+mn-cs"/>
        </a:defRPr>
      </a:lvl5pPr>
      <a:lvl6pPr marL="3251378" algn="l" defTabSz="650276" rtl="0" eaLnBrk="1" latinLnBrk="0" hangingPunct="1">
        <a:defRPr sz="2600" kern="1200">
          <a:solidFill>
            <a:schemeClr val="tx1"/>
          </a:solidFill>
          <a:latin typeface="+mn-lt"/>
          <a:ea typeface="+mn-ea"/>
          <a:cs typeface="+mn-cs"/>
        </a:defRPr>
      </a:lvl6pPr>
      <a:lvl7pPr marL="3901653" algn="l" defTabSz="650276" rtl="0" eaLnBrk="1" latinLnBrk="0" hangingPunct="1">
        <a:defRPr sz="2600" kern="1200">
          <a:solidFill>
            <a:schemeClr val="tx1"/>
          </a:solidFill>
          <a:latin typeface="+mn-lt"/>
          <a:ea typeface="+mn-ea"/>
          <a:cs typeface="+mn-cs"/>
        </a:defRPr>
      </a:lvl7pPr>
      <a:lvl8pPr marL="4551929" algn="l" defTabSz="650276" rtl="0" eaLnBrk="1" latinLnBrk="0" hangingPunct="1">
        <a:defRPr sz="2600" kern="1200">
          <a:solidFill>
            <a:schemeClr val="tx1"/>
          </a:solidFill>
          <a:latin typeface="+mn-lt"/>
          <a:ea typeface="+mn-ea"/>
          <a:cs typeface="+mn-cs"/>
        </a:defRPr>
      </a:lvl8pPr>
      <a:lvl9pPr marL="5202204" algn="l" defTabSz="650276"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gif"/><Relationship Id="rId1" Type="http://schemas.openxmlformats.org/officeDocument/2006/relationships/slideLayout" Target="../slideLayouts/slideLayout8.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png"/><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natuurkunde.nl/opdrachten/3379/uitrijden-van-een-auto-vwo-examen-2018-1-opg-1" TargetMode="Externa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natuurkunde.nl/opdrachten/3376/spaceshipone-havo-examen-2018-1-opg-3"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www.natuurkunde.nl/opdrachten/3128/fontein-van-genve-havo-examen-2016-1-opg-2" TargetMode="Externa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natuurkundedidactiek.nl/4-leerstofdomeinen/4-2-1-mechanica/" TargetMode="External"/><Relationship Id="rId2" Type="http://schemas.openxmlformats.org/officeDocument/2006/relationships/hyperlink" Target="http://www.slo.nl/downloads/archief/activerende-werkvormen.pdf" TargetMode="External"/><Relationship Id="rId1" Type="http://schemas.openxmlformats.org/officeDocument/2006/relationships/slideLayout" Target="../slideLayouts/slideLayout8.xml"/><Relationship Id="rId5" Type="http://schemas.openxmlformats.org/officeDocument/2006/relationships/hyperlink" Target="http://www.activerende-werkvormen.nl/materialen/" TargetMode="External"/><Relationship Id="rId4" Type="http://schemas.openxmlformats.org/officeDocument/2006/relationships/hyperlink" Target="https://bernardblogt.wordpress.com/2015/10/31/vector-bing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nl/url?sa=i&amp;rct=j&amp;q=&amp;esrc=s&amp;source=images&amp;cd=&amp;cad=rja&amp;uact=8&amp;ved=0ahUKEwiO3-q97azPAhWK2xoKHfHgBbkQjRwIBw&amp;url=https://www.pinterest.com/pin/333899759849010402/&amp;bvm=bv.133700528,d.d2s&amp;psig=AFQjCNEjsKQgljR5NJaCjPq3JSADRk8HFg&amp;ust=1474973196891843"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ekstvak 3"/>
          <p:cNvSpPr txBox="1"/>
          <p:nvPr/>
        </p:nvSpPr>
        <p:spPr>
          <a:xfrm>
            <a:off x="0" y="0"/>
            <a:ext cx="13003213" cy="8579796"/>
          </a:xfrm>
          <a:prstGeom prst="rect">
            <a:avLst/>
          </a:prstGeom>
          <a:solidFill>
            <a:schemeClr val="accent1"/>
          </a:solidFill>
        </p:spPr>
        <p:txBody>
          <a:bodyPr wrap="square" rtlCol="0">
            <a:spAutoFit/>
          </a:bodyPr>
          <a:lstStyle/>
          <a:p>
            <a:endParaRPr lang="nl-NL" dirty="0"/>
          </a:p>
        </p:txBody>
      </p:sp>
      <p:pic>
        <p:nvPicPr>
          <p:cNvPr id="11" name="Afbeelding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954" y="5552455"/>
            <a:ext cx="3332372" cy="4398425"/>
          </a:xfrm>
          <a:prstGeom prst="rect">
            <a:avLst/>
          </a:prstGeom>
        </p:spPr>
      </p:pic>
      <p:pic>
        <p:nvPicPr>
          <p:cNvPr id="13" name="Afbeelding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0974" y="116738"/>
            <a:ext cx="2424164" cy="2454353"/>
          </a:xfrm>
          <a:prstGeom prst="rect">
            <a:avLst/>
          </a:prstGeom>
        </p:spPr>
      </p:pic>
      <p:pic>
        <p:nvPicPr>
          <p:cNvPr id="14" name="Afbeelding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80" y="2404212"/>
            <a:ext cx="3359809" cy="3359809"/>
          </a:xfrm>
          <a:prstGeom prst="rect">
            <a:avLst/>
          </a:prstGeom>
        </p:spPr>
      </p:pic>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2392" y="5579157"/>
            <a:ext cx="2839014" cy="4159727"/>
          </a:xfrm>
          <a:prstGeom prst="rect">
            <a:avLst/>
          </a:prstGeom>
        </p:spPr>
      </p:pic>
      <p:pic>
        <p:nvPicPr>
          <p:cNvPr id="5" name="Afbeelding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9723" y="107618"/>
            <a:ext cx="2454353" cy="2454353"/>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213" y="2904593"/>
            <a:ext cx="4878801" cy="2674564"/>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4349" y="2643380"/>
            <a:ext cx="4012599" cy="2570646"/>
          </a:xfrm>
          <a:prstGeom prst="rect">
            <a:avLst/>
          </a:prstGeom>
        </p:spPr>
      </p:pic>
      <p:pic>
        <p:nvPicPr>
          <p:cNvPr id="17" name="Afbeelding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3970" y="116738"/>
            <a:ext cx="3368855" cy="2526642"/>
          </a:xfrm>
          <a:prstGeom prst="rect">
            <a:avLst/>
          </a:prstGeom>
        </p:spPr>
      </p:pic>
      <p:pic>
        <p:nvPicPr>
          <p:cNvPr id="21" name="Tijdelijke aanduiding voor inhoud 20"/>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155214" y="93064"/>
            <a:ext cx="4113542" cy="2691166"/>
          </a:xfrm>
        </p:spPr>
      </p:pic>
      <p:pic>
        <p:nvPicPr>
          <p:cNvPr id="22" name="Afbeelding 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3299" y="5413960"/>
            <a:ext cx="2964136" cy="3411404"/>
          </a:xfrm>
          <a:prstGeom prst="rect">
            <a:avLst/>
          </a:prstGeom>
        </p:spPr>
      </p:pic>
      <p:sp>
        <p:nvSpPr>
          <p:cNvPr id="23" name="Rechthoek 22"/>
          <p:cNvSpPr/>
          <p:nvPr/>
        </p:nvSpPr>
        <p:spPr>
          <a:xfrm>
            <a:off x="4399837" y="63631"/>
            <a:ext cx="3352201" cy="923330"/>
          </a:xfrm>
          <a:prstGeom prst="rect">
            <a:avLst/>
          </a:prstGeom>
          <a:noFill/>
        </p:spPr>
        <p:txBody>
          <a:bodyPr wrap="none" lIns="91440" tIns="45720" rIns="91440" bIns="45720">
            <a:spAutoFit/>
          </a:bodyPr>
          <a:lstStyle/>
          <a:p>
            <a:pPr algn="ctr"/>
            <a:r>
              <a:rPr lang="nl-NL"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 kommer</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4" name="Rechthoek 23"/>
          <p:cNvSpPr/>
          <p:nvPr/>
        </p:nvSpPr>
        <p:spPr>
          <a:xfrm>
            <a:off x="1408488" y="138697"/>
            <a:ext cx="1762022" cy="923330"/>
          </a:xfrm>
          <a:prstGeom prst="rect">
            <a:avLst/>
          </a:prstGeom>
          <a:noFill/>
        </p:spPr>
        <p:txBody>
          <a:bodyPr wrap="none" lIns="91440" tIns="45720" rIns="91440" bIns="45720">
            <a:spAutoFit/>
          </a:bodyPr>
          <a:lstStyle/>
          <a:p>
            <a:pPr algn="ctr"/>
            <a:r>
              <a:rPr lang="nl-NL"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B=W</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5" name="Rechthoek 24"/>
          <p:cNvSpPr/>
          <p:nvPr/>
        </p:nvSpPr>
        <p:spPr>
          <a:xfrm>
            <a:off x="10405802" y="1713215"/>
            <a:ext cx="2345514" cy="923330"/>
          </a:xfrm>
          <a:prstGeom prst="rect">
            <a:avLst/>
          </a:prstGeom>
          <a:noFill/>
        </p:spPr>
        <p:txBody>
          <a:bodyPr wrap="none" lIns="91440" tIns="45720" rIns="91440" bIns="45720">
            <a:spAutoFit/>
          </a:bodyPr>
          <a:lstStyle/>
          <a:p>
            <a:pPr algn="ctr"/>
            <a:r>
              <a:rPr lang="nl-NL"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 radio</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6" name="Rechthoek 25"/>
          <p:cNvSpPr/>
          <p:nvPr/>
        </p:nvSpPr>
        <p:spPr>
          <a:xfrm>
            <a:off x="9755367" y="4158448"/>
            <a:ext cx="2050561" cy="923330"/>
          </a:xfrm>
          <a:prstGeom prst="rect">
            <a:avLst/>
          </a:prstGeom>
          <a:noFill/>
        </p:spPr>
        <p:txBody>
          <a:bodyPr wrap="none" lIns="91440" tIns="45720" rIns="91440" bIns="45720">
            <a:spAutoFit/>
          </a:bodyPr>
          <a:lstStyle/>
          <a:p>
            <a:pPr algn="ctr"/>
            <a:r>
              <a:rPr lang="nl-NL"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s</a:t>
            </a:r>
            <a:r>
              <a:rPr lang="nl-NL"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t=di </a:t>
            </a:r>
            <a:endParaRPr lang="nl-NL"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0381321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 </a:t>
            </a:r>
            <a:r>
              <a:rPr lang="en-US" dirty="0" err="1" smtClean="0"/>
              <a:t>kwartetten</a:t>
            </a:r>
            <a:r>
              <a:rPr lang="en-US" dirty="0"/>
              <a:t>:</a:t>
            </a:r>
            <a:endParaRPr lang="nl-NL" dirty="0"/>
          </a:p>
        </p:txBody>
      </p:sp>
      <p:sp>
        <p:nvSpPr>
          <p:cNvPr id="3" name="Tijdelijke aanduiding voor inhoud 2"/>
          <p:cNvSpPr>
            <a:spLocks noGrp="1"/>
          </p:cNvSpPr>
          <p:nvPr>
            <p:ph idx="1"/>
          </p:nvPr>
        </p:nvSpPr>
        <p:spPr>
          <a:xfrm>
            <a:off x="844967" y="1791325"/>
            <a:ext cx="11215271" cy="5452062"/>
          </a:xfrm>
        </p:spPr>
        <p:txBody>
          <a:bodyPr>
            <a:noAutofit/>
          </a:bodyPr>
          <a:lstStyle/>
          <a:p>
            <a:r>
              <a:rPr lang="en-US" sz="3600" dirty="0" smtClean="0"/>
              <a:t>1 </a:t>
            </a:r>
            <a:r>
              <a:rPr lang="en-US" sz="3600" dirty="0" err="1"/>
              <a:t>U</a:t>
            </a:r>
            <a:r>
              <a:rPr lang="en-US" sz="3600" dirty="0" err="1" smtClean="0"/>
              <a:t>itrijden</a:t>
            </a:r>
            <a:r>
              <a:rPr lang="en-US" sz="3600" dirty="0" smtClean="0"/>
              <a:t> auto (VWO2018-1)</a:t>
            </a:r>
          </a:p>
          <a:p>
            <a:r>
              <a:rPr lang="en-US" sz="3600" dirty="0" smtClean="0"/>
              <a:t>2 </a:t>
            </a:r>
            <a:r>
              <a:rPr lang="en-US" sz="3600" dirty="0" err="1" smtClean="0"/>
              <a:t>SpaceshipOne</a:t>
            </a:r>
            <a:r>
              <a:rPr lang="en-US" sz="3600" dirty="0" smtClean="0"/>
              <a:t> (H2018-1)</a:t>
            </a:r>
          </a:p>
          <a:p>
            <a:r>
              <a:rPr lang="en-US" sz="3600" dirty="0" smtClean="0"/>
              <a:t>3 </a:t>
            </a:r>
            <a:r>
              <a:rPr lang="en-US" sz="3600" dirty="0" err="1" smtClean="0"/>
              <a:t>Powerskip</a:t>
            </a:r>
            <a:r>
              <a:rPr lang="en-US" sz="3600" dirty="0" smtClean="0"/>
              <a:t> (H2017-2)</a:t>
            </a:r>
          </a:p>
          <a:p>
            <a:r>
              <a:rPr lang="en-US" sz="3600" dirty="0" smtClean="0"/>
              <a:t>4 Road-train (H2017-1)</a:t>
            </a:r>
          </a:p>
          <a:p>
            <a:r>
              <a:rPr lang="en-US" sz="3600" dirty="0" smtClean="0"/>
              <a:t>5 </a:t>
            </a:r>
            <a:r>
              <a:rPr lang="en-US" sz="3600" dirty="0" err="1" smtClean="0"/>
              <a:t>Fontein</a:t>
            </a:r>
            <a:r>
              <a:rPr lang="en-US" sz="3600" dirty="0" smtClean="0"/>
              <a:t> </a:t>
            </a:r>
            <a:r>
              <a:rPr lang="en-US" sz="3600" dirty="0" err="1" smtClean="0"/>
              <a:t>Geneve</a:t>
            </a:r>
            <a:r>
              <a:rPr lang="en-US" sz="3600" dirty="0" smtClean="0"/>
              <a:t> (H2016-1)</a:t>
            </a:r>
          </a:p>
          <a:p>
            <a:r>
              <a:rPr lang="en-US" sz="3600" dirty="0" smtClean="0"/>
              <a:t>6 </a:t>
            </a:r>
            <a:r>
              <a:rPr lang="en-US" sz="3600" dirty="0" err="1" smtClean="0"/>
              <a:t>Skydiven</a:t>
            </a:r>
            <a:r>
              <a:rPr lang="en-US" sz="3600" dirty="0" smtClean="0"/>
              <a:t> (H2013-1)</a:t>
            </a:r>
          </a:p>
          <a:p>
            <a:r>
              <a:rPr lang="en-US" sz="3600" dirty="0" smtClean="0"/>
              <a:t>7 RTO (H2012-2)</a:t>
            </a:r>
          </a:p>
          <a:p>
            <a:r>
              <a:rPr lang="en-US" sz="3600" dirty="0"/>
              <a:t>8</a:t>
            </a:r>
            <a:r>
              <a:rPr lang="en-US" sz="3600" dirty="0" smtClean="0"/>
              <a:t> Tower of Terror (H2011-1)</a:t>
            </a:r>
          </a:p>
          <a:p>
            <a:r>
              <a:rPr lang="en-US" sz="3600" dirty="0" smtClean="0"/>
              <a:t>9 </a:t>
            </a:r>
            <a:r>
              <a:rPr lang="en-US" sz="3600" dirty="0" err="1" smtClean="0"/>
              <a:t>Transrapid</a:t>
            </a:r>
            <a:r>
              <a:rPr lang="en-US" sz="3600" dirty="0" smtClean="0"/>
              <a:t> (H2005-1)</a:t>
            </a:r>
          </a:p>
          <a:p>
            <a:r>
              <a:rPr lang="en-US" sz="3600" dirty="0" smtClean="0"/>
              <a:t>10 Space shot (H2003-1) </a:t>
            </a:r>
            <a:endParaRPr lang="nl-NL" sz="3600" dirty="0"/>
          </a:p>
        </p:txBody>
      </p:sp>
    </p:spTree>
    <p:extLst>
      <p:ext uri="{BB962C8B-B14F-4D97-AF65-F5344CB8AC3E}">
        <p14:creationId xmlns:p14="http://schemas.microsoft.com/office/powerpoint/2010/main" val="93383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hlinkClick r:id="rId2"/>
              </a:rPr>
              <a:t>https://www.natuurkunde.nl/opdrachten/3379/uitrijden-van-een-auto-vwo-examen-2018-1-opg-1</a:t>
            </a:r>
            <a:r>
              <a:rPr lang="nl-NL" dirty="0" smtClean="0"/>
              <a:t> </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792" y="3134563"/>
            <a:ext cx="6133604" cy="4569701"/>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4396" y="3199579"/>
            <a:ext cx="6465879" cy="5221990"/>
          </a:xfrm>
          <a:prstGeom prst="rect">
            <a:avLst/>
          </a:prstGeom>
        </p:spPr>
      </p:pic>
    </p:spTree>
    <p:extLst>
      <p:ext uri="{BB962C8B-B14F-4D97-AF65-F5344CB8AC3E}">
        <p14:creationId xmlns:p14="http://schemas.microsoft.com/office/powerpoint/2010/main" val="2709291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hlinkClick r:id="rId2"/>
              </a:rPr>
              <a:t>http://www.natuurkunde.nl/opdrachten/3376/spaceshipone-havo-examen-2018-1-opg-3</a:t>
            </a:r>
            <a:r>
              <a:rPr lang="nl-NL" dirty="0" smtClean="0"/>
              <a:t> </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376136"/>
            <a:ext cx="7510520" cy="6320391"/>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6626" y="2448120"/>
            <a:ext cx="4387502" cy="6248407"/>
          </a:xfrm>
          <a:prstGeom prst="rect">
            <a:avLst/>
          </a:prstGeom>
        </p:spPr>
      </p:pic>
    </p:spTree>
    <p:extLst>
      <p:ext uri="{BB962C8B-B14F-4D97-AF65-F5344CB8AC3E}">
        <p14:creationId xmlns:p14="http://schemas.microsoft.com/office/powerpoint/2010/main" val="810132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hlinkClick r:id="rId2"/>
              </a:rPr>
              <a:t>http://</a:t>
            </a:r>
            <a:r>
              <a:rPr lang="nl-NL" dirty="0" smtClean="0">
                <a:hlinkClick r:id="rId2"/>
              </a:rPr>
              <a:t>www.natuurkunde.nl/opdrachten/3128/fontein-van-genve-havo-examen-2016-1-opg-2</a:t>
            </a:r>
            <a:r>
              <a:rPr lang="nl-NL" dirty="0" smtClean="0"/>
              <a:t> </a:t>
            </a:r>
            <a:endParaRPr lang="nl-NL" dirty="0"/>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38390" y="2584470"/>
            <a:ext cx="2421848" cy="3614833"/>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84470"/>
            <a:ext cx="9105089" cy="491205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1626" y="6572875"/>
            <a:ext cx="4131587" cy="2016607"/>
          </a:xfrm>
          <a:prstGeom prst="rect">
            <a:avLst/>
          </a:prstGeom>
        </p:spPr>
      </p:pic>
    </p:spTree>
    <p:extLst>
      <p:ext uri="{BB962C8B-B14F-4D97-AF65-F5344CB8AC3E}">
        <p14:creationId xmlns:p14="http://schemas.microsoft.com/office/powerpoint/2010/main" val="2603013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Oplossing</a:t>
            </a:r>
            <a:r>
              <a:rPr lang="en-US" dirty="0"/>
              <a:t> </a:t>
            </a:r>
            <a:r>
              <a:rPr lang="en-US" dirty="0" smtClean="0"/>
              <a:t>“</a:t>
            </a:r>
            <a:r>
              <a:rPr lang="en-US" dirty="0" err="1" smtClean="0"/>
              <a:t>diagrammen-kwartet</a:t>
            </a:r>
            <a:r>
              <a:rPr lang="en-US" dirty="0" smtClean="0"/>
              <a:t>”</a:t>
            </a:r>
            <a:endParaRPr lang="nl-NL" dirty="0"/>
          </a:p>
        </p:txBody>
      </p:sp>
      <p:sp>
        <p:nvSpPr>
          <p:cNvPr id="3" name="Tijdelijke aanduiding voor inhoud 2"/>
          <p:cNvSpPr>
            <a:spLocks noGrp="1"/>
          </p:cNvSpPr>
          <p:nvPr>
            <p:ph idx="1"/>
          </p:nvPr>
        </p:nvSpPr>
        <p:spPr>
          <a:xfrm>
            <a:off x="659207" y="2318834"/>
            <a:ext cx="11401031" cy="5539040"/>
          </a:xfrm>
        </p:spPr>
        <p:txBody>
          <a:bodyPr>
            <a:normAutofit/>
          </a:bodyPr>
          <a:lstStyle/>
          <a:p>
            <a:r>
              <a:rPr lang="en-US" sz="5400" dirty="0" smtClean="0"/>
              <a:t>1 A F P Z</a:t>
            </a:r>
          </a:p>
          <a:p>
            <a:r>
              <a:rPr lang="en-US" sz="5400" dirty="0" smtClean="0"/>
              <a:t>2 G Q R Y</a:t>
            </a:r>
          </a:p>
          <a:p>
            <a:r>
              <a:rPr lang="en-US" sz="5400" dirty="0" smtClean="0"/>
              <a:t>3 B H S X</a:t>
            </a:r>
          </a:p>
          <a:p>
            <a:r>
              <a:rPr lang="en-US" sz="5400" dirty="0" smtClean="0"/>
              <a:t>4 I T U </a:t>
            </a:r>
            <a:r>
              <a:rPr lang="en-US" sz="5400" dirty="0" err="1" smtClean="0"/>
              <a:t>U</a:t>
            </a:r>
            <a:endParaRPr lang="en-US" sz="5400" dirty="0" smtClean="0"/>
          </a:p>
          <a:p>
            <a:r>
              <a:rPr lang="en-US" sz="5400" dirty="0" smtClean="0"/>
              <a:t>5 C J </a:t>
            </a:r>
            <a:r>
              <a:rPr lang="en-US" sz="5400" smtClean="0"/>
              <a:t>V </a:t>
            </a:r>
            <a:r>
              <a:rPr lang="en-US" sz="5400" dirty="0" err="1"/>
              <a:t>W</a:t>
            </a:r>
            <a:endParaRPr lang="en-US" sz="5400" dirty="0" smtClean="0"/>
          </a:p>
          <a:p>
            <a:r>
              <a:rPr lang="en-US" sz="5400" dirty="0" smtClean="0"/>
              <a:t>6 K W X V</a:t>
            </a:r>
          </a:p>
        </p:txBody>
      </p:sp>
    </p:spTree>
    <p:extLst>
      <p:ext uri="{BB962C8B-B14F-4D97-AF65-F5344CB8AC3E}">
        <p14:creationId xmlns:p14="http://schemas.microsoft.com/office/powerpoint/2010/main" val="21149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err="1" smtClean="0"/>
              <a:t>Kapla</a:t>
            </a:r>
            <a:r>
              <a:rPr lang="nl-NL" sz="4400" dirty="0" smtClean="0"/>
              <a:t> </a:t>
            </a:r>
            <a:r>
              <a:rPr lang="nl-NL" sz="4400" dirty="0" err="1" smtClean="0"/>
              <a:t>challenge</a:t>
            </a:r>
            <a:r>
              <a:rPr lang="nl-NL" sz="4400" dirty="0" smtClean="0"/>
              <a:t> bouw-wedstrijdje</a:t>
            </a:r>
            <a:endParaRPr lang="nl-NL" sz="4400"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729" y="1664038"/>
            <a:ext cx="6487741" cy="6487741"/>
          </a:xfr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603" y="1901599"/>
            <a:ext cx="4687635" cy="6250180"/>
          </a:xfrm>
          <a:prstGeom prst="rect">
            <a:avLst/>
          </a:prstGeom>
        </p:spPr>
      </p:pic>
    </p:spTree>
    <p:extLst>
      <p:ext uri="{BB962C8B-B14F-4D97-AF65-F5344CB8AC3E}">
        <p14:creationId xmlns:p14="http://schemas.microsoft.com/office/powerpoint/2010/main" val="163724661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err="1" smtClean="0"/>
              <a:t>Kapla</a:t>
            </a:r>
            <a:r>
              <a:rPr lang="nl-NL" sz="4400" dirty="0" smtClean="0"/>
              <a:t> </a:t>
            </a:r>
            <a:r>
              <a:rPr lang="nl-NL" sz="4400" dirty="0" err="1" smtClean="0"/>
              <a:t>challenge</a:t>
            </a:r>
            <a:r>
              <a:rPr lang="nl-NL" sz="4400" dirty="0" smtClean="0"/>
              <a:t> bouw-wedstrijdje (nog twee)</a:t>
            </a:r>
            <a:endParaRPr lang="nl-NL" sz="44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848" y="2042808"/>
            <a:ext cx="7444901" cy="5928569"/>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3046" y="2042808"/>
            <a:ext cx="4705097" cy="5928570"/>
          </a:xfrm>
          <a:prstGeom prst="rect">
            <a:avLst/>
          </a:prstGeom>
        </p:spPr>
      </p:pic>
    </p:spTree>
    <p:extLst>
      <p:ext uri="{BB962C8B-B14F-4D97-AF65-F5344CB8AC3E}">
        <p14:creationId xmlns:p14="http://schemas.microsoft.com/office/powerpoint/2010/main" val="33197854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Wat ben ik?</a:t>
            </a:r>
            <a:endParaRPr lang="nl-NL" sz="4400" dirty="0"/>
          </a:p>
        </p:txBody>
      </p:sp>
      <p:sp>
        <p:nvSpPr>
          <p:cNvPr id="3" name="Tijdelijke aanduiding voor inhoud 2"/>
          <p:cNvSpPr>
            <a:spLocks noGrp="1"/>
          </p:cNvSpPr>
          <p:nvPr>
            <p:ph idx="1"/>
          </p:nvPr>
        </p:nvSpPr>
        <p:spPr>
          <a:xfrm>
            <a:off x="900114" y="1800225"/>
            <a:ext cx="6515326" cy="6119813"/>
          </a:xfrm>
        </p:spPr>
        <p:txBody>
          <a:bodyPr/>
          <a:lstStyle/>
          <a:p>
            <a:r>
              <a:rPr lang="nl-NL" dirty="0" smtClean="0"/>
              <a:t>Elke leerlingen krijgt een post-</a:t>
            </a:r>
            <a:r>
              <a:rPr lang="nl-NL" dirty="0" err="1" smtClean="0"/>
              <a:t>it</a:t>
            </a:r>
            <a:r>
              <a:rPr lang="nl-NL" dirty="0" smtClean="0"/>
              <a:t> met concept op zijn/haar rug (of voorhoofd) en mag alle andere leerlingen een vraag stellen (max. 1 vraag aan elke </a:t>
            </a:r>
            <a:r>
              <a:rPr lang="nl-NL" dirty="0" err="1" smtClean="0"/>
              <a:t>lln</a:t>
            </a:r>
            <a:r>
              <a:rPr lang="nl-NL" dirty="0" smtClean="0"/>
              <a:t>). De andere </a:t>
            </a:r>
            <a:r>
              <a:rPr lang="nl-NL" dirty="0" err="1" smtClean="0"/>
              <a:t>lln</a:t>
            </a:r>
            <a:r>
              <a:rPr lang="nl-NL" dirty="0" smtClean="0"/>
              <a:t> antwoorden alleen met “ja” of “nee”. Op deze manier probeert elke leerling uit te vogelen wat er op het briefje staat.</a:t>
            </a:r>
          </a:p>
          <a:p>
            <a:r>
              <a:rPr lang="nl-NL" dirty="0" smtClean="0">
                <a:sym typeface="Wingdings" panose="05000000000000000000" pitchFamily="2" charset="2"/>
              </a:rPr>
              <a:t> Denk je dat je het weet? Meld je dan bij de docent.</a:t>
            </a:r>
            <a:endParaRPr lang="nl-NL" dirty="0" smtClean="0"/>
          </a:p>
          <a:p>
            <a:endParaRPr lang="nl-NL" dirty="0"/>
          </a:p>
          <a:p>
            <a:endParaRPr lang="nl-NL" dirty="0"/>
          </a:p>
          <a:p>
            <a:r>
              <a:rPr lang="nl-NL" dirty="0" smtClean="0"/>
              <a:t>Variatie: een leerling de gang op. Klas bedenkt een concept. Leerling stelt vragen en klas antwoord met ja/nee.</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439" y="1800225"/>
            <a:ext cx="5402651" cy="5402651"/>
          </a:xfrm>
          <a:prstGeom prst="rect">
            <a:avLst/>
          </a:prstGeom>
        </p:spPr>
      </p:pic>
    </p:spTree>
    <p:extLst>
      <p:ext uri="{BB962C8B-B14F-4D97-AF65-F5344CB8AC3E}">
        <p14:creationId xmlns:p14="http://schemas.microsoft.com/office/powerpoint/2010/main" val="36553362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Ranking </a:t>
            </a:r>
            <a:r>
              <a:rPr lang="nl-NL" sz="4400" dirty="0" err="1" smtClean="0"/>
              <a:t>Taksk</a:t>
            </a:r>
            <a:endParaRPr lang="nl-NL" sz="4400" dirty="0"/>
          </a:p>
        </p:txBody>
      </p:sp>
      <p:sp>
        <p:nvSpPr>
          <p:cNvPr id="3" name="Tijdelijke aanduiding voor inhoud 2"/>
          <p:cNvSpPr>
            <a:spLocks noGrp="1"/>
          </p:cNvSpPr>
          <p:nvPr>
            <p:ph idx="1"/>
          </p:nvPr>
        </p:nvSpPr>
        <p:spPr>
          <a:xfrm>
            <a:off x="900113" y="1800225"/>
            <a:ext cx="11609657" cy="6119813"/>
          </a:xfrm>
        </p:spPr>
        <p:txBody>
          <a:bodyPr/>
          <a:lstStyle/>
          <a:p>
            <a:r>
              <a:rPr lang="nl-NL" dirty="0" smtClean="0"/>
              <a:t>Per tweetal krijg je een werkblad met daarop 7 MC-vragen. Bij elk antwoord staat een letter. De 7 letters vormen samen een woord. Welk woord?</a:t>
            </a:r>
          </a:p>
          <a:p>
            <a:r>
              <a:rPr lang="nl-NL" dirty="0" smtClean="0"/>
              <a:t>Schrijf het woord op je antwoordblad en lever in bij de docent als je tevreden bent.</a:t>
            </a:r>
            <a:endParaRPr lang="nl-NL" dirty="0"/>
          </a:p>
          <a:p>
            <a:endParaRPr lang="nl-NL" dirty="0" smtClean="0"/>
          </a:p>
          <a:p>
            <a:r>
              <a:rPr lang="nl-NL" dirty="0"/>
              <a:t>I</a:t>
            </a:r>
            <a:r>
              <a:rPr lang="nl-NL" dirty="0" smtClean="0"/>
              <a:t>.p.v. </a:t>
            </a:r>
            <a:r>
              <a:rPr lang="nl-NL" dirty="0" smtClean="0"/>
              <a:t>meerkeuze</a:t>
            </a:r>
            <a:r>
              <a:rPr lang="nl-NL" dirty="0" smtClean="0"/>
              <a:t>: </a:t>
            </a:r>
            <a:r>
              <a:rPr lang="nl-NL" dirty="0" smtClean="0"/>
              <a:t>laat leerlingen zelf sorteren</a:t>
            </a:r>
            <a:r>
              <a:rPr lang="nl-NL" dirty="0" smtClean="0"/>
              <a:t>. (goed voor discussie/nabespreken)</a:t>
            </a:r>
            <a:endParaRPr lang="nl-NL" dirty="0"/>
          </a:p>
        </p:txBody>
      </p:sp>
      <p:pic>
        <p:nvPicPr>
          <p:cNvPr id="4" name="Afbeelding 3"/>
          <p:cNvPicPr>
            <a:picLocks noChangeAspect="1"/>
          </p:cNvPicPr>
          <p:nvPr/>
        </p:nvPicPr>
        <p:blipFill>
          <a:blip r:embed="rId2"/>
          <a:stretch>
            <a:fillRect/>
          </a:stretch>
        </p:blipFill>
        <p:spPr>
          <a:xfrm>
            <a:off x="1812571" y="5038929"/>
            <a:ext cx="4226205" cy="4350964"/>
          </a:xfrm>
          <a:prstGeom prst="rect">
            <a:avLst/>
          </a:prstGeom>
        </p:spPr>
      </p:pic>
    </p:spTree>
    <p:extLst>
      <p:ext uri="{BB962C8B-B14F-4D97-AF65-F5344CB8AC3E}">
        <p14:creationId xmlns:p14="http://schemas.microsoft.com/office/powerpoint/2010/main" val="9479721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Vector-bingo</a:t>
            </a:r>
            <a:endParaRPr lang="nl-NL" sz="4400"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64615"/>
            <a:ext cx="12962856" cy="5847862"/>
          </a:xfrm>
        </p:spPr>
      </p:pic>
    </p:spTree>
    <p:extLst>
      <p:ext uri="{BB962C8B-B14F-4D97-AF65-F5344CB8AC3E}">
        <p14:creationId xmlns:p14="http://schemas.microsoft.com/office/powerpoint/2010/main" val="37207890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3"/>
          <p:cNvSpPr>
            <a:spLocks noGrp="1"/>
          </p:cNvSpPr>
          <p:nvPr>
            <p:ph type="title"/>
          </p:nvPr>
        </p:nvSpPr>
        <p:spPr>
          <a:xfrm>
            <a:off x="647194" y="799199"/>
            <a:ext cx="11882032" cy="1079500"/>
          </a:xfrm>
        </p:spPr>
        <p:txBody>
          <a:bodyPr/>
          <a:lstStyle/>
          <a:p>
            <a:r>
              <a:rPr lang="nl-NL" sz="5400" dirty="0" smtClean="0"/>
              <a:t>Welkom bij Actief Natuurkundig Denken!</a:t>
            </a:r>
          </a:p>
        </p:txBody>
      </p:sp>
      <p:sp>
        <p:nvSpPr>
          <p:cNvPr id="19459" name="Tijdelijke aanduiding voor inhoud 4"/>
          <p:cNvSpPr>
            <a:spLocks noGrp="1"/>
          </p:cNvSpPr>
          <p:nvPr>
            <p:ph idx="1"/>
          </p:nvPr>
        </p:nvSpPr>
        <p:spPr/>
        <p:txBody>
          <a:bodyPr/>
          <a:lstStyle/>
          <a:p>
            <a:pPr marL="0" indent="0">
              <a:buNone/>
            </a:pPr>
            <a:endParaRPr lang="nl-NL" dirty="0" smtClean="0"/>
          </a:p>
          <a:p>
            <a:endParaRPr lang="nl-NL" dirty="0" smtClean="0"/>
          </a:p>
          <a:p>
            <a:endParaRPr lang="nl-NL" dirty="0" smtClean="0"/>
          </a:p>
        </p:txBody>
      </p:sp>
      <p:pic>
        <p:nvPicPr>
          <p:cNvPr id="2" name="Afbeelding 1"/>
          <p:cNvPicPr>
            <a:picLocks noChangeAspect="1"/>
          </p:cNvPicPr>
          <p:nvPr/>
        </p:nvPicPr>
        <p:blipFill>
          <a:blip r:embed="rId2"/>
          <a:stretch>
            <a:fillRect/>
          </a:stretch>
        </p:blipFill>
        <p:spPr>
          <a:xfrm>
            <a:off x="900000" y="1800000"/>
            <a:ext cx="10773078" cy="715842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Husselen: welke 4 woorden staan hier?</a:t>
            </a:r>
            <a:endParaRPr lang="nl-NL" sz="4400" dirty="0"/>
          </a:p>
        </p:txBody>
      </p:sp>
      <p:sp>
        <p:nvSpPr>
          <p:cNvPr id="3" name="Tijdelijke aanduiding voor inhoud 2"/>
          <p:cNvSpPr>
            <a:spLocks noGrp="1"/>
          </p:cNvSpPr>
          <p:nvPr>
            <p:ph idx="1"/>
          </p:nvPr>
        </p:nvSpPr>
        <p:spPr/>
        <p:txBody>
          <a:bodyPr/>
          <a:lstStyle/>
          <a:p>
            <a:pPr marL="742950" indent="-742950">
              <a:buAutoNum type="arabicPeriod"/>
            </a:pPr>
            <a:r>
              <a:rPr lang="nl-NL" sz="5400" dirty="0" err="1" smtClean="0"/>
              <a:t>Grvnijwi</a:t>
            </a:r>
            <a:endParaRPr lang="nl-NL" sz="5400" dirty="0" smtClean="0"/>
          </a:p>
          <a:p>
            <a:pPr marL="742950" indent="-742950">
              <a:buAutoNum type="arabicPeriod"/>
            </a:pPr>
            <a:endParaRPr lang="nl-NL" sz="5400" dirty="0"/>
          </a:p>
          <a:p>
            <a:pPr marL="742950" indent="-742950">
              <a:buAutoNum type="arabicPeriod"/>
            </a:pPr>
            <a:r>
              <a:rPr lang="nl-NL" sz="5400" dirty="0" err="1" smtClean="0"/>
              <a:t>cdutinei</a:t>
            </a:r>
            <a:endParaRPr lang="nl-NL" sz="5400" dirty="0" smtClean="0"/>
          </a:p>
          <a:p>
            <a:pPr marL="742950" indent="-742950">
              <a:buAutoNum type="arabicPeriod"/>
            </a:pPr>
            <a:endParaRPr lang="nl-NL" sz="5400" dirty="0"/>
          </a:p>
          <a:p>
            <a:pPr marL="742950" indent="-742950">
              <a:buAutoNum type="arabicPeriod"/>
            </a:pPr>
            <a:r>
              <a:rPr lang="nl-NL" sz="5400" dirty="0" err="1" smtClean="0"/>
              <a:t>bderiA</a:t>
            </a:r>
            <a:endParaRPr lang="nl-NL" sz="5400" dirty="0" smtClean="0"/>
          </a:p>
          <a:p>
            <a:pPr marL="742950" indent="-742950">
              <a:buAutoNum type="arabicPeriod"/>
            </a:pPr>
            <a:endParaRPr lang="nl-NL" sz="5400" dirty="0"/>
          </a:p>
          <a:p>
            <a:pPr marL="742950" indent="-742950">
              <a:buAutoNum type="arabicPeriod"/>
            </a:pPr>
            <a:r>
              <a:rPr lang="nl-NL" sz="5400" dirty="0" err="1" smtClean="0"/>
              <a:t>gmeorenV</a:t>
            </a:r>
            <a:endParaRPr lang="nl-NL" sz="5400" dirty="0" smtClean="0"/>
          </a:p>
        </p:txBody>
      </p:sp>
    </p:spTree>
    <p:extLst>
      <p:ext uri="{BB962C8B-B14F-4D97-AF65-F5344CB8AC3E}">
        <p14:creationId xmlns:p14="http://schemas.microsoft.com/office/powerpoint/2010/main" val="36009394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Zoek de </a:t>
            </a:r>
            <a:r>
              <a:rPr lang="nl-NL" sz="4400" dirty="0" err="1" smtClean="0"/>
              <a:t>vaut</a:t>
            </a:r>
            <a:endParaRPr lang="nl-NL" sz="4400" dirty="0"/>
          </a:p>
        </p:txBody>
      </p:sp>
      <p:sp>
        <p:nvSpPr>
          <p:cNvPr id="3" name="Tijdelijke aanduiding voor inhoud 2"/>
          <p:cNvSpPr>
            <a:spLocks noGrp="1"/>
          </p:cNvSpPr>
          <p:nvPr>
            <p:ph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900113" y="-18257"/>
            <a:ext cx="9863407" cy="9756775"/>
          </a:xfrm>
          <a:prstGeom prst="rect">
            <a:avLst/>
          </a:prstGeom>
        </p:spPr>
      </p:pic>
    </p:spTree>
    <p:extLst>
      <p:ext uri="{BB962C8B-B14F-4D97-AF65-F5344CB8AC3E}">
        <p14:creationId xmlns:p14="http://schemas.microsoft.com/office/powerpoint/2010/main" val="36798111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651" y="1032010"/>
            <a:ext cx="12198485" cy="1079500"/>
          </a:xfrm>
        </p:spPr>
        <p:txBody>
          <a:bodyPr/>
          <a:lstStyle/>
          <a:p>
            <a:r>
              <a:rPr lang="nl-NL" sz="3600" dirty="0">
                <a:solidFill>
                  <a:srgbClr val="C00000"/>
                </a:solidFill>
              </a:rPr>
              <a:t>Didactiek bij actief natuurkundig denken, </a:t>
            </a:r>
            <a:r>
              <a:rPr lang="nl-NL" sz="3600" dirty="0" smtClean="0">
                <a:solidFill>
                  <a:srgbClr val="C00000"/>
                </a:solidFill>
              </a:rPr>
              <a:t>Evaluatie en Discussie</a:t>
            </a:r>
            <a:endParaRPr lang="nl-NL" sz="3200" dirty="0"/>
          </a:p>
        </p:txBody>
      </p:sp>
      <p:sp>
        <p:nvSpPr>
          <p:cNvPr id="3" name="Tijdelijke aanduiding voor inhoud 2"/>
          <p:cNvSpPr>
            <a:spLocks noGrp="1"/>
          </p:cNvSpPr>
          <p:nvPr>
            <p:ph idx="1"/>
          </p:nvPr>
        </p:nvSpPr>
        <p:spPr>
          <a:xfrm>
            <a:off x="255502" y="1819680"/>
            <a:ext cx="12426781" cy="5808528"/>
          </a:xfrm>
        </p:spPr>
        <p:txBody>
          <a:bodyPr/>
          <a:lstStyle/>
          <a:p>
            <a:r>
              <a:rPr lang="nl-NL" dirty="0" smtClean="0"/>
              <a:t>Waarom/nut: Meneer, waarom moeten we dit doen</a:t>
            </a:r>
            <a:r>
              <a:rPr lang="nl-NL" dirty="0" smtClean="0"/>
              <a:t>? </a:t>
            </a:r>
            <a:r>
              <a:rPr lang="nl-NL" dirty="0" smtClean="0">
                <a:sym typeface="Wingdings" panose="05000000000000000000" pitchFamily="2" charset="2"/>
              </a:rPr>
              <a:t> Verschillende manier met de stof bezig zijn, afwisseling, verandering van spijs, conceptueel, creatief.</a:t>
            </a:r>
          </a:p>
          <a:p>
            <a:r>
              <a:rPr lang="nl-NL" dirty="0" smtClean="0"/>
              <a:t>Inzet: afsluiting van onderwerp, einde van de les/dag, na een vakantie (groepsvorming)</a:t>
            </a:r>
            <a:endParaRPr lang="nl-NL" dirty="0" smtClean="0"/>
          </a:p>
          <a:p>
            <a:endParaRPr lang="nl-NL" dirty="0"/>
          </a:p>
          <a:p>
            <a:r>
              <a:rPr lang="nl-NL" dirty="0" smtClean="0"/>
              <a:t>Indelen groepen: zijn </a:t>
            </a:r>
            <a:r>
              <a:rPr lang="nl-NL" dirty="0" smtClean="0"/>
              <a:t>wel alle </a:t>
            </a:r>
            <a:r>
              <a:rPr lang="nl-NL" dirty="0" smtClean="0"/>
              <a:t>leerlingen actief natuurkundig bezig</a:t>
            </a:r>
            <a:r>
              <a:rPr lang="nl-NL" dirty="0" smtClean="0"/>
              <a:t>? (groepjes niet te groot). Doe dit tactisch.</a:t>
            </a:r>
            <a:endParaRPr lang="nl-NL" dirty="0" smtClean="0"/>
          </a:p>
          <a:p>
            <a:endParaRPr lang="nl-NL" dirty="0"/>
          </a:p>
          <a:p>
            <a:r>
              <a:rPr lang="nl-NL" dirty="0" smtClean="0"/>
              <a:t>Tijd: neem genoeg tijd voor een nieuwe werkvorm (als leerlingen bekend zijn met de werkvorm kan het de laatste minuten van een les).</a:t>
            </a:r>
          </a:p>
          <a:p>
            <a:endParaRPr lang="nl-NL" dirty="0"/>
          </a:p>
          <a:p>
            <a:r>
              <a:rPr lang="nl-NL" dirty="0" smtClean="0"/>
              <a:t>Nabespreken: uit antwoorden, tekeningen, gesprekken, vragen van leerlingen blijkt welke concepten nog niet helemaal duidelijk </a:t>
            </a:r>
            <a:r>
              <a:rPr lang="nl-NL" dirty="0" smtClean="0"/>
              <a:t>zijn (= nabespreken!)</a:t>
            </a:r>
            <a:endParaRPr lang="nl-NL" dirty="0" smtClean="0"/>
          </a:p>
          <a:p>
            <a:endParaRPr lang="nl-NL" dirty="0"/>
          </a:p>
          <a:p>
            <a:r>
              <a:rPr lang="nl-NL" dirty="0" smtClean="0"/>
              <a:t>Pas op dat het antwoord niet te snel bekend is al groepjes nog bezig zijn (ranking, modelleer-kwartet). Voorkom voorzeggen/afkijken/vals spelen (wat ben ik, </a:t>
            </a:r>
            <a:r>
              <a:rPr lang="nl-NL" dirty="0" err="1" smtClean="0"/>
              <a:t>physictionary</a:t>
            </a:r>
            <a:r>
              <a:rPr lang="nl-NL" dirty="0" smtClean="0"/>
              <a:t>).</a:t>
            </a:r>
          </a:p>
          <a:p>
            <a:endParaRPr lang="nl-NL" dirty="0"/>
          </a:p>
          <a:p>
            <a:endParaRPr lang="nl-NL" dirty="0"/>
          </a:p>
        </p:txBody>
      </p:sp>
    </p:spTree>
    <p:extLst>
      <p:ext uri="{BB962C8B-B14F-4D97-AF65-F5344CB8AC3E}">
        <p14:creationId xmlns:p14="http://schemas.microsoft.com/office/powerpoint/2010/main" val="180287007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651" y="1032010"/>
            <a:ext cx="12198485" cy="1079500"/>
          </a:xfrm>
        </p:spPr>
        <p:txBody>
          <a:bodyPr/>
          <a:lstStyle/>
          <a:p>
            <a:r>
              <a:rPr lang="nl-NL" sz="3600" dirty="0" smtClean="0">
                <a:solidFill>
                  <a:srgbClr val="C00000"/>
                </a:solidFill>
              </a:rPr>
              <a:t>Laatste stukje actief </a:t>
            </a:r>
            <a:r>
              <a:rPr lang="nl-NL" sz="3600" dirty="0">
                <a:solidFill>
                  <a:srgbClr val="C00000"/>
                </a:solidFill>
              </a:rPr>
              <a:t>natuurkundig </a:t>
            </a:r>
            <a:r>
              <a:rPr lang="nl-NL" sz="3600" dirty="0" smtClean="0">
                <a:solidFill>
                  <a:srgbClr val="C00000"/>
                </a:solidFill>
              </a:rPr>
              <a:t>denken</a:t>
            </a:r>
            <a:r>
              <a:rPr lang="nl-NL" sz="3600" dirty="0">
                <a:solidFill>
                  <a:srgbClr val="C00000"/>
                </a:solidFill>
              </a:rPr>
              <a:t> </a:t>
            </a:r>
            <a:r>
              <a:rPr lang="nl-NL" sz="3600" dirty="0" smtClean="0">
                <a:solidFill>
                  <a:srgbClr val="C00000"/>
                </a:solidFill>
              </a:rPr>
              <a:t>voor vandaag:</a:t>
            </a:r>
            <a:endParaRPr lang="nl-NL" sz="3200" dirty="0"/>
          </a:p>
        </p:txBody>
      </p:sp>
      <p:sp>
        <p:nvSpPr>
          <p:cNvPr id="3" name="Tijdelijke aanduiding voor inhoud 2"/>
          <p:cNvSpPr>
            <a:spLocks noGrp="1"/>
          </p:cNvSpPr>
          <p:nvPr>
            <p:ph idx="1"/>
          </p:nvPr>
        </p:nvSpPr>
        <p:spPr>
          <a:xfrm>
            <a:off x="900113" y="2111510"/>
            <a:ext cx="11160125" cy="5808528"/>
          </a:xfrm>
        </p:spPr>
        <p:txBody>
          <a:bodyPr/>
          <a:lstStyle/>
          <a:p>
            <a:r>
              <a:rPr lang="nl-NL" dirty="0" smtClean="0"/>
              <a:t>1</a:t>
            </a:r>
            <a:r>
              <a:rPr lang="nl-NL" dirty="0" smtClean="0"/>
              <a:t>. Wie weet er een mooie “actief natuurkundig denken” werkvorm</a:t>
            </a:r>
            <a:r>
              <a:rPr lang="nl-NL" dirty="0"/>
              <a:t> </a:t>
            </a:r>
            <a:r>
              <a:rPr lang="nl-NL" dirty="0" smtClean="0"/>
              <a:t>en wil deze delen (of nu doen)?</a:t>
            </a:r>
          </a:p>
          <a:p>
            <a:endParaRPr lang="nl-NL" dirty="0" smtClean="0"/>
          </a:p>
          <a:p>
            <a:r>
              <a:rPr lang="nl-NL" dirty="0" smtClean="0"/>
              <a:t>Of ……</a:t>
            </a:r>
          </a:p>
          <a:p>
            <a:r>
              <a:rPr lang="nl-NL" dirty="0" smtClean="0"/>
              <a:t>2. Aan de hand van de literatuur zelf een </a:t>
            </a:r>
            <a:r>
              <a:rPr lang="nl-NL" dirty="0"/>
              <a:t>“actief natuurkundig denken” werkvorm </a:t>
            </a:r>
            <a:r>
              <a:rPr lang="nl-NL" dirty="0" smtClean="0"/>
              <a:t>ontwerpen, meteen voor volgende week in de les.</a:t>
            </a:r>
          </a:p>
          <a:p>
            <a:endParaRPr lang="nl-NL" dirty="0"/>
          </a:p>
          <a:p>
            <a:endParaRPr lang="nl-NL" dirty="0" smtClean="0"/>
          </a:p>
          <a:p>
            <a:pPr marL="342900" indent="-342900">
              <a:buFont typeface="Wingdings" panose="05000000000000000000" pitchFamily="2" charset="2"/>
              <a:buChar char="à"/>
            </a:pPr>
            <a:r>
              <a:rPr lang="nl-NL" dirty="0" smtClean="0">
                <a:sym typeface="Wingdings" panose="05000000000000000000" pitchFamily="2" charset="2"/>
              </a:rPr>
              <a:t>Ik zou werkvormen graag uitwisselen, bundelen en delen. Zet je </a:t>
            </a:r>
            <a:r>
              <a:rPr lang="nl-NL" dirty="0" err="1" smtClean="0">
                <a:sym typeface="Wingdings" panose="05000000000000000000" pitchFamily="2" charset="2"/>
              </a:rPr>
              <a:t>naam+adres</a:t>
            </a:r>
            <a:r>
              <a:rPr lang="nl-NL" dirty="0" smtClean="0">
                <a:sym typeface="Wingdings" panose="05000000000000000000" pitchFamily="2" charset="2"/>
              </a:rPr>
              <a:t> op de lijst dan mail ik je het materiaal van vandaag.</a:t>
            </a:r>
          </a:p>
          <a:p>
            <a:pPr marL="342900" indent="-342900">
              <a:buFont typeface="Wingdings" panose="05000000000000000000" pitchFamily="2" charset="2"/>
              <a:buChar char="à"/>
            </a:pPr>
            <a:endParaRPr lang="nl-NL" dirty="0">
              <a:sym typeface="Wingdings" panose="05000000000000000000" pitchFamily="2" charset="2"/>
            </a:endParaRPr>
          </a:p>
          <a:p>
            <a:pPr marL="342900" indent="-342900">
              <a:buFont typeface="Wingdings" panose="05000000000000000000" pitchFamily="2" charset="2"/>
              <a:buChar char="à"/>
            </a:pPr>
            <a:r>
              <a:rPr lang="nl-NL" dirty="0" smtClean="0">
                <a:sym typeface="Wingdings" panose="05000000000000000000" pitchFamily="2" charset="2"/>
              </a:rPr>
              <a:t>Zouden jullie een “exit ticket” willen invullen: schrijf op een post-</a:t>
            </a:r>
            <a:r>
              <a:rPr lang="nl-NL" dirty="0" err="1" smtClean="0">
                <a:sym typeface="Wingdings" panose="05000000000000000000" pitchFamily="2" charset="2"/>
              </a:rPr>
              <a:t>it</a:t>
            </a:r>
            <a:r>
              <a:rPr lang="nl-NL" dirty="0">
                <a:sym typeface="Wingdings" panose="05000000000000000000" pitchFamily="2" charset="2"/>
              </a:rPr>
              <a:t> </a:t>
            </a:r>
            <a:endParaRPr lang="nl-NL" dirty="0" smtClean="0">
              <a:sym typeface="Wingdings" panose="05000000000000000000" pitchFamily="2" charset="2"/>
            </a:endParaRPr>
          </a:p>
          <a:p>
            <a:pPr marL="457200" indent="-457200">
              <a:buAutoNum type="arabicPeriod"/>
            </a:pPr>
            <a:r>
              <a:rPr lang="nl-NL" dirty="0" smtClean="0">
                <a:sym typeface="Wingdings" panose="05000000000000000000" pitchFamily="2" charset="2"/>
              </a:rPr>
              <a:t>wat vond je van deze werkgroep?  </a:t>
            </a:r>
          </a:p>
          <a:p>
            <a:r>
              <a:rPr lang="nl-NL" dirty="0" smtClean="0">
                <a:sym typeface="Wingdings" panose="05000000000000000000" pitchFamily="2" charset="2"/>
              </a:rPr>
              <a:t>2.  wat neem je mee voor in je eigen les? </a:t>
            </a:r>
            <a:endParaRPr lang="nl-NL" dirty="0" smtClean="0"/>
          </a:p>
          <a:p>
            <a:endParaRPr lang="nl-NL" dirty="0"/>
          </a:p>
          <a:p>
            <a:endParaRPr lang="nl-NL" dirty="0"/>
          </a:p>
        </p:txBody>
      </p:sp>
    </p:spTree>
    <p:extLst>
      <p:ext uri="{BB962C8B-B14F-4D97-AF65-F5344CB8AC3E}">
        <p14:creationId xmlns:p14="http://schemas.microsoft.com/office/powerpoint/2010/main" val="30572483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Literatuur en links:</a:t>
            </a:r>
            <a:endParaRPr lang="nl-NL" dirty="0"/>
          </a:p>
        </p:txBody>
      </p:sp>
      <p:sp>
        <p:nvSpPr>
          <p:cNvPr id="3" name="Tijdelijke aanduiding voor inhoud 2"/>
          <p:cNvSpPr>
            <a:spLocks noGrp="1"/>
          </p:cNvSpPr>
          <p:nvPr>
            <p:ph idx="1"/>
          </p:nvPr>
        </p:nvSpPr>
        <p:spPr>
          <a:xfrm>
            <a:off x="900112" y="1582096"/>
            <a:ext cx="11160125" cy="6119813"/>
          </a:xfrm>
        </p:spPr>
        <p:txBody>
          <a:bodyPr/>
          <a:lstStyle/>
          <a:p>
            <a:r>
              <a:rPr lang="en-US" sz="2400" dirty="0" err="1" smtClean="0"/>
              <a:t>Flokstra</a:t>
            </a:r>
            <a:r>
              <a:rPr lang="en-US" sz="2400" dirty="0" smtClean="0"/>
              <a:t> (2006): </a:t>
            </a:r>
            <a:r>
              <a:rPr lang="en-US" sz="2400" u="sng" dirty="0">
                <a:hlinkClick r:id="rId2"/>
              </a:rPr>
              <a:t>http://www.slo.nl/downloads/archief/activerende-werkvormen.pdf</a:t>
            </a:r>
            <a:r>
              <a:rPr lang="en-US" sz="2400" dirty="0"/>
              <a:t> </a:t>
            </a:r>
            <a:endParaRPr lang="nl-NL" sz="2400" dirty="0"/>
          </a:p>
          <a:p>
            <a:endParaRPr lang="nl-NL" sz="2400" dirty="0" smtClean="0"/>
          </a:p>
          <a:p>
            <a:r>
              <a:rPr lang="nl-NL" sz="2400" dirty="0" smtClean="0"/>
              <a:t>Handboek natuurkunde: </a:t>
            </a:r>
            <a:r>
              <a:rPr lang="nl-NL" sz="2400" u="sng" dirty="0">
                <a:hlinkClick r:id="rId3"/>
              </a:rPr>
              <a:t>https://natuurkundedidactiek.nl/4-leerstofdomeinen/4-2-1-mechanica/</a:t>
            </a:r>
            <a:r>
              <a:rPr lang="nl-NL" sz="2400" dirty="0"/>
              <a:t> </a:t>
            </a:r>
          </a:p>
          <a:p>
            <a:endParaRPr lang="nl-NL" sz="2400" dirty="0" smtClean="0"/>
          </a:p>
          <a:p>
            <a:r>
              <a:rPr lang="nl-NL" sz="2400" dirty="0" smtClean="0"/>
              <a:t>Boek</a:t>
            </a:r>
            <a:r>
              <a:rPr lang="nl-NL" sz="2400" dirty="0"/>
              <a:t>: Het didactische werkvormenboek – Piet Hoogeveen en Jos Winkels (2006</a:t>
            </a:r>
            <a:r>
              <a:rPr lang="nl-NL" sz="2400" dirty="0" smtClean="0"/>
              <a:t>)</a:t>
            </a:r>
          </a:p>
          <a:p>
            <a:endParaRPr lang="nl-NL" sz="2400" dirty="0"/>
          </a:p>
          <a:p>
            <a:r>
              <a:rPr lang="nl-NL" sz="2400" dirty="0" smtClean="0"/>
              <a:t>Zoek de </a:t>
            </a:r>
            <a:r>
              <a:rPr lang="nl-NL" sz="2400" dirty="0" err="1" smtClean="0"/>
              <a:t>vauten</a:t>
            </a:r>
            <a:r>
              <a:rPr lang="nl-NL" sz="2400" dirty="0" smtClean="0"/>
              <a:t> – Ben Scholten</a:t>
            </a:r>
          </a:p>
          <a:p>
            <a:endParaRPr lang="nl-NL" sz="2400" dirty="0"/>
          </a:p>
          <a:p>
            <a:r>
              <a:rPr lang="nl-NL" sz="2400" dirty="0"/>
              <a:t>Vector-bingo: </a:t>
            </a:r>
            <a:r>
              <a:rPr lang="nl-NL" sz="2400" dirty="0">
                <a:hlinkClick r:id="rId4"/>
              </a:rPr>
              <a:t>https://bernardblogt.wordpress.com/2015/10/31/vector-bingo</a:t>
            </a:r>
            <a:r>
              <a:rPr lang="nl-NL" sz="2400" dirty="0" smtClean="0">
                <a:hlinkClick r:id="rId4"/>
              </a:rPr>
              <a:t>/</a:t>
            </a:r>
            <a:r>
              <a:rPr lang="nl-NL" sz="2400" dirty="0" smtClean="0"/>
              <a:t> </a:t>
            </a:r>
          </a:p>
          <a:p>
            <a:endParaRPr lang="nl-NL" sz="2400" dirty="0" smtClean="0"/>
          </a:p>
          <a:p>
            <a:r>
              <a:rPr lang="nl-NL" sz="2400" dirty="0" smtClean="0"/>
              <a:t>de </a:t>
            </a:r>
            <a:r>
              <a:rPr lang="nl-NL" sz="2400" dirty="0"/>
              <a:t>Vries, </a:t>
            </a:r>
            <a:r>
              <a:rPr lang="nl-NL" sz="2400" dirty="0" err="1"/>
              <a:t>Havekes</a:t>
            </a:r>
            <a:r>
              <a:rPr lang="nl-NL" sz="2400" dirty="0"/>
              <a:t>, Aardema, van Rooijen (2004), Actief historisch denken</a:t>
            </a:r>
          </a:p>
          <a:p>
            <a:endParaRPr lang="nl-NL" sz="2400" dirty="0" smtClean="0"/>
          </a:p>
          <a:p>
            <a:r>
              <a:rPr lang="nl-NL" sz="2400" dirty="0" smtClean="0"/>
              <a:t>Boek</a:t>
            </a:r>
            <a:r>
              <a:rPr lang="nl-NL" sz="2400" dirty="0"/>
              <a:t>: Het gaat steeds beter! Activerende werkvormen voor de opleidingspraktijk – Lia Bijkerk en Wilma van der Heide (2006</a:t>
            </a:r>
            <a:r>
              <a:rPr lang="nl-NL" sz="2400" dirty="0" smtClean="0"/>
              <a:t>)</a:t>
            </a:r>
          </a:p>
          <a:p>
            <a:endParaRPr lang="nl-NL" sz="2400" dirty="0"/>
          </a:p>
          <a:p>
            <a:r>
              <a:rPr lang="nl-NL" sz="2400" dirty="0">
                <a:hlinkClick r:id="rId5"/>
              </a:rPr>
              <a:t>http://www.activerende-werkvormen.nl/materialen</a:t>
            </a:r>
            <a:r>
              <a:rPr lang="nl-NL" sz="2400" dirty="0" smtClean="0">
                <a:hlinkClick r:id="rId5"/>
              </a:rPr>
              <a:t>/</a:t>
            </a:r>
            <a:endParaRPr lang="nl-NL" sz="2400" dirty="0" smtClean="0"/>
          </a:p>
          <a:p>
            <a:endParaRPr lang="nl-NL" sz="2400" dirty="0" smtClean="0"/>
          </a:p>
          <a:p>
            <a:endParaRPr lang="nl-NL" sz="2400" dirty="0"/>
          </a:p>
          <a:p>
            <a:pPr marL="1143000" lvl="1" indent="-330200"/>
            <a:endParaRPr lang="nl-NL" sz="2400" dirty="0">
              <a:cs typeface="Calibri" panose="020F0502020204030204" pitchFamily="34" charset="0"/>
            </a:endParaRPr>
          </a:p>
          <a:p>
            <a:endParaRPr lang="nl-NL" sz="2400" dirty="0"/>
          </a:p>
        </p:txBody>
      </p:sp>
    </p:spTree>
    <p:extLst>
      <p:ext uri="{BB962C8B-B14F-4D97-AF65-F5344CB8AC3E}">
        <p14:creationId xmlns:p14="http://schemas.microsoft.com/office/powerpoint/2010/main" val="26710221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00003" y="990922"/>
            <a:ext cx="11047652" cy="574019"/>
          </a:xfrm>
        </p:spPr>
        <p:txBody>
          <a:bodyPr/>
          <a:lstStyle/>
          <a:p>
            <a:r>
              <a:rPr lang="nl-NL" dirty="0" smtClean="0"/>
              <a:t> Programma en doelen </a:t>
            </a:r>
            <a:endParaRPr lang="nl-NL" dirty="0"/>
          </a:p>
        </p:txBody>
      </p:sp>
      <p:sp>
        <p:nvSpPr>
          <p:cNvPr id="3" name="Tijdelijke aanduiding voor inhoud 2"/>
          <p:cNvSpPr>
            <a:spLocks noGrp="1"/>
          </p:cNvSpPr>
          <p:nvPr>
            <p:ph idx="1"/>
          </p:nvPr>
        </p:nvSpPr>
        <p:spPr>
          <a:xfrm>
            <a:off x="900002" y="1564941"/>
            <a:ext cx="11784865" cy="6987050"/>
          </a:xfrm>
        </p:spPr>
        <p:txBody>
          <a:bodyPr/>
          <a:lstStyle/>
          <a:p>
            <a:pPr lvl="1"/>
            <a:endParaRPr lang="nl-NL" sz="2800" dirty="0" smtClean="0">
              <a:solidFill>
                <a:srgbClr val="C00000"/>
              </a:solidFill>
              <a:latin typeface="Calibri" pitchFamily="34" charset="0"/>
            </a:endParaRPr>
          </a:p>
          <a:p>
            <a:pPr lvl="1" indent="-742950">
              <a:buFont typeface="Arial" pitchFamily="34" charset="0"/>
              <a:buChar char="•"/>
            </a:pPr>
            <a:r>
              <a:rPr lang="nl-NL" sz="2800" dirty="0" smtClean="0">
                <a:solidFill>
                  <a:srgbClr val="C00000"/>
                </a:solidFill>
                <a:latin typeface="Calibri" pitchFamily="34" charset="0"/>
              </a:rPr>
              <a:t>Welkom, korte introductie: waarom “actief-natuurkundig-denken”?</a:t>
            </a:r>
          </a:p>
          <a:p>
            <a:pPr lvl="1"/>
            <a:endParaRPr lang="nl-NL" sz="2800" dirty="0" smtClean="0">
              <a:latin typeface="Calibri" pitchFamily="34" charset="0"/>
            </a:endParaRPr>
          </a:p>
          <a:p>
            <a:pPr lvl="1" indent="-742950">
              <a:buFont typeface="Arial" pitchFamily="34" charset="0"/>
              <a:buChar char="•"/>
            </a:pPr>
            <a:r>
              <a:rPr lang="nl-NL" sz="2800" dirty="0" smtClean="0">
                <a:solidFill>
                  <a:srgbClr val="C00000"/>
                </a:solidFill>
                <a:latin typeface="Calibri" pitchFamily="34" charset="0"/>
              </a:rPr>
              <a:t>Uitproberen van meerdere activerende werkvormen</a:t>
            </a:r>
          </a:p>
          <a:p>
            <a:pPr marL="1543050" lvl="2" indent="-382588">
              <a:buFont typeface="Courier New" pitchFamily="49" charset="0"/>
              <a:buChar char="o"/>
            </a:pPr>
            <a:endParaRPr lang="nl-NL" sz="2800" dirty="0" smtClean="0">
              <a:latin typeface="Calibri" pitchFamily="34" charset="0"/>
            </a:endParaRPr>
          </a:p>
          <a:p>
            <a:pPr marL="742950" lvl="3" indent="-742950">
              <a:buFont typeface="Arial" pitchFamily="34" charset="0"/>
              <a:buChar char="•"/>
            </a:pPr>
            <a:r>
              <a:rPr lang="nl-NL" sz="2800" dirty="0" smtClean="0">
                <a:solidFill>
                  <a:srgbClr val="C00000"/>
                </a:solidFill>
                <a:latin typeface="Calibri" pitchFamily="34" charset="0"/>
              </a:rPr>
              <a:t>Didactiek bij actief natuurkundig denken, Evaluatie vandaag, Discussie</a:t>
            </a:r>
          </a:p>
          <a:p>
            <a:pPr marL="742950" lvl="3" indent="-742950">
              <a:buFont typeface="Arial" pitchFamily="34" charset="0"/>
              <a:buChar char="•"/>
            </a:pPr>
            <a:endParaRPr lang="nl-NL" sz="2800" dirty="0">
              <a:solidFill>
                <a:srgbClr val="C00000"/>
              </a:solidFill>
              <a:latin typeface="Calibri" pitchFamily="34" charset="0"/>
            </a:endParaRPr>
          </a:p>
          <a:p>
            <a:pPr marL="742950" lvl="3" indent="-742950">
              <a:buFont typeface="Arial" pitchFamily="34" charset="0"/>
              <a:buChar char="•"/>
            </a:pPr>
            <a:r>
              <a:rPr lang="nl-NL" sz="2800" dirty="0" smtClean="0">
                <a:solidFill>
                  <a:srgbClr val="C00000"/>
                </a:solidFill>
                <a:latin typeface="Calibri" pitchFamily="34" charset="0"/>
              </a:rPr>
              <a:t>Zelf een “actief-natuurkundig-denken” werkvorm ontwerpen</a:t>
            </a:r>
          </a:p>
          <a:p>
            <a:pPr marL="742950" lvl="3" indent="-742950">
              <a:buFont typeface="Arial" pitchFamily="34" charset="0"/>
              <a:buChar char="•"/>
            </a:pPr>
            <a:endParaRPr lang="nl-NL" sz="2800" dirty="0">
              <a:solidFill>
                <a:srgbClr val="C00000"/>
              </a:solidFill>
              <a:latin typeface="Calibri" pitchFamily="34" charset="0"/>
            </a:endParaRPr>
          </a:p>
          <a:p>
            <a:pPr marL="742950" lvl="3" indent="-742950">
              <a:buFont typeface="Arial" pitchFamily="34" charset="0"/>
              <a:buChar char="•"/>
            </a:pPr>
            <a:r>
              <a:rPr lang="nl-NL" sz="2800" dirty="0" smtClean="0">
                <a:solidFill>
                  <a:srgbClr val="C00000"/>
                </a:solidFill>
                <a:latin typeface="Calibri" pitchFamily="34" charset="0"/>
              </a:rPr>
              <a:t>Materialen delen + afsluiting</a:t>
            </a:r>
          </a:p>
          <a:p>
            <a:pPr marL="742950" lvl="3" indent="-742950">
              <a:buFont typeface="Arial" pitchFamily="34" charset="0"/>
              <a:buChar char="•"/>
            </a:pPr>
            <a:endParaRPr lang="nl-NL" sz="2800" dirty="0">
              <a:solidFill>
                <a:srgbClr val="C00000"/>
              </a:solidFill>
              <a:latin typeface="Calibri" pitchFamily="34" charset="0"/>
            </a:endParaRPr>
          </a:p>
          <a:p>
            <a:pPr lvl="3"/>
            <a:r>
              <a:rPr lang="nl-NL" sz="2800" b="1" dirty="0" smtClean="0">
                <a:solidFill>
                  <a:srgbClr val="C00000"/>
                </a:solidFill>
                <a:latin typeface="Calibri" pitchFamily="34" charset="0"/>
              </a:rPr>
              <a:t>Doel vandaag: </a:t>
            </a:r>
            <a:r>
              <a:rPr lang="nl-NL" sz="2800" dirty="0" smtClean="0">
                <a:solidFill>
                  <a:srgbClr val="C00000"/>
                </a:solidFill>
                <a:latin typeface="Calibri" pitchFamily="34" charset="0"/>
              </a:rPr>
              <a:t>Je kunt na deze werkgroep verschillende activerende werkvormen effectief inzetten in je klassen (meteen al komende lessen na het weekend);</a:t>
            </a:r>
          </a:p>
          <a:p>
            <a:pPr lvl="3"/>
            <a:endParaRPr lang="nl-NL" sz="2800" dirty="0">
              <a:solidFill>
                <a:srgbClr val="C00000"/>
              </a:solidFill>
              <a:latin typeface="Calibri" pitchFamily="34" charset="0"/>
            </a:endParaRPr>
          </a:p>
          <a:p>
            <a:pPr lvl="3"/>
            <a:r>
              <a:rPr lang="nl-NL" sz="2800" dirty="0" smtClean="0">
                <a:solidFill>
                  <a:srgbClr val="C00000"/>
                </a:solidFill>
                <a:latin typeface="Calibri" pitchFamily="34" charset="0"/>
              </a:rPr>
              <a:t>en tijdens de werkvormen verschillende begrippen conceptueel behandelen.</a:t>
            </a:r>
          </a:p>
          <a:p>
            <a:pPr marL="449263" lvl="2" indent="0">
              <a:buFontTx/>
              <a:buChar char="-"/>
            </a:pPr>
            <a:endParaRPr lang="nl-NL" sz="2400" dirty="0" smtClean="0">
              <a:latin typeface="+mj-lt"/>
            </a:endParaRPr>
          </a:p>
          <a:p>
            <a:pPr marL="449263" lvl="2" indent="0">
              <a:buFontTx/>
              <a:buChar char="-"/>
            </a:pPr>
            <a:endParaRPr lang="nl-NL" sz="2400" dirty="0" smtClean="0">
              <a:latin typeface="+mj-lt"/>
            </a:endParaRPr>
          </a:p>
          <a:p>
            <a:pPr lvl="2">
              <a:buFont typeface="Arial" pitchFamily="34" charset="0"/>
              <a:buChar char="•"/>
            </a:pPr>
            <a:endParaRPr lang="nl-NL" sz="28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Werkvormen vandaag:</a:t>
            </a:r>
            <a:endParaRPr lang="nl-NL" sz="4400" dirty="0"/>
          </a:p>
        </p:txBody>
      </p:sp>
      <p:sp>
        <p:nvSpPr>
          <p:cNvPr id="3" name="Tijdelijke aanduiding voor inhoud 2"/>
          <p:cNvSpPr>
            <a:spLocks noGrp="1"/>
          </p:cNvSpPr>
          <p:nvPr>
            <p:ph idx="1"/>
          </p:nvPr>
        </p:nvSpPr>
        <p:spPr>
          <a:xfrm>
            <a:off x="608283" y="1508396"/>
            <a:ext cx="11160125" cy="6119813"/>
          </a:xfrm>
        </p:spPr>
        <p:txBody>
          <a:bodyPr/>
          <a:lstStyle/>
          <a:p>
            <a:r>
              <a:rPr lang="nl-NL" sz="4000" dirty="0" smtClean="0"/>
              <a:t>Welk Woord Weg (www)</a:t>
            </a:r>
          </a:p>
          <a:p>
            <a:r>
              <a:rPr lang="nl-NL" sz="4000" dirty="0" smtClean="0"/>
              <a:t>Verboden te zeggen</a:t>
            </a:r>
          </a:p>
          <a:p>
            <a:r>
              <a:rPr lang="nl-NL" sz="4000" dirty="0" err="1" smtClean="0"/>
              <a:t>Physictionary</a:t>
            </a:r>
            <a:endParaRPr lang="nl-NL" sz="4000" dirty="0" smtClean="0"/>
          </a:p>
          <a:p>
            <a:r>
              <a:rPr lang="nl-NL" sz="4000" dirty="0"/>
              <a:t>Wat ben ik</a:t>
            </a:r>
            <a:r>
              <a:rPr lang="nl-NL" sz="4000" dirty="0" smtClean="0"/>
              <a:t>?</a:t>
            </a:r>
          </a:p>
          <a:p>
            <a:r>
              <a:rPr lang="nl-NL" sz="4000" dirty="0" smtClean="0"/>
              <a:t>Modelleer-kwartet</a:t>
            </a:r>
          </a:p>
          <a:p>
            <a:r>
              <a:rPr lang="nl-NL" sz="4000" dirty="0" smtClean="0"/>
              <a:t>Ranking </a:t>
            </a:r>
            <a:r>
              <a:rPr lang="nl-NL" sz="4000" dirty="0" err="1" smtClean="0"/>
              <a:t>Tasks</a:t>
            </a:r>
            <a:endParaRPr lang="nl-NL" sz="4000" dirty="0" smtClean="0"/>
          </a:p>
          <a:p>
            <a:r>
              <a:rPr lang="nl-NL" sz="4000" dirty="0" smtClean="0"/>
              <a:t>Zoek de </a:t>
            </a:r>
            <a:r>
              <a:rPr lang="nl-NL" sz="4000" dirty="0" err="1" smtClean="0"/>
              <a:t>vaut</a:t>
            </a:r>
            <a:endParaRPr lang="nl-NL" sz="4000" dirty="0" smtClean="0"/>
          </a:p>
          <a:p>
            <a:r>
              <a:rPr lang="nl-NL" sz="4000" dirty="0" err="1" smtClean="0"/>
              <a:t>Kapla</a:t>
            </a:r>
            <a:r>
              <a:rPr lang="nl-NL" sz="4000" dirty="0" smtClean="0"/>
              <a:t>-bouwwedstrijdje</a:t>
            </a:r>
          </a:p>
          <a:p>
            <a:r>
              <a:rPr lang="nl-NL" sz="4000" dirty="0" smtClean="0"/>
              <a:t>Vector-bingo</a:t>
            </a:r>
            <a:endParaRPr lang="nl-NL" sz="4000" dirty="0"/>
          </a:p>
          <a:p>
            <a:r>
              <a:rPr lang="nl-NL" sz="4000" dirty="0" smtClean="0"/>
              <a:t>Groepjes </a:t>
            </a:r>
            <a:r>
              <a:rPr lang="nl-NL" sz="4000" dirty="0" smtClean="0"/>
              <a:t>samenstellen (puzzel knippen)</a:t>
            </a:r>
            <a:endParaRPr lang="nl-NL" sz="4000" dirty="0" smtClean="0"/>
          </a:p>
        </p:txBody>
      </p:sp>
    </p:spTree>
    <p:extLst>
      <p:ext uri="{BB962C8B-B14F-4D97-AF65-F5344CB8AC3E}">
        <p14:creationId xmlns:p14="http://schemas.microsoft.com/office/powerpoint/2010/main" val="204004966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WWW(W) Welk Woord Weg (Woudschoten)</a:t>
            </a:r>
            <a:endParaRPr lang="nl-NL" sz="4400" dirty="0"/>
          </a:p>
        </p:txBody>
      </p:sp>
      <p:sp>
        <p:nvSpPr>
          <p:cNvPr id="3" name="Tijdelijke aanduiding voor inhoud 2"/>
          <p:cNvSpPr>
            <a:spLocks noGrp="1"/>
          </p:cNvSpPr>
          <p:nvPr>
            <p:ph idx="1"/>
          </p:nvPr>
        </p:nvSpPr>
        <p:spPr/>
        <p:txBody>
          <a:bodyPr/>
          <a:lstStyle/>
          <a:p>
            <a:r>
              <a:rPr lang="nl-NL" dirty="0" smtClean="0"/>
              <a:t>Je krijgt per groepje een aantal keer vier woorden, bijvoorbeeld:</a:t>
            </a:r>
          </a:p>
          <a:p>
            <a:endParaRPr lang="nl-NL" dirty="0"/>
          </a:p>
          <a:p>
            <a:r>
              <a:rPr lang="nl-NL" dirty="0" smtClean="0"/>
              <a:t>Massa</a:t>
            </a:r>
          </a:p>
          <a:p>
            <a:r>
              <a:rPr lang="nl-NL" dirty="0" smtClean="0"/>
              <a:t>Volume</a:t>
            </a:r>
          </a:p>
          <a:p>
            <a:r>
              <a:rPr lang="nl-NL" dirty="0" smtClean="0"/>
              <a:t>Dichtheid</a:t>
            </a:r>
          </a:p>
          <a:p>
            <a:r>
              <a:rPr lang="nl-NL" dirty="0" smtClean="0"/>
              <a:t>Meter</a:t>
            </a:r>
          </a:p>
          <a:p>
            <a:endParaRPr lang="nl-NL" dirty="0"/>
          </a:p>
          <a:p>
            <a:r>
              <a:rPr lang="nl-NL" dirty="0" smtClean="0"/>
              <a:t>Kies met je groepje steeds een van de vier woorden dat en leg uit waarom je deze weglaat:</a:t>
            </a:r>
          </a:p>
          <a:p>
            <a:endParaRPr lang="nl-NL" dirty="0" smtClean="0"/>
          </a:p>
          <a:p>
            <a:r>
              <a:rPr lang="nl-NL" dirty="0"/>
              <a:t>“wij laten het woord ……………………………… weg omdat </a:t>
            </a:r>
            <a:r>
              <a:rPr lang="nl-NL" dirty="0" smtClean="0"/>
              <a:t>..................... ……………………………………………………………………….”</a:t>
            </a:r>
            <a:endParaRPr lang="nl-NL" dirty="0"/>
          </a:p>
          <a:p>
            <a:endParaRPr lang="nl-NL" dirty="0" smtClean="0"/>
          </a:p>
          <a:p>
            <a:endParaRPr lang="nl-NL" dirty="0"/>
          </a:p>
        </p:txBody>
      </p:sp>
      <p:pic>
        <p:nvPicPr>
          <p:cNvPr id="7" name="Afbeelding 6"/>
          <p:cNvPicPr>
            <a:picLocks noChangeAspect="1"/>
          </p:cNvPicPr>
          <p:nvPr/>
        </p:nvPicPr>
        <p:blipFill>
          <a:blip r:embed="rId2"/>
          <a:stretch>
            <a:fillRect/>
          </a:stretch>
        </p:blipFill>
        <p:spPr>
          <a:xfrm>
            <a:off x="179540" y="6809362"/>
            <a:ext cx="5372416" cy="2751846"/>
          </a:xfrm>
          <a:prstGeom prst="rect">
            <a:avLst/>
          </a:prstGeom>
        </p:spPr>
      </p:pic>
    </p:spTree>
    <p:extLst>
      <p:ext uri="{BB962C8B-B14F-4D97-AF65-F5344CB8AC3E}">
        <p14:creationId xmlns:p14="http://schemas.microsoft.com/office/powerpoint/2010/main" val="24155115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Verboden te zeggen</a:t>
            </a:r>
            <a:endParaRPr lang="nl-NL" sz="4400" dirty="0"/>
          </a:p>
        </p:txBody>
      </p:sp>
      <p:sp>
        <p:nvSpPr>
          <p:cNvPr id="3" name="Tijdelijke aanduiding voor inhoud 2"/>
          <p:cNvSpPr>
            <a:spLocks noGrp="1"/>
          </p:cNvSpPr>
          <p:nvPr>
            <p:ph idx="1"/>
          </p:nvPr>
        </p:nvSpPr>
        <p:spPr/>
        <p:txBody>
          <a:bodyPr/>
          <a:lstStyle/>
          <a:p>
            <a:r>
              <a:rPr lang="nl-NL" dirty="0" smtClean="0"/>
              <a:t>De klas wordt verdeeld in twee teams. Per team komt steeds een vrijwilliger naar voren om een concept uit te leggen. Tijdens de uitleg mogen een aantal woorden niet worden gebruikt (ook geen letters of formules).</a:t>
            </a:r>
          </a:p>
          <a:p>
            <a:endParaRPr lang="nl-NL" dirty="0"/>
          </a:p>
          <a:p>
            <a:r>
              <a:rPr lang="nl-NL" dirty="0" smtClean="0"/>
              <a:t>Het team heeft 30 seconden om het concept te </a:t>
            </a:r>
          </a:p>
          <a:p>
            <a:r>
              <a:rPr lang="nl-NL" dirty="0"/>
              <a:t>r</a:t>
            </a:r>
            <a:r>
              <a:rPr lang="nl-NL" dirty="0" smtClean="0"/>
              <a:t>aden. Is het niet geraden dan mag het andere </a:t>
            </a:r>
          </a:p>
          <a:p>
            <a:r>
              <a:rPr lang="nl-NL" dirty="0"/>
              <a:t>t</a:t>
            </a:r>
            <a:r>
              <a:rPr lang="nl-NL" dirty="0" smtClean="0"/>
              <a:t>eam 1 keer raden. </a:t>
            </a: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086" y="3553905"/>
            <a:ext cx="4064152" cy="4064152"/>
          </a:xfrm>
          <a:prstGeom prst="rect">
            <a:avLst/>
          </a:prstGeom>
        </p:spPr>
      </p:pic>
    </p:spTree>
    <p:extLst>
      <p:ext uri="{BB962C8B-B14F-4D97-AF65-F5344CB8AC3E}">
        <p14:creationId xmlns:p14="http://schemas.microsoft.com/office/powerpoint/2010/main" val="4963350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err="1" smtClean="0"/>
              <a:t>Physictionary</a:t>
            </a:r>
            <a:r>
              <a:rPr lang="nl-NL" sz="4400" dirty="0" smtClean="0"/>
              <a:t> (of uitbeelden)</a:t>
            </a:r>
            <a:endParaRPr lang="nl-NL" sz="4400" dirty="0"/>
          </a:p>
        </p:txBody>
      </p:sp>
      <p:sp>
        <p:nvSpPr>
          <p:cNvPr id="3" name="Tijdelijke aanduiding voor inhoud 2"/>
          <p:cNvSpPr>
            <a:spLocks noGrp="1"/>
          </p:cNvSpPr>
          <p:nvPr>
            <p:ph idx="1"/>
          </p:nvPr>
        </p:nvSpPr>
        <p:spPr>
          <a:xfrm>
            <a:off x="900113" y="1800225"/>
            <a:ext cx="11160125" cy="6195911"/>
          </a:xfrm>
        </p:spPr>
        <p:txBody>
          <a:bodyPr/>
          <a:lstStyle/>
          <a:p>
            <a:r>
              <a:rPr lang="nl-NL" dirty="0" smtClean="0"/>
              <a:t>Verdeel de klas in 3 teams (rijen links, midden en rechts). Van het eerste team komt een leerling 30 seconden een concept tekenen (geen letter, cijfers en niet praten). Team 1 mag tijdens deze 30 seconden raden. Is het woord niet geraden, dan mag team 2 een keer raden, daarna team 3.</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a:p>
            <a:endParaRPr lang="nl-NL" dirty="0"/>
          </a:p>
          <a:p>
            <a:r>
              <a:rPr lang="nl-NL" dirty="0" smtClean="0"/>
              <a:t>Let op: bij een onderwerp/hoofdstuk worden concepten snel geraden (leerlingen roepen gewoon alle concepten uit het boek).</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406" y="3482501"/>
            <a:ext cx="9391751" cy="3708231"/>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14" y="8119875"/>
            <a:ext cx="2387983" cy="1506266"/>
          </a:xfrm>
          <a:prstGeom prst="rect">
            <a:avLst/>
          </a:prstGeom>
        </p:spPr>
      </p:pic>
    </p:spTree>
    <p:extLst>
      <p:ext uri="{BB962C8B-B14F-4D97-AF65-F5344CB8AC3E}">
        <p14:creationId xmlns:p14="http://schemas.microsoft.com/office/powerpoint/2010/main" val="239055026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Kennismaken &amp; groepjes indelen</a:t>
            </a:r>
            <a:endParaRPr lang="nl-NL" sz="4400" dirty="0"/>
          </a:p>
        </p:txBody>
      </p:sp>
      <p:sp>
        <p:nvSpPr>
          <p:cNvPr id="3" name="Tijdelijke aanduiding voor inhoud 2"/>
          <p:cNvSpPr>
            <a:spLocks noGrp="1"/>
          </p:cNvSpPr>
          <p:nvPr>
            <p:ph idx="1"/>
          </p:nvPr>
        </p:nvSpPr>
        <p:spPr/>
        <p:txBody>
          <a:bodyPr/>
          <a:lstStyle/>
          <a:p>
            <a:endParaRPr lang="nl-NL" dirty="0"/>
          </a:p>
          <a:p>
            <a:r>
              <a:rPr lang="nl-NL" dirty="0" smtClean="0"/>
              <a:t>Nieuwe groepjes: maak de puzzels </a:t>
            </a:r>
            <a:r>
              <a:rPr lang="nl-NL" dirty="0" smtClean="0"/>
              <a:t>compleet (docent deelt stukken uit en bepaalt dus wie bij elkaa</a:t>
            </a:r>
            <a:r>
              <a:rPr lang="nl-NL" dirty="0" smtClean="0"/>
              <a:t>r in het groepje zit</a:t>
            </a:r>
            <a:r>
              <a:rPr lang="nl-NL" dirty="0" smtClean="0"/>
              <a:t>, voor leerlingen lijkt het toeval)</a:t>
            </a:r>
            <a:endParaRPr lang="nl-NL" dirty="0"/>
          </a:p>
        </p:txBody>
      </p:sp>
      <p:pic>
        <p:nvPicPr>
          <p:cNvPr id="4" name="Picture 2" descr="Afbeeldingsresultaat voor electricity cartoon ohms law">
            <a:hlinkClick r:id="rId2"/>
          </p:cNvPr>
          <p:cNvPicPr>
            <a:picLocks noChangeAspect="1" noChangeArrowheads="1"/>
          </p:cNvPicPr>
          <p:nvPr/>
        </p:nvPicPr>
        <p:blipFill>
          <a:blip r:embed="rId3"/>
          <a:srcRect/>
          <a:stretch>
            <a:fillRect/>
          </a:stretch>
        </p:blipFill>
        <p:spPr bwMode="auto">
          <a:xfrm>
            <a:off x="1133578" y="3251067"/>
            <a:ext cx="7212754" cy="6157033"/>
          </a:xfrm>
          <a:prstGeom prst="rect">
            <a:avLst/>
          </a:prstGeom>
          <a:noFill/>
        </p:spPr>
      </p:pic>
    </p:spTree>
    <p:extLst>
      <p:ext uri="{BB962C8B-B14F-4D97-AF65-F5344CB8AC3E}">
        <p14:creationId xmlns:p14="http://schemas.microsoft.com/office/powerpoint/2010/main" val="42072560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smtClean="0"/>
              <a:t>Modelleer-kwartet</a:t>
            </a:r>
            <a:endParaRPr lang="nl-NL" sz="4400" dirty="0"/>
          </a:p>
        </p:txBody>
      </p:sp>
      <p:sp>
        <p:nvSpPr>
          <p:cNvPr id="3" name="Tijdelijke aanduiding voor inhoud 2"/>
          <p:cNvSpPr>
            <a:spLocks noGrp="1"/>
          </p:cNvSpPr>
          <p:nvPr>
            <p:ph idx="1"/>
          </p:nvPr>
        </p:nvSpPr>
        <p:spPr>
          <a:xfrm>
            <a:off x="900113" y="1800225"/>
            <a:ext cx="11395649" cy="6119813"/>
          </a:xfrm>
        </p:spPr>
        <p:txBody>
          <a:bodyPr/>
          <a:lstStyle/>
          <a:p>
            <a:r>
              <a:rPr lang="nl-NL" sz="3200" dirty="0" smtClean="0"/>
              <a:t>Per viertal krijg je 6x4=24 kaartjes (6 kwartetten) met diagrammen of modellen. </a:t>
            </a:r>
          </a:p>
          <a:p>
            <a:r>
              <a:rPr lang="nl-NL" sz="3200" dirty="0" smtClean="0"/>
              <a:t>Zoek de 6 kwartetten bij elkaar (</a:t>
            </a:r>
            <a:r>
              <a:rPr lang="en-US" sz="3200" dirty="0" err="1"/>
              <a:t>dus</a:t>
            </a:r>
            <a:r>
              <a:rPr lang="en-US" sz="3200" dirty="0"/>
              <a:t> het </a:t>
            </a:r>
            <a:r>
              <a:rPr lang="en-US" sz="3200" dirty="0" err="1"/>
              <a:t>s,t</a:t>
            </a:r>
            <a:r>
              <a:rPr lang="en-US" sz="3200" dirty="0"/>
              <a:t>-diagram, </a:t>
            </a:r>
            <a:r>
              <a:rPr lang="en-US" sz="3200" dirty="0" err="1"/>
              <a:t>v,t</a:t>
            </a:r>
            <a:r>
              <a:rPr lang="en-US" sz="3200" dirty="0"/>
              <a:t>-diagram, </a:t>
            </a:r>
            <a:r>
              <a:rPr lang="en-US" sz="3200" dirty="0" err="1"/>
              <a:t>a,t</a:t>
            </a:r>
            <a:r>
              <a:rPr lang="en-US" sz="3200" dirty="0"/>
              <a:t>-diagram </a:t>
            </a:r>
            <a:r>
              <a:rPr lang="en-US" sz="3200" dirty="0" err="1"/>
              <a:t>en</a:t>
            </a:r>
            <a:r>
              <a:rPr lang="en-US" sz="3200" dirty="0"/>
              <a:t> het model van </a:t>
            </a:r>
            <a:r>
              <a:rPr lang="en-US" sz="3200" dirty="0" err="1"/>
              <a:t>dezelfde</a:t>
            </a:r>
            <a:r>
              <a:rPr lang="en-US" sz="3200" dirty="0"/>
              <a:t> </a:t>
            </a:r>
            <a:r>
              <a:rPr lang="en-US" sz="3200" dirty="0" err="1"/>
              <a:t>beweging</a:t>
            </a:r>
            <a:r>
              <a:rPr lang="nl-NL" sz="3200" dirty="0" smtClean="0"/>
              <a:t>) en schrijf de 6 lettercombinaties op jullie antwoordblad.</a:t>
            </a:r>
          </a:p>
          <a:p>
            <a:endParaRPr lang="nl-NL" sz="3200" dirty="0" smtClean="0"/>
          </a:p>
          <a:p>
            <a:r>
              <a:rPr lang="nl-NL" sz="3200" dirty="0" smtClean="0"/>
              <a:t>Klaar? Geef het antwoordblad aan de docent.</a:t>
            </a:r>
          </a:p>
          <a:p>
            <a:r>
              <a:rPr lang="en-US" sz="3200" dirty="0" err="1" smtClean="0"/>
              <a:t>Snelste</a:t>
            </a:r>
            <a:r>
              <a:rPr lang="en-US" sz="3200" dirty="0" smtClean="0"/>
              <a:t> </a:t>
            </a:r>
            <a:r>
              <a:rPr lang="en-US" sz="3200" dirty="0" err="1"/>
              <a:t>tijd</a:t>
            </a:r>
            <a:r>
              <a:rPr lang="en-US" sz="3200" dirty="0"/>
              <a:t> </a:t>
            </a:r>
            <a:r>
              <a:rPr lang="en-US" sz="3200" dirty="0" err="1"/>
              <a:t>wint</a:t>
            </a:r>
            <a:r>
              <a:rPr lang="en-US" sz="3200" dirty="0"/>
              <a:t>, maar </a:t>
            </a:r>
            <a:r>
              <a:rPr lang="en-US" sz="3200" dirty="0" err="1"/>
              <a:t>een</a:t>
            </a:r>
            <a:r>
              <a:rPr lang="en-US" sz="3200" dirty="0"/>
              <a:t> </a:t>
            </a:r>
            <a:r>
              <a:rPr lang="en-US" sz="3200" dirty="0" err="1"/>
              <a:t>fout</a:t>
            </a:r>
            <a:r>
              <a:rPr lang="en-US" sz="3200" dirty="0"/>
              <a:t> </a:t>
            </a:r>
            <a:r>
              <a:rPr lang="en-US" sz="3200" dirty="0" err="1"/>
              <a:t>kwartet</a:t>
            </a:r>
            <a:r>
              <a:rPr lang="en-US" sz="3200" dirty="0"/>
              <a:t> </a:t>
            </a:r>
            <a:r>
              <a:rPr lang="en-US" sz="3200" dirty="0" err="1"/>
              <a:t>betekent</a:t>
            </a:r>
            <a:r>
              <a:rPr lang="en-US" sz="3200" dirty="0"/>
              <a:t> </a:t>
            </a:r>
            <a:r>
              <a:rPr lang="en-US" sz="3200" dirty="0" err="1"/>
              <a:t>een</a:t>
            </a:r>
            <a:r>
              <a:rPr lang="en-US" sz="3200" dirty="0"/>
              <a:t> </a:t>
            </a:r>
            <a:r>
              <a:rPr lang="en-US" sz="3200" dirty="0" err="1"/>
              <a:t>strafpunt</a:t>
            </a:r>
            <a:r>
              <a:rPr lang="en-US" sz="3200" dirty="0"/>
              <a:t> van 1 </a:t>
            </a:r>
            <a:r>
              <a:rPr lang="en-US" sz="3200" dirty="0" err="1"/>
              <a:t>minuut</a:t>
            </a:r>
            <a:r>
              <a:rPr lang="en-US" sz="3200" dirty="0"/>
              <a:t> </a:t>
            </a:r>
            <a:r>
              <a:rPr lang="en-US" sz="3200" dirty="0" err="1"/>
              <a:t>erbij</a:t>
            </a:r>
            <a:r>
              <a:rPr lang="en-US" sz="3200" dirty="0"/>
              <a:t>.</a:t>
            </a:r>
          </a:p>
          <a:p>
            <a:r>
              <a:rPr lang="en-US" sz="3200" dirty="0" smtClean="0"/>
              <a:t>							</a:t>
            </a:r>
            <a:r>
              <a:rPr lang="en-US" sz="3200" dirty="0" err="1" smtClean="0"/>
              <a:t>Zet</a:t>
            </a:r>
            <a:r>
              <a:rPr lang="en-US" sz="3200" dirty="0" smtClean="0"/>
              <a:t> </a:t>
            </a:r>
            <a:r>
              <a:rPr lang="en-US" sz="3200" dirty="0"/>
              <a:t>m op!</a:t>
            </a:r>
            <a:endParaRPr lang="nl-NL" sz="3200" dirty="0"/>
          </a:p>
          <a:p>
            <a:endParaRPr lang="nl-NL" sz="3200"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39" y="6809362"/>
            <a:ext cx="4132989" cy="2755326"/>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175" y="6924962"/>
            <a:ext cx="1809750" cy="2524125"/>
          </a:xfrm>
          <a:prstGeom prst="rect">
            <a:avLst/>
          </a:prstGeom>
        </p:spPr>
      </p:pic>
    </p:spTree>
    <p:extLst>
      <p:ext uri="{BB962C8B-B14F-4D97-AF65-F5344CB8AC3E}">
        <p14:creationId xmlns:p14="http://schemas.microsoft.com/office/powerpoint/2010/main" val="1484068999"/>
      </p:ext>
    </p:extLst>
  </p:cSld>
  <p:clrMapOvr>
    <a:masterClrMapping/>
  </p:clrMapOvr>
  <p:transition/>
</p:sld>
</file>

<file path=ppt/theme/theme1.xml><?xml version="1.0" encoding="utf-8"?>
<a:theme xmlns:a="http://schemas.openxmlformats.org/drawingml/2006/main" name="RU PPT Algemeen NL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U Titeldi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e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RU PPT Algemeen NL 2014</Template>
  <TotalTime>22780</TotalTime>
  <Words>1074</Words>
  <Application>Microsoft Office PowerPoint</Application>
  <PresentationFormat>Aangepast</PresentationFormat>
  <Paragraphs>158</Paragraphs>
  <Slides>24</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24</vt:i4>
      </vt:variant>
    </vt:vector>
  </HeadingPairs>
  <TitlesOfParts>
    <vt:vector size="31" baseType="lpstr">
      <vt:lpstr>Arial</vt:lpstr>
      <vt:lpstr>Calibri</vt:lpstr>
      <vt:lpstr>Courier New</vt:lpstr>
      <vt:lpstr>Lucida Grande</vt:lpstr>
      <vt:lpstr>Wingdings</vt:lpstr>
      <vt:lpstr>RU PPT Algemeen NL 2014</vt:lpstr>
      <vt:lpstr>RU Titeldia's</vt:lpstr>
      <vt:lpstr>PowerPoint-presentatie</vt:lpstr>
      <vt:lpstr>Welkom bij Actief Natuurkundig Denken!</vt:lpstr>
      <vt:lpstr> Programma en doelen </vt:lpstr>
      <vt:lpstr>Werkvormen vandaag:</vt:lpstr>
      <vt:lpstr>WWW(W) Welk Woord Weg (Woudschoten)</vt:lpstr>
      <vt:lpstr>Verboden te zeggen</vt:lpstr>
      <vt:lpstr>Physictionary (of uitbeelden)</vt:lpstr>
      <vt:lpstr>Kennismaken &amp; groepjes indelen</vt:lpstr>
      <vt:lpstr>Modelleer-kwartet</vt:lpstr>
      <vt:lpstr>De kwartetten:</vt:lpstr>
      <vt:lpstr>https://www.natuurkunde.nl/opdrachten/3379/uitrijden-van-een-auto-vwo-examen-2018-1-opg-1 </vt:lpstr>
      <vt:lpstr>http://www.natuurkunde.nl/opdrachten/3376/spaceshipone-havo-examen-2018-1-opg-3 </vt:lpstr>
      <vt:lpstr>http://www.natuurkunde.nl/opdrachten/3128/fontein-van-genve-havo-examen-2016-1-opg-2 </vt:lpstr>
      <vt:lpstr>Oplossing “diagrammen-kwartet”</vt:lpstr>
      <vt:lpstr>Kapla challenge bouw-wedstrijdje</vt:lpstr>
      <vt:lpstr>Kapla challenge bouw-wedstrijdje (nog twee)</vt:lpstr>
      <vt:lpstr>Wat ben ik?</vt:lpstr>
      <vt:lpstr>Ranking Taksk</vt:lpstr>
      <vt:lpstr>Vector-bingo</vt:lpstr>
      <vt:lpstr>Husselen: welke 4 woorden staan hier?</vt:lpstr>
      <vt:lpstr>Zoek de vaut</vt:lpstr>
      <vt:lpstr>Didactiek bij actief natuurkundig denken, Evaluatie en Discussie</vt:lpstr>
      <vt:lpstr>Laatste stukje actief natuurkundig denken voor vandaag:</vt:lpstr>
      <vt:lpstr>Literatuur en links:</vt:lpstr>
    </vt:vector>
  </TitlesOfParts>
  <Company>Radboud Universiteit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u560141</dc:creator>
  <cp:lastModifiedBy>Verbeek, K. (Kars)</cp:lastModifiedBy>
  <cp:revision>143</cp:revision>
  <dcterms:created xsi:type="dcterms:W3CDTF">2014-10-09T12:19:00Z</dcterms:created>
  <dcterms:modified xsi:type="dcterms:W3CDTF">2018-12-16T09:13:35Z</dcterms:modified>
</cp:coreProperties>
</file>