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78" r:id="rId7"/>
    <p:sldId id="277" r:id="rId8"/>
    <p:sldId id="276" r:id="rId9"/>
    <p:sldId id="279" r:id="rId10"/>
    <p:sldId id="270" r:id="rId11"/>
    <p:sldId id="269" r:id="rId12"/>
    <p:sldId id="268" r:id="rId13"/>
    <p:sldId id="271" r:id="rId14"/>
    <p:sldId id="273" r:id="rId15"/>
    <p:sldId id="274" r:id="rId16"/>
    <p:sldId id="275" r:id="rId17"/>
    <p:sldId id="272" r:id="rId18"/>
    <p:sldId id="261" r:id="rId19"/>
    <p:sldId id="262" r:id="rId20"/>
    <p:sldId id="263" r:id="rId21"/>
    <p:sldId id="264" r:id="rId22"/>
    <p:sldId id="265" r:id="rId23"/>
    <p:sldId id="266" r:id="rId24"/>
    <p:sldId id="267"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2" autoAdjust="0"/>
    <p:restoredTop sz="94660"/>
  </p:normalViewPr>
  <p:slideViewPr>
    <p:cSldViewPr snapToGrid="0">
      <p:cViewPr varScale="1">
        <p:scale>
          <a:sx n="117" d="100"/>
          <a:sy n="117" d="100"/>
        </p:scale>
        <p:origin x="-300"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0EA0FD-8584-40A6-B113-9E5C2639EA61}" type="datetimeFigureOut">
              <a:rPr lang="nl-NL" smtClean="0"/>
              <a:t>16-12-2018</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19F59C-2816-4278-BAAB-8C634671A641}" type="slidenum">
              <a:rPr lang="nl-NL" smtClean="0"/>
              <a:t>‹nr.›</a:t>
            </a:fld>
            <a:endParaRPr lang="nl-NL"/>
          </a:p>
        </p:txBody>
      </p:sp>
    </p:spTree>
    <p:extLst>
      <p:ext uri="{BB962C8B-B14F-4D97-AF65-F5344CB8AC3E}">
        <p14:creationId xmlns:p14="http://schemas.microsoft.com/office/powerpoint/2010/main" val="4100782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E8EEC80-0109-403C-A4DB-D7A1DE81DBF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 xmlns:a16="http://schemas.microsoft.com/office/drawing/2014/main" id="{9250697C-67C4-4E4E-A7DC-2A1614A4AE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 xmlns:a16="http://schemas.microsoft.com/office/drawing/2014/main" id="{5BDCFB81-CBAE-4C97-8666-D636EC417EF4}"/>
              </a:ext>
            </a:extLst>
          </p:cNvPr>
          <p:cNvSpPr>
            <a:spLocks noGrp="1"/>
          </p:cNvSpPr>
          <p:nvPr>
            <p:ph type="dt" sz="half" idx="10"/>
          </p:nvPr>
        </p:nvSpPr>
        <p:spPr/>
        <p:txBody>
          <a:bodyPr/>
          <a:lstStyle/>
          <a:p>
            <a:r>
              <a:rPr lang="nl-NL"/>
              <a:t>14-12-2018</a:t>
            </a:r>
          </a:p>
        </p:txBody>
      </p:sp>
      <p:sp>
        <p:nvSpPr>
          <p:cNvPr id="5" name="Tijdelijke aanduiding voor voettekst 4">
            <a:extLst>
              <a:ext uri="{FF2B5EF4-FFF2-40B4-BE49-F238E27FC236}">
                <a16:creationId xmlns="" xmlns:a16="http://schemas.microsoft.com/office/drawing/2014/main" id="{8AF8873C-E491-43A0-BF67-7E29315484CE}"/>
              </a:ext>
            </a:extLst>
          </p:cNvPr>
          <p:cNvSpPr>
            <a:spLocks noGrp="1"/>
          </p:cNvSpPr>
          <p:nvPr>
            <p:ph type="ftr" sz="quarter" idx="11"/>
          </p:nvPr>
        </p:nvSpPr>
        <p:spPr/>
        <p:txBody>
          <a:bodyPr/>
          <a:lstStyle/>
          <a:p>
            <a:r>
              <a:rPr lang="nl-NL"/>
              <a:t>WND 2018</a:t>
            </a:r>
          </a:p>
        </p:txBody>
      </p:sp>
      <p:sp>
        <p:nvSpPr>
          <p:cNvPr id="6" name="Tijdelijke aanduiding voor dianummer 5">
            <a:extLst>
              <a:ext uri="{FF2B5EF4-FFF2-40B4-BE49-F238E27FC236}">
                <a16:creationId xmlns="" xmlns:a16="http://schemas.microsoft.com/office/drawing/2014/main" id="{83C7B54F-993F-4D1F-B551-DE0D43F02C85}"/>
              </a:ext>
            </a:extLst>
          </p:cNvPr>
          <p:cNvSpPr>
            <a:spLocks noGrp="1"/>
          </p:cNvSpPr>
          <p:nvPr>
            <p:ph type="sldNum" sz="quarter" idx="12"/>
          </p:nvPr>
        </p:nvSpPr>
        <p:spPr/>
        <p:txBody>
          <a:bodyPr/>
          <a:lstStyle/>
          <a:p>
            <a:fld id="{A062DCCF-2039-4E65-87B5-52B224C92BA3}" type="slidenum">
              <a:rPr lang="nl-NL" smtClean="0"/>
              <a:t>‹nr.›</a:t>
            </a:fld>
            <a:endParaRPr lang="nl-NL"/>
          </a:p>
        </p:txBody>
      </p:sp>
    </p:spTree>
    <p:extLst>
      <p:ext uri="{BB962C8B-B14F-4D97-AF65-F5344CB8AC3E}">
        <p14:creationId xmlns:p14="http://schemas.microsoft.com/office/powerpoint/2010/main" val="297918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3367CC4-1F47-4939-9302-AFEE6372AC8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 xmlns:a16="http://schemas.microsoft.com/office/drawing/2014/main" id="{48926B2D-B205-4DF6-A819-064C56E50D1A}"/>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 xmlns:a16="http://schemas.microsoft.com/office/drawing/2014/main" id="{509D647D-FF42-443B-B9BF-A47892C94BB4}"/>
              </a:ext>
            </a:extLst>
          </p:cNvPr>
          <p:cNvSpPr>
            <a:spLocks noGrp="1"/>
          </p:cNvSpPr>
          <p:nvPr>
            <p:ph type="dt" sz="half" idx="10"/>
          </p:nvPr>
        </p:nvSpPr>
        <p:spPr/>
        <p:txBody>
          <a:bodyPr/>
          <a:lstStyle/>
          <a:p>
            <a:r>
              <a:rPr lang="nl-NL"/>
              <a:t>14-12-2018</a:t>
            </a:r>
          </a:p>
        </p:txBody>
      </p:sp>
      <p:sp>
        <p:nvSpPr>
          <p:cNvPr id="5" name="Tijdelijke aanduiding voor voettekst 4">
            <a:extLst>
              <a:ext uri="{FF2B5EF4-FFF2-40B4-BE49-F238E27FC236}">
                <a16:creationId xmlns="" xmlns:a16="http://schemas.microsoft.com/office/drawing/2014/main" id="{B95D6DCA-BE7F-4084-A90E-286B6EF554B2}"/>
              </a:ext>
            </a:extLst>
          </p:cNvPr>
          <p:cNvSpPr>
            <a:spLocks noGrp="1"/>
          </p:cNvSpPr>
          <p:nvPr>
            <p:ph type="ftr" sz="quarter" idx="11"/>
          </p:nvPr>
        </p:nvSpPr>
        <p:spPr/>
        <p:txBody>
          <a:bodyPr/>
          <a:lstStyle/>
          <a:p>
            <a:r>
              <a:rPr lang="nl-NL"/>
              <a:t>WND 2018</a:t>
            </a:r>
          </a:p>
        </p:txBody>
      </p:sp>
      <p:sp>
        <p:nvSpPr>
          <p:cNvPr id="6" name="Tijdelijke aanduiding voor dianummer 5">
            <a:extLst>
              <a:ext uri="{FF2B5EF4-FFF2-40B4-BE49-F238E27FC236}">
                <a16:creationId xmlns="" xmlns:a16="http://schemas.microsoft.com/office/drawing/2014/main" id="{8EFBEDD1-B5DF-4CA7-90F9-503A351EF6DA}"/>
              </a:ext>
            </a:extLst>
          </p:cNvPr>
          <p:cNvSpPr>
            <a:spLocks noGrp="1"/>
          </p:cNvSpPr>
          <p:nvPr>
            <p:ph type="sldNum" sz="quarter" idx="12"/>
          </p:nvPr>
        </p:nvSpPr>
        <p:spPr/>
        <p:txBody>
          <a:bodyPr/>
          <a:lstStyle/>
          <a:p>
            <a:fld id="{A062DCCF-2039-4E65-87B5-52B224C92BA3}" type="slidenum">
              <a:rPr lang="nl-NL" smtClean="0"/>
              <a:t>‹nr.›</a:t>
            </a:fld>
            <a:endParaRPr lang="nl-NL"/>
          </a:p>
        </p:txBody>
      </p:sp>
    </p:spTree>
    <p:extLst>
      <p:ext uri="{BB962C8B-B14F-4D97-AF65-F5344CB8AC3E}">
        <p14:creationId xmlns:p14="http://schemas.microsoft.com/office/powerpoint/2010/main" val="3117055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 xmlns:a16="http://schemas.microsoft.com/office/drawing/2014/main" id="{45599F8A-A87E-4337-A53B-1D3471A1948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 xmlns:a16="http://schemas.microsoft.com/office/drawing/2014/main" id="{A53D3406-ECE9-4EB3-A34E-F6FB8D2F7E4D}"/>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 xmlns:a16="http://schemas.microsoft.com/office/drawing/2014/main" id="{4A8F50B7-BEAA-4AA5-896E-3EDEF9C297E7}"/>
              </a:ext>
            </a:extLst>
          </p:cNvPr>
          <p:cNvSpPr>
            <a:spLocks noGrp="1"/>
          </p:cNvSpPr>
          <p:nvPr>
            <p:ph type="dt" sz="half" idx="10"/>
          </p:nvPr>
        </p:nvSpPr>
        <p:spPr/>
        <p:txBody>
          <a:bodyPr/>
          <a:lstStyle/>
          <a:p>
            <a:r>
              <a:rPr lang="nl-NL"/>
              <a:t>14-12-2018</a:t>
            </a:r>
          </a:p>
        </p:txBody>
      </p:sp>
      <p:sp>
        <p:nvSpPr>
          <p:cNvPr id="5" name="Tijdelijke aanduiding voor voettekst 4">
            <a:extLst>
              <a:ext uri="{FF2B5EF4-FFF2-40B4-BE49-F238E27FC236}">
                <a16:creationId xmlns="" xmlns:a16="http://schemas.microsoft.com/office/drawing/2014/main" id="{A82013CF-2A40-4331-84F8-74C4532049C3}"/>
              </a:ext>
            </a:extLst>
          </p:cNvPr>
          <p:cNvSpPr>
            <a:spLocks noGrp="1"/>
          </p:cNvSpPr>
          <p:nvPr>
            <p:ph type="ftr" sz="quarter" idx="11"/>
          </p:nvPr>
        </p:nvSpPr>
        <p:spPr/>
        <p:txBody>
          <a:bodyPr/>
          <a:lstStyle/>
          <a:p>
            <a:r>
              <a:rPr lang="nl-NL"/>
              <a:t>WND 2018</a:t>
            </a:r>
          </a:p>
        </p:txBody>
      </p:sp>
      <p:sp>
        <p:nvSpPr>
          <p:cNvPr id="6" name="Tijdelijke aanduiding voor dianummer 5">
            <a:extLst>
              <a:ext uri="{FF2B5EF4-FFF2-40B4-BE49-F238E27FC236}">
                <a16:creationId xmlns="" xmlns:a16="http://schemas.microsoft.com/office/drawing/2014/main" id="{C01F373F-59ED-4FF1-B65D-7F70516B3813}"/>
              </a:ext>
            </a:extLst>
          </p:cNvPr>
          <p:cNvSpPr>
            <a:spLocks noGrp="1"/>
          </p:cNvSpPr>
          <p:nvPr>
            <p:ph type="sldNum" sz="quarter" idx="12"/>
          </p:nvPr>
        </p:nvSpPr>
        <p:spPr/>
        <p:txBody>
          <a:bodyPr/>
          <a:lstStyle/>
          <a:p>
            <a:fld id="{A062DCCF-2039-4E65-87B5-52B224C92BA3}" type="slidenum">
              <a:rPr lang="nl-NL" smtClean="0"/>
              <a:t>‹nr.›</a:t>
            </a:fld>
            <a:endParaRPr lang="nl-NL"/>
          </a:p>
        </p:txBody>
      </p:sp>
    </p:spTree>
    <p:extLst>
      <p:ext uri="{BB962C8B-B14F-4D97-AF65-F5344CB8AC3E}">
        <p14:creationId xmlns:p14="http://schemas.microsoft.com/office/powerpoint/2010/main" val="1581757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52DE4DD-1B45-4998-BB2B-52F26859397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 xmlns:a16="http://schemas.microsoft.com/office/drawing/2014/main" id="{95166420-8E5D-48A6-8019-27E33A4460BB}"/>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 xmlns:a16="http://schemas.microsoft.com/office/drawing/2014/main" id="{179FF506-AE78-45EA-9454-DEA271C937A0}"/>
              </a:ext>
            </a:extLst>
          </p:cNvPr>
          <p:cNvSpPr>
            <a:spLocks noGrp="1"/>
          </p:cNvSpPr>
          <p:nvPr>
            <p:ph type="dt" sz="half" idx="10"/>
          </p:nvPr>
        </p:nvSpPr>
        <p:spPr/>
        <p:txBody>
          <a:bodyPr/>
          <a:lstStyle/>
          <a:p>
            <a:r>
              <a:rPr lang="nl-NL"/>
              <a:t>14-12-2018</a:t>
            </a:r>
          </a:p>
        </p:txBody>
      </p:sp>
      <p:sp>
        <p:nvSpPr>
          <p:cNvPr id="5" name="Tijdelijke aanduiding voor voettekst 4">
            <a:extLst>
              <a:ext uri="{FF2B5EF4-FFF2-40B4-BE49-F238E27FC236}">
                <a16:creationId xmlns="" xmlns:a16="http://schemas.microsoft.com/office/drawing/2014/main" id="{28438B55-7797-4EEA-82B0-EA2D424B90FD}"/>
              </a:ext>
            </a:extLst>
          </p:cNvPr>
          <p:cNvSpPr>
            <a:spLocks noGrp="1"/>
          </p:cNvSpPr>
          <p:nvPr>
            <p:ph type="ftr" sz="quarter" idx="11"/>
          </p:nvPr>
        </p:nvSpPr>
        <p:spPr/>
        <p:txBody>
          <a:bodyPr/>
          <a:lstStyle/>
          <a:p>
            <a:r>
              <a:rPr lang="nl-NL"/>
              <a:t>WND 2018</a:t>
            </a:r>
          </a:p>
        </p:txBody>
      </p:sp>
      <p:sp>
        <p:nvSpPr>
          <p:cNvPr id="6" name="Tijdelijke aanduiding voor dianummer 5">
            <a:extLst>
              <a:ext uri="{FF2B5EF4-FFF2-40B4-BE49-F238E27FC236}">
                <a16:creationId xmlns="" xmlns:a16="http://schemas.microsoft.com/office/drawing/2014/main" id="{1BFF7E2B-EFA6-4C68-8B9D-FE2FE3472D5D}"/>
              </a:ext>
            </a:extLst>
          </p:cNvPr>
          <p:cNvSpPr>
            <a:spLocks noGrp="1"/>
          </p:cNvSpPr>
          <p:nvPr>
            <p:ph type="sldNum" sz="quarter" idx="12"/>
          </p:nvPr>
        </p:nvSpPr>
        <p:spPr/>
        <p:txBody>
          <a:bodyPr/>
          <a:lstStyle/>
          <a:p>
            <a:fld id="{A062DCCF-2039-4E65-87B5-52B224C92BA3}" type="slidenum">
              <a:rPr lang="nl-NL" smtClean="0"/>
              <a:t>‹nr.›</a:t>
            </a:fld>
            <a:endParaRPr lang="nl-NL"/>
          </a:p>
        </p:txBody>
      </p:sp>
    </p:spTree>
    <p:extLst>
      <p:ext uri="{BB962C8B-B14F-4D97-AF65-F5344CB8AC3E}">
        <p14:creationId xmlns:p14="http://schemas.microsoft.com/office/powerpoint/2010/main" val="164788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94357CF-EA49-43B7-A3F8-14111827B32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 xmlns:a16="http://schemas.microsoft.com/office/drawing/2014/main" id="{AB2469FD-0D4F-4147-8D59-445E49511A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 xmlns:a16="http://schemas.microsoft.com/office/drawing/2014/main" id="{4BD0BF60-99EF-49D2-A855-207C5DD0351B}"/>
              </a:ext>
            </a:extLst>
          </p:cNvPr>
          <p:cNvSpPr>
            <a:spLocks noGrp="1"/>
          </p:cNvSpPr>
          <p:nvPr>
            <p:ph type="dt" sz="half" idx="10"/>
          </p:nvPr>
        </p:nvSpPr>
        <p:spPr/>
        <p:txBody>
          <a:bodyPr/>
          <a:lstStyle/>
          <a:p>
            <a:r>
              <a:rPr lang="nl-NL"/>
              <a:t>14-12-2018</a:t>
            </a:r>
          </a:p>
        </p:txBody>
      </p:sp>
      <p:sp>
        <p:nvSpPr>
          <p:cNvPr id="5" name="Tijdelijke aanduiding voor voettekst 4">
            <a:extLst>
              <a:ext uri="{FF2B5EF4-FFF2-40B4-BE49-F238E27FC236}">
                <a16:creationId xmlns="" xmlns:a16="http://schemas.microsoft.com/office/drawing/2014/main" id="{8369A77C-35EF-48C4-B83F-A2E4A67F419A}"/>
              </a:ext>
            </a:extLst>
          </p:cNvPr>
          <p:cNvSpPr>
            <a:spLocks noGrp="1"/>
          </p:cNvSpPr>
          <p:nvPr>
            <p:ph type="ftr" sz="quarter" idx="11"/>
          </p:nvPr>
        </p:nvSpPr>
        <p:spPr/>
        <p:txBody>
          <a:bodyPr/>
          <a:lstStyle/>
          <a:p>
            <a:r>
              <a:rPr lang="nl-NL"/>
              <a:t>WND 2018</a:t>
            </a:r>
          </a:p>
        </p:txBody>
      </p:sp>
      <p:sp>
        <p:nvSpPr>
          <p:cNvPr id="6" name="Tijdelijke aanduiding voor dianummer 5">
            <a:extLst>
              <a:ext uri="{FF2B5EF4-FFF2-40B4-BE49-F238E27FC236}">
                <a16:creationId xmlns="" xmlns:a16="http://schemas.microsoft.com/office/drawing/2014/main" id="{847C87E6-6289-4F15-9AE6-7539DA4EF9D4}"/>
              </a:ext>
            </a:extLst>
          </p:cNvPr>
          <p:cNvSpPr>
            <a:spLocks noGrp="1"/>
          </p:cNvSpPr>
          <p:nvPr>
            <p:ph type="sldNum" sz="quarter" idx="12"/>
          </p:nvPr>
        </p:nvSpPr>
        <p:spPr/>
        <p:txBody>
          <a:bodyPr/>
          <a:lstStyle/>
          <a:p>
            <a:fld id="{A062DCCF-2039-4E65-87B5-52B224C92BA3}" type="slidenum">
              <a:rPr lang="nl-NL" smtClean="0"/>
              <a:t>‹nr.›</a:t>
            </a:fld>
            <a:endParaRPr lang="nl-NL"/>
          </a:p>
        </p:txBody>
      </p:sp>
    </p:spTree>
    <p:extLst>
      <p:ext uri="{BB962C8B-B14F-4D97-AF65-F5344CB8AC3E}">
        <p14:creationId xmlns:p14="http://schemas.microsoft.com/office/powerpoint/2010/main" val="3176062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B3097F4-3501-489E-BA60-FDD1FED263A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 xmlns:a16="http://schemas.microsoft.com/office/drawing/2014/main" id="{4C96732C-E83B-48E0-A5A8-8DB8EFD6418E}"/>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 xmlns:a16="http://schemas.microsoft.com/office/drawing/2014/main" id="{1352FB2B-F5C2-41C3-B110-590FD3E18FA4}"/>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 xmlns:a16="http://schemas.microsoft.com/office/drawing/2014/main" id="{E852FAE8-73CC-4A26-8839-641021ECFFD6}"/>
              </a:ext>
            </a:extLst>
          </p:cNvPr>
          <p:cNvSpPr>
            <a:spLocks noGrp="1"/>
          </p:cNvSpPr>
          <p:nvPr>
            <p:ph type="dt" sz="half" idx="10"/>
          </p:nvPr>
        </p:nvSpPr>
        <p:spPr/>
        <p:txBody>
          <a:bodyPr/>
          <a:lstStyle/>
          <a:p>
            <a:r>
              <a:rPr lang="nl-NL"/>
              <a:t>14-12-2018</a:t>
            </a:r>
          </a:p>
        </p:txBody>
      </p:sp>
      <p:sp>
        <p:nvSpPr>
          <p:cNvPr id="6" name="Tijdelijke aanduiding voor voettekst 5">
            <a:extLst>
              <a:ext uri="{FF2B5EF4-FFF2-40B4-BE49-F238E27FC236}">
                <a16:creationId xmlns="" xmlns:a16="http://schemas.microsoft.com/office/drawing/2014/main" id="{5F01DA3A-3B43-45BE-A1F5-F566D964A10A}"/>
              </a:ext>
            </a:extLst>
          </p:cNvPr>
          <p:cNvSpPr>
            <a:spLocks noGrp="1"/>
          </p:cNvSpPr>
          <p:nvPr>
            <p:ph type="ftr" sz="quarter" idx="11"/>
          </p:nvPr>
        </p:nvSpPr>
        <p:spPr/>
        <p:txBody>
          <a:bodyPr/>
          <a:lstStyle/>
          <a:p>
            <a:r>
              <a:rPr lang="nl-NL"/>
              <a:t>WND 2018</a:t>
            </a:r>
          </a:p>
        </p:txBody>
      </p:sp>
      <p:sp>
        <p:nvSpPr>
          <p:cNvPr id="7" name="Tijdelijke aanduiding voor dianummer 6">
            <a:extLst>
              <a:ext uri="{FF2B5EF4-FFF2-40B4-BE49-F238E27FC236}">
                <a16:creationId xmlns="" xmlns:a16="http://schemas.microsoft.com/office/drawing/2014/main" id="{D1BB0900-54C7-4133-9924-45D8ED651222}"/>
              </a:ext>
            </a:extLst>
          </p:cNvPr>
          <p:cNvSpPr>
            <a:spLocks noGrp="1"/>
          </p:cNvSpPr>
          <p:nvPr>
            <p:ph type="sldNum" sz="quarter" idx="12"/>
          </p:nvPr>
        </p:nvSpPr>
        <p:spPr/>
        <p:txBody>
          <a:bodyPr/>
          <a:lstStyle/>
          <a:p>
            <a:fld id="{A062DCCF-2039-4E65-87B5-52B224C92BA3}" type="slidenum">
              <a:rPr lang="nl-NL" smtClean="0"/>
              <a:t>‹nr.›</a:t>
            </a:fld>
            <a:endParaRPr lang="nl-NL"/>
          </a:p>
        </p:txBody>
      </p:sp>
    </p:spTree>
    <p:extLst>
      <p:ext uri="{BB962C8B-B14F-4D97-AF65-F5344CB8AC3E}">
        <p14:creationId xmlns:p14="http://schemas.microsoft.com/office/powerpoint/2010/main" val="2087797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9DD0373-4073-4605-A79B-BCBE4C89541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 xmlns:a16="http://schemas.microsoft.com/office/drawing/2014/main" id="{8156702C-FC34-4778-981D-0788EA3239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 xmlns:a16="http://schemas.microsoft.com/office/drawing/2014/main" id="{9CD47E53-FE7C-4FFB-9854-80260816694A}"/>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 xmlns:a16="http://schemas.microsoft.com/office/drawing/2014/main" id="{DBF0CE41-1C87-4274-BB8D-E8600D5435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 xmlns:a16="http://schemas.microsoft.com/office/drawing/2014/main" id="{BE065339-64A4-445E-B199-3A0C26A8811F}"/>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 xmlns:a16="http://schemas.microsoft.com/office/drawing/2014/main" id="{10382909-38E6-4F3A-A75C-FB6D5802F1C3}"/>
              </a:ext>
            </a:extLst>
          </p:cNvPr>
          <p:cNvSpPr>
            <a:spLocks noGrp="1"/>
          </p:cNvSpPr>
          <p:nvPr>
            <p:ph type="dt" sz="half" idx="10"/>
          </p:nvPr>
        </p:nvSpPr>
        <p:spPr/>
        <p:txBody>
          <a:bodyPr/>
          <a:lstStyle/>
          <a:p>
            <a:r>
              <a:rPr lang="nl-NL"/>
              <a:t>14-12-2018</a:t>
            </a:r>
          </a:p>
        </p:txBody>
      </p:sp>
      <p:sp>
        <p:nvSpPr>
          <p:cNvPr id="8" name="Tijdelijke aanduiding voor voettekst 7">
            <a:extLst>
              <a:ext uri="{FF2B5EF4-FFF2-40B4-BE49-F238E27FC236}">
                <a16:creationId xmlns="" xmlns:a16="http://schemas.microsoft.com/office/drawing/2014/main" id="{F645BE57-4519-42F4-ABF7-8552DE0A85F6}"/>
              </a:ext>
            </a:extLst>
          </p:cNvPr>
          <p:cNvSpPr>
            <a:spLocks noGrp="1"/>
          </p:cNvSpPr>
          <p:nvPr>
            <p:ph type="ftr" sz="quarter" idx="11"/>
          </p:nvPr>
        </p:nvSpPr>
        <p:spPr/>
        <p:txBody>
          <a:bodyPr/>
          <a:lstStyle/>
          <a:p>
            <a:r>
              <a:rPr lang="nl-NL"/>
              <a:t>WND 2018</a:t>
            </a:r>
          </a:p>
        </p:txBody>
      </p:sp>
      <p:sp>
        <p:nvSpPr>
          <p:cNvPr id="9" name="Tijdelijke aanduiding voor dianummer 8">
            <a:extLst>
              <a:ext uri="{FF2B5EF4-FFF2-40B4-BE49-F238E27FC236}">
                <a16:creationId xmlns="" xmlns:a16="http://schemas.microsoft.com/office/drawing/2014/main" id="{E2D8248E-837F-4107-A004-FF53649FBA3B}"/>
              </a:ext>
            </a:extLst>
          </p:cNvPr>
          <p:cNvSpPr>
            <a:spLocks noGrp="1"/>
          </p:cNvSpPr>
          <p:nvPr>
            <p:ph type="sldNum" sz="quarter" idx="12"/>
          </p:nvPr>
        </p:nvSpPr>
        <p:spPr/>
        <p:txBody>
          <a:bodyPr/>
          <a:lstStyle/>
          <a:p>
            <a:fld id="{A062DCCF-2039-4E65-87B5-52B224C92BA3}" type="slidenum">
              <a:rPr lang="nl-NL" smtClean="0"/>
              <a:t>‹nr.›</a:t>
            </a:fld>
            <a:endParaRPr lang="nl-NL"/>
          </a:p>
        </p:txBody>
      </p:sp>
    </p:spTree>
    <p:extLst>
      <p:ext uri="{BB962C8B-B14F-4D97-AF65-F5344CB8AC3E}">
        <p14:creationId xmlns:p14="http://schemas.microsoft.com/office/powerpoint/2010/main" val="2091014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D746956-E89F-4BD6-BE48-FB6BE9F3BB2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 xmlns:a16="http://schemas.microsoft.com/office/drawing/2014/main" id="{2349F8B8-A6B2-4F10-989D-F2661F299AC0}"/>
              </a:ext>
            </a:extLst>
          </p:cNvPr>
          <p:cNvSpPr>
            <a:spLocks noGrp="1"/>
          </p:cNvSpPr>
          <p:nvPr>
            <p:ph type="dt" sz="half" idx="10"/>
          </p:nvPr>
        </p:nvSpPr>
        <p:spPr/>
        <p:txBody>
          <a:bodyPr/>
          <a:lstStyle/>
          <a:p>
            <a:r>
              <a:rPr lang="nl-NL"/>
              <a:t>14-12-2018</a:t>
            </a:r>
          </a:p>
        </p:txBody>
      </p:sp>
      <p:sp>
        <p:nvSpPr>
          <p:cNvPr id="4" name="Tijdelijke aanduiding voor voettekst 3">
            <a:extLst>
              <a:ext uri="{FF2B5EF4-FFF2-40B4-BE49-F238E27FC236}">
                <a16:creationId xmlns="" xmlns:a16="http://schemas.microsoft.com/office/drawing/2014/main" id="{F38C606D-0054-4F2B-A9FA-94877888D9D8}"/>
              </a:ext>
            </a:extLst>
          </p:cNvPr>
          <p:cNvSpPr>
            <a:spLocks noGrp="1"/>
          </p:cNvSpPr>
          <p:nvPr>
            <p:ph type="ftr" sz="quarter" idx="11"/>
          </p:nvPr>
        </p:nvSpPr>
        <p:spPr/>
        <p:txBody>
          <a:bodyPr/>
          <a:lstStyle/>
          <a:p>
            <a:r>
              <a:rPr lang="nl-NL"/>
              <a:t>WND 2018</a:t>
            </a:r>
          </a:p>
        </p:txBody>
      </p:sp>
      <p:sp>
        <p:nvSpPr>
          <p:cNvPr id="5" name="Tijdelijke aanduiding voor dianummer 4">
            <a:extLst>
              <a:ext uri="{FF2B5EF4-FFF2-40B4-BE49-F238E27FC236}">
                <a16:creationId xmlns="" xmlns:a16="http://schemas.microsoft.com/office/drawing/2014/main" id="{201427F9-FF84-459F-A1AF-17F05DEF3B05}"/>
              </a:ext>
            </a:extLst>
          </p:cNvPr>
          <p:cNvSpPr>
            <a:spLocks noGrp="1"/>
          </p:cNvSpPr>
          <p:nvPr>
            <p:ph type="sldNum" sz="quarter" idx="12"/>
          </p:nvPr>
        </p:nvSpPr>
        <p:spPr/>
        <p:txBody>
          <a:bodyPr/>
          <a:lstStyle/>
          <a:p>
            <a:fld id="{A062DCCF-2039-4E65-87B5-52B224C92BA3}" type="slidenum">
              <a:rPr lang="nl-NL" smtClean="0"/>
              <a:t>‹nr.›</a:t>
            </a:fld>
            <a:endParaRPr lang="nl-NL"/>
          </a:p>
        </p:txBody>
      </p:sp>
    </p:spTree>
    <p:extLst>
      <p:ext uri="{BB962C8B-B14F-4D97-AF65-F5344CB8AC3E}">
        <p14:creationId xmlns:p14="http://schemas.microsoft.com/office/powerpoint/2010/main" val="223442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 xmlns:a16="http://schemas.microsoft.com/office/drawing/2014/main" id="{ADEC272B-5CC8-4D01-AD12-B90A520B310E}"/>
              </a:ext>
            </a:extLst>
          </p:cNvPr>
          <p:cNvSpPr>
            <a:spLocks noGrp="1"/>
          </p:cNvSpPr>
          <p:nvPr>
            <p:ph type="dt" sz="half" idx="10"/>
          </p:nvPr>
        </p:nvSpPr>
        <p:spPr/>
        <p:txBody>
          <a:bodyPr/>
          <a:lstStyle/>
          <a:p>
            <a:r>
              <a:rPr lang="nl-NL"/>
              <a:t>14-12-2018</a:t>
            </a:r>
          </a:p>
        </p:txBody>
      </p:sp>
      <p:sp>
        <p:nvSpPr>
          <p:cNvPr id="3" name="Tijdelijke aanduiding voor voettekst 2">
            <a:extLst>
              <a:ext uri="{FF2B5EF4-FFF2-40B4-BE49-F238E27FC236}">
                <a16:creationId xmlns="" xmlns:a16="http://schemas.microsoft.com/office/drawing/2014/main" id="{74C9FABA-B346-44AF-97DE-A0624EDB7E67}"/>
              </a:ext>
            </a:extLst>
          </p:cNvPr>
          <p:cNvSpPr>
            <a:spLocks noGrp="1"/>
          </p:cNvSpPr>
          <p:nvPr>
            <p:ph type="ftr" sz="quarter" idx="11"/>
          </p:nvPr>
        </p:nvSpPr>
        <p:spPr/>
        <p:txBody>
          <a:bodyPr/>
          <a:lstStyle/>
          <a:p>
            <a:r>
              <a:rPr lang="nl-NL"/>
              <a:t>WND 2018</a:t>
            </a:r>
          </a:p>
        </p:txBody>
      </p:sp>
      <p:sp>
        <p:nvSpPr>
          <p:cNvPr id="4" name="Tijdelijke aanduiding voor dianummer 3">
            <a:extLst>
              <a:ext uri="{FF2B5EF4-FFF2-40B4-BE49-F238E27FC236}">
                <a16:creationId xmlns="" xmlns:a16="http://schemas.microsoft.com/office/drawing/2014/main" id="{2F261369-42A9-4CB2-82F6-40946C332EF5}"/>
              </a:ext>
            </a:extLst>
          </p:cNvPr>
          <p:cNvSpPr>
            <a:spLocks noGrp="1"/>
          </p:cNvSpPr>
          <p:nvPr>
            <p:ph type="sldNum" sz="quarter" idx="12"/>
          </p:nvPr>
        </p:nvSpPr>
        <p:spPr/>
        <p:txBody>
          <a:bodyPr/>
          <a:lstStyle/>
          <a:p>
            <a:fld id="{A062DCCF-2039-4E65-87B5-52B224C92BA3}" type="slidenum">
              <a:rPr lang="nl-NL" smtClean="0"/>
              <a:t>‹nr.›</a:t>
            </a:fld>
            <a:endParaRPr lang="nl-NL"/>
          </a:p>
        </p:txBody>
      </p:sp>
    </p:spTree>
    <p:extLst>
      <p:ext uri="{BB962C8B-B14F-4D97-AF65-F5344CB8AC3E}">
        <p14:creationId xmlns:p14="http://schemas.microsoft.com/office/powerpoint/2010/main" val="306586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71F9834-18C7-4BF8-8CCC-11392EE595D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 xmlns:a16="http://schemas.microsoft.com/office/drawing/2014/main" id="{3C9F47AD-2BDB-4C62-B5BD-B2AB3044DD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 xmlns:a16="http://schemas.microsoft.com/office/drawing/2014/main" id="{F46DD7DB-7836-4AA7-B61C-AA4A2C7A74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 xmlns:a16="http://schemas.microsoft.com/office/drawing/2014/main" id="{CBB42E06-A66D-416A-8D02-7818A7C2D2F9}"/>
              </a:ext>
            </a:extLst>
          </p:cNvPr>
          <p:cNvSpPr>
            <a:spLocks noGrp="1"/>
          </p:cNvSpPr>
          <p:nvPr>
            <p:ph type="dt" sz="half" idx="10"/>
          </p:nvPr>
        </p:nvSpPr>
        <p:spPr/>
        <p:txBody>
          <a:bodyPr/>
          <a:lstStyle/>
          <a:p>
            <a:r>
              <a:rPr lang="nl-NL"/>
              <a:t>14-12-2018</a:t>
            </a:r>
          </a:p>
        </p:txBody>
      </p:sp>
      <p:sp>
        <p:nvSpPr>
          <p:cNvPr id="6" name="Tijdelijke aanduiding voor voettekst 5">
            <a:extLst>
              <a:ext uri="{FF2B5EF4-FFF2-40B4-BE49-F238E27FC236}">
                <a16:creationId xmlns="" xmlns:a16="http://schemas.microsoft.com/office/drawing/2014/main" id="{48814375-18AB-4C90-9867-D9854A172462}"/>
              </a:ext>
            </a:extLst>
          </p:cNvPr>
          <p:cNvSpPr>
            <a:spLocks noGrp="1"/>
          </p:cNvSpPr>
          <p:nvPr>
            <p:ph type="ftr" sz="quarter" idx="11"/>
          </p:nvPr>
        </p:nvSpPr>
        <p:spPr/>
        <p:txBody>
          <a:bodyPr/>
          <a:lstStyle/>
          <a:p>
            <a:r>
              <a:rPr lang="nl-NL"/>
              <a:t>WND 2018</a:t>
            </a:r>
          </a:p>
        </p:txBody>
      </p:sp>
      <p:sp>
        <p:nvSpPr>
          <p:cNvPr id="7" name="Tijdelijke aanduiding voor dianummer 6">
            <a:extLst>
              <a:ext uri="{FF2B5EF4-FFF2-40B4-BE49-F238E27FC236}">
                <a16:creationId xmlns="" xmlns:a16="http://schemas.microsoft.com/office/drawing/2014/main" id="{4231F0EF-E599-4E1F-8DE9-80D0B900DA62}"/>
              </a:ext>
            </a:extLst>
          </p:cNvPr>
          <p:cNvSpPr>
            <a:spLocks noGrp="1"/>
          </p:cNvSpPr>
          <p:nvPr>
            <p:ph type="sldNum" sz="quarter" idx="12"/>
          </p:nvPr>
        </p:nvSpPr>
        <p:spPr/>
        <p:txBody>
          <a:bodyPr/>
          <a:lstStyle/>
          <a:p>
            <a:fld id="{A062DCCF-2039-4E65-87B5-52B224C92BA3}" type="slidenum">
              <a:rPr lang="nl-NL" smtClean="0"/>
              <a:t>‹nr.›</a:t>
            </a:fld>
            <a:endParaRPr lang="nl-NL"/>
          </a:p>
        </p:txBody>
      </p:sp>
    </p:spTree>
    <p:extLst>
      <p:ext uri="{BB962C8B-B14F-4D97-AF65-F5344CB8AC3E}">
        <p14:creationId xmlns:p14="http://schemas.microsoft.com/office/powerpoint/2010/main" val="2041607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D9402F0-A08A-4C67-9EF1-30E5F26AE1F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 xmlns:a16="http://schemas.microsoft.com/office/drawing/2014/main" id="{6C0131FD-0A99-4DE1-9B68-4B0E1DA1E5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 xmlns:a16="http://schemas.microsoft.com/office/drawing/2014/main" id="{0DB98B71-F747-4F38-A15A-26AE792BA5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 xmlns:a16="http://schemas.microsoft.com/office/drawing/2014/main" id="{A37CD8F2-56CC-4924-8BBD-B239A4AABD25}"/>
              </a:ext>
            </a:extLst>
          </p:cNvPr>
          <p:cNvSpPr>
            <a:spLocks noGrp="1"/>
          </p:cNvSpPr>
          <p:nvPr>
            <p:ph type="dt" sz="half" idx="10"/>
          </p:nvPr>
        </p:nvSpPr>
        <p:spPr/>
        <p:txBody>
          <a:bodyPr/>
          <a:lstStyle/>
          <a:p>
            <a:r>
              <a:rPr lang="nl-NL"/>
              <a:t>14-12-2018</a:t>
            </a:r>
          </a:p>
        </p:txBody>
      </p:sp>
      <p:sp>
        <p:nvSpPr>
          <p:cNvPr id="6" name="Tijdelijke aanduiding voor voettekst 5">
            <a:extLst>
              <a:ext uri="{FF2B5EF4-FFF2-40B4-BE49-F238E27FC236}">
                <a16:creationId xmlns="" xmlns:a16="http://schemas.microsoft.com/office/drawing/2014/main" id="{C8DF4679-B038-4835-AD70-49F56C1FC755}"/>
              </a:ext>
            </a:extLst>
          </p:cNvPr>
          <p:cNvSpPr>
            <a:spLocks noGrp="1"/>
          </p:cNvSpPr>
          <p:nvPr>
            <p:ph type="ftr" sz="quarter" idx="11"/>
          </p:nvPr>
        </p:nvSpPr>
        <p:spPr/>
        <p:txBody>
          <a:bodyPr/>
          <a:lstStyle/>
          <a:p>
            <a:r>
              <a:rPr lang="nl-NL"/>
              <a:t>WND 2018</a:t>
            </a:r>
          </a:p>
        </p:txBody>
      </p:sp>
      <p:sp>
        <p:nvSpPr>
          <p:cNvPr id="7" name="Tijdelijke aanduiding voor dianummer 6">
            <a:extLst>
              <a:ext uri="{FF2B5EF4-FFF2-40B4-BE49-F238E27FC236}">
                <a16:creationId xmlns="" xmlns:a16="http://schemas.microsoft.com/office/drawing/2014/main" id="{7189D322-A908-4BBB-A118-D458471DC8DF}"/>
              </a:ext>
            </a:extLst>
          </p:cNvPr>
          <p:cNvSpPr>
            <a:spLocks noGrp="1"/>
          </p:cNvSpPr>
          <p:nvPr>
            <p:ph type="sldNum" sz="quarter" idx="12"/>
          </p:nvPr>
        </p:nvSpPr>
        <p:spPr/>
        <p:txBody>
          <a:bodyPr/>
          <a:lstStyle/>
          <a:p>
            <a:fld id="{A062DCCF-2039-4E65-87B5-52B224C92BA3}" type="slidenum">
              <a:rPr lang="nl-NL" smtClean="0"/>
              <a:t>‹nr.›</a:t>
            </a:fld>
            <a:endParaRPr lang="nl-NL"/>
          </a:p>
        </p:txBody>
      </p:sp>
    </p:spTree>
    <p:extLst>
      <p:ext uri="{BB962C8B-B14F-4D97-AF65-F5344CB8AC3E}">
        <p14:creationId xmlns:p14="http://schemas.microsoft.com/office/powerpoint/2010/main" val="2529789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 xmlns:a16="http://schemas.microsoft.com/office/drawing/2014/main" id="{98C900D8-0E2F-4479-886C-F90D386111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 xmlns:a16="http://schemas.microsoft.com/office/drawing/2014/main" id="{4633F8E3-B8A8-4E55-A16B-32A1BDB667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 xmlns:a16="http://schemas.microsoft.com/office/drawing/2014/main" id="{6821193C-AF28-47C8-B609-B62A0F307F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a:t>14-12-2018</a:t>
            </a:r>
          </a:p>
        </p:txBody>
      </p:sp>
      <p:sp>
        <p:nvSpPr>
          <p:cNvPr id="5" name="Tijdelijke aanduiding voor voettekst 4">
            <a:extLst>
              <a:ext uri="{FF2B5EF4-FFF2-40B4-BE49-F238E27FC236}">
                <a16:creationId xmlns="" xmlns:a16="http://schemas.microsoft.com/office/drawing/2014/main" id="{E3DCF139-82E4-4E72-8B85-443DB92928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WND 2018</a:t>
            </a:r>
          </a:p>
        </p:txBody>
      </p:sp>
      <p:sp>
        <p:nvSpPr>
          <p:cNvPr id="6" name="Tijdelijke aanduiding voor dianummer 5">
            <a:extLst>
              <a:ext uri="{FF2B5EF4-FFF2-40B4-BE49-F238E27FC236}">
                <a16:creationId xmlns="" xmlns:a16="http://schemas.microsoft.com/office/drawing/2014/main" id="{5870ECA1-8DA3-483A-8495-E55BD3307E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2DCCF-2039-4E65-87B5-52B224C92BA3}" type="slidenum">
              <a:rPr lang="nl-NL" smtClean="0"/>
              <a:t>‹nr.›</a:t>
            </a:fld>
            <a:endParaRPr lang="nl-NL"/>
          </a:p>
        </p:txBody>
      </p:sp>
    </p:spTree>
    <p:extLst>
      <p:ext uri="{BB962C8B-B14F-4D97-AF65-F5344CB8AC3E}">
        <p14:creationId xmlns:p14="http://schemas.microsoft.com/office/powerpoint/2010/main" val="4223495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nextgenscience.org/standards/standards" TargetMode="External"/><Relationship Id="rId2" Type="http://schemas.openxmlformats.org/officeDocument/2006/relationships/hyperlink" Target="https://www.oecd-ilibrary.org/education/pisa-2015-assessment-and-analytical-framework_9789264281820-en" TargetMode="External"/><Relationship Id="rId1" Type="http://schemas.openxmlformats.org/officeDocument/2006/relationships/slideLayout" Target="../slideLayouts/slideLayout2.xml"/><Relationship Id="rId4" Type="http://schemas.openxmlformats.org/officeDocument/2006/relationships/hyperlink" Target="https://www.nsta.org/about/positions/climatescience.asp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betavak-nlt.nl/nl/p/lesmateriaa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schooltv.nl/video/klimaatonderzoek-in-de-praktijk-van-oceaanbodem-tot-klimaatreconstructie/#q=klimaatonderzoek" TargetMode="External"/><Relationship Id="rId2" Type="http://schemas.openxmlformats.org/officeDocument/2006/relationships/hyperlink" Target="http://tippingpointahead.nl/" TargetMode="External"/><Relationship Id="rId1" Type="http://schemas.openxmlformats.org/officeDocument/2006/relationships/slideLayout" Target="../slideLayouts/slideLayout2.xml"/><Relationship Id="rId4" Type="http://schemas.openxmlformats.org/officeDocument/2006/relationships/hyperlink" Target="https://www.cmo.nl/grenzeloos/index.php/klimaatverandering2"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climate.gov/teaching" TargetMode="External"/><Relationship Id="rId3" Type="http://schemas.openxmlformats.org/officeDocument/2006/relationships/hyperlink" Target="https://royalsociety.org/topics-policy/projects/climate-change-evidence-causes/" TargetMode="External"/><Relationship Id="rId7" Type="http://schemas.openxmlformats.org/officeDocument/2006/relationships/hyperlink" Target="https://climate.nasa.gov/resources/education/" TargetMode="External"/><Relationship Id="rId2" Type="http://schemas.openxmlformats.org/officeDocument/2006/relationships/hyperlink" Target="https://link.springer.com/content/pdf/10.1007/978-3-319-70199-8.pdf" TargetMode="External"/><Relationship Id="rId1" Type="http://schemas.openxmlformats.org/officeDocument/2006/relationships/slideLayout" Target="../slideLayouts/slideLayout2.xml"/><Relationship Id="rId6" Type="http://schemas.openxmlformats.org/officeDocument/2006/relationships/hyperlink" Target="http://climatecommunication.yale.edu/" TargetMode="External"/><Relationship Id="rId5" Type="http://schemas.openxmlformats.org/officeDocument/2006/relationships/hyperlink" Target="https://climate.nasa.gov/" TargetMode="External"/><Relationship Id="rId4" Type="http://schemas.openxmlformats.org/officeDocument/2006/relationships/hyperlink" Target="https://data.worldbank.org/topic/climate-change"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ted.com/talks/gavin_schmidt_the_emergent_patterns_of_climate_change?language=n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d32ogoqmya1dw8.cloudfront.net/files/earthlabs/cryosphere/realities_vs_misconceptions_ab.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4500CCF-7458-41EE-AABE-E2D7F5E19673}"/>
              </a:ext>
            </a:extLst>
          </p:cNvPr>
          <p:cNvSpPr>
            <a:spLocks noGrp="1"/>
          </p:cNvSpPr>
          <p:nvPr>
            <p:ph type="ctrTitle"/>
          </p:nvPr>
        </p:nvSpPr>
        <p:spPr/>
        <p:txBody>
          <a:bodyPr>
            <a:normAutofit/>
          </a:bodyPr>
          <a:lstStyle/>
          <a:p>
            <a:r>
              <a:rPr lang="en-US" sz="4000" b="1" dirty="0" err="1"/>
              <a:t>Klimaatverandering</a:t>
            </a:r>
            <a:r>
              <a:rPr lang="en-US" sz="4000" b="1" dirty="0"/>
              <a:t>:</a:t>
            </a:r>
            <a:br>
              <a:rPr lang="en-US" sz="4000" b="1" dirty="0"/>
            </a:br>
            <a:r>
              <a:rPr lang="en-US" sz="4000" b="1" dirty="0" err="1"/>
              <a:t>een</a:t>
            </a:r>
            <a:r>
              <a:rPr lang="en-US" sz="4000" b="1" dirty="0"/>
              <a:t> </a:t>
            </a:r>
            <a:r>
              <a:rPr lang="en-US" sz="4000" b="1" dirty="0" err="1"/>
              <a:t>uitdaging</a:t>
            </a:r>
            <a:r>
              <a:rPr lang="en-US" sz="4000" b="1" dirty="0"/>
              <a:t> </a:t>
            </a:r>
            <a:r>
              <a:rPr lang="en-US" sz="4000" b="1" dirty="0" err="1"/>
              <a:t>voor</a:t>
            </a:r>
            <a:r>
              <a:rPr lang="en-US" sz="4000" b="1" dirty="0"/>
              <a:t> het </a:t>
            </a:r>
            <a:r>
              <a:rPr lang="en-US" sz="4000" b="1" dirty="0" err="1"/>
              <a:t>onderwijs</a:t>
            </a:r>
            <a:r>
              <a:rPr lang="en-US" sz="4000" b="1" dirty="0"/>
              <a:t>?</a:t>
            </a:r>
            <a:endParaRPr lang="nl-NL" sz="4000" b="1" dirty="0"/>
          </a:p>
        </p:txBody>
      </p:sp>
      <p:sp>
        <p:nvSpPr>
          <p:cNvPr id="3" name="Ondertitel 2">
            <a:extLst>
              <a:ext uri="{FF2B5EF4-FFF2-40B4-BE49-F238E27FC236}">
                <a16:creationId xmlns="" xmlns:a16="http://schemas.microsoft.com/office/drawing/2014/main" id="{6B55B7E0-A213-469A-A6E1-837D35E386B8}"/>
              </a:ext>
            </a:extLst>
          </p:cNvPr>
          <p:cNvSpPr>
            <a:spLocks noGrp="1"/>
          </p:cNvSpPr>
          <p:nvPr>
            <p:ph type="subTitle" idx="1"/>
          </p:nvPr>
        </p:nvSpPr>
        <p:spPr>
          <a:xfrm>
            <a:off x="879894" y="4244828"/>
            <a:ext cx="10334446" cy="1012971"/>
          </a:xfrm>
        </p:spPr>
        <p:txBody>
          <a:bodyPr>
            <a:noAutofit/>
          </a:bodyPr>
          <a:lstStyle/>
          <a:p>
            <a:r>
              <a:rPr lang="en-US" sz="2800" dirty="0"/>
              <a:t>Harrie Eijkelhof (</a:t>
            </a:r>
            <a:r>
              <a:rPr lang="en-US" sz="2800" dirty="0" err="1"/>
              <a:t>Universiteit</a:t>
            </a:r>
            <a:r>
              <a:rPr lang="en-US" sz="2800" dirty="0"/>
              <a:t> Utrecht)</a:t>
            </a:r>
          </a:p>
          <a:p>
            <a:r>
              <a:rPr lang="en-US" sz="2800" dirty="0"/>
              <a:t>Elwin Savelsbergh (</a:t>
            </a:r>
            <a:r>
              <a:rPr lang="en-US" sz="2800" dirty="0" err="1"/>
              <a:t>Hogeschool</a:t>
            </a:r>
            <a:r>
              <a:rPr lang="en-US" sz="2800" dirty="0"/>
              <a:t> Utrecht/</a:t>
            </a:r>
            <a:r>
              <a:rPr lang="en-US" sz="2800" dirty="0" err="1"/>
              <a:t>Universiteit</a:t>
            </a:r>
            <a:r>
              <a:rPr lang="en-US" sz="2800" dirty="0"/>
              <a:t> Utrecht)</a:t>
            </a:r>
            <a:endParaRPr lang="nl-NL" sz="2800" dirty="0"/>
          </a:p>
        </p:txBody>
      </p:sp>
      <p:sp>
        <p:nvSpPr>
          <p:cNvPr id="4" name="Tijdelijke aanduiding voor datum 3"/>
          <p:cNvSpPr>
            <a:spLocks noGrp="1"/>
          </p:cNvSpPr>
          <p:nvPr>
            <p:ph type="dt" sz="half" idx="10"/>
          </p:nvPr>
        </p:nvSpPr>
        <p:spPr/>
        <p:txBody>
          <a:bodyPr/>
          <a:lstStyle/>
          <a:p>
            <a:r>
              <a:rPr lang="nl-NL"/>
              <a:t>14-12-2018</a:t>
            </a:r>
          </a:p>
        </p:txBody>
      </p:sp>
      <p:sp>
        <p:nvSpPr>
          <p:cNvPr id="5" name="Tijdelijke aanduiding voor voettekst 4"/>
          <p:cNvSpPr>
            <a:spLocks noGrp="1"/>
          </p:cNvSpPr>
          <p:nvPr>
            <p:ph type="ftr" sz="quarter" idx="11"/>
          </p:nvPr>
        </p:nvSpPr>
        <p:spPr/>
        <p:txBody>
          <a:bodyPr/>
          <a:lstStyle/>
          <a:p>
            <a:r>
              <a:rPr lang="nl-NL"/>
              <a:t>WND 2018</a:t>
            </a:r>
          </a:p>
        </p:txBody>
      </p:sp>
      <p:sp>
        <p:nvSpPr>
          <p:cNvPr id="6" name="Tijdelijke aanduiding voor dianummer 5"/>
          <p:cNvSpPr>
            <a:spLocks noGrp="1"/>
          </p:cNvSpPr>
          <p:nvPr>
            <p:ph type="sldNum" sz="quarter" idx="12"/>
          </p:nvPr>
        </p:nvSpPr>
        <p:spPr/>
        <p:txBody>
          <a:bodyPr/>
          <a:lstStyle/>
          <a:p>
            <a:fld id="{A062DCCF-2039-4E65-87B5-52B224C92BA3}" type="slidenum">
              <a:rPr lang="nl-NL" smtClean="0"/>
              <a:t>1</a:t>
            </a:fld>
            <a:endParaRPr lang="nl-NL"/>
          </a:p>
        </p:txBody>
      </p:sp>
    </p:spTree>
    <p:extLst>
      <p:ext uri="{BB962C8B-B14F-4D97-AF65-F5344CB8AC3E}">
        <p14:creationId xmlns:p14="http://schemas.microsoft.com/office/powerpoint/2010/main" val="3115676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4698" y="365125"/>
            <a:ext cx="11160868" cy="1325563"/>
          </a:xfrm>
        </p:spPr>
        <p:txBody>
          <a:bodyPr/>
          <a:lstStyle/>
          <a:p>
            <a:r>
              <a:rPr lang="nl-NL" dirty="0"/>
              <a:t>Ruimtelijk verschillend (hier: effect op visstand)</a:t>
            </a:r>
          </a:p>
        </p:txBody>
      </p:sp>
      <p:pic>
        <p:nvPicPr>
          <p:cNvPr id="4" name="Tijdelijke aanduiding voor inhoud 3"/>
          <p:cNvPicPr>
            <a:picLocks noGrp="1" noChangeAspect="1"/>
          </p:cNvPicPr>
          <p:nvPr>
            <p:ph idx="1"/>
          </p:nvPr>
        </p:nvPicPr>
        <p:blipFill>
          <a:blip r:embed="rId2"/>
          <a:stretch>
            <a:fillRect/>
          </a:stretch>
        </p:blipFill>
        <p:spPr>
          <a:xfrm>
            <a:off x="1043354" y="1281944"/>
            <a:ext cx="9900138" cy="5328286"/>
          </a:xfrm>
          <a:prstGeom prst="rect">
            <a:avLst/>
          </a:prstGeom>
        </p:spPr>
      </p:pic>
      <p:sp>
        <p:nvSpPr>
          <p:cNvPr id="3" name="Tijdelijke aanduiding voor datum 2"/>
          <p:cNvSpPr>
            <a:spLocks noGrp="1"/>
          </p:cNvSpPr>
          <p:nvPr>
            <p:ph type="dt" sz="half" idx="10"/>
          </p:nvPr>
        </p:nvSpPr>
        <p:spPr/>
        <p:txBody>
          <a:bodyPr/>
          <a:lstStyle/>
          <a:p>
            <a:r>
              <a:rPr lang="nl-NL"/>
              <a:t>14-12-2018</a:t>
            </a:r>
          </a:p>
        </p:txBody>
      </p:sp>
      <p:sp>
        <p:nvSpPr>
          <p:cNvPr id="5" name="Tijdelijke aanduiding voor voettekst 4"/>
          <p:cNvSpPr>
            <a:spLocks noGrp="1"/>
          </p:cNvSpPr>
          <p:nvPr>
            <p:ph type="ftr" sz="quarter" idx="11"/>
          </p:nvPr>
        </p:nvSpPr>
        <p:spPr/>
        <p:txBody>
          <a:bodyPr/>
          <a:lstStyle/>
          <a:p>
            <a:r>
              <a:rPr lang="nl-NL"/>
              <a:t>WND 2018</a:t>
            </a:r>
          </a:p>
        </p:txBody>
      </p:sp>
      <p:sp>
        <p:nvSpPr>
          <p:cNvPr id="6" name="Tijdelijke aanduiding voor dianummer 5"/>
          <p:cNvSpPr>
            <a:spLocks noGrp="1"/>
          </p:cNvSpPr>
          <p:nvPr>
            <p:ph type="sldNum" sz="quarter" idx="12"/>
          </p:nvPr>
        </p:nvSpPr>
        <p:spPr/>
        <p:txBody>
          <a:bodyPr/>
          <a:lstStyle/>
          <a:p>
            <a:fld id="{A062DCCF-2039-4E65-87B5-52B224C92BA3}" type="slidenum">
              <a:rPr lang="nl-NL" smtClean="0"/>
              <a:t>10</a:t>
            </a:fld>
            <a:endParaRPr lang="nl-NL"/>
          </a:p>
        </p:txBody>
      </p:sp>
      <p:sp>
        <p:nvSpPr>
          <p:cNvPr id="7" name="Rectangle 6">
            <a:extLst>
              <a:ext uri="{FF2B5EF4-FFF2-40B4-BE49-F238E27FC236}">
                <a16:creationId xmlns="" xmlns:a16="http://schemas.microsoft.com/office/drawing/2014/main" id="{D7B708E7-B2C6-8648-9FBB-56268524A033}"/>
              </a:ext>
            </a:extLst>
          </p:cNvPr>
          <p:cNvSpPr/>
          <p:nvPr/>
        </p:nvSpPr>
        <p:spPr>
          <a:xfrm>
            <a:off x="2759241" y="6287064"/>
            <a:ext cx="7732295" cy="369332"/>
          </a:xfrm>
          <a:prstGeom prst="rect">
            <a:avLst/>
          </a:prstGeom>
        </p:spPr>
        <p:txBody>
          <a:bodyPr wrap="square">
            <a:spAutoFit/>
          </a:bodyPr>
          <a:lstStyle/>
          <a:p>
            <a:r>
              <a:rPr lang="en-US" dirty="0"/>
              <a:t>https://</a:t>
            </a:r>
            <a:r>
              <a:rPr lang="en-US" dirty="0" err="1"/>
              <a:t>www.ipcc.ch</a:t>
            </a:r>
            <a:r>
              <a:rPr lang="en-US" dirty="0"/>
              <a:t>/site/assets/uploads/2018/02/SYR_AR5_FINAL_full.pdf</a:t>
            </a:r>
          </a:p>
        </p:txBody>
      </p:sp>
    </p:spTree>
    <p:extLst>
      <p:ext uri="{BB962C8B-B14F-4D97-AF65-F5344CB8AC3E}">
        <p14:creationId xmlns:p14="http://schemas.microsoft.com/office/powerpoint/2010/main" val="4067058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Biologisch (gekoppelde systemen!)</a:t>
            </a:r>
          </a:p>
        </p:txBody>
      </p:sp>
      <p:pic>
        <p:nvPicPr>
          <p:cNvPr id="4" name="Tijdelijke aanduiding voor inhoud 3"/>
          <p:cNvPicPr>
            <a:picLocks noGrp="1" noChangeAspect="1"/>
          </p:cNvPicPr>
          <p:nvPr>
            <p:ph idx="1"/>
          </p:nvPr>
        </p:nvPicPr>
        <p:blipFill>
          <a:blip r:embed="rId2"/>
          <a:stretch>
            <a:fillRect/>
          </a:stretch>
        </p:blipFill>
        <p:spPr>
          <a:xfrm>
            <a:off x="2936501" y="1825625"/>
            <a:ext cx="6318997" cy="4351338"/>
          </a:xfrm>
          <a:prstGeom prst="rect">
            <a:avLst/>
          </a:prstGeom>
        </p:spPr>
      </p:pic>
      <p:sp>
        <p:nvSpPr>
          <p:cNvPr id="3" name="Tijdelijke aanduiding voor datum 2"/>
          <p:cNvSpPr>
            <a:spLocks noGrp="1"/>
          </p:cNvSpPr>
          <p:nvPr>
            <p:ph type="dt" sz="half" idx="10"/>
          </p:nvPr>
        </p:nvSpPr>
        <p:spPr/>
        <p:txBody>
          <a:bodyPr/>
          <a:lstStyle/>
          <a:p>
            <a:r>
              <a:rPr lang="nl-NL"/>
              <a:t>14-12-2018</a:t>
            </a:r>
          </a:p>
        </p:txBody>
      </p:sp>
      <p:sp>
        <p:nvSpPr>
          <p:cNvPr id="5" name="Tijdelijke aanduiding voor voettekst 4"/>
          <p:cNvSpPr>
            <a:spLocks noGrp="1"/>
          </p:cNvSpPr>
          <p:nvPr>
            <p:ph type="ftr" sz="quarter" idx="11"/>
          </p:nvPr>
        </p:nvSpPr>
        <p:spPr/>
        <p:txBody>
          <a:bodyPr/>
          <a:lstStyle/>
          <a:p>
            <a:r>
              <a:rPr lang="nl-NL"/>
              <a:t>WND 2018</a:t>
            </a:r>
          </a:p>
        </p:txBody>
      </p:sp>
      <p:sp>
        <p:nvSpPr>
          <p:cNvPr id="6" name="Tijdelijke aanduiding voor dianummer 5"/>
          <p:cNvSpPr>
            <a:spLocks noGrp="1"/>
          </p:cNvSpPr>
          <p:nvPr>
            <p:ph type="sldNum" sz="quarter" idx="12"/>
          </p:nvPr>
        </p:nvSpPr>
        <p:spPr/>
        <p:txBody>
          <a:bodyPr/>
          <a:lstStyle/>
          <a:p>
            <a:fld id="{A062DCCF-2039-4E65-87B5-52B224C92BA3}" type="slidenum">
              <a:rPr lang="nl-NL" smtClean="0"/>
              <a:t>11</a:t>
            </a:fld>
            <a:endParaRPr lang="nl-NL"/>
          </a:p>
        </p:txBody>
      </p:sp>
      <p:sp>
        <p:nvSpPr>
          <p:cNvPr id="7" name="Rectangle 6">
            <a:extLst>
              <a:ext uri="{FF2B5EF4-FFF2-40B4-BE49-F238E27FC236}">
                <a16:creationId xmlns="" xmlns:a16="http://schemas.microsoft.com/office/drawing/2014/main" id="{7D9B6217-B1FA-044B-896F-8F46473867B1}"/>
              </a:ext>
            </a:extLst>
          </p:cNvPr>
          <p:cNvSpPr/>
          <p:nvPr/>
        </p:nvSpPr>
        <p:spPr>
          <a:xfrm>
            <a:off x="2735179" y="6311900"/>
            <a:ext cx="7467600" cy="369332"/>
          </a:xfrm>
          <a:prstGeom prst="rect">
            <a:avLst/>
          </a:prstGeom>
        </p:spPr>
        <p:txBody>
          <a:bodyPr wrap="square">
            <a:spAutoFit/>
          </a:bodyPr>
          <a:lstStyle/>
          <a:p>
            <a:r>
              <a:rPr lang="en-US" dirty="0"/>
              <a:t>https://</a:t>
            </a:r>
            <a:r>
              <a:rPr lang="en-US" dirty="0" err="1"/>
              <a:t>www.ipcc.ch</a:t>
            </a:r>
            <a:r>
              <a:rPr lang="en-US" dirty="0"/>
              <a:t>/site/assets/uploads/2018/02/WGIIAR5-PartA_FINAL.pdf</a:t>
            </a:r>
          </a:p>
        </p:txBody>
      </p:sp>
    </p:spTree>
    <p:extLst>
      <p:ext uri="{BB962C8B-B14F-4D97-AF65-F5344CB8AC3E}">
        <p14:creationId xmlns:p14="http://schemas.microsoft.com/office/powerpoint/2010/main" val="2682637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1033670" y="1368427"/>
            <a:ext cx="8966252" cy="4996923"/>
          </a:xfrm>
          <a:prstGeom prst="rect">
            <a:avLst/>
          </a:prstGeom>
        </p:spPr>
      </p:pic>
      <p:sp>
        <p:nvSpPr>
          <p:cNvPr id="2" name="Titel 1"/>
          <p:cNvSpPr>
            <a:spLocks noGrp="1"/>
          </p:cNvSpPr>
          <p:nvPr>
            <p:ph type="title"/>
          </p:nvPr>
        </p:nvSpPr>
        <p:spPr/>
        <p:txBody>
          <a:bodyPr/>
          <a:lstStyle/>
          <a:p>
            <a:r>
              <a:rPr lang="nl-NL" dirty="0"/>
              <a:t>Maatschappelijk/politiek (gekoppelde systemen)</a:t>
            </a:r>
          </a:p>
        </p:txBody>
      </p:sp>
      <p:sp>
        <p:nvSpPr>
          <p:cNvPr id="3" name="Tijdelijke aanduiding voor datum 2"/>
          <p:cNvSpPr>
            <a:spLocks noGrp="1"/>
          </p:cNvSpPr>
          <p:nvPr>
            <p:ph type="dt" sz="half" idx="10"/>
          </p:nvPr>
        </p:nvSpPr>
        <p:spPr/>
        <p:txBody>
          <a:bodyPr/>
          <a:lstStyle/>
          <a:p>
            <a:r>
              <a:rPr lang="nl-NL"/>
              <a:t>14-12-2018</a:t>
            </a:r>
          </a:p>
        </p:txBody>
      </p:sp>
      <p:sp>
        <p:nvSpPr>
          <p:cNvPr id="5" name="Tijdelijke aanduiding voor voettekst 4"/>
          <p:cNvSpPr>
            <a:spLocks noGrp="1"/>
          </p:cNvSpPr>
          <p:nvPr>
            <p:ph type="ftr" sz="quarter" idx="11"/>
          </p:nvPr>
        </p:nvSpPr>
        <p:spPr/>
        <p:txBody>
          <a:bodyPr/>
          <a:lstStyle/>
          <a:p>
            <a:r>
              <a:rPr lang="nl-NL"/>
              <a:t>WND 2018</a:t>
            </a:r>
          </a:p>
        </p:txBody>
      </p:sp>
      <p:sp>
        <p:nvSpPr>
          <p:cNvPr id="6" name="Tijdelijke aanduiding voor dianummer 5"/>
          <p:cNvSpPr>
            <a:spLocks noGrp="1"/>
          </p:cNvSpPr>
          <p:nvPr>
            <p:ph type="sldNum" sz="quarter" idx="12"/>
          </p:nvPr>
        </p:nvSpPr>
        <p:spPr/>
        <p:txBody>
          <a:bodyPr/>
          <a:lstStyle/>
          <a:p>
            <a:fld id="{A062DCCF-2039-4E65-87B5-52B224C92BA3}" type="slidenum">
              <a:rPr lang="nl-NL" smtClean="0"/>
              <a:t>12</a:t>
            </a:fld>
            <a:endParaRPr lang="nl-NL"/>
          </a:p>
        </p:txBody>
      </p:sp>
      <p:sp>
        <p:nvSpPr>
          <p:cNvPr id="7" name="Rectangle 6">
            <a:extLst>
              <a:ext uri="{FF2B5EF4-FFF2-40B4-BE49-F238E27FC236}">
                <a16:creationId xmlns="" xmlns:a16="http://schemas.microsoft.com/office/drawing/2014/main" id="{75B2CBEC-E1F1-6145-9847-C4376C6F9471}"/>
              </a:ext>
            </a:extLst>
          </p:cNvPr>
          <p:cNvSpPr/>
          <p:nvPr/>
        </p:nvSpPr>
        <p:spPr>
          <a:xfrm>
            <a:off x="3072063" y="6353962"/>
            <a:ext cx="7515726" cy="369332"/>
          </a:xfrm>
          <a:prstGeom prst="rect">
            <a:avLst/>
          </a:prstGeom>
        </p:spPr>
        <p:txBody>
          <a:bodyPr wrap="square">
            <a:spAutoFit/>
          </a:bodyPr>
          <a:lstStyle/>
          <a:p>
            <a:r>
              <a:rPr lang="en-US" dirty="0"/>
              <a:t>https://</a:t>
            </a:r>
            <a:r>
              <a:rPr lang="en-US" dirty="0" err="1"/>
              <a:t>www.ipcc.ch</a:t>
            </a:r>
            <a:r>
              <a:rPr lang="en-US" dirty="0"/>
              <a:t>/site/assets/uploads/2018/02/WGIIAR5-PartA_FINAL.pdf</a:t>
            </a:r>
          </a:p>
        </p:txBody>
      </p:sp>
    </p:spTree>
    <p:extLst>
      <p:ext uri="{BB962C8B-B14F-4D97-AF65-F5344CB8AC3E}">
        <p14:creationId xmlns:p14="http://schemas.microsoft.com/office/powerpoint/2010/main" val="1817579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Iets doen heeft een prijs (niets doen ook)</a:t>
            </a:r>
          </a:p>
        </p:txBody>
      </p:sp>
      <p:pic>
        <p:nvPicPr>
          <p:cNvPr id="4" name="Afbeelding 3"/>
          <p:cNvPicPr>
            <a:picLocks noChangeAspect="1"/>
          </p:cNvPicPr>
          <p:nvPr/>
        </p:nvPicPr>
        <p:blipFill>
          <a:blip r:embed="rId2"/>
          <a:stretch>
            <a:fillRect/>
          </a:stretch>
        </p:blipFill>
        <p:spPr>
          <a:xfrm>
            <a:off x="1333866" y="1808284"/>
            <a:ext cx="9324975" cy="4800600"/>
          </a:xfrm>
          <a:prstGeom prst="rect">
            <a:avLst/>
          </a:prstGeom>
        </p:spPr>
      </p:pic>
      <p:sp>
        <p:nvSpPr>
          <p:cNvPr id="3" name="Tijdelijke aanduiding voor datum 2"/>
          <p:cNvSpPr>
            <a:spLocks noGrp="1"/>
          </p:cNvSpPr>
          <p:nvPr>
            <p:ph type="dt" sz="half" idx="10"/>
          </p:nvPr>
        </p:nvSpPr>
        <p:spPr/>
        <p:txBody>
          <a:bodyPr/>
          <a:lstStyle/>
          <a:p>
            <a:r>
              <a:rPr lang="nl-NL"/>
              <a:t>14-12-2018</a:t>
            </a:r>
          </a:p>
        </p:txBody>
      </p:sp>
      <p:sp>
        <p:nvSpPr>
          <p:cNvPr id="5" name="Tijdelijke aanduiding voor voettekst 4"/>
          <p:cNvSpPr>
            <a:spLocks noGrp="1"/>
          </p:cNvSpPr>
          <p:nvPr>
            <p:ph type="ftr" sz="quarter" idx="11"/>
          </p:nvPr>
        </p:nvSpPr>
        <p:spPr/>
        <p:txBody>
          <a:bodyPr/>
          <a:lstStyle/>
          <a:p>
            <a:r>
              <a:rPr lang="nl-NL"/>
              <a:t>WND 2018</a:t>
            </a:r>
          </a:p>
        </p:txBody>
      </p:sp>
      <p:sp>
        <p:nvSpPr>
          <p:cNvPr id="6" name="Tijdelijke aanduiding voor dianummer 5"/>
          <p:cNvSpPr>
            <a:spLocks noGrp="1"/>
          </p:cNvSpPr>
          <p:nvPr>
            <p:ph type="sldNum" sz="quarter" idx="12"/>
          </p:nvPr>
        </p:nvSpPr>
        <p:spPr/>
        <p:txBody>
          <a:bodyPr/>
          <a:lstStyle/>
          <a:p>
            <a:fld id="{A062DCCF-2039-4E65-87B5-52B224C92BA3}" type="slidenum">
              <a:rPr lang="nl-NL" smtClean="0"/>
              <a:t>13</a:t>
            </a:fld>
            <a:endParaRPr lang="nl-NL"/>
          </a:p>
        </p:txBody>
      </p:sp>
      <p:sp>
        <p:nvSpPr>
          <p:cNvPr id="7" name="Rectangle 6">
            <a:extLst>
              <a:ext uri="{FF2B5EF4-FFF2-40B4-BE49-F238E27FC236}">
                <a16:creationId xmlns="" xmlns:a16="http://schemas.microsoft.com/office/drawing/2014/main" id="{9D984AB0-BDA8-7648-9234-3854E447CDAA}"/>
              </a:ext>
            </a:extLst>
          </p:cNvPr>
          <p:cNvSpPr/>
          <p:nvPr/>
        </p:nvSpPr>
        <p:spPr>
          <a:xfrm>
            <a:off x="4106778" y="6431961"/>
            <a:ext cx="7708231" cy="369332"/>
          </a:xfrm>
          <a:prstGeom prst="rect">
            <a:avLst/>
          </a:prstGeom>
        </p:spPr>
        <p:txBody>
          <a:bodyPr wrap="square">
            <a:spAutoFit/>
          </a:bodyPr>
          <a:lstStyle/>
          <a:p>
            <a:r>
              <a:rPr lang="en-US" dirty="0"/>
              <a:t>https://</a:t>
            </a:r>
            <a:r>
              <a:rPr lang="en-US" dirty="0" err="1"/>
              <a:t>www.ipcc.ch</a:t>
            </a:r>
            <a:r>
              <a:rPr lang="en-US" dirty="0"/>
              <a:t>/site/assets/uploads/2018/02/SYR_AR5_FINAL_full.pdf</a:t>
            </a:r>
          </a:p>
        </p:txBody>
      </p:sp>
    </p:spTree>
    <p:extLst>
      <p:ext uri="{BB962C8B-B14F-4D97-AF65-F5344CB8AC3E}">
        <p14:creationId xmlns:p14="http://schemas.microsoft.com/office/powerpoint/2010/main" val="2817102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Frameworks</a:t>
            </a:r>
            <a:r>
              <a:rPr lang="nl-NL" dirty="0"/>
              <a:t>: </a:t>
            </a:r>
            <a:r>
              <a:rPr lang="nl-NL" dirty="0" err="1"/>
              <a:t>Sustainable</a:t>
            </a:r>
            <a:r>
              <a:rPr lang="nl-NL" dirty="0"/>
              <a:t> development goals</a:t>
            </a:r>
          </a:p>
        </p:txBody>
      </p:sp>
      <p:pic>
        <p:nvPicPr>
          <p:cNvPr id="4" name="Afbeelding 3"/>
          <p:cNvPicPr>
            <a:picLocks noChangeAspect="1"/>
          </p:cNvPicPr>
          <p:nvPr/>
        </p:nvPicPr>
        <p:blipFill>
          <a:blip r:embed="rId2"/>
          <a:stretch>
            <a:fillRect/>
          </a:stretch>
        </p:blipFill>
        <p:spPr>
          <a:xfrm>
            <a:off x="1333500" y="1473810"/>
            <a:ext cx="9525000" cy="4848225"/>
          </a:xfrm>
          <a:prstGeom prst="rect">
            <a:avLst/>
          </a:prstGeom>
        </p:spPr>
      </p:pic>
      <p:sp>
        <p:nvSpPr>
          <p:cNvPr id="3" name="Tijdelijke aanduiding voor datum 2"/>
          <p:cNvSpPr>
            <a:spLocks noGrp="1"/>
          </p:cNvSpPr>
          <p:nvPr>
            <p:ph type="dt" sz="half" idx="10"/>
          </p:nvPr>
        </p:nvSpPr>
        <p:spPr/>
        <p:txBody>
          <a:bodyPr/>
          <a:lstStyle/>
          <a:p>
            <a:r>
              <a:rPr lang="nl-NL"/>
              <a:t>14-12-2018</a:t>
            </a:r>
          </a:p>
        </p:txBody>
      </p:sp>
      <p:sp>
        <p:nvSpPr>
          <p:cNvPr id="5" name="Tijdelijke aanduiding voor voettekst 4"/>
          <p:cNvSpPr>
            <a:spLocks noGrp="1"/>
          </p:cNvSpPr>
          <p:nvPr>
            <p:ph type="ftr" sz="quarter" idx="11"/>
          </p:nvPr>
        </p:nvSpPr>
        <p:spPr/>
        <p:txBody>
          <a:bodyPr/>
          <a:lstStyle/>
          <a:p>
            <a:r>
              <a:rPr lang="nl-NL"/>
              <a:t>WND 2018</a:t>
            </a:r>
          </a:p>
        </p:txBody>
      </p:sp>
      <p:sp>
        <p:nvSpPr>
          <p:cNvPr id="6" name="Tijdelijke aanduiding voor dianummer 5"/>
          <p:cNvSpPr>
            <a:spLocks noGrp="1"/>
          </p:cNvSpPr>
          <p:nvPr>
            <p:ph type="sldNum" sz="quarter" idx="12"/>
          </p:nvPr>
        </p:nvSpPr>
        <p:spPr/>
        <p:txBody>
          <a:bodyPr/>
          <a:lstStyle/>
          <a:p>
            <a:fld id="{A062DCCF-2039-4E65-87B5-52B224C92BA3}" type="slidenum">
              <a:rPr lang="nl-NL" smtClean="0"/>
              <a:t>14</a:t>
            </a:fld>
            <a:endParaRPr lang="nl-NL"/>
          </a:p>
        </p:txBody>
      </p:sp>
    </p:spTree>
    <p:extLst>
      <p:ext uri="{BB962C8B-B14F-4D97-AF65-F5344CB8AC3E}">
        <p14:creationId xmlns:p14="http://schemas.microsoft.com/office/powerpoint/2010/main" val="765371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5729287" y="878178"/>
            <a:ext cx="5624513" cy="5614697"/>
          </a:xfrm>
          <a:prstGeom prst="rect">
            <a:avLst/>
          </a:prstGeom>
        </p:spPr>
      </p:pic>
      <p:sp>
        <p:nvSpPr>
          <p:cNvPr id="2" name="Titel 1"/>
          <p:cNvSpPr>
            <a:spLocks noGrp="1"/>
          </p:cNvSpPr>
          <p:nvPr>
            <p:ph type="title"/>
          </p:nvPr>
        </p:nvSpPr>
        <p:spPr/>
        <p:txBody>
          <a:bodyPr/>
          <a:lstStyle/>
          <a:p>
            <a:r>
              <a:rPr lang="nl-NL" dirty="0"/>
              <a:t>Framework: Donuteconomie</a:t>
            </a:r>
          </a:p>
        </p:txBody>
      </p:sp>
      <p:sp>
        <p:nvSpPr>
          <p:cNvPr id="3" name="Tijdelijke aanduiding voor datum 2"/>
          <p:cNvSpPr>
            <a:spLocks noGrp="1"/>
          </p:cNvSpPr>
          <p:nvPr>
            <p:ph type="dt" sz="half" idx="10"/>
          </p:nvPr>
        </p:nvSpPr>
        <p:spPr/>
        <p:txBody>
          <a:bodyPr/>
          <a:lstStyle/>
          <a:p>
            <a:r>
              <a:rPr lang="nl-NL"/>
              <a:t>14-12-2018</a:t>
            </a:r>
          </a:p>
        </p:txBody>
      </p:sp>
      <p:sp>
        <p:nvSpPr>
          <p:cNvPr id="5" name="Tijdelijke aanduiding voor voettekst 4"/>
          <p:cNvSpPr>
            <a:spLocks noGrp="1"/>
          </p:cNvSpPr>
          <p:nvPr>
            <p:ph type="ftr" sz="quarter" idx="11"/>
          </p:nvPr>
        </p:nvSpPr>
        <p:spPr/>
        <p:txBody>
          <a:bodyPr/>
          <a:lstStyle/>
          <a:p>
            <a:r>
              <a:rPr lang="nl-NL"/>
              <a:t>WND 2018</a:t>
            </a:r>
          </a:p>
        </p:txBody>
      </p:sp>
      <p:sp>
        <p:nvSpPr>
          <p:cNvPr id="6" name="Tijdelijke aanduiding voor dianummer 5"/>
          <p:cNvSpPr>
            <a:spLocks noGrp="1"/>
          </p:cNvSpPr>
          <p:nvPr>
            <p:ph type="sldNum" sz="quarter" idx="12"/>
          </p:nvPr>
        </p:nvSpPr>
        <p:spPr/>
        <p:txBody>
          <a:bodyPr/>
          <a:lstStyle/>
          <a:p>
            <a:fld id="{A062DCCF-2039-4E65-87B5-52B224C92BA3}" type="slidenum">
              <a:rPr lang="nl-NL" smtClean="0"/>
              <a:t>15</a:t>
            </a:fld>
            <a:endParaRPr lang="nl-NL"/>
          </a:p>
        </p:txBody>
      </p:sp>
      <p:pic>
        <p:nvPicPr>
          <p:cNvPr id="7" name="Picture 2" descr="Donuteconomie">
            <a:extLst>
              <a:ext uri="{FF2B5EF4-FFF2-40B4-BE49-F238E27FC236}">
                <a16:creationId xmlns="" xmlns:a16="http://schemas.microsoft.com/office/drawing/2014/main" id="{CCF23ECF-7273-EF46-998B-178053EC07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025" y="1690687"/>
            <a:ext cx="2723378" cy="4204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678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Leren voor Duurzame Ontwikkeling</a:t>
            </a:r>
          </a:p>
        </p:txBody>
      </p:sp>
      <p:sp>
        <p:nvSpPr>
          <p:cNvPr id="3" name="Tijdelijke aanduiding voor inhoud 2"/>
          <p:cNvSpPr>
            <a:spLocks noGrp="1"/>
          </p:cNvSpPr>
          <p:nvPr>
            <p:ph idx="1"/>
          </p:nvPr>
        </p:nvSpPr>
        <p:spPr/>
        <p:txBody>
          <a:bodyPr>
            <a:normAutofit/>
          </a:bodyPr>
          <a:lstStyle/>
          <a:p>
            <a:pPr marL="514350" indent="-514350">
              <a:buFont typeface="+mj-lt"/>
              <a:buAutoNum type="arabicPeriod"/>
            </a:pPr>
            <a:r>
              <a:rPr lang="nl-NL" dirty="0"/>
              <a:t>Leerlinggericht </a:t>
            </a:r>
          </a:p>
          <a:p>
            <a:pPr marL="514350" indent="-514350">
              <a:buFont typeface="+mj-lt"/>
              <a:buAutoNum type="arabicPeriod"/>
            </a:pPr>
            <a:r>
              <a:rPr lang="nl-NL" dirty="0" err="1"/>
              <a:t>Waardengeoriënteerd</a:t>
            </a:r>
            <a:r>
              <a:rPr lang="nl-NL" dirty="0"/>
              <a:t> en gericht op kritisch denken </a:t>
            </a:r>
          </a:p>
          <a:p>
            <a:pPr marL="514350" indent="-514350">
              <a:buFont typeface="+mj-lt"/>
              <a:buAutoNum type="arabicPeriod"/>
            </a:pPr>
            <a:r>
              <a:rPr lang="nl-NL" dirty="0"/>
              <a:t>Participatie en samenwerking </a:t>
            </a:r>
          </a:p>
          <a:p>
            <a:pPr marL="514350" indent="-514350">
              <a:buFont typeface="+mj-lt"/>
              <a:buAutoNum type="arabicPeriod"/>
            </a:pPr>
            <a:r>
              <a:rPr lang="nl-NL" dirty="0"/>
              <a:t>Actie- en handelingsgericht</a:t>
            </a:r>
          </a:p>
          <a:p>
            <a:pPr marL="514350" indent="-514350">
              <a:buFont typeface="+mj-lt"/>
              <a:buAutoNum type="arabicPeriod"/>
            </a:pPr>
            <a:r>
              <a:rPr lang="nl-NL" dirty="0"/>
              <a:t>Complexiteit en samenhang</a:t>
            </a:r>
          </a:p>
          <a:p>
            <a:pPr marL="514350" indent="-514350">
              <a:buFont typeface="+mj-lt"/>
              <a:buAutoNum type="arabicPeriod"/>
            </a:pPr>
            <a:r>
              <a:rPr lang="nl-NL" dirty="0"/>
              <a:t>Onderzoekende houding</a:t>
            </a:r>
          </a:p>
          <a:p>
            <a:endParaRPr lang="nl-NL" dirty="0"/>
          </a:p>
        </p:txBody>
      </p:sp>
      <p:pic>
        <p:nvPicPr>
          <p:cNvPr id="4" name="Afbeelding 3"/>
          <p:cNvPicPr>
            <a:picLocks noChangeAspect="1"/>
          </p:cNvPicPr>
          <p:nvPr/>
        </p:nvPicPr>
        <p:blipFill>
          <a:blip r:embed="rId2"/>
          <a:stretch>
            <a:fillRect/>
          </a:stretch>
        </p:blipFill>
        <p:spPr>
          <a:xfrm>
            <a:off x="8885687" y="140677"/>
            <a:ext cx="2799607" cy="3950677"/>
          </a:xfrm>
          <a:prstGeom prst="rect">
            <a:avLst/>
          </a:prstGeom>
        </p:spPr>
      </p:pic>
      <p:sp>
        <p:nvSpPr>
          <p:cNvPr id="5" name="Ovale toelichting 4"/>
          <p:cNvSpPr/>
          <p:nvPr/>
        </p:nvSpPr>
        <p:spPr>
          <a:xfrm>
            <a:off x="7250723" y="4155831"/>
            <a:ext cx="3124200" cy="978877"/>
          </a:xfrm>
          <a:prstGeom prst="wedgeEllipseCallout">
            <a:avLst>
              <a:gd name="adj1" fmla="val -100758"/>
              <a:gd name="adj2" fmla="val -968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Positieve insteek</a:t>
            </a:r>
          </a:p>
        </p:txBody>
      </p:sp>
      <p:sp>
        <p:nvSpPr>
          <p:cNvPr id="6" name="Ovale toelichting 5"/>
          <p:cNvSpPr/>
          <p:nvPr/>
        </p:nvSpPr>
        <p:spPr>
          <a:xfrm>
            <a:off x="6992815" y="5442683"/>
            <a:ext cx="3124200" cy="978877"/>
          </a:xfrm>
          <a:prstGeom prst="wedgeEllipseCallout">
            <a:avLst>
              <a:gd name="adj1" fmla="val -86311"/>
              <a:gd name="adj2" fmla="val -1800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Whole</a:t>
            </a:r>
            <a:r>
              <a:rPr lang="nl-NL" dirty="0"/>
              <a:t> school approach</a:t>
            </a:r>
          </a:p>
        </p:txBody>
      </p:sp>
      <p:sp>
        <p:nvSpPr>
          <p:cNvPr id="7" name="Tijdelijke aanduiding voor datum 6"/>
          <p:cNvSpPr>
            <a:spLocks noGrp="1"/>
          </p:cNvSpPr>
          <p:nvPr>
            <p:ph type="dt" sz="half" idx="10"/>
          </p:nvPr>
        </p:nvSpPr>
        <p:spPr/>
        <p:txBody>
          <a:bodyPr/>
          <a:lstStyle/>
          <a:p>
            <a:r>
              <a:rPr lang="nl-NL"/>
              <a:t>14-12-2018</a:t>
            </a:r>
          </a:p>
        </p:txBody>
      </p:sp>
      <p:sp>
        <p:nvSpPr>
          <p:cNvPr id="8" name="Tijdelijke aanduiding voor voettekst 7"/>
          <p:cNvSpPr>
            <a:spLocks noGrp="1"/>
          </p:cNvSpPr>
          <p:nvPr>
            <p:ph type="ftr" sz="quarter" idx="11"/>
          </p:nvPr>
        </p:nvSpPr>
        <p:spPr/>
        <p:txBody>
          <a:bodyPr/>
          <a:lstStyle/>
          <a:p>
            <a:r>
              <a:rPr lang="nl-NL"/>
              <a:t>WND 2018</a:t>
            </a:r>
          </a:p>
        </p:txBody>
      </p:sp>
      <p:sp>
        <p:nvSpPr>
          <p:cNvPr id="9" name="Tijdelijke aanduiding voor dianummer 8"/>
          <p:cNvSpPr>
            <a:spLocks noGrp="1"/>
          </p:cNvSpPr>
          <p:nvPr>
            <p:ph type="sldNum" sz="quarter" idx="12"/>
          </p:nvPr>
        </p:nvSpPr>
        <p:spPr/>
        <p:txBody>
          <a:bodyPr/>
          <a:lstStyle/>
          <a:p>
            <a:fld id="{A062DCCF-2039-4E65-87B5-52B224C92BA3}" type="slidenum">
              <a:rPr lang="nl-NL" smtClean="0"/>
              <a:t>16</a:t>
            </a:fld>
            <a:endParaRPr lang="nl-NL"/>
          </a:p>
        </p:txBody>
      </p:sp>
    </p:spTree>
    <p:extLst>
      <p:ext uri="{BB962C8B-B14F-4D97-AF65-F5344CB8AC3E}">
        <p14:creationId xmlns:p14="http://schemas.microsoft.com/office/powerpoint/2010/main" val="1309176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Breed of smal/samen of alleen? Klimaat/duurzaamheid in examenprogramma’s</a:t>
            </a:r>
          </a:p>
        </p:txBody>
      </p:sp>
      <p:sp>
        <p:nvSpPr>
          <p:cNvPr id="3" name="Tijdelijke aanduiding voor inhoud 2"/>
          <p:cNvSpPr>
            <a:spLocks noGrp="1"/>
          </p:cNvSpPr>
          <p:nvPr>
            <p:ph idx="1"/>
          </p:nvPr>
        </p:nvSpPr>
        <p:spPr/>
        <p:txBody>
          <a:bodyPr>
            <a:normAutofit lnSpcReduction="10000"/>
          </a:bodyPr>
          <a:lstStyle/>
          <a:p>
            <a:r>
              <a:rPr lang="nl-NL" dirty="0"/>
              <a:t>Natuurkunde: </a:t>
            </a:r>
            <a:r>
              <a:rPr lang="nl" dirty="0"/>
              <a:t>geofysische verschijnselen en processen beschrijven, analyseren en verklaren</a:t>
            </a:r>
            <a:endParaRPr lang="nl-NL" dirty="0"/>
          </a:p>
          <a:p>
            <a:r>
              <a:rPr lang="nl-NL" dirty="0"/>
              <a:t>Biologie: impact op ecosystemen</a:t>
            </a:r>
          </a:p>
          <a:p>
            <a:r>
              <a:rPr lang="nl-NL" dirty="0"/>
              <a:t>Scheikunde: “</a:t>
            </a:r>
            <a:r>
              <a:rPr lang="nl" dirty="0"/>
              <a:t>aspecten van duurzaamheid” analyseren en voorstellen formuleren voor een mogelijke oplossing daarvan. Focus op </a:t>
            </a:r>
            <a:r>
              <a:rPr lang="nl-NL" dirty="0"/>
              <a:t>duurzame productie</a:t>
            </a:r>
          </a:p>
          <a:p>
            <a:r>
              <a:rPr lang="nl-NL" dirty="0"/>
              <a:t>Aardrijkskunde: </a:t>
            </a:r>
            <a:r>
              <a:rPr lang="nl" dirty="0"/>
              <a:t>door de school te kiezen mondiaal milieuvraagstuk … analyseren/oplossingen voorstellen - de aarde als natuurlijk systeem - – lokale verschillen –sociale aspecten.</a:t>
            </a:r>
            <a:endParaRPr lang="nl-NL" dirty="0"/>
          </a:p>
          <a:p>
            <a:r>
              <a:rPr lang="nl-NL" dirty="0"/>
              <a:t>Economie: niks (!)</a:t>
            </a:r>
          </a:p>
        </p:txBody>
      </p:sp>
      <p:sp>
        <p:nvSpPr>
          <p:cNvPr id="4" name="Tijdelijke aanduiding voor datum 3"/>
          <p:cNvSpPr>
            <a:spLocks noGrp="1"/>
          </p:cNvSpPr>
          <p:nvPr>
            <p:ph type="dt" sz="half" idx="10"/>
          </p:nvPr>
        </p:nvSpPr>
        <p:spPr/>
        <p:txBody>
          <a:bodyPr/>
          <a:lstStyle/>
          <a:p>
            <a:r>
              <a:rPr lang="nl-NL"/>
              <a:t>14-12-2018</a:t>
            </a:r>
          </a:p>
        </p:txBody>
      </p:sp>
      <p:sp>
        <p:nvSpPr>
          <p:cNvPr id="5" name="Tijdelijke aanduiding voor voettekst 4"/>
          <p:cNvSpPr>
            <a:spLocks noGrp="1"/>
          </p:cNvSpPr>
          <p:nvPr>
            <p:ph type="ftr" sz="quarter" idx="11"/>
          </p:nvPr>
        </p:nvSpPr>
        <p:spPr/>
        <p:txBody>
          <a:bodyPr/>
          <a:lstStyle/>
          <a:p>
            <a:r>
              <a:rPr lang="nl-NL"/>
              <a:t>WND 2018</a:t>
            </a:r>
          </a:p>
        </p:txBody>
      </p:sp>
      <p:sp>
        <p:nvSpPr>
          <p:cNvPr id="6" name="Tijdelijke aanduiding voor dianummer 5"/>
          <p:cNvSpPr>
            <a:spLocks noGrp="1"/>
          </p:cNvSpPr>
          <p:nvPr>
            <p:ph type="sldNum" sz="quarter" idx="12"/>
          </p:nvPr>
        </p:nvSpPr>
        <p:spPr/>
        <p:txBody>
          <a:bodyPr/>
          <a:lstStyle/>
          <a:p>
            <a:fld id="{A062DCCF-2039-4E65-87B5-52B224C92BA3}" type="slidenum">
              <a:rPr lang="nl-NL" smtClean="0"/>
              <a:t>17</a:t>
            </a:fld>
            <a:endParaRPr lang="nl-NL"/>
          </a:p>
        </p:txBody>
      </p:sp>
    </p:spTree>
    <p:extLst>
      <p:ext uri="{BB962C8B-B14F-4D97-AF65-F5344CB8AC3E}">
        <p14:creationId xmlns:p14="http://schemas.microsoft.com/office/powerpoint/2010/main" val="776522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DDB602B-3E2E-4B17-998F-F9E05E811784}"/>
              </a:ext>
            </a:extLst>
          </p:cNvPr>
          <p:cNvSpPr>
            <a:spLocks noGrp="1"/>
          </p:cNvSpPr>
          <p:nvPr>
            <p:ph type="title"/>
          </p:nvPr>
        </p:nvSpPr>
        <p:spPr/>
        <p:txBody>
          <a:bodyPr>
            <a:normAutofit/>
          </a:bodyPr>
          <a:lstStyle/>
          <a:p>
            <a:pPr algn="ctr"/>
            <a:r>
              <a:rPr lang="en-US" sz="4000" b="1" dirty="0" err="1"/>
              <a:t>Uw</a:t>
            </a:r>
            <a:r>
              <a:rPr lang="en-US" sz="4000" b="1" dirty="0"/>
              <a:t> </a:t>
            </a:r>
            <a:r>
              <a:rPr lang="en-US" sz="4000" b="1" dirty="0" err="1"/>
              <a:t>ervaringen</a:t>
            </a:r>
            <a:r>
              <a:rPr lang="en-US" sz="4000" b="1" dirty="0"/>
              <a:t> met </a:t>
            </a:r>
            <a:r>
              <a:rPr lang="en-US" sz="4000" b="1" dirty="0" err="1"/>
              <a:t>klimaatonderwijs</a:t>
            </a:r>
            <a:endParaRPr lang="nl-NL" sz="4000" b="1" dirty="0"/>
          </a:p>
        </p:txBody>
      </p:sp>
      <p:sp>
        <p:nvSpPr>
          <p:cNvPr id="3" name="Tijdelijke aanduiding voor inhoud 2">
            <a:extLst>
              <a:ext uri="{FF2B5EF4-FFF2-40B4-BE49-F238E27FC236}">
                <a16:creationId xmlns="" xmlns:a16="http://schemas.microsoft.com/office/drawing/2014/main" id="{1A7F153C-90C8-4AAF-B7C0-1A25823958D5}"/>
              </a:ext>
            </a:extLst>
          </p:cNvPr>
          <p:cNvSpPr>
            <a:spLocks noGrp="1"/>
          </p:cNvSpPr>
          <p:nvPr>
            <p:ph idx="1"/>
          </p:nvPr>
        </p:nvSpPr>
        <p:spPr/>
        <p:txBody>
          <a:bodyPr/>
          <a:lstStyle/>
          <a:p>
            <a:r>
              <a:rPr lang="en-US" dirty="0"/>
              <a:t>In </a:t>
            </a:r>
            <a:r>
              <a:rPr lang="en-US" dirty="0" err="1"/>
              <a:t>welke</a:t>
            </a:r>
            <a:r>
              <a:rPr lang="en-US" dirty="0"/>
              <a:t> </a:t>
            </a:r>
            <a:r>
              <a:rPr lang="en-US" dirty="0" err="1"/>
              <a:t>klas</a:t>
            </a:r>
            <a:r>
              <a:rPr lang="en-US" dirty="0"/>
              <a:t>(</a:t>
            </a:r>
            <a:r>
              <a:rPr lang="en-US" dirty="0" err="1"/>
              <a:t>sen</a:t>
            </a:r>
            <a:r>
              <a:rPr lang="en-US" dirty="0"/>
              <a:t>)?</a:t>
            </a:r>
          </a:p>
          <a:p>
            <a:pPr marL="0" indent="0">
              <a:buNone/>
            </a:pPr>
            <a:endParaRPr lang="en-US" dirty="0"/>
          </a:p>
          <a:p>
            <a:r>
              <a:rPr lang="en-US" dirty="0" err="1"/>
              <a:t>Samenwerking</a:t>
            </a:r>
            <a:r>
              <a:rPr lang="en-US" dirty="0"/>
              <a:t> met </a:t>
            </a:r>
            <a:r>
              <a:rPr lang="en-US" dirty="0" err="1"/>
              <a:t>collega’s</a:t>
            </a:r>
            <a:r>
              <a:rPr lang="en-US" dirty="0"/>
              <a:t>?</a:t>
            </a:r>
          </a:p>
          <a:p>
            <a:pPr marL="0" indent="0">
              <a:buNone/>
            </a:pPr>
            <a:endParaRPr lang="en-US" dirty="0"/>
          </a:p>
          <a:p>
            <a:r>
              <a:rPr lang="en-US" dirty="0" err="1"/>
              <a:t>Positieve</a:t>
            </a:r>
            <a:r>
              <a:rPr lang="en-US" dirty="0"/>
              <a:t> </a:t>
            </a:r>
            <a:r>
              <a:rPr lang="en-US" dirty="0" err="1"/>
              <a:t>ervaringen</a:t>
            </a:r>
            <a:r>
              <a:rPr lang="en-US" dirty="0"/>
              <a:t>?</a:t>
            </a:r>
          </a:p>
          <a:p>
            <a:pPr marL="0" indent="0">
              <a:buNone/>
            </a:pPr>
            <a:endParaRPr lang="en-US" dirty="0"/>
          </a:p>
          <a:p>
            <a:r>
              <a:rPr lang="en-US" dirty="0" err="1"/>
              <a:t>Knelpunten</a:t>
            </a:r>
            <a:r>
              <a:rPr lang="en-US" dirty="0"/>
              <a:t>?</a:t>
            </a:r>
            <a:endParaRPr lang="nl-NL" dirty="0"/>
          </a:p>
        </p:txBody>
      </p:sp>
      <p:sp>
        <p:nvSpPr>
          <p:cNvPr id="4" name="Tijdelijke aanduiding voor datum 3"/>
          <p:cNvSpPr>
            <a:spLocks noGrp="1"/>
          </p:cNvSpPr>
          <p:nvPr>
            <p:ph type="dt" sz="half" idx="10"/>
          </p:nvPr>
        </p:nvSpPr>
        <p:spPr/>
        <p:txBody>
          <a:bodyPr/>
          <a:lstStyle/>
          <a:p>
            <a:r>
              <a:rPr lang="nl-NL"/>
              <a:t>14-12-2018</a:t>
            </a:r>
          </a:p>
        </p:txBody>
      </p:sp>
      <p:sp>
        <p:nvSpPr>
          <p:cNvPr id="5" name="Tijdelijke aanduiding voor voettekst 4"/>
          <p:cNvSpPr>
            <a:spLocks noGrp="1"/>
          </p:cNvSpPr>
          <p:nvPr>
            <p:ph type="ftr" sz="quarter" idx="11"/>
          </p:nvPr>
        </p:nvSpPr>
        <p:spPr/>
        <p:txBody>
          <a:bodyPr/>
          <a:lstStyle/>
          <a:p>
            <a:r>
              <a:rPr lang="nl-NL"/>
              <a:t>WND 2018</a:t>
            </a:r>
          </a:p>
        </p:txBody>
      </p:sp>
      <p:sp>
        <p:nvSpPr>
          <p:cNvPr id="6" name="Tijdelijke aanduiding voor dianummer 5"/>
          <p:cNvSpPr>
            <a:spLocks noGrp="1"/>
          </p:cNvSpPr>
          <p:nvPr>
            <p:ph type="sldNum" sz="quarter" idx="12"/>
          </p:nvPr>
        </p:nvSpPr>
        <p:spPr/>
        <p:txBody>
          <a:bodyPr/>
          <a:lstStyle/>
          <a:p>
            <a:fld id="{A062DCCF-2039-4E65-87B5-52B224C92BA3}" type="slidenum">
              <a:rPr lang="nl-NL" smtClean="0"/>
              <a:t>18</a:t>
            </a:fld>
            <a:endParaRPr lang="nl-NL"/>
          </a:p>
        </p:txBody>
      </p:sp>
    </p:spTree>
    <p:extLst>
      <p:ext uri="{BB962C8B-B14F-4D97-AF65-F5344CB8AC3E}">
        <p14:creationId xmlns:p14="http://schemas.microsoft.com/office/powerpoint/2010/main" val="748061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CD9AB58-A087-4C53-A0B5-2FD4E92A2FDD}"/>
              </a:ext>
            </a:extLst>
          </p:cNvPr>
          <p:cNvSpPr>
            <a:spLocks noGrp="1"/>
          </p:cNvSpPr>
          <p:nvPr>
            <p:ph type="title"/>
          </p:nvPr>
        </p:nvSpPr>
        <p:spPr/>
        <p:txBody>
          <a:bodyPr>
            <a:normAutofit/>
          </a:bodyPr>
          <a:lstStyle/>
          <a:p>
            <a:pPr algn="ctr"/>
            <a:r>
              <a:rPr lang="en-US" sz="4000" b="1" dirty="0" err="1"/>
              <a:t>Internationale</a:t>
            </a:r>
            <a:r>
              <a:rPr lang="en-US" sz="4000" b="1" dirty="0"/>
              <a:t> </a:t>
            </a:r>
            <a:r>
              <a:rPr lang="en-US" sz="4000" b="1" dirty="0" err="1"/>
              <a:t>ontwikkelingen</a:t>
            </a:r>
            <a:endParaRPr lang="nl-NL" sz="4000" b="1" dirty="0"/>
          </a:p>
        </p:txBody>
      </p:sp>
      <p:sp>
        <p:nvSpPr>
          <p:cNvPr id="3" name="Tijdelijke aanduiding voor inhoud 2">
            <a:extLst>
              <a:ext uri="{FF2B5EF4-FFF2-40B4-BE49-F238E27FC236}">
                <a16:creationId xmlns="" xmlns:a16="http://schemas.microsoft.com/office/drawing/2014/main" id="{BED78CB7-3AE7-4776-ABAA-90C20949D7BA}"/>
              </a:ext>
            </a:extLst>
          </p:cNvPr>
          <p:cNvSpPr>
            <a:spLocks noGrp="1"/>
          </p:cNvSpPr>
          <p:nvPr>
            <p:ph idx="1"/>
          </p:nvPr>
        </p:nvSpPr>
        <p:spPr>
          <a:xfrm>
            <a:off x="838200" y="1552755"/>
            <a:ext cx="10515600" cy="4624208"/>
          </a:xfrm>
        </p:spPr>
        <p:txBody>
          <a:bodyPr>
            <a:normAutofit/>
          </a:bodyPr>
          <a:lstStyle/>
          <a:p>
            <a:r>
              <a:rPr lang="en-US" dirty="0"/>
              <a:t>PISA (OECD)</a:t>
            </a:r>
          </a:p>
          <a:p>
            <a:pPr marL="0" indent="0">
              <a:buNone/>
            </a:pPr>
            <a:r>
              <a:rPr lang="nl-NL" u="sng" dirty="0">
                <a:hlinkClick r:id="rId2"/>
              </a:rPr>
              <a:t>https://www.oecd-ilibrary.org/education/pisa-2015-assessment-and-analytical-framework_9789264281820-en</a:t>
            </a:r>
            <a:r>
              <a:rPr lang="nl-NL" dirty="0"/>
              <a:t> </a:t>
            </a:r>
          </a:p>
          <a:p>
            <a:pPr marL="0" indent="0">
              <a:buNone/>
            </a:pPr>
            <a:endParaRPr lang="en-US" dirty="0"/>
          </a:p>
          <a:p>
            <a:r>
              <a:rPr lang="en-US" dirty="0"/>
              <a:t>Next Generation Science Standards (US)</a:t>
            </a:r>
          </a:p>
          <a:p>
            <a:pPr marL="0" indent="0">
              <a:buNone/>
            </a:pPr>
            <a:r>
              <a:rPr lang="nl-NL" u="sng" dirty="0">
                <a:hlinkClick r:id="rId3"/>
              </a:rPr>
              <a:t>http://www.nextgenscience.org/standards/standards</a:t>
            </a:r>
            <a:r>
              <a:rPr lang="nl-NL" dirty="0"/>
              <a:t> </a:t>
            </a:r>
          </a:p>
          <a:p>
            <a:pPr marL="0" indent="0">
              <a:buNone/>
            </a:pPr>
            <a:endParaRPr lang="en-US" dirty="0"/>
          </a:p>
          <a:p>
            <a:r>
              <a:rPr lang="en-US" dirty="0"/>
              <a:t>NSTA Position Statement</a:t>
            </a:r>
          </a:p>
          <a:p>
            <a:pPr marL="0" indent="0">
              <a:buNone/>
            </a:pPr>
            <a:r>
              <a:rPr lang="nl-NL" u="sng" dirty="0">
                <a:hlinkClick r:id="rId4"/>
              </a:rPr>
              <a:t>https://www.nsta.org/about/positions/climatescience.aspx</a:t>
            </a:r>
            <a:r>
              <a:rPr lang="nl-NL" dirty="0"/>
              <a:t> </a:t>
            </a:r>
          </a:p>
          <a:p>
            <a:pPr marL="0" indent="0">
              <a:buNone/>
            </a:pPr>
            <a:endParaRPr lang="nl-NL" dirty="0"/>
          </a:p>
        </p:txBody>
      </p:sp>
      <p:sp>
        <p:nvSpPr>
          <p:cNvPr id="4" name="Tijdelijke aanduiding voor datum 3"/>
          <p:cNvSpPr>
            <a:spLocks noGrp="1"/>
          </p:cNvSpPr>
          <p:nvPr>
            <p:ph type="dt" sz="half" idx="10"/>
          </p:nvPr>
        </p:nvSpPr>
        <p:spPr/>
        <p:txBody>
          <a:bodyPr/>
          <a:lstStyle/>
          <a:p>
            <a:r>
              <a:rPr lang="nl-NL"/>
              <a:t>14-12-2018</a:t>
            </a:r>
          </a:p>
        </p:txBody>
      </p:sp>
      <p:sp>
        <p:nvSpPr>
          <p:cNvPr id="5" name="Tijdelijke aanduiding voor voettekst 4"/>
          <p:cNvSpPr>
            <a:spLocks noGrp="1"/>
          </p:cNvSpPr>
          <p:nvPr>
            <p:ph type="ftr" sz="quarter" idx="11"/>
          </p:nvPr>
        </p:nvSpPr>
        <p:spPr/>
        <p:txBody>
          <a:bodyPr/>
          <a:lstStyle/>
          <a:p>
            <a:r>
              <a:rPr lang="nl-NL"/>
              <a:t>WND 2018</a:t>
            </a:r>
          </a:p>
        </p:txBody>
      </p:sp>
      <p:sp>
        <p:nvSpPr>
          <p:cNvPr id="6" name="Tijdelijke aanduiding voor dianummer 5"/>
          <p:cNvSpPr>
            <a:spLocks noGrp="1"/>
          </p:cNvSpPr>
          <p:nvPr>
            <p:ph type="sldNum" sz="quarter" idx="12"/>
          </p:nvPr>
        </p:nvSpPr>
        <p:spPr/>
        <p:txBody>
          <a:bodyPr/>
          <a:lstStyle/>
          <a:p>
            <a:fld id="{A062DCCF-2039-4E65-87B5-52B224C92BA3}" type="slidenum">
              <a:rPr lang="nl-NL" smtClean="0"/>
              <a:t>19</a:t>
            </a:fld>
            <a:endParaRPr lang="nl-NL"/>
          </a:p>
        </p:txBody>
      </p:sp>
    </p:spTree>
    <p:extLst>
      <p:ext uri="{BB962C8B-B14F-4D97-AF65-F5344CB8AC3E}">
        <p14:creationId xmlns:p14="http://schemas.microsoft.com/office/powerpoint/2010/main" val="206514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AE1DFED-D011-429D-97DD-FD053400B647}"/>
              </a:ext>
            </a:extLst>
          </p:cNvPr>
          <p:cNvSpPr>
            <a:spLocks noGrp="1"/>
          </p:cNvSpPr>
          <p:nvPr>
            <p:ph type="title"/>
          </p:nvPr>
        </p:nvSpPr>
        <p:spPr/>
        <p:txBody>
          <a:bodyPr>
            <a:normAutofit/>
          </a:bodyPr>
          <a:lstStyle/>
          <a:p>
            <a:pPr algn="ctr"/>
            <a:r>
              <a:rPr lang="en-US" sz="4000" b="1" dirty="0" err="1"/>
              <a:t>Opzet</a:t>
            </a:r>
            <a:r>
              <a:rPr lang="en-US" sz="4000" b="1" dirty="0"/>
              <a:t> </a:t>
            </a:r>
            <a:r>
              <a:rPr lang="en-US" sz="4000" b="1" dirty="0" err="1"/>
              <a:t>werkgroep</a:t>
            </a:r>
            <a:endParaRPr lang="nl-NL" sz="4000" b="1" dirty="0"/>
          </a:p>
        </p:txBody>
      </p:sp>
      <p:sp>
        <p:nvSpPr>
          <p:cNvPr id="3" name="Tijdelijke aanduiding voor inhoud 2">
            <a:extLst>
              <a:ext uri="{FF2B5EF4-FFF2-40B4-BE49-F238E27FC236}">
                <a16:creationId xmlns="" xmlns:a16="http://schemas.microsoft.com/office/drawing/2014/main" id="{21CA76EA-8C48-449C-809C-AE6DA6A9E454}"/>
              </a:ext>
            </a:extLst>
          </p:cNvPr>
          <p:cNvSpPr>
            <a:spLocks noGrp="1"/>
          </p:cNvSpPr>
          <p:nvPr>
            <p:ph idx="1"/>
          </p:nvPr>
        </p:nvSpPr>
        <p:spPr/>
        <p:txBody>
          <a:bodyPr/>
          <a:lstStyle/>
          <a:p>
            <a:r>
              <a:rPr lang="en-US" dirty="0" err="1"/>
              <a:t>Waarom</a:t>
            </a:r>
            <a:r>
              <a:rPr lang="en-US" dirty="0"/>
              <a:t> </a:t>
            </a:r>
            <a:r>
              <a:rPr lang="en-US" dirty="0" err="1"/>
              <a:t>deze</a:t>
            </a:r>
            <a:r>
              <a:rPr lang="en-US" dirty="0"/>
              <a:t> </a:t>
            </a:r>
            <a:r>
              <a:rPr lang="en-US" dirty="0" err="1"/>
              <a:t>werkgroep</a:t>
            </a:r>
            <a:r>
              <a:rPr lang="en-US" dirty="0"/>
              <a:t>?</a:t>
            </a:r>
          </a:p>
          <a:p>
            <a:r>
              <a:rPr lang="en-US" dirty="0" err="1"/>
              <a:t>Knelpunten</a:t>
            </a:r>
            <a:endParaRPr lang="en-US" dirty="0"/>
          </a:p>
          <a:p>
            <a:r>
              <a:rPr lang="en-US" dirty="0" err="1"/>
              <a:t>Maatschappelijk</a:t>
            </a:r>
            <a:r>
              <a:rPr lang="en-US" dirty="0"/>
              <a:t> </a:t>
            </a:r>
            <a:r>
              <a:rPr lang="en-US" dirty="0" err="1"/>
              <a:t>belang</a:t>
            </a:r>
            <a:endParaRPr lang="en-US" dirty="0"/>
          </a:p>
          <a:p>
            <a:r>
              <a:rPr lang="en-US" dirty="0" err="1"/>
              <a:t>Belang</a:t>
            </a:r>
            <a:r>
              <a:rPr lang="en-US" dirty="0"/>
              <a:t> </a:t>
            </a:r>
            <a:r>
              <a:rPr lang="en-US" dirty="0" err="1"/>
              <a:t>voor</a:t>
            </a:r>
            <a:r>
              <a:rPr lang="en-US" dirty="0"/>
              <a:t> het </a:t>
            </a:r>
            <a:r>
              <a:rPr lang="en-US" dirty="0" err="1"/>
              <a:t>onderwijs</a:t>
            </a:r>
            <a:endParaRPr lang="en-US" dirty="0"/>
          </a:p>
          <a:p>
            <a:r>
              <a:rPr lang="en-US" dirty="0" err="1"/>
              <a:t>Uw</a:t>
            </a:r>
            <a:r>
              <a:rPr lang="en-US" dirty="0"/>
              <a:t> </a:t>
            </a:r>
            <a:r>
              <a:rPr lang="en-US" dirty="0" err="1"/>
              <a:t>ervaringen</a:t>
            </a:r>
            <a:r>
              <a:rPr lang="en-US" dirty="0"/>
              <a:t>?</a:t>
            </a:r>
          </a:p>
          <a:p>
            <a:r>
              <a:rPr lang="en-US" dirty="0" err="1"/>
              <a:t>Internationale</a:t>
            </a:r>
            <a:r>
              <a:rPr lang="en-US" dirty="0"/>
              <a:t> en </a:t>
            </a:r>
            <a:r>
              <a:rPr lang="en-US" dirty="0" err="1"/>
              <a:t>nationale</a:t>
            </a:r>
            <a:r>
              <a:rPr lang="en-US" dirty="0"/>
              <a:t> </a:t>
            </a:r>
            <a:r>
              <a:rPr lang="en-US" dirty="0" err="1"/>
              <a:t>ontwikkelingen</a:t>
            </a:r>
            <a:endParaRPr lang="en-US" dirty="0"/>
          </a:p>
          <a:p>
            <a:r>
              <a:rPr lang="en-US" dirty="0" err="1"/>
              <a:t>Analyse</a:t>
            </a:r>
            <a:r>
              <a:rPr lang="en-US" dirty="0"/>
              <a:t> van </a:t>
            </a:r>
            <a:r>
              <a:rPr lang="en-US" dirty="0" err="1"/>
              <a:t>bestaand</a:t>
            </a:r>
            <a:r>
              <a:rPr lang="en-US" dirty="0"/>
              <a:t> </a:t>
            </a:r>
            <a:r>
              <a:rPr lang="en-US" dirty="0" err="1"/>
              <a:t>lesmateriaal</a:t>
            </a:r>
            <a:endParaRPr lang="en-US" dirty="0"/>
          </a:p>
          <a:p>
            <a:r>
              <a:rPr lang="en-US" dirty="0" err="1"/>
              <a:t>Uw</a:t>
            </a:r>
            <a:r>
              <a:rPr lang="en-US" dirty="0"/>
              <a:t> </a:t>
            </a:r>
            <a:r>
              <a:rPr lang="en-US" dirty="0" err="1"/>
              <a:t>suggesties</a:t>
            </a:r>
            <a:r>
              <a:rPr lang="en-US" dirty="0"/>
              <a:t> om </a:t>
            </a:r>
            <a:r>
              <a:rPr lang="en-US" dirty="0" err="1"/>
              <a:t>onderwijs</a:t>
            </a:r>
            <a:r>
              <a:rPr lang="en-US" dirty="0"/>
              <a:t> over </a:t>
            </a:r>
            <a:r>
              <a:rPr lang="en-US" dirty="0" err="1"/>
              <a:t>klimaatverandering</a:t>
            </a:r>
            <a:r>
              <a:rPr lang="en-US" dirty="0"/>
              <a:t> </a:t>
            </a:r>
            <a:r>
              <a:rPr lang="en-US" dirty="0" err="1"/>
              <a:t>te</a:t>
            </a:r>
            <a:r>
              <a:rPr lang="en-US" dirty="0"/>
              <a:t> </a:t>
            </a:r>
            <a:r>
              <a:rPr lang="en-US" dirty="0" err="1"/>
              <a:t>faciliteren</a:t>
            </a:r>
            <a:r>
              <a:rPr lang="en-US" dirty="0"/>
              <a:t>?</a:t>
            </a:r>
          </a:p>
          <a:p>
            <a:endParaRPr lang="nl-NL" dirty="0"/>
          </a:p>
        </p:txBody>
      </p:sp>
      <p:sp>
        <p:nvSpPr>
          <p:cNvPr id="4" name="Tijdelijke aanduiding voor datum 3"/>
          <p:cNvSpPr>
            <a:spLocks noGrp="1"/>
          </p:cNvSpPr>
          <p:nvPr>
            <p:ph type="dt" sz="half" idx="10"/>
          </p:nvPr>
        </p:nvSpPr>
        <p:spPr/>
        <p:txBody>
          <a:bodyPr/>
          <a:lstStyle/>
          <a:p>
            <a:r>
              <a:rPr lang="nl-NL"/>
              <a:t>14-12-2018</a:t>
            </a:r>
          </a:p>
        </p:txBody>
      </p:sp>
      <p:sp>
        <p:nvSpPr>
          <p:cNvPr id="5" name="Tijdelijke aanduiding voor voettekst 4"/>
          <p:cNvSpPr>
            <a:spLocks noGrp="1"/>
          </p:cNvSpPr>
          <p:nvPr>
            <p:ph type="ftr" sz="quarter" idx="11"/>
          </p:nvPr>
        </p:nvSpPr>
        <p:spPr/>
        <p:txBody>
          <a:bodyPr/>
          <a:lstStyle/>
          <a:p>
            <a:r>
              <a:rPr lang="nl-NL"/>
              <a:t>WND 2018</a:t>
            </a:r>
          </a:p>
        </p:txBody>
      </p:sp>
      <p:sp>
        <p:nvSpPr>
          <p:cNvPr id="6" name="Tijdelijke aanduiding voor dianummer 5"/>
          <p:cNvSpPr>
            <a:spLocks noGrp="1"/>
          </p:cNvSpPr>
          <p:nvPr>
            <p:ph type="sldNum" sz="quarter" idx="12"/>
          </p:nvPr>
        </p:nvSpPr>
        <p:spPr/>
        <p:txBody>
          <a:bodyPr/>
          <a:lstStyle/>
          <a:p>
            <a:fld id="{A062DCCF-2039-4E65-87B5-52B224C92BA3}" type="slidenum">
              <a:rPr lang="nl-NL" smtClean="0"/>
              <a:t>2</a:t>
            </a:fld>
            <a:endParaRPr lang="nl-NL"/>
          </a:p>
        </p:txBody>
      </p:sp>
    </p:spTree>
    <p:extLst>
      <p:ext uri="{BB962C8B-B14F-4D97-AF65-F5344CB8AC3E}">
        <p14:creationId xmlns:p14="http://schemas.microsoft.com/office/powerpoint/2010/main" val="1506535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3C1AF71-6575-4C53-B25B-119759C251E1}"/>
              </a:ext>
            </a:extLst>
          </p:cNvPr>
          <p:cNvSpPr>
            <a:spLocks noGrp="1"/>
          </p:cNvSpPr>
          <p:nvPr>
            <p:ph type="title"/>
          </p:nvPr>
        </p:nvSpPr>
        <p:spPr/>
        <p:txBody>
          <a:bodyPr>
            <a:normAutofit/>
          </a:bodyPr>
          <a:lstStyle/>
          <a:p>
            <a:pPr algn="ctr"/>
            <a:r>
              <a:rPr lang="en-US" sz="4000" b="1" dirty="0"/>
              <a:t>NLT modules</a:t>
            </a:r>
            <a:br>
              <a:rPr lang="en-US" sz="4000" b="1" dirty="0"/>
            </a:br>
            <a:r>
              <a:rPr lang="en-US" sz="2800" b="1" dirty="0">
                <a:hlinkClick r:id="rId2"/>
              </a:rPr>
              <a:t>https://betavak-nlt.nl/nl/p/lesmateriaal/</a:t>
            </a:r>
            <a:r>
              <a:rPr lang="en-US" sz="2800" b="1" dirty="0"/>
              <a:t> </a:t>
            </a:r>
            <a:endParaRPr lang="nl-NL" sz="2800" b="1" dirty="0"/>
          </a:p>
        </p:txBody>
      </p:sp>
      <p:sp>
        <p:nvSpPr>
          <p:cNvPr id="3" name="Tijdelijke aanduiding voor inhoud 2">
            <a:extLst>
              <a:ext uri="{FF2B5EF4-FFF2-40B4-BE49-F238E27FC236}">
                <a16:creationId xmlns="" xmlns:a16="http://schemas.microsoft.com/office/drawing/2014/main" id="{7BE99B4D-F11A-43D9-9810-B4F6C26EA3F0}"/>
              </a:ext>
            </a:extLst>
          </p:cNvPr>
          <p:cNvSpPr>
            <a:spLocks noGrp="1"/>
          </p:cNvSpPr>
          <p:nvPr>
            <p:ph idx="1"/>
          </p:nvPr>
        </p:nvSpPr>
        <p:spPr>
          <a:xfrm>
            <a:off x="838200" y="2242867"/>
            <a:ext cx="10515600" cy="3934095"/>
          </a:xfrm>
        </p:spPr>
        <p:txBody>
          <a:bodyPr/>
          <a:lstStyle/>
          <a:p>
            <a:r>
              <a:rPr lang="nl-NL" dirty="0"/>
              <a:t>	Aerosolen en vuile lucht (havo) </a:t>
            </a:r>
          </a:p>
          <a:p>
            <a:r>
              <a:rPr lang="nl-NL" dirty="0"/>
              <a:t>	Zeespiegelstijging in een </a:t>
            </a:r>
            <a:r>
              <a:rPr lang="nl-NL" dirty="0" err="1"/>
              <a:t>Delta-gebied</a:t>
            </a:r>
            <a:r>
              <a:rPr lang="nl-NL" dirty="0"/>
              <a:t> (havo) </a:t>
            </a:r>
          </a:p>
          <a:p>
            <a:r>
              <a:rPr lang="nl-NL" dirty="0"/>
              <a:t>	CO2-opslag: zin of onzin? (vwo) </a:t>
            </a:r>
          </a:p>
          <a:p>
            <a:r>
              <a:rPr lang="nl-NL" dirty="0"/>
              <a:t>	IJs en klimaat (vwo) </a:t>
            </a:r>
          </a:p>
          <a:p>
            <a:r>
              <a:rPr lang="nl-NL" dirty="0"/>
              <a:t>	Klimaatverandering- Als het noordpoolgebied opwarmt… (vwo) </a:t>
            </a:r>
          </a:p>
          <a:p>
            <a:r>
              <a:rPr lang="nl-NL" dirty="0"/>
              <a:t>	Meten en interpreteren (vwo) </a:t>
            </a:r>
          </a:p>
        </p:txBody>
      </p:sp>
      <p:sp>
        <p:nvSpPr>
          <p:cNvPr id="4" name="Tijdelijke aanduiding voor datum 3"/>
          <p:cNvSpPr>
            <a:spLocks noGrp="1"/>
          </p:cNvSpPr>
          <p:nvPr>
            <p:ph type="dt" sz="half" idx="10"/>
          </p:nvPr>
        </p:nvSpPr>
        <p:spPr/>
        <p:txBody>
          <a:bodyPr/>
          <a:lstStyle/>
          <a:p>
            <a:r>
              <a:rPr lang="nl-NL"/>
              <a:t>14-12-2018</a:t>
            </a:r>
          </a:p>
        </p:txBody>
      </p:sp>
      <p:sp>
        <p:nvSpPr>
          <p:cNvPr id="5" name="Tijdelijke aanduiding voor voettekst 4"/>
          <p:cNvSpPr>
            <a:spLocks noGrp="1"/>
          </p:cNvSpPr>
          <p:nvPr>
            <p:ph type="ftr" sz="quarter" idx="11"/>
          </p:nvPr>
        </p:nvSpPr>
        <p:spPr/>
        <p:txBody>
          <a:bodyPr/>
          <a:lstStyle/>
          <a:p>
            <a:r>
              <a:rPr lang="nl-NL"/>
              <a:t>WND 2018</a:t>
            </a:r>
          </a:p>
        </p:txBody>
      </p:sp>
      <p:sp>
        <p:nvSpPr>
          <p:cNvPr id="6" name="Tijdelijke aanduiding voor dianummer 5"/>
          <p:cNvSpPr>
            <a:spLocks noGrp="1"/>
          </p:cNvSpPr>
          <p:nvPr>
            <p:ph type="sldNum" sz="quarter" idx="12"/>
          </p:nvPr>
        </p:nvSpPr>
        <p:spPr/>
        <p:txBody>
          <a:bodyPr/>
          <a:lstStyle/>
          <a:p>
            <a:fld id="{A062DCCF-2039-4E65-87B5-52B224C92BA3}" type="slidenum">
              <a:rPr lang="nl-NL" smtClean="0"/>
              <a:t>20</a:t>
            </a:fld>
            <a:endParaRPr lang="nl-NL"/>
          </a:p>
        </p:txBody>
      </p:sp>
    </p:spTree>
    <p:extLst>
      <p:ext uri="{BB962C8B-B14F-4D97-AF65-F5344CB8AC3E}">
        <p14:creationId xmlns:p14="http://schemas.microsoft.com/office/powerpoint/2010/main" val="180343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6C20F10-AA95-4153-9586-46519D31D5EA}"/>
              </a:ext>
            </a:extLst>
          </p:cNvPr>
          <p:cNvSpPr>
            <a:spLocks noGrp="1"/>
          </p:cNvSpPr>
          <p:nvPr>
            <p:ph type="title"/>
          </p:nvPr>
        </p:nvSpPr>
        <p:spPr/>
        <p:txBody>
          <a:bodyPr>
            <a:normAutofit/>
          </a:bodyPr>
          <a:lstStyle/>
          <a:p>
            <a:pPr algn="ctr"/>
            <a:r>
              <a:rPr lang="en-US" sz="3600" b="1" dirty="0"/>
              <a:t>De </a:t>
            </a:r>
            <a:r>
              <a:rPr lang="en-US" sz="3600" b="1" dirty="0" err="1"/>
              <a:t>rol</a:t>
            </a:r>
            <a:r>
              <a:rPr lang="en-US" sz="3600" b="1" dirty="0"/>
              <a:t> van </a:t>
            </a:r>
            <a:r>
              <a:rPr lang="en-US" sz="3600" b="1" dirty="0" err="1"/>
              <a:t>wetenschap</a:t>
            </a:r>
            <a:r>
              <a:rPr lang="en-US" sz="3600" b="1" dirty="0"/>
              <a:t> in de NLT </a:t>
            </a:r>
            <a:r>
              <a:rPr lang="en-US" sz="3600" b="1" dirty="0" err="1"/>
              <a:t>klimaat</a:t>
            </a:r>
            <a:r>
              <a:rPr lang="en-US" sz="3600" b="1" dirty="0"/>
              <a:t>-modules</a:t>
            </a:r>
            <a:endParaRPr lang="nl-NL" sz="3600" b="1" dirty="0"/>
          </a:p>
        </p:txBody>
      </p:sp>
      <p:sp>
        <p:nvSpPr>
          <p:cNvPr id="3" name="Tijdelijke aanduiding voor inhoud 2">
            <a:extLst>
              <a:ext uri="{FF2B5EF4-FFF2-40B4-BE49-F238E27FC236}">
                <a16:creationId xmlns="" xmlns:a16="http://schemas.microsoft.com/office/drawing/2014/main" id="{AC4DAC08-734C-4096-8D2A-1451BAE25071}"/>
              </a:ext>
            </a:extLst>
          </p:cNvPr>
          <p:cNvSpPr>
            <a:spLocks noGrp="1"/>
          </p:cNvSpPr>
          <p:nvPr>
            <p:ph idx="1"/>
          </p:nvPr>
        </p:nvSpPr>
        <p:spPr>
          <a:xfrm>
            <a:off x="838199" y="1825625"/>
            <a:ext cx="10859219" cy="4351338"/>
          </a:xfrm>
        </p:spPr>
        <p:txBody>
          <a:bodyPr>
            <a:normAutofit lnSpcReduction="10000"/>
          </a:bodyPr>
          <a:lstStyle/>
          <a:p>
            <a:r>
              <a:rPr lang="en-US" dirty="0" err="1"/>
              <a:t>Metingen</a:t>
            </a:r>
            <a:r>
              <a:rPr lang="en-US" dirty="0"/>
              <a:t> met </a:t>
            </a:r>
            <a:r>
              <a:rPr lang="en-US" dirty="0" err="1"/>
              <a:t>satellieten</a:t>
            </a:r>
            <a:r>
              <a:rPr lang="en-US" dirty="0"/>
              <a:t>, op de </a:t>
            </a:r>
            <a:r>
              <a:rPr lang="en-US" dirty="0" err="1"/>
              <a:t>grond</a:t>
            </a:r>
            <a:r>
              <a:rPr lang="en-US" dirty="0"/>
              <a:t> en op zee</a:t>
            </a:r>
          </a:p>
          <a:p>
            <a:r>
              <a:rPr lang="en-US" dirty="0" err="1"/>
              <a:t>Onzekerheden</a:t>
            </a:r>
            <a:r>
              <a:rPr lang="en-US" dirty="0"/>
              <a:t> in </a:t>
            </a:r>
            <a:r>
              <a:rPr lang="en-US" dirty="0" err="1"/>
              <a:t>onderzoek</a:t>
            </a:r>
            <a:endParaRPr lang="en-US" dirty="0"/>
          </a:p>
          <a:p>
            <a:r>
              <a:rPr lang="en-US" dirty="0" err="1"/>
              <a:t>Terugkoppeling</a:t>
            </a:r>
            <a:r>
              <a:rPr lang="en-US" dirty="0"/>
              <a:t> </a:t>
            </a:r>
          </a:p>
          <a:p>
            <a:r>
              <a:rPr lang="en-US" dirty="0" err="1"/>
              <a:t>Verschillende</a:t>
            </a:r>
            <a:r>
              <a:rPr lang="en-US" dirty="0"/>
              <a:t> </a:t>
            </a:r>
            <a:r>
              <a:rPr lang="en-US" dirty="0" err="1"/>
              <a:t>takken</a:t>
            </a:r>
            <a:r>
              <a:rPr lang="en-US" dirty="0"/>
              <a:t> van </a:t>
            </a:r>
            <a:r>
              <a:rPr lang="en-US" dirty="0" err="1"/>
              <a:t>wetenschap</a:t>
            </a:r>
            <a:r>
              <a:rPr lang="en-US" dirty="0"/>
              <a:t>: </a:t>
            </a:r>
            <a:r>
              <a:rPr lang="en-US" dirty="0" err="1"/>
              <a:t>paleoklimatologie</a:t>
            </a:r>
            <a:r>
              <a:rPr lang="en-US" dirty="0"/>
              <a:t>, </a:t>
            </a:r>
            <a:r>
              <a:rPr lang="en-US" dirty="0" err="1"/>
              <a:t>geomorfologie</a:t>
            </a:r>
            <a:r>
              <a:rPr lang="en-US" dirty="0"/>
              <a:t>, dendrochronology, </a:t>
            </a:r>
            <a:r>
              <a:rPr lang="en-US" dirty="0" err="1"/>
              <a:t>hydrologie</a:t>
            </a:r>
            <a:r>
              <a:rPr lang="en-US" dirty="0"/>
              <a:t>, </a:t>
            </a:r>
            <a:r>
              <a:rPr lang="en-US" dirty="0" err="1"/>
              <a:t>glaciologie</a:t>
            </a:r>
            <a:r>
              <a:rPr lang="en-US" dirty="0"/>
              <a:t>, </a:t>
            </a:r>
            <a:r>
              <a:rPr lang="en-US" dirty="0" err="1"/>
              <a:t>meteorologie</a:t>
            </a:r>
            <a:endParaRPr lang="en-US" dirty="0"/>
          </a:p>
          <a:p>
            <a:r>
              <a:rPr lang="en-US" dirty="0"/>
              <a:t>IPCC en </a:t>
            </a:r>
            <a:r>
              <a:rPr lang="en-US" dirty="0" err="1"/>
              <a:t>toekomstverwachtingen</a:t>
            </a:r>
            <a:endParaRPr lang="en-US" dirty="0"/>
          </a:p>
          <a:p>
            <a:r>
              <a:rPr lang="en-US" dirty="0" err="1"/>
              <a:t>Broeikasmythen</a:t>
            </a:r>
            <a:r>
              <a:rPr lang="en-US" dirty="0"/>
              <a:t> </a:t>
            </a:r>
          </a:p>
          <a:p>
            <a:r>
              <a:rPr lang="en-US" dirty="0" err="1"/>
              <a:t>Wetenschap</a:t>
            </a:r>
            <a:r>
              <a:rPr lang="en-US" dirty="0"/>
              <a:t> in </a:t>
            </a:r>
            <a:r>
              <a:rPr lang="en-US" dirty="0" err="1"/>
              <a:t>klimaatfilms</a:t>
            </a:r>
            <a:endParaRPr lang="en-US" dirty="0"/>
          </a:p>
          <a:p>
            <a:r>
              <a:rPr lang="en-US" dirty="0" err="1"/>
              <a:t>Rollenspel</a:t>
            </a:r>
            <a:r>
              <a:rPr lang="en-US" dirty="0"/>
              <a:t> met 8 </a:t>
            </a:r>
            <a:r>
              <a:rPr lang="en-US" dirty="0" err="1"/>
              <a:t>wetenschappelijke</a:t>
            </a:r>
            <a:r>
              <a:rPr lang="en-US" dirty="0"/>
              <a:t> </a:t>
            </a:r>
            <a:r>
              <a:rPr lang="en-US" dirty="0" err="1"/>
              <a:t>adviescommissies</a:t>
            </a:r>
            <a:endParaRPr lang="en-US" dirty="0"/>
          </a:p>
          <a:p>
            <a:endParaRPr lang="nl-NL" dirty="0"/>
          </a:p>
        </p:txBody>
      </p:sp>
      <p:sp>
        <p:nvSpPr>
          <p:cNvPr id="4" name="Tijdelijke aanduiding voor datum 3"/>
          <p:cNvSpPr>
            <a:spLocks noGrp="1"/>
          </p:cNvSpPr>
          <p:nvPr>
            <p:ph type="dt" sz="half" idx="10"/>
          </p:nvPr>
        </p:nvSpPr>
        <p:spPr/>
        <p:txBody>
          <a:bodyPr/>
          <a:lstStyle/>
          <a:p>
            <a:r>
              <a:rPr lang="nl-NL"/>
              <a:t>14-12-2018</a:t>
            </a:r>
          </a:p>
        </p:txBody>
      </p:sp>
      <p:sp>
        <p:nvSpPr>
          <p:cNvPr id="5" name="Tijdelijke aanduiding voor voettekst 4"/>
          <p:cNvSpPr>
            <a:spLocks noGrp="1"/>
          </p:cNvSpPr>
          <p:nvPr>
            <p:ph type="ftr" sz="quarter" idx="11"/>
          </p:nvPr>
        </p:nvSpPr>
        <p:spPr/>
        <p:txBody>
          <a:bodyPr/>
          <a:lstStyle/>
          <a:p>
            <a:r>
              <a:rPr lang="nl-NL"/>
              <a:t>WND 2018</a:t>
            </a:r>
          </a:p>
        </p:txBody>
      </p:sp>
      <p:sp>
        <p:nvSpPr>
          <p:cNvPr id="6" name="Tijdelijke aanduiding voor dianummer 5"/>
          <p:cNvSpPr>
            <a:spLocks noGrp="1"/>
          </p:cNvSpPr>
          <p:nvPr>
            <p:ph type="sldNum" sz="quarter" idx="12"/>
          </p:nvPr>
        </p:nvSpPr>
        <p:spPr/>
        <p:txBody>
          <a:bodyPr/>
          <a:lstStyle/>
          <a:p>
            <a:fld id="{A062DCCF-2039-4E65-87B5-52B224C92BA3}" type="slidenum">
              <a:rPr lang="nl-NL" smtClean="0"/>
              <a:t>21</a:t>
            </a:fld>
            <a:endParaRPr lang="nl-NL"/>
          </a:p>
        </p:txBody>
      </p:sp>
    </p:spTree>
    <p:extLst>
      <p:ext uri="{BB962C8B-B14F-4D97-AF65-F5344CB8AC3E}">
        <p14:creationId xmlns:p14="http://schemas.microsoft.com/office/powerpoint/2010/main" val="4135390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085AF2A-046E-4FEF-A78A-2476A2239A82}"/>
              </a:ext>
            </a:extLst>
          </p:cNvPr>
          <p:cNvSpPr>
            <a:spLocks noGrp="1"/>
          </p:cNvSpPr>
          <p:nvPr>
            <p:ph type="title"/>
          </p:nvPr>
        </p:nvSpPr>
        <p:spPr/>
        <p:txBody>
          <a:bodyPr>
            <a:normAutofit/>
          </a:bodyPr>
          <a:lstStyle/>
          <a:p>
            <a:pPr algn="ctr"/>
            <a:r>
              <a:rPr lang="en-US" sz="4000" b="1" dirty="0"/>
              <a:t>Meer </a:t>
            </a:r>
            <a:r>
              <a:rPr lang="en-US" sz="4000" b="1" dirty="0" err="1"/>
              <a:t>voorbeelden</a:t>
            </a:r>
            <a:r>
              <a:rPr lang="en-US" sz="4000" b="1" dirty="0"/>
              <a:t> van </a:t>
            </a:r>
            <a:r>
              <a:rPr lang="en-US" sz="4000" b="1" dirty="0" err="1"/>
              <a:t>lesmateriaal</a:t>
            </a:r>
            <a:r>
              <a:rPr lang="en-US" sz="4000" b="1" dirty="0"/>
              <a:t> over </a:t>
            </a:r>
            <a:r>
              <a:rPr lang="en-US" sz="4000" b="1" dirty="0" err="1"/>
              <a:t>klimaat</a:t>
            </a:r>
            <a:endParaRPr lang="nl-NL" sz="4000" b="1" dirty="0"/>
          </a:p>
        </p:txBody>
      </p:sp>
      <p:sp>
        <p:nvSpPr>
          <p:cNvPr id="3" name="Tijdelijke aanduiding voor inhoud 2">
            <a:extLst>
              <a:ext uri="{FF2B5EF4-FFF2-40B4-BE49-F238E27FC236}">
                <a16:creationId xmlns="" xmlns:a16="http://schemas.microsoft.com/office/drawing/2014/main" id="{1A66F047-1675-4408-A315-AF215047568A}"/>
              </a:ext>
            </a:extLst>
          </p:cNvPr>
          <p:cNvSpPr>
            <a:spLocks noGrp="1"/>
          </p:cNvSpPr>
          <p:nvPr>
            <p:ph idx="1"/>
          </p:nvPr>
        </p:nvSpPr>
        <p:spPr>
          <a:xfrm>
            <a:off x="517585" y="1825624"/>
            <a:ext cx="11145327" cy="4526189"/>
          </a:xfrm>
        </p:spPr>
        <p:txBody>
          <a:bodyPr>
            <a:normAutofit/>
          </a:bodyPr>
          <a:lstStyle/>
          <a:p>
            <a:r>
              <a:rPr lang="en-US" dirty="0"/>
              <a:t>Tipping point ahead, Netherlands Earth System Science Centre (NESSC): videoclips, </a:t>
            </a:r>
            <a:r>
              <a:rPr lang="en-US" dirty="0" err="1"/>
              <a:t>onderwijsmodules</a:t>
            </a:r>
            <a:r>
              <a:rPr lang="en-US" dirty="0"/>
              <a:t>, </a:t>
            </a:r>
            <a:r>
              <a:rPr lang="en-US" dirty="0" err="1"/>
              <a:t>vraagbaak</a:t>
            </a:r>
            <a:r>
              <a:rPr lang="en-US" dirty="0"/>
              <a:t> </a:t>
            </a:r>
            <a:r>
              <a:rPr lang="en-US" dirty="0" err="1"/>
              <a:t>voor</a:t>
            </a:r>
            <a:r>
              <a:rPr lang="en-US" dirty="0"/>
              <a:t> </a:t>
            </a:r>
            <a:r>
              <a:rPr lang="en-US" dirty="0" err="1"/>
              <a:t>scholieren</a:t>
            </a:r>
            <a:r>
              <a:rPr lang="en-US" dirty="0"/>
              <a:t>  </a:t>
            </a:r>
            <a:r>
              <a:rPr lang="en-US" u="sng" dirty="0">
                <a:hlinkClick r:id="rId2"/>
              </a:rPr>
              <a:t>http://tippingpointahead.nl/</a:t>
            </a:r>
            <a:endParaRPr lang="en-US" u="sng" dirty="0"/>
          </a:p>
          <a:p>
            <a:r>
              <a:rPr lang="nl-NL" dirty="0"/>
              <a:t>Video over het werk van klimaatonderzoekers </a:t>
            </a:r>
            <a:r>
              <a:rPr lang="nl-NL" u="sng" dirty="0">
                <a:hlinkClick r:id="rId3"/>
              </a:rPr>
              <a:t>https://schooltv.nl/video/klimaatonderzoek-in-de-praktijk-van-oceaanbodem-tot-klimaatreconstructie/#q=klimaatonderzoek</a:t>
            </a:r>
            <a:r>
              <a:rPr lang="nl-NL" dirty="0"/>
              <a:t> </a:t>
            </a:r>
          </a:p>
          <a:p>
            <a:r>
              <a:rPr lang="en-US" dirty="0"/>
              <a:t>Centrum </a:t>
            </a:r>
            <a:r>
              <a:rPr lang="en-US" dirty="0" err="1"/>
              <a:t>voor</a:t>
            </a:r>
            <a:r>
              <a:rPr lang="en-US" dirty="0"/>
              <a:t> </a:t>
            </a:r>
            <a:r>
              <a:rPr lang="en-US" dirty="0" err="1"/>
              <a:t>mondiaal</a:t>
            </a:r>
            <a:r>
              <a:rPr lang="en-US" dirty="0"/>
              <a:t> </a:t>
            </a:r>
            <a:r>
              <a:rPr lang="en-US" dirty="0" err="1"/>
              <a:t>onderwijs</a:t>
            </a:r>
            <a:r>
              <a:rPr lang="en-US" dirty="0"/>
              <a:t> (RU): </a:t>
            </a:r>
            <a:r>
              <a:rPr lang="nl-NL" dirty="0"/>
              <a:t>lesmateriaal voor de onderbouw havo/vwo; 11 modules van 2 lessen met korte (Vlaamse</a:t>
            </a:r>
            <a:r>
              <a:rPr lang="nl-NL"/>
              <a:t>) </a:t>
            </a:r>
            <a:r>
              <a:rPr lang="nl-NL" smtClean="0"/>
              <a:t>filmpjes </a:t>
            </a:r>
            <a:r>
              <a:rPr lang="nl-NL" smtClean="0">
                <a:hlinkClick r:id="rId4"/>
              </a:rPr>
              <a:t>https</a:t>
            </a:r>
            <a:r>
              <a:rPr lang="nl-NL" dirty="0" smtClean="0">
                <a:hlinkClick r:id="rId4"/>
              </a:rPr>
              <a:t>://www.cmo.nl/grenzeloos/index.php/klimaatverandering2</a:t>
            </a:r>
            <a:r>
              <a:rPr lang="nl-NL" dirty="0" smtClean="0"/>
              <a:t> </a:t>
            </a:r>
            <a:endParaRPr lang="nl-NL" dirty="0"/>
          </a:p>
          <a:p>
            <a:endParaRPr lang="nl-NL" dirty="0"/>
          </a:p>
        </p:txBody>
      </p:sp>
      <p:sp>
        <p:nvSpPr>
          <p:cNvPr id="4" name="Tijdelijke aanduiding voor datum 3"/>
          <p:cNvSpPr>
            <a:spLocks noGrp="1"/>
          </p:cNvSpPr>
          <p:nvPr>
            <p:ph type="dt" sz="half" idx="10"/>
          </p:nvPr>
        </p:nvSpPr>
        <p:spPr/>
        <p:txBody>
          <a:bodyPr/>
          <a:lstStyle/>
          <a:p>
            <a:r>
              <a:rPr lang="nl-NL"/>
              <a:t>14-12-2018</a:t>
            </a:r>
          </a:p>
        </p:txBody>
      </p:sp>
      <p:sp>
        <p:nvSpPr>
          <p:cNvPr id="5" name="Tijdelijke aanduiding voor voettekst 4"/>
          <p:cNvSpPr>
            <a:spLocks noGrp="1"/>
          </p:cNvSpPr>
          <p:nvPr>
            <p:ph type="ftr" sz="quarter" idx="11"/>
          </p:nvPr>
        </p:nvSpPr>
        <p:spPr/>
        <p:txBody>
          <a:bodyPr/>
          <a:lstStyle/>
          <a:p>
            <a:r>
              <a:rPr lang="nl-NL"/>
              <a:t>WND 2018</a:t>
            </a:r>
          </a:p>
        </p:txBody>
      </p:sp>
      <p:sp>
        <p:nvSpPr>
          <p:cNvPr id="6" name="Tijdelijke aanduiding voor dianummer 5"/>
          <p:cNvSpPr>
            <a:spLocks noGrp="1"/>
          </p:cNvSpPr>
          <p:nvPr>
            <p:ph type="sldNum" sz="quarter" idx="12"/>
          </p:nvPr>
        </p:nvSpPr>
        <p:spPr/>
        <p:txBody>
          <a:bodyPr/>
          <a:lstStyle/>
          <a:p>
            <a:fld id="{A062DCCF-2039-4E65-87B5-52B224C92BA3}" type="slidenum">
              <a:rPr lang="nl-NL" smtClean="0"/>
              <a:t>22</a:t>
            </a:fld>
            <a:endParaRPr lang="nl-NL"/>
          </a:p>
        </p:txBody>
      </p:sp>
    </p:spTree>
    <p:extLst>
      <p:ext uri="{BB962C8B-B14F-4D97-AF65-F5344CB8AC3E}">
        <p14:creationId xmlns:p14="http://schemas.microsoft.com/office/powerpoint/2010/main" val="3503283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05F7C35-A2AF-49B3-9E8B-7F60138C3106}"/>
              </a:ext>
            </a:extLst>
          </p:cNvPr>
          <p:cNvSpPr>
            <a:spLocks noGrp="1"/>
          </p:cNvSpPr>
          <p:nvPr>
            <p:ph type="title"/>
          </p:nvPr>
        </p:nvSpPr>
        <p:spPr/>
        <p:txBody>
          <a:bodyPr>
            <a:normAutofit/>
          </a:bodyPr>
          <a:lstStyle/>
          <a:p>
            <a:pPr algn="ctr"/>
            <a:r>
              <a:rPr lang="en-US" sz="4000" b="1" dirty="0" err="1"/>
              <a:t>Slotdiscussie</a:t>
            </a:r>
            <a:endParaRPr lang="nl-NL" sz="4000" b="1" dirty="0"/>
          </a:p>
        </p:txBody>
      </p:sp>
      <p:sp>
        <p:nvSpPr>
          <p:cNvPr id="3" name="Tijdelijke aanduiding voor inhoud 2">
            <a:extLst>
              <a:ext uri="{FF2B5EF4-FFF2-40B4-BE49-F238E27FC236}">
                <a16:creationId xmlns="" xmlns:a16="http://schemas.microsoft.com/office/drawing/2014/main" id="{DDF35A71-8344-4C4A-8A39-84E2B5400BA8}"/>
              </a:ext>
            </a:extLst>
          </p:cNvPr>
          <p:cNvSpPr>
            <a:spLocks noGrp="1"/>
          </p:cNvSpPr>
          <p:nvPr>
            <p:ph idx="1"/>
          </p:nvPr>
        </p:nvSpPr>
        <p:spPr/>
        <p:txBody>
          <a:bodyPr>
            <a:normAutofit/>
          </a:bodyPr>
          <a:lstStyle/>
          <a:p>
            <a:r>
              <a:rPr lang="nl-NL" sz="3200" dirty="0"/>
              <a:t>Belangrijke inhouden voor het natuurkundeonderwijs? </a:t>
            </a:r>
          </a:p>
          <a:p>
            <a:r>
              <a:rPr lang="nl-NL" sz="3200" dirty="0"/>
              <a:t>In hoeverre rekening houden met opvattingen van klimaatsceptici?</a:t>
            </a:r>
          </a:p>
          <a:p>
            <a:r>
              <a:rPr lang="nl-NL" sz="3200" dirty="0"/>
              <a:t>Hoeveel ruimte laten voor eigen opvattingen van leerlingen?</a:t>
            </a:r>
          </a:p>
          <a:p>
            <a:r>
              <a:rPr lang="nl-NL" sz="3200" dirty="0"/>
              <a:t>Hoe voorkom je gevoel van machteloosheid: ‘de aarde gaat kapot’</a:t>
            </a:r>
          </a:p>
          <a:p>
            <a:r>
              <a:rPr lang="nl-NL" sz="3200" dirty="0"/>
              <a:t>Wat heeft u nodig om dit onderwijs te verzorgen?</a:t>
            </a:r>
          </a:p>
          <a:p>
            <a:endParaRPr lang="nl-NL" dirty="0"/>
          </a:p>
        </p:txBody>
      </p:sp>
      <p:sp>
        <p:nvSpPr>
          <p:cNvPr id="4" name="Tijdelijke aanduiding voor datum 3"/>
          <p:cNvSpPr>
            <a:spLocks noGrp="1"/>
          </p:cNvSpPr>
          <p:nvPr>
            <p:ph type="dt" sz="half" idx="10"/>
          </p:nvPr>
        </p:nvSpPr>
        <p:spPr/>
        <p:txBody>
          <a:bodyPr/>
          <a:lstStyle/>
          <a:p>
            <a:r>
              <a:rPr lang="nl-NL"/>
              <a:t>14-12-2018</a:t>
            </a:r>
          </a:p>
        </p:txBody>
      </p:sp>
      <p:sp>
        <p:nvSpPr>
          <p:cNvPr id="5" name="Tijdelijke aanduiding voor voettekst 4"/>
          <p:cNvSpPr>
            <a:spLocks noGrp="1"/>
          </p:cNvSpPr>
          <p:nvPr>
            <p:ph type="ftr" sz="quarter" idx="11"/>
          </p:nvPr>
        </p:nvSpPr>
        <p:spPr/>
        <p:txBody>
          <a:bodyPr/>
          <a:lstStyle/>
          <a:p>
            <a:r>
              <a:rPr lang="nl-NL"/>
              <a:t>WND 2018</a:t>
            </a:r>
          </a:p>
        </p:txBody>
      </p:sp>
      <p:sp>
        <p:nvSpPr>
          <p:cNvPr id="6" name="Tijdelijke aanduiding voor dianummer 5"/>
          <p:cNvSpPr>
            <a:spLocks noGrp="1"/>
          </p:cNvSpPr>
          <p:nvPr>
            <p:ph type="sldNum" sz="quarter" idx="12"/>
          </p:nvPr>
        </p:nvSpPr>
        <p:spPr/>
        <p:txBody>
          <a:bodyPr/>
          <a:lstStyle/>
          <a:p>
            <a:fld id="{A062DCCF-2039-4E65-87B5-52B224C92BA3}" type="slidenum">
              <a:rPr lang="nl-NL" smtClean="0"/>
              <a:t>23</a:t>
            </a:fld>
            <a:endParaRPr lang="nl-NL"/>
          </a:p>
        </p:txBody>
      </p:sp>
    </p:spTree>
    <p:extLst>
      <p:ext uri="{BB962C8B-B14F-4D97-AF65-F5344CB8AC3E}">
        <p14:creationId xmlns:p14="http://schemas.microsoft.com/office/powerpoint/2010/main" val="31444973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4A58494-6B14-4F47-89F3-83701AE18F96}"/>
              </a:ext>
            </a:extLst>
          </p:cNvPr>
          <p:cNvSpPr>
            <a:spLocks noGrp="1"/>
          </p:cNvSpPr>
          <p:nvPr>
            <p:ph type="title"/>
          </p:nvPr>
        </p:nvSpPr>
        <p:spPr>
          <a:xfrm>
            <a:off x="838200" y="365125"/>
            <a:ext cx="10515600" cy="933323"/>
          </a:xfrm>
        </p:spPr>
        <p:txBody>
          <a:bodyPr/>
          <a:lstStyle/>
          <a:p>
            <a:pPr algn="ctr"/>
            <a:r>
              <a:rPr lang="en-US" b="1" dirty="0" err="1"/>
              <a:t>Literatuur</a:t>
            </a:r>
            <a:endParaRPr lang="nl-NL" b="1" dirty="0"/>
          </a:p>
        </p:txBody>
      </p:sp>
      <p:sp>
        <p:nvSpPr>
          <p:cNvPr id="3" name="Tijdelijke aanduiding voor inhoud 2">
            <a:extLst>
              <a:ext uri="{FF2B5EF4-FFF2-40B4-BE49-F238E27FC236}">
                <a16:creationId xmlns="" xmlns:a16="http://schemas.microsoft.com/office/drawing/2014/main" id="{1186646A-8354-4314-9763-BD1756AE5A88}"/>
              </a:ext>
            </a:extLst>
          </p:cNvPr>
          <p:cNvSpPr>
            <a:spLocks noGrp="1"/>
          </p:cNvSpPr>
          <p:nvPr>
            <p:ph idx="1"/>
          </p:nvPr>
        </p:nvSpPr>
        <p:spPr>
          <a:xfrm>
            <a:off x="838200" y="1380226"/>
            <a:ext cx="10515600" cy="4468483"/>
          </a:xfrm>
        </p:spPr>
        <p:txBody>
          <a:bodyPr>
            <a:normAutofit fontScale="92500" lnSpcReduction="10000"/>
          </a:bodyPr>
          <a:lstStyle/>
          <a:p>
            <a:r>
              <a:rPr lang="en-US" sz="1800" dirty="0" err="1"/>
              <a:t>Azeiteiro</a:t>
            </a:r>
            <a:r>
              <a:rPr lang="en-US" sz="1800" dirty="0"/>
              <a:t>, U.M., Leal Filho, W., &amp; Aires, L. (Eds.) (2018). </a:t>
            </a:r>
            <a:r>
              <a:rPr lang="en-US" sz="1800" i="1" dirty="0"/>
              <a:t>Climate Literacy and Innovations in Climate Change Education</a:t>
            </a:r>
            <a:r>
              <a:rPr lang="en-US" sz="1800" dirty="0"/>
              <a:t>. </a:t>
            </a:r>
            <a:r>
              <a:rPr lang="en-US" sz="1800" i="1" dirty="0"/>
              <a:t>Distance Learning  for Sustainable Development</a:t>
            </a:r>
            <a:r>
              <a:rPr lang="en-US" sz="1800" dirty="0"/>
              <a:t>. Cham, Switzerland: Springer International. </a:t>
            </a:r>
            <a:r>
              <a:rPr lang="en-US" sz="1800" u="sng" dirty="0">
                <a:hlinkClick r:id="rId2"/>
              </a:rPr>
              <a:t>https://link.springer.com/content/pdf/10.1007/978-3-319-70199-8.pdf</a:t>
            </a:r>
            <a:r>
              <a:rPr lang="en-US" sz="1800" dirty="0"/>
              <a:t> </a:t>
            </a:r>
            <a:endParaRPr lang="nl-NL" sz="1800" dirty="0"/>
          </a:p>
          <a:p>
            <a:r>
              <a:rPr lang="en-US" sz="1800" dirty="0"/>
              <a:t>Busch, K.C. and Osborne, J. (2014). Effective strategies for talking about climate change in the classroom. </a:t>
            </a:r>
            <a:r>
              <a:rPr lang="en-US" sz="1800" i="1" dirty="0"/>
              <a:t>School Science Review, 96</a:t>
            </a:r>
            <a:r>
              <a:rPr lang="en-US" sz="1800" dirty="0"/>
              <a:t>, 354, 25-32. </a:t>
            </a:r>
          </a:p>
          <a:p>
            <a:r>
              <a:rPr lang="en-US" sz="1800" dirty="0" err="1"/>
              <a:t>Leiserowitz</a:t>
            </a:r>
            <a:r>
              <a:rPr lang="en-US" sz="1800" dirty="0"/>
              <a:t>, A., Smith, N., &amp; Marlon, J.R. (2011). </a:t>
            </a:r>
            <a:r>
              <a:rPr lang="en-US" sz="1800" i="1" dirty="0"/>
              <a:t>American Teens’ Knowledge of Climate Change</a:t>
            </a:r>
            <a:r>
              <a:rPr lang="en-US" sz="1800" dirty="0"/>
              <a:t>. Yale University, New Haven, CT: Yale Project on Climate Change Communication. </a:t>
            </a:r>
          </a:p>
          <a:p>
            <a:r>
              <a:rPr lang="nl-NL" sz="1800" dirty="0" err="1"/>
              <a:t>Plutzer</a:t>
            </a:r>
            <a:r>
              <a:rPr lang="nl-NL" sz="1800" dirty="0"/>
              <a:t>, E., </a:t>
            </a:r>
            <a:r>
              <a:rPr lang="nl-NL" sz="1800" dirty="0" err="1"/>
              <a:t>Mccaffrey</a:t>
            </a:r>
            <a:r>
              <a:rPr lang="nl-NL" sz="1800" dirty="0"/>
              <a:t>, M., Hannah, A. L., </a:t>
            </a:r>
            <a:r>
              <a:rPr lang="nl-NL" sz="1800" dirty="0" err="1"/>
              <a:t>Rosenau</a:t>
            </a:r>
            <a:r>
              <a:rPr lang="nl-NL" sz="1800" dirty="0"/>
              <a:t>, J., </a:t>
            </a:r>
            <a:r>
              <a:rPr lang="nl-NL" sz="1800" dirty="0" err="1"/>
              <a:t>Berbeco</a:t>
            </a:r>
            <a:r>
              <a:rPr lang="nl-NL" sz="1800" dirty="0"/>
              <a:t>, M., &amp; </a:t>
            </a:r>
            <a:r>
              <a:rPr lang="nl-NL" sz="1800" dirty="0" err="1"/>
              <a:t>Reid</a:t>
            </a:r>
            <a:r>
              <a:rPr lang="nl-NL" sz="1800" dirty="0"/>
              <a:t>, A. H. (2016). </a:t>
            </a:r>
            <a:r>
              <a:rPr lang="nl-NL" sz="1800" dirty="0" err="1"/>
              <a:t>Climate</a:t>
            </a:r>
            <a:r>
              <a:rPr lang="nl-NL" sz="1800" dirty="0"/>
              <a:t> </a:t>
            </a:r>
            <a:r>
              <a:rPr lang="nl-NL" sz="1800" dirty="0" err="1"/>
              <a:t>confusion</a:t>
            </a:r>
            <a:r>
              <a:rPr lang="nl-NL" sz="1800" dirty="0"/>
              <a:t> </a:t>
            </a:r>
            <a:r>
              <a:rPr lang="nl-NL" sz="1800" dirty="0" err="1"/>
              <a:t>among</a:t>
            </a:r>
            <a:r>
              <a:rPr lang="nl-NL" sz="1800" dirty="0"/>
              <a:t> U.S. </a:t>
            </a:r>
            <a:r>
              <a:rPr lang="nl-NL" sz="1800" dirty="0" err="1"/>
              <a:t>teachers</a:t>
            </a:r>
            <a:r>
              <a:rPr lang="nl-NL" sz="1800" dirty="0"/>
              <a:t>. </a:t>
            </a:r>
            <a:r>
              <a:rPr lang="nl-NL" sz="1800" i="1" dirty="0"/>
              <a:t>Science, 351</a:t>
            </a:r>
            <a:r>
              <a:rPr lang="nl-NL" sz="1800" dirty="0"/>
              <a:t>(6274), 664-665.</a:t>
            </a:r>
          </a:p>
          <a:p>
            <a:r>
              <a:rPr lang="en-US" sz="1800" dirty="0"/>
              <a:t>Royal Society and National Academy of Sciences (2014). </a:t>
            </a:r>
            <a:r>
              <a:rPr lang="en-US" sz="1800" i="1" dirty="0"/>
              <a:t>Climate change: Evidence and causes</a:t>
            </a:r>
            <a:r>
              <a:rPr lang="en-US" sz="1800" dirty="0"/>
              <a:t>. </a:t>
            </a:r>
            <a:r>
              <a:rPr lang="en-US" sz="1800" dirty="0">
                <a:hlinkClick r:id="rId3"/>
              </a:rPr>
              <a:t>https://royalsociety.org/topics-policy/projects/climate-change-evidence-causes/</a:t>
            </a:r>
            <a:endParaRPr lang="en-US" sz="1800" dirty="0"/>
          </a:p>
          <a:p>
            <a:r>
              <a:rPr lang="en-US" sz="1800" dirty="0" err="1"/>
              <a:t>Shepardson</a:t>
            </a:r>
            <a:r>
              <a:rPr lang="en-US" sz="1800" dirty="0"/>
              <a:t>, D. P., </a:t>
            </a:r>
            <a:r>
              <a:rPr lang="en-US" sz="1800" dirty="0" err="1"/>
              <a:t>Roychoudhury</a:t>
            </a:r>
            <a:r>
              <a:rPr lang="en-US" sz="1800" dirty="0"/>
              <a:t>, A., &amp; Hirsch, A. S. (Eds.). (2017). </a:t>
            </a:r>
            <a:r>
              <a:rPr lang="en-US" sz="1800" i="1" dirty="0"/>
              <a:t>Teaching and learning about climate change: A framework for educators</a:t>
            </a:r>
            <a:r>
              <a:rPr lang="en-US" sz="1800" dirty="0"/>
              <a:t>. New York, NY: Taylor &amp; Francis.</a:t>
            </a:r>
          </a:p>
          <a:p>
            <a:r>
              <a:rPr lang="en-US" sz="1800" dirty="0"/>
              <a:t>Data: </a:t>
            </a:r>
            <a:r>
              <a:rPr lang="nl-NL" sz="1800" dirty="0">
                <a:hlinkClick r:id="rId4"/>
              </a:rPr>
              <a:t>https://data.worldbank.org/topic/climate-change</a:t>
            </a:r>
            <a:r>
              <a:rPr lang="nl-NL" sz="1800" dirty="0"/>
              <a:t>   en </a:t>
            </a:r>
            <a:r>
              <a:rPr lang="nl-NL" sz="1800" dirty="0">
                <a:hlinkClick r:id="rId5"/>
              </a:rPr>
              <a:t>https://climate.nasa.gov/</a:t>
            </a:r>
            <a:r>
              <a:rPr lang="nl-NL" sz="1800" dirty="0"/>
              <a:t> </a:t>
            </a:r>
            <a:r>
              <a:rPr lang="en-US" sz="1800" dirty="0">
                <a:hlinkClick r:id="rId6"/>
              </a:rPr>
              <a:t>http://climatecommunication.yale.edu/</a:t>
            </a:r>
            <a:r>
              <a:rPr lang="en-US" sz="1800" dirty="0"/>
              <a:t> </a:t>
            </a:r>
            <a:endParaRPr lang="nl-NL" sz="1800" dirty="0"/>
          </a:p>
          <a:p>
            <a:r>
              <a:rPr lang="nl-NL" sz="1800" dirty="0">
                <a:hlinkClick r:id="rId7"/>
              </a:rPr>
              <a:t>https://climate.nasa.gov/resources/education/</a:t>
            </a:r>
            <a:r>
              <a:rPr lang="nl-NL" sz="1800" dirty="0"/>
              <a:t> en  </a:t>
            </a:r>
            <a:r>
              <a:rPr lang="nl-NL" sz="1800" dirty="0">
                <a:hlinkClick r:id="rId8"/>
              </a:rPr>
              <a:t>https://www.climate.gov/teaching</a:t>
            </a:r>
            <a:r>
              <a:rPr lang="nl-NL" sz="1800" dirty="0"/>
              <a:t> </a:t>
            </a:r>
          </a:p>
          <a:p>
            <a:endParaRPr lang="nl-NL" sz="1800" dirty="0"/>
          </a:p>
        </p:txBody>
      </p:sp>
      <p:sp>
        <p:nvSpPr>
          <p:cNvPr id="4" name="Tijdelijke aanduiding voor datum 3"/>
          <p:cNvSpPr>
            <a:spLocks noGrp="1"/>
          </p:cNvSpPr>
          <p:nvPr>
            <p:ph type="dt" sz="half" idx="10"/>
          </p:nvPr>
        </p:nvSpPr>
        <p:spPr/>
        <p:txBody>
          <a:bodyPr/>
          <a:lstStyle/>
          <a:p>
            <a:r>
              <a:rPr lang="nl-NL"/>
              <a:t>14-12-2018</a:t>
            </a:r>
          </a:p>
        </p:txBody>
      </p:sp>
      <p:sp>
        <p:nvSpPr>
          <p:cNvPr id="5" name="Tijdelijke aanduiding voor voettekst 4"/>
          <p:cNvSpPr>
            <a:spLocks noGrp="1"/>
          </p:cNvSpPr>
          <p:nvPr>
            <p:ph type="ftr" sz="quarter" idx="11"/>
          </p:nvPr>
        </p:nvSpPr>
        <p:spPr/>
        <p:txBody>
          <a:bodyPr/>
          <a:lstStyle/>
          <a:p>
            <a:r>
              <a:rPr lang="nl-NL"/>
              <a:t>WND 2018</a:t>
            </a:r>
          </a:p>
        </p:txBody>
      </p:sp>
      <p:sp>
        <p:nvSpPr>
          <p:cNvPr id="6" name="Tijdelijke aanduiding voor dianummer 5"/>
          <p:cNvSpPr>
            <a:spLocks noGrp="1"/>
          </p:cNvSpPr>
          <p:nvPr>
            <p:ph type="sldNum" sz="quarter" idx="12"/>
          </p:nvPr>
        </p:nvSpPr>
        <p:spPr/>
        <p:txBody>
          <a:bodyPr/>
          <a:lstStyle/>
          <a:p>
            <a:fld id="{A062DCCF-2039-4E65-87B5-52B224C92BA3}" type="slidenum">
              <a:rPr lang="nl-NL" smtClean="0"/>
              <a:t>24</a:t>
            </a:fld>
            <a:endParaRPr lang="nl-NL"/>
          </a:p>
        </p:txBody>
      </p:sp>
    </p:spTree>
    <p:extLst>
      <p:ext uri="{BB962C8B-B14F-4D97-AF65-F5344CB8AC3E}">
        <p14:creationId xmlns:p14="http://schemas.microsoft.com/office/powerpoint/2010/main" val="3294877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118754C-7E7B-46CA-B3BB-FF31C9C6DAC7}"/>
              </a:ext>
            </a:extLst>
          </p:cNvPr>
          <p:cNvSpPr>
            <a:spLocks noGrp="1"/>
          </p:cNvSpPr>
          <p:nvPr>
            <p:ph type="title"/>
          </p:nvPr>
        </p:nvSpPr>
        <p:spPr>
          <a:xfrm>
            <a:off x="563336" y="365125"/>
            <a:ext cx="10972800" cy="1325563"/>
          </a:xfrm>
        </p:spPr>
        <p:txBody>
          <a:bodyPr>
            <a:normAutofit/>
          </a:bodyPr>
          <a:lstStyle/>
          <a:p>
            <a:pPr algn="ctr"/>
            <a:r>
              <a:rPr lang="en-US" sz="4000" b="1" dirty="0" err="1"/>
              <a:t>Complexiteit</a:t>
            </a:r>
            <a:r>
              <a:rPr lang="en-US" sz="4000" b="1" dirty="0"/>
              <a:t> van </a:t>
            </a:r>
            <a:r>
              <a:rPr lang="en-US" sz="4000" b="1" dirty="0" err="1"/>
              <a:t>klimaatverandering</a:t>
            </a:r>
            <a:r>
              <a:rPr lang="en-US" sz="4000" b="1" dirty="0"/>
              <a:t/>
            </a:r>
            <a:br>
              <a:rPr lang="en-US" sz="4000" b="1" dirty="0"/>
            </a:br>
            <a:r>
              <a:rPr lang="en-US" sz="2000" b="1" dirty="0">
                <a:hlinkClick r:id="rId2"/>
              </a:rPr>
              <a:t>https://www.ted.com/talks/gavin_schmidt_the_emergent_patterns_of_climate_change?language=nl</a:t>
            </a:r>
            <a:r>
              <a:rPr lang="en-US" sz="2000" b="1" dirty="0"/>
              <a:t> </a:t>
            </a:r>
            <a:endParaRPr lang="nl-NL" sz="2000" b="1" dirty="0"/>
          </a:p>
        </p:txBody>
      </p:sp>
      <p:sp>
        <p:nvSpPr>
          <p:cNvPr id="3" name="Tijdelijke aanduiding voor inhoud 2">
            <a:extLst>
              <a:ext uri="{FF2B5EF4-FFF2-40B4-BE49-F238E27FC236}">
                <a16:creationId xmlns="" xmlns:a16="http://schemas.microsoft.com/office/drawing/2014/main" id="{54E2F542-B235-42ED-99A8-586A7D51BD63}"/>
              </a:ext>
            </a:extLst>
          </p:cNvPr>
          <p:cNvSpPr>
            <a:spLocks noGrp="1"/>
          </p:cNvSpPr>
          <p:nvPr>
            <p:ph idx="1"/>
          </p:nvPr>
        </p:nvSpPr>
        <p:spPr/>
        <p:txBody>
          <a:bodyPr/>
          <a:lstStyle/>
          <a:p>
            <a:r>
              <a:rPr lang="en-US" dirty="0" err="1"/>
              <a:t>Emergente</a:t>
            </a:r>
            <a:r>
              <a:rPr lang="en-US" dirty="0"/>
              <a:t> </a:t>
            </a:r>
            <a:r>
              <a:rPr lang="en-US" dirty="0" err="1"/>
              <a:t>processen</a:t>
            </a:r>
            <a:endParaRPr lang="en-US" dirty="0"/>
          </a:p>
          <a:p>
            <a:r>
              <a:rPr lang="en-US" dirty="0" err="1"/>
              <a:t>Rol</a:t>
            </a:r>
            <a:r>
              <a:rPr lang="en-US" dirty="0"/>
              <a:t> van feedback</a:t>
            </a:r>
          </a:p>
          <a:p>
            <a:r>
              <a:rPr lang="en-US" dirty="0" err="1"/>
              <a:t>Kantelpunten</a:t>
            </a:r>
            <a:endParaRPr lang="en-US" dirty="0"/>
          </a:p>
          <a:p>
            <a:r>
              <a:rPr lang="en-US" dirty="0" err="1"/>
              <a:t>Effecten</a:t>
            </a:r>
            <a:r>
              <a:rPr lang="en-US" dirty="0"/>
              <a:t> op </a:t>
            </a:r>
            <a:r>
              <a:rPr lang="en-US" dirty="0" err="1"/>
              <a:t>lange</a:t>
            </a:r>
            <a:r>
              <a:rPr lang="en-US" dirty="0"/>
              <a:t> </a:t>
            </a:r>
            <a:r>
              <a:rPr lang="en-US" dirty="0" err="1"/>
              <a:t>termijn</a:t>
            </a:r>
            <a:endParaRPr lang="en-US" dirty="0"/>
          </a:p>
          <a:p>
            <a:r>
              <a:rPr lang="en-US" dirty="0" err="1"/>
              <a:t>Effecten</a:t>
            </a:r>
            <a:r>
              <a:rPr lang="en-US" dirty="0"/>
              <a:t> </a:t>
            </a:r>
            <a:r>
              <a:rPr lang="en-US" dirty="0" err="1"/>
              <a:t>regionaal</a:t>
            </a:r>
            <a:r>
              <a:rPr lang="en-US" dirty="0"/>
              <a:t> </a:t>
            </a:r>
            <a:r>
              <a:rPr lang="en-US" dirty="0" err="1"/>
              <a:t>verschillend</a:t>
            </a:r>
            <a:r>
              <a:rPr lang="en-US" dirty="0"/>
              <a:t> </a:t>
            </a:r>
          </a:p>
          <a:p>
            <a:r>
              <a:rPr lang="en-US" dirty="0" err="1"/>
              <a:t>Onzekerheid</a:t>
            </a:r>
            <a:r>
              <a:rPr lang="en-US" dirty="0"/>
              <a:t> in scenario’s </a:t>
            </a:r>
          </a:p>
          <a:p>
            <a:r>
              <a:rPr lang="en-US" dirty="0" err="1"/>
              <a:t>Interdisciplinaire</a:t>
            </a:r>
            <a:r>
              <a:rPr lang="en-US" dirty="0"/>
              <a:t> </a:t>
            </a:r>
            <a:r>
              <a:rPr lang="en-US" dirty="0" err="1"/>
              <a:t>kennis</a:t>
            </a:r>
            <a:r>
              <a:rPr lang="en-US" dirty="0"/>
              <a:t> </a:t>
            </a:r>
            <a:r>
              <a:rPr lang="en-US" dirty="0" err="1"/>
              <a:t>nodig</a:t>
            </a:r>
            <a:endParaRPr lang="en-US" dirty="0"/>
          </a:p>
          <a:p>
            <a:r>
              <a:rPr lang="en-US" dirty="0" err="1"/>
              <a:t>Misconcepties</a:t>
            </a:r>
            <a:r>
              <a:rPr lang="en-US" dirty="0"/>
              <a:t> </a:t>
            </a:r>
          </a:p>
          <a:p>
            <a:endParaRPr lang="nl-NL" dirty="0"/>
          </a:p>
        </p:txBody>
      </p:sp>
      <p:sp>
        <p:nvSpPr>
          <p:cNvPr id="4" name="Tijdelijke aanduiding voor datum 3"/>
          <p:cNvSpPr>
            <a:spLocks noGrp="1"/>
          </p:cNvSpPr>
          <p:nvPr>
            <p:ph type="dt" sz="half" idx="10"/>
          </p:nvPr>
        </p:nvSpPr>
        <p:spPr/>
        <p:txBody>
          <a:bodyPr/>
          <a:lstStyle/>
          <a:p>
            <a:r>
              <a:rPr lang="nl-NL"/>
              <a:t>14-12-2018</a:t>
            </a:r>
          </a:p>
        </p:txBody>
      </p:sp>
      <p:sp>
        <p:nvSpPr>
          <p:cNvPr id="5" name="Tijdelijke aanduiding voor voettekst 4"/>
          <p:cNvSpPr>
            <a:spLocks noGrp="1"/>
          </p:cNvSpPr>
          <p:nvPr>
            <p:ph type="ftr" sz="quarter" idx="11"/>
          </p:nvPr>
        </p:nvSpPr>
        <p:spPr/>
        <p:txBody>
          <a:bodyPr/>
          <a:lstStyle/>
          <a:p>
            <a:r>
              <a:rPr lang="nl-NL"/>
              <a:t>WND 2018</a:t>
            </a:r>
          </a:p>
        </p:txBody>
      </p:sp>
      <p:sp>
        <p:nvSpPr>
          <p:cNvPr id="6" name="Tijdelijke aanduiding voor dianummer 5"/>
          <p:cNvSpPr>
            <a:spLocks noGrp="1"/>
          </p:cNvSpPr>
          <p:nvPr>
            <p:ph type="sldNum" sz="quarter" idx="12"/>
          </p:nvPr>
        </p:nvSpPr>
        <p:spPr/>
        <p:txBody>
          <a:bodyPr/>
          <a:lstStyle/>
          <a:p>
            <a:fld id="{A062DCCF-2039-4E65-87B5-52B224C92BA3}" type="slidenum">
              <a:rPr lang="nl-NL" smtClean="0"/>
              <a:t>3</a:t>
            </a:fld>
            <a:endParaRPr lang="nl-NL"/>
          </a:p>
        </p:txBody>
      </p:sp>
    </p:spTree>
    <p:extLst>
      <p:ext uri="{BB962C8B-B14F-4D97-AF65-F5344CB8AC3E}">
        <p14:creationId xmlns:p14="http://schemas.microsoft.com/office/powerpoint/2010/main" val="2974756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5D73B35-AEF4-4F8C-9621-CAD6BC51B36A}"/>
              </a:ext>
            </a:extLst>
          </p:cNvPr>
          <p:cNvSpPr>
            <a:spLocks noGrp="1"/>
          </p:cNvSpPr>
          <p:nvPr>
            <p:ph type="title"/>
          </p:nvPr>
        </p:nvSpPr>
        <p:spPr>
          <a:xfrm>
            <a:off x="552091" y="365125"/>
            <a:ext cx="11179834" cy="1325563"/>
          </a:xfrm>
        </p:spPr>
        <p:txBody>
          <a:bodyPr>
            <a:normAutofit fontScale="90000"/>
          </a:bodyPr>
          <a:lstStyle/>
          <a:p>
            <a:pPr algn="ctr"/>
            <a:r>
              <a:rPr lang="en-US" sz="4000" b="1" dirty="0" err="1"/>
              <a:t>Misconcepties</a:t>
            </a:r>
            <a:r>
              <a:rPr lang="en-US" sz="4000" b="1" dirty="0"/>
              <a:t/>
            </a:r>
            <a:br>
              <a:rPr lang="en-US" sz="4000" b="1" dirty="0"/>
            </a:br>
            <a:r>
              <a:rPr lang="fr-FR" sz="2700" u="sng" dirty="0">
                <a:hlinkClick r:id="rId2"/>
              </a:rPr>
              <a:t>https://d32ogoqmya1dw8.cloudfront.net/files/earthlabs/cryosphere/realities_vs_misconceptions_ab.pdf</a:t>
            </a:r>
            <a:r>
              <a:rPr lang="fr-FR" sz="2700" dirty="0"/>
              <a:t> </a:t>
            </a:r>
            <a:r>
              <a:rPr lang="nl-NL" sz="2700" dirty="0"/>
              <a:t/>
            </a:r>
            <a:br>
              <a:rPr lang="nl-NL" sz="2700" dirty="0"/>
            </a:br>
            <a:endParaRPr lang="nl-NL" sz="2700" b="1" dirty="0"/>
          </a:p>
        </p:txBody>
      </p:sp>
      <p:sp>
        <p:nvSpPr>
          <p:cNvPr id="3" name="Tijdelijke aanduiding voor inhoud 2">
            <a:extLst>
              <a:ext uri="{FF2B5EF4-FFF2-40B4-BE49-F238E27FC236}">
                <a16:creationId xmlns="" xmlns:a16="http://schemas.microsoft.com/office/drawing/2014/main" id="{23275E2F-6B99-4585-BE8B-122A7C604AF1}"/>
              </a:ext>
            </a:extLst>
          </p:cNvPr>
          <p:cNvSpPr>
            <a:spLocks noGrp="1"/>
          </p:cNvSpPr>
          <p:nvPr>
            <p:ph idx="1"/>
          </p:nvPr>
        </p:nvSpPr>
        <p:spPr>
          <a:xfrm>
            <a:off x="838200" y="1690687"/>
            <a:ext cx="10515600" cy="4486275"/>
          </a:xfrm>
        </p:spPr>
        <p:txBody>
          <a:bodyPr>
            <a:normAutofit lnSpcReduction="10000"/>
          </a:bodyPr>
          <a:lstStyle/>
          <a:p>
            <a:pPr marL="0" indent="0">
              <a:buNone/>
            </a:pPr>
            <a:r>
              <a:rPr lang="nl-NL" dirty="0"/>
              <a:t>•	Verwarring tussen weer en klimaat</a:t>
            </a:r>
          </a:p>
          <a:p>
            <a:pPr marL="0" indent="0">
              <a:buNone/>
            </a:pPr>
            <a:r>
              <a:rPr lang="nl-NL" dirty="0"/>
              <a:t>•	De laatste jaren zijn kouder dan voorheen dus er is geen sprake 	van opwarming</a:t>
            </a:r>
          </a:p>
          <a:p>
            <a:pPr marL="0" indent="0">
              <a:buNone/>
            </a:pPr>
            <a:r>
              <a:rPr lang="nl-NL" dirty="0"/>
              <a:t>•	Opwarming van de aarde wordt veroorzaakt door een gat in de 	ozonlaag</a:t>
            </a:r>
          </a:p>
          <a:p>
            <a:pPr marL="0" indent="0">
              <a:buNone/>
            </a:pPr>
            <a:r>
              <a:rPr lang="nl-NL" dirty="0"/>
              <a:t>•	Een toename van het risico op huidkanker komt door de 	opwarming 	van de aarde</a:t>
            </a:r>
          </a:p>
          <a:p>
            <a:pPr marL="0" indent="0">
              <a:buNone/>
            </a:pPr>
            <a:r>
              <a:rPr lang="nl-NL" dirty="0"/>
              <a:t>•	Kooldioxide is het enige broeikasgas</a:t>
            </a:r>
          </a:p>
          <a:p>
            <a:pPr marL="0" indent="0">
              <a:buNone/>
            </a:pPr>
            <a:r>
              <a:rPr lang="nl-NL" dirty="0"/>
              <a:t>•	Broeikasgassen worden voldoende opgevangen</a:t>
            </a:r>
          </a:p>
          <a:p>
            <a:pPr marL="0" indent="0">
              <a:buNone/>
            </a:pPr>
            <a:r>
              <a:rPr lang="nl-NL" dirty="0"/>
              <a:t>•	Discutabel beeld van wetenschap</a:t>
            </a:r>
          </a:p>
          <a:p>
            <a:pPr marL="0" indent="0">
              <a:buNone/>
            </a:pPr>
            <a:endParaRPr lang="nl-NL" dirty="0"/>
          </a:p>
          <a:p>
            <a:pPr marL="0" indent="0">
              <a:buNone/>
            </a:pPr>
            <a:endParaRPr lang="nl-NL" dirty="0"/>
          </a:p>
          <a:p>
            <a:endParaRPr lang="nl-NL" dirty="0"/>
          </a:p>
        </p:txBody>
      </p:sp>
      <p:sp>
        <p:nvSpPr>
          <p:cNvPr id="4" name="Tijdelijke aanduiding voor datum 3"/>
          <p:cNvSpPr>
            <a:spLocks noGrp="1"/>
          </p:cNvSpPr>
          <p:nvPr>
            <p:ph type="dt" sz="half" idx="10"/>
          </p:nvPr>
        </p:nvSpPr>
        <p:spPr/>
        <p:txBody>
          <a:bodyPr/>
          <a:lstStyle/>
          <a:p>
            <a:r>
              <a:rPr lang="nl-NL"/>
              <a:t>14-12-2018</a:t>
            </a:r>
          </a:p>
        </p:txBody>
      </p:sp>
      <p:sp>
        <p:nvSpPr>
          <p:cNvPr id="5" name="Tijdelijke aanduiding voor voettekst 4"/>
          <p:cNvSpPr>
            <a:spLocks noGrp="1"/>
          </p:cNvSpPr>
          <p:nvPr>
            <p:ph type="ftr" sz="quarter" idx="11"/>
          </p:nvPr>
        </p:nvSpPr>
        <p:spPr/>
        <p:txBody>
          <a:bodyPr/>
          <a:lstStyle/>
          <a:p>
            <a:r>
              <a:rPr lang="nl-NL"/>
              <a:t>WND 2018</a:t>
            </a:r>
          </a:p>
        </p:txBody>
      </p:sp>
      <p:sp>
        <p:nvSpPr>
          <p:cNvPr id="6" name="Tijdelijke aanduiding voor dianummer 5"/>
          <p:cNvSpPr>
            <a:spLocks noGrp="1"/>
          </p:cNvSpPr>
          <p:nvPr>
            <p:ph type="sldNum" sz="quarter" idx="12"/>
          </p:nvPr>
        </p:nvSpPr>
        <p:spPr/>
        <p:txBody>
          <a:bodyPr/>
          <a:lstStyle/>
          <a:p>
            <a:fld id="{A062DCCF-2039-4E65-87B5-52B224C92BA3}" type="slidenum">
              <a:rPr lang="nl-NL" smtClean="0"/>
              <a:t>4</a:t>
            </a:fld>
            <a:endParaRPr lang="nl-NL"/>
          </a:p>
        </p:txBody>
      </p:sp>
    </p:spTree>
    <p:extLst>
      <p:ext uri="{BB962C8B-B14F-4D97-AF65-F5344CB8AC3E}">
        <p14:creationId xmlns:p14="http://schemas.microsoft.com/office/powerpoint/2010/main" val="1808471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E75C1FE-9668-4B69-9CE5-DD4658192E73}"/>
              </a:ext>
            </a:extLst>
          </p:cNvPr>
          <p:cNvSpPr>
            <a:spLocks noGrp="1"/>
          </p:cNvSpPr>
          <p:nvPr>
            <p:ph type="title"/>
          </p:nvPr>
        </p:nvSpPr>
        <p:spPr/>
        <p:txBody>
          <a:bodyPr>
            <a:normAutofit/>
          </a:bodyPr>
          <a:lstStyle/>
          <a:p>
            <a:pPr algn="ctr"/>
            <a:r>
              <a:rPr lang="en-US" sz="4000" b="1" dirty="0" err="1"/>
              <a:t>Beeld</a:t>
            </a:r>
            <a:r>
              <a:rPr lang="en-US" sz="4000" b="1" dirty="0"/>
              <a:t> van </a:t>
            </a:r>
            <a:r>
              <a:rPr lang="en-US" sz="4000" b="1" dirty="0" err="1"/>
              <a:t>wetenschap</a:t>
            </a:r>
            <a:endParaRPr lang="nl-NL" sz="4000" b="1" dirty="0"/>
          </a:p>
        </p:txBody>
      </p:sp>
      <p:sp>
        <p:nvSpPr>
          <p:cNvPr id="3" name="Tijdelijke aanduiding voor inhoud 2">
            <a:extLst>
              <a:ext uri="{FF2B5EF4-FFF2-40B4-BE49-F238E27FC236}">
                <a16:creationId xmlns="" xmlns:a16="http://schemas.microsoft.com/office/drawing/2014/main" id="{100FB861-C5C8-4CBF-91DC-2E4FDEE33553}"/>
              </a:ext>
            </a:extLst>
          </p:cNvPr>
          <p:cNvSpPr>
            <a:spLocks noGrp="1"/>
          </p:cNvSpPr>
          <p:nvPr>
            <p:ph idx="1"/>
          </p:nvPr>
        </p:nvSpPr>
        <p:spPr/>
        <p:txBody>
          <a:bodyPr/>
          <a:lstStyle/>
          <a:p>
            <a:pPr marL="0" indent="0">
              <a:buNone/>
            </a:pPr>
            <a:r>
              <a:rPr lang="nl-NL" dirty="0"/>
              <a:t>•	Er is geen wetenschappelijke consensus over de oorzaken van 	klimaatverandering</a:t>
            </a:r>
          </a:p>
          <a:p>
            <a:pPr marL="0" indent="0">
              <a:buNone/>
            </a:pPr>
            <a:r>
              <a:rPr lang="nl-NL" dirty="0"/>
              <a:t>•	Onzekerheid = niets weten</a:t>
            </a:r>
          </a:p>
          <a:p>
            <a:pPr marL="0" indent="0">
              <a:buNone/>
            </a:pPr>
            <a:r>
              <a:rPr lang="nl-NL" dirty="0"/>
              <a:t>•	Stabilisering van de huidige CO2 uitstoot betekent dat de 	hoeveelheid CO2 in de atmosfeer constant blijft (</a:t>
            </a:r>
            <a:r>
              <a:rPr lang="nl-NL" dirty="0" err="1"/>
              <a:t>Sterman</a:t>
            </a:r>
            <a:r>
              <a:rPr lang="nl-NL" dirty="0"/>
              <a:t>, 2008)</a:t>
            </a:r>
          </a:p>
          <a:p>
            <a:pPr marL="0" indent="0">
              <a:buNone/>
            </a:pPr>
            <a:r>
              <a:rPr lang="nl-NL" dirty="0"/>
              <a:t>•	Technologie zal alle problemen oplossen</a:t>
            </a:r>
          </a:p>
          <a:p>
            <a:pPr marL="0" indent="0">
              <a:buNone/>
            </a:pPr>
            <a:r>
              <a:rPr lang="nl-NL" dirty="0"/>
              <a:t>•	40 jaar geleden verwachtten de wetenschappers nog 	wereldwijde afkoeling</a:t>
            </a:r>
          </a:p>
          <a:p>
            <a:endParaRPr lang="nl-NL" dirty="0"/>
          </a:p>
        </p:txBody>
      </p:sp>
      <p:sp>
        <p:nvSpPr>
          <p:cNvPr id="4" name="Tijdelijke aanduiding voor datum 3"/>
          <p:cNvSpPr>
            <a:spLocks noGrp="1"/>
          </p:cNvSpPr>
          <p:nvPr>
            <p:ph type="dt" sz="half" idx="10"/>
          </p:nvPr>
        </p:nvSpPr>
        <p:spPr/>
        <p:txBody>
          <a:bodyPr/>
          <a:lstStyle/>
          <a:p>
            <a:r>
              <a:rPr lang="nl-NL"/>
              <a:t>14-12-2018</a:t>
            </a:r>
          </a:p>
        </p:txBody>
      </p:sp>
      <p:sp>
        <p:nvSpPr>
          <p:cNvPr id="5" name="Tijdelijke aanduiding voor voettekst 4"/>
          <p:cNvSpPr>
            <a:spLocks noGrp="1"/>
          </p:cNvSpPr>
          <p:nvPr>
            <p:ph type="ftr" sz="quarter" idx="11"/>
          </p:nvPr>
        </p:nvSpPr>
        <p:spPr/>
        <p:txBody>
          <a:bodyPr/>
          <a:lstStyle/>
          <a:p>
            <a:r>
              <a:rPr lang="nl-NL"/>
              <a:t>WND 2018</a:t>
            </a:r>
          </a:p>
        </p:txBody>
      </p:sp>
      <p:sp>
        <p:nvSpPr>
          <p:cNvPr id="6" name="Tijdelijke aanduiding voor dianummer 5"/>
          <p:cNvSpPr>
            <a:spLocks noGrp="1"/>
          </p:cNvSpPr>
          <p:nvPr>
            <p:ph type="sldNum" sz="quarter" idx="12"/>
          </p:nvPr>
        </p:nvSpPr>
        <p:spPr/>
        <p:txBody>
          <a:bodyPr/>
          <a:lstStyle/>
          <a:p>
            <a:fld id="{A062DCCF-2039-4E65-87B5-52B224C92BA3}" type="slidenum">
              <a:rPr lang="nl-NL" smtClean="0"/>
              <a:t>5</a:t>
            </a:fld>
            <a:endParaRPr lang="nl-NL"/>
          </a:p>
        </p:txBody>
      </p:sp>
    </p:spTree>
    <p:extLst>
      <p:ext uri="{BB962C8B-B14F-4D97-AF65-F5344CB8AC3E}">
        <p14:creationId xmlns:p14="http://schemas.microsoft.com/office/powerpoint/2010/main" val="1607965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96694" y="5875508"/>
            <a:ext cx="2789956" cy="646331"/>
          </a:xfrm>
          <a:prstGeom prst="rect">
            <a:avLst/>
          </a:prstGeom>
          <a:noFill/>
        </p:spPr>
        <p:txBody>
          <a:bodyPr wrap="square" rtlCol="0">
            <a:spAutoFit/>
          </a:bodyPr>
          <a:lstStyle/>
          <a:p>
            <a:r>
              <a:rPr lang="nl-NL" dirty="0"/>
              <a:t>Salomon Kroonenberg (2017) </a:t>
            </a:r>
            <a:r>
              <a:rPr lang="nl-NL" dirty="0" err="1"/>
              <a:t>Spiegelzee</a:t>
            </a:r>
            <a:endParaRPr lang="nl-NL" dirty="0"/>
          </a:p>
        </p:txBody>
      </p:sp>
      <p:pic>
        <p:nvPicPr>
          <p:cNvPr id="7" name="Afbeelding 6"/>
          <p:cNvPicPr>
            <a:picLocks noChangeAspect="1"/>
          </p:cNvPicPr>
          <p:nvPr/>
        </p:nvPicPr>
        <p:blipFill rotWithShape="1">
          <a:blip r:embed="rId2"/>
          <a:srcRect t="13517"/>
          <a:stretch/>
        </p:blipFill>
        <p:spPr>
          <a:xfrm>
            <a:off x="296694" y="2237362"/>
            <a:ext cx="2789956" cy="3566808"/>
          </a:xfrm>
          <a:prstGeom prst="rect">
            <a:avLst/>
          </a:prstGeom>
        </p:spPr>
      </p:pic>
      <p:pic>
        <p:nvPicPr>
          <p:cNvPr id="8" name="Afbeelding 7"/>
          <p:cNvPicPr>
            <a:picLocks noChangeAspect="1"/>
          </p:cNvPicPr>
          <p:nvPr/>
        </p:nvPicPr>
        <p:blipFill>
          <a:blip r:embed="rId3"/>
          <a:stretch>
            <a:fillRect/>
          </a:stretch>
        </p:blipFill>
        <p:spPr>
          <a:xfrm>
            <a:off x="8190805" y="4171995"/>
            <a:ext cx="3501269" cy="2265821"/>
          </a:xfrm>
          <a:prstGeom prst="rect">
            <a:avLst/>
          </a:prstGeom>
        </p:spPr>
      </p:pic>
      <p:pic>
        <p:nvPicPr>
          <p:cNvPr id="9" name="Afbeelding 8"/>
          <p:cNvPicPr>
            <a:picLocks noChangeAspect="1"/>
          </p:cNvPicPr>
          <p:nvPr/>
        </p:nvPicPr>
        <p:blipFill>
          <a:blip r:embed="rId4"/>
          <a:stretch>
            <a:fillRect/>
          </a:stretch>
        </p:blipFill>
        <p:spPr>
          <a:xfrm>
            <a:off x="3262008" y="4138972"/>
            <a:ext cx="4790637" cy="2331866"/>
          </a:xfrm>
          <a:prstGeom prst="rect">
            <a:avLst/>
          </a:prstGeom>
        </p:spPr>
      </p:pic>
      <p:sp>
        <p:nvSpPr>
          <p:cNvPr id="10" name="Titel 1"/>
          <p:cNvSpPr>
            <a:spLocks noGrp="1"/>
          </p:cNvSpPr>
          <p:nvPr>
            <p:ph type="title"/>
          </p:nvPr>
        </p:nvSpPr>
        <p:spPr>
          <a:xfrm>
            <a:off x="838200" y="365125"/>
            <a:ext cx="10515600" cy="1325563"/>
          </a:xfrm>
        </p:spPr>
        <p:txBody>
          <a:bodyPr>
            <a:normAutofit/>
          </a:bodyPr>
          <a:lstStyle/>
          <a:p>
            <a:r>
              <a:rPr lang="nl-NL" dirty="0"/>
              <a:t>Wat is wetenschap?</a:t>
            </a:r>
            <a:br>
              <a:rPr lang="nl-NL" dirty="0"/>
            </a:br>
            <a:endParaRPr lang="nl-NL" sz="3100" dirty="0"/>
          </a:p>
        </p:txBody>
      </p:sp>
      <p:sp>
        <p:nvSpPr>
          <p:cNvPr id="4" name="Toelichting met afgeronde rechthoek 3"/>
          <p:cNvSpPr/>
          <p:nvPr/>
        </p:nvSpPr>
        <p:spPr>
          <a:xfrm>
            <a:off x="3262008" y="1167635"/>
            <a:ext cx="8929992" cy="2554815"/>
          </a:xfrm>
          <a:prstGeom prst="wedgeRoundRectCallout">
            <a:avLst>
              <a:gd name="adj1" fmla="val -58099"/>
              <a:gd name="adj2" fmla="val 3113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a:solidFill>
                  <a:schemeClr val="tx1"/>
                </a:solidFill>
              </a:rPr>
              <a:t>Onze voorouders hebben onvoorstelbare zeespiegelveranderingen meegemaakt, die grote gevolgen voor hun leefmilieu hadden. Zo'n 120.000 jaar geleden stond de zeespiegel zes meter hoger dan nu, en lag Amersfoort aan zee. In het koudste deel van de laatste ijstijd, 20.000 jaar geleden, stond hij juist 120 meter lager. De stijging die door het afsmelten van de ijskappen daar weer op volgde ging soms wel twintig keer zo snel als nu.</a:t>
            </a:r>
          </a:p>
          <a:p>
            <a:endParaRPr lang="nl-NL" sz="1600" dirty="0">
              <a:solidFill>
                <a:schemeClr val="tx1"/>
              </a:solidFill>
            </a:endParaRPr>
          </a:p>
          <a:p>
            <a:r>
              <a:rPr lang="nl-NL" sz="1600" dirty="0">
                <a:solidFill>
                  <a:schemeClr val="tx1"/>
                </a:solidFill>
              </a:rPr>
              <a:t>De laatste zesduizend jaar is onze zeespiegel redelijk stabiel, en wereldwijde peilschaalmetingen van de laatste eeuw laten nog geen versnelling zien. Wie inziet hoe inventief onze voorouders zich met weinig middelen aan zeespiegelveranderingen aanpasten, hoeft niet bang te zijn dat wij dat in de toekomst niet ook zelf zouden kunnen. </a:t>
            </a:r>
          </a:p>
        </p:txBody>
      </p:sp>
      <p:sp>
        <p:nvSpPr>
          <p:cNvPr id="2" name="Tijdelijke aanduiding voor datum 1"/>
          <p:cNvSpPr>
            <a:spLocks noGrp="1"/>
          </p:cNvSpPr>
          <p:nvPr>
            <p:ph type="dt" sz="half" idx="10"/>
          </p:nvPr>
        </p:nvSpPr>
        <p:spPr/>
        <p:txBody>
          <a:bodyPr/>
          <a:lstStyle/>
          <a:p>
            <a:r>
              <a:rPr lang="nl-NL"/>
              <a:t>14-12-2018</a:t>
            </a:r>
          </a:p>
        </p:txBody>
      </p:sp>
      <p:sp>
        <p:nvSpPr>
          <p:cNvPr id="3" name="Tijdelijke aanduiding voor voettekst 2"/>
          <p:cNvSpPr>
            <a:spLocks noGrp="1"/>
          </p:cNvSpPr>
          <p:nvPr>
            <p:ph type="ftr" sz="quarter" idx="11"/>
          </p:nvPr>
        </p:nvSpPr>
        <p:spPr/>
        <p:txBody>
          <a:bodyPr/>
          <a:lstStyle/>
          <a:p>
            <a:r>
              <a:rPr lang="nl-NL"/>
              <a:t>WND 2018</a:t>
            </a:r>
          </a:p>
        </p:txBody>
      </p:sp>
      <p:sp>
        <p:nvSpPr>
          <p:cNvPr id="5" name="Tijdelijke aanduiding voor dianummer 4"/>
          <p:cNvSpPr>
            <a:spLocks noGrp="1"/>
          </p:cNvSpPr>
          <p:nvPr>
            <p:ph type="sldNum" sz="quarter" idx="12"/>
          </p:nvPr>
        </p:nvSpPr>
        <p:spPr/>
        <p:txBody>
          <a:bodyPr/>
          <a:lstStyle/>
          <a:p>
            <a:fld id="{A062DCCF-2039-4E65-87B5-52B224C92BA3}" type="slidenum">
              <a:rPr lang="nl-NL" smtClean="0"/>
              <a:t>6</a:t>
            </a:fld>
            <a:endParaRPr lang="nl-NL"/>
          </a:p>
        </p:txBody>
      </p:sp>
    </p:spTree>
    <p:extLst>
      <p:ext uri="{BB962C8B-B14F-4D97-AF65-F5344CB8AC3E}">
        <p14:creationId xmlns:p14="http://schemas.microsoft.com/office/powerpoint/2010/main" val="167337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Wat is wetenschap?</a:t>
            </a:r>
            <a:br>
              <a:rPr lang="nl-NL" dirty="0"/>
            </a:br>
            <a:r>
              <a:rPr lang="nl-NL" sz="3100" dirty="0"/>
              <a:t>Over selectief winkelen en het verschil tussen extrapoleren en modelleren</a:t>
            </a:r>
          </a:p>
        </p:txBody>
      </p:sp>
      <p:sp>
        <p:nvSpPr>
          <p:cNvPr id="8" name="Rechthoek 7"/>
          <p:cNvSpPr/>
          <p:nvPr/>
        </p:nvSpPr>
        <p:spPr>
          <a:xfrm>
            <a:off x="6843408" y="6432031"/>
            <a:ext cx="5137497" cy="369332"/>
          </a:xfrm>
          <a:prstGeom prst="rect">
            <a:avLst/>
          </a:prstGeom>
        </p:spPr>
        <p:txBody>
          <a:bodyPr wrap="none">
            <a:spAutoFit/>
          </a:bodyPr>
          <a:lstStyle/>
          <a:p>
            <a:r>
              <a:rPr lang="nl-NL" dirty="0"/>
              <a:t>Uit een blogpost van klimaatgek 27 november 2018</a:t>
            </a:r>
          </a:p>
        </p:txBody>
      </p:sp>
      <p:pic>
        <p:nvPicPr>
          <p:cNvPr id="5" name="Afbeelding 4"/>
          <p:cNvPicPr>
            <a:picLocks noChangeAspect="1"/>
          </p:cNvPicPr>
          <p:nvPr/>
        </p:nvPicPr>
        <p:blipFill>
          <a:blip r:embed="rId2"/>
          <a:stretch>
            <a:fillRect/>
          </a:stretch>
        </p:blipFill>
        <p:spPr>
          <a:xfrm>
            <a:off x="5824645" y="2012272"/>
            <a:ext cx="4696192" cy="3933563"/>
          </a:xfrm>
          <a:prstGeom prst="rect">
            <a:avLst/>
          </a:prstGeom>
        </p:spPr>
      </p:pic>
      <p:pic>
        <p:nvPicPr>
          <p:cNvPr id="3" name="Afbeelding 2"/>
          <p:cNvPicPr>
            <a:picLocks noChangeAspect="1"/>
          </p:cNvPicPr>
          <p:nvPr/>
        </p:nvPicPr>
        <p:blipFill>
          <a:blip r:embed="rId3"/>
          <a:stretch>
            <a:fillRect/>
          </a:stretch>
        </p:blipFill>
        <p:spPr>
          <a:xfrm>
            <a:off x="621043" y="1690688"/>
            <a:ext cx="4586498" cy="2064639"/>
          </a:xfrm>
          <a:prstGeom prst="rect">
            <a:avLst/>
          </a:prstGeom>
        </p:spPr>
      </p:pic>
      <p:pic>
        <p:nvPicPr>
          <p:cNvPr id="7" name="Afbeelding 6"/>
          <p:cNvPicPr>
            <a:picLocks noChangeAspect="1"/>
          </p:cNvPicPr>
          <p:nvPr/>
        </p:nvPicPr>
        <p:blipFill rotWithShape="1">
          <a:blip r:embed="rId4"/>
          <a:srcRect l="10110" r="13914" b="11639"/>
          <a:stretch/>
        </p:blipFill>
        <p:spPr>
          <a:xfrm>
            <a:off x="324256" y="3433426"/>
            <a:ext cx="4993531" cy="3346088"/>
          </a:xfrm>
          <a:prstGeom prst="rect">
            <a:avLst/>
          </a:prstGeom>
        </p:spPr>
      </p:pic>
      <p:sp>
        <p:nvSpPr>
          <p:cNvPr id="4" name="Tijdelijke aanduiding voor datum 3"/>
          <p:cNvSpPr>
            <a:spLocks noGrp="1"/>
          </p:cNvSpPr>
          <p:nvPr>
            <p:ph type="dt" sz="half" idx="10"/>
          </p:nvPr>
        </p:nvSpPr>
        <p:spPr/>
        <p:txBody>
          <a:bodyPr/>
          <a:lstStyle/>
          <a:p>
            <a:r>
              <a:rPr lang="nl-NL"/>
              <a:t>14-12-2018</a:t>
            </a:r>
          </a:p>
        </p:txBody>
      </p:sp>
      <p:sp>
        <p:nvSpPr>
          <p:cNvPr id="6" name="Tijdelijke aanduiding voor voettekst 5"/>
          <p:cNvSpPr>
            <a:spLocks noGrp="1"/>
          </p:cNvSpPr>
          <p:nvPr>
            <p:ph type="ftr" sz="quarter" idx="11"/>
          </p:nvPr>
        </p:nvSpPr>
        <p:spPr/>
        <p:txBody>
          <a:bodyPr/>
          <a:lstStyle/>
          <a:p>
            <a:r>
              <a:rPr lang="nl-NL"/>
              <a:t>WND 2018</a:t>
            </a:r>
          </a:p>
        </p:txBody>
      </p:sp>
      <p:sp>
        <p:nvSpPr>
          <p:cNvPr id="9" name="Tijdelijke aanduiding voor dianummer 8"/>
          <p:cNvSpPr>
            <a:spLocks noGrp="1"/>
          </p:cNvSpPr>
          <p:nvPr>
            <p:ph type="sldNum" sz="quarter" idx="12"/>
          </p:nvPr>
        </p:nvSpPr>
        <p:spPr/>
        <p:txBody>
          <a:bodyPr/>
          <a:lstStyle/>
          <a:p>
            <a:fld id="{A062DCCF-2039-4E65-87B5-52B224C92BA3}" type="slidenum">
              <a:rPr lang="nl-NL" smtClean="0"/>
              <a:t>7</a:t>
            </a:fld>
            <a:endParaRPr lang="nl-NL"/>
          </a:p>
        </p:txBody>
      </p:sp>
    </p:spTree>
    <p:extLst>
      <p:ext uri="{BB962C8B-B14F-4D97-AF65-F5344CB8AC3E}">
        <p14:creationId xmlns:p14="http://schemas.microsoft.com/office/powerpoint/2010/main" val="272452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Hoeveelheden (GT/</a:t>
            </a:r>
            <a:r>
              <a:rPr lang="nl-NL" dirty="0" err="1"/>
              <a:t>yr</a:t>
            </a:r>
            <a:r>
              <a:rPr lang="nl-NL" dirty="0"/>
              <a:t>, </a:t>
            </a:r>
            <a:r>
              <a:rPr lang="nl-NL" dirty="0" err="1"/>
              <a:t>ppm</a:t>
            </a:r>
            <a:r>
              <a:rPr lang="nl-NL" dirty="0"/>
              <a:t>), (tijd)schalen en dynamica van gekoppelde systemen</a:t>
            </a:r>
          </a:p>
        </p:txBody>
      </p:sp>
      <p:pic>
        <p:nvPicPr>
          <p:cNvPr id="5" name="Afbeelding 4"/>
          <p:cNvPicPr>
            <a:picLocks noChangeAspect="1"/>
          </p:cNvPicPr>
          <p:nvPr/>
        </p:nvPicPr>
        <p:blipFill>
          <a:blip r:embed="rId2"/>
          <a:stretch>
            <a:fillRect/>
          </a:stretch>
        </p:blipFill>
        <p:spPr>
          <a:xfrm>
            <a:off x="195628" y="1550755"/>
            <a:ext cx="6021356" cy="4930428"/>
          </a:xfrm>
          <a:prstGeom prst="rect">
            <a:avLst/>
          </a:prstGeom>
        </p:spPr>
      </p:pic>
      <p:pic>
        <p:nvPicPr>
          <p:cNvPr id="6" name="Afbeelding 5"/>
          <p:cNvPicPr>
            <a:picLocks noChangeAspect="1"/>
          </p:cNvPicPr>
          <p:nvPr/>
        </p:nvPicPr>
        <p:blipFill>
          <a:blip r:embed="rId3"/>
          <a:stretch>
            <a:fillRect/>
          </a:stretch>
        </p:blipFill>
        <p:spPr>
          <a:xfrm>
            <a:off x="7699050" y="1550754"/>
            <a:ext cx="3260780" cy="3275338"/>
          </a:xfrm>
          <a:prstGeom prst="rect">
            <a:avLst/>
          </a:prstGeom>
        </p:spPr>
      </p:pic>
      <p:pic>
        <p:nvPicPr>
          <p:cNvPr id="8" name="Afbeelding 7"/>
          <p:cNvPicPr>
            <a:picLocks noChangeAspect="1"/>
          </p:cNvPicPr>
          <p:nvPr/>
        </p:nvPicPr>
        <p:blipFill>
          <a:blip r:embed="rId4"/>
          <a:stretch>
            <a:fillRect/>
          </a:stretch>
        </p:blipFill>
        <p:spPr>
          <a:xfrm>
            <a:off x="7775643" y="4968448"/>
            <a:ext cx="2096091" cy="1721001"/>
          </a:xfrm>
          <a:prstGeom prst="rect">
            <a:avLst/>
          </a:prstGeom>
        </p:spPr>
      </p:pic>
      <p:sp>
        <p:nvSpPr>
          <p:cNvPr id="3" name="Tijdelijke aanduiding voor datum 2"/>
          <p:cNvSpPr>
            <a:spLocks noGrp="1"/>
          </p:cNvSpPr>
          <p:nvPr>
            <p:ph type="dt" sz="half" idx="10"/>
          </p:nvPr>
        </p:nvSpPr>
        <p:spPr/>
        <p:txBody>
          <a:bodyPr/>
          <a:lstStyle/>
          <a:p>
            <a:r>
              <a:rPr lang="nl-NL"/>
              <a:t>14-12-2018</a:t>
            </a:r>
          </a:p>
        </p:txBody>
      </p:sp>
      <p:sp>
        <p:nvSpPr>
          <p:cNvPr id="4" name="Tijdelijke aanduiding voor voettekst 3"/>
          <p:cNvSpPr>
            <a:spLocks noGrp="1"/>
          </p:cNvSpPr>
          <p:nvPr>
            <p:ph type="ftr" sz="quarter" idx="11"/>
          </p:nvPr>
        </p:nvSpPr>
        <p:spPr/>
        <p:txBody>
          <a:bodyPr/>
          <a:lstStyle/>
          <a:p>
            <a:r>
              <a:rPr lang="nl-NL"/>
              <a:t>WND 2018</a:t>
            </a:r>
          </a:p>
        </p:txBody>
      </p:sp>
      <p:sp>
        <p:nvSpPr>
          <p:cNvPr id="7" name="Tijdelijke aanduiding voor dianummer 6"/>
          <p:cNvSpPr>
            <a:spLocks noGrp="1"/>
          </p:cNvSpPr>
          <p:nvPr>
            <p:ph type="sldNum" sz="quarter" idx="12"/>
          </p:nvPr>
        </p:nvSpPr>
        <p:spPr/>
        <p:txBody>
          <a:bodyPr/>
          <a:lstStyle/>
          <a:p>
            <a:fld id="{A062DCCF-2039-4E65-87B5-52B224C92BA3}" type="slidenum">
              <a:rPr lang="nl-NL" smtClean="0"/>
              <a:t>8</a:t>
            </a:fld>
            <a:endParaRPr lang="nl-NL"/>
          </a:p>
        </p:txBody>
      </p:sp>
      <p:sp>
        <p:nvSpPr>
          <p:cNvPr id="9" name="TextBox 8">
            <a:extLst>
              <a:ext uri="{FF2B5EF4-FFF2-40B4-BE49-F238E27FC236}">
                <a16:creationId xmlns="" xmlns:a16="http://schemas.microsoft.com/office/drawing/2014/main" id="{D3350180-29AF-3E49-AF8A-242B0C8628F4}"/>
              </a:ext>
            </a:extLst>
          </p:cNvPr>
          <p:cNvSpPr txBox="1"/>
          <p:nvPr/>
        </p:nvSpPr>
        <p:spPr>
          <a:xfrm>
            <a:off x="838200" y="6488668"/>
            <a:ext cx="4413324" cy="369332"/>
          </a:xfrm>
          <a:prstGeom prst="rect">
            <a:avLst/>
          </a:prstGeom>
          <a:noFill/>
        </p:spPr>
        <p:txBody>
          <a:bodyPr wrap="none" rtlCol="0">
            <a:spAutoFit/>
          </a:bodyPr>
          <a:lstStyle/>
          <a:p>
            <a:r>
              <a:rPr lang="en-US" dirty="0" err="1"/>
              <a:t>Willekeurige</a:t>
            </a:r>
            <a:r>
              <a:rPr lang="en-US" dirty="0"/>
              <a:t> </a:t>
            </a:r>
            <a:r>
              <a:rPr lang="en-US" dirty="0" err="1"/>
              <a:t>plaatjes</a:t>
            </a:r>
            <a:r>
              <a:rPr lang="en-US" dirty="0"/>
              <a:t> om </a:t>
            </a:r>
            <a:r>
              <a:rPr lang="en-US" dirty="0" err="1"/>
              <a:t>een</a:t>
            </a:r>
            <a:r>
              <a:rPr lang="en-US" dirty="0"/>
              <a:t> </a:t>
            </a:r>
            <a:r>
              <a:rPr lang="en-US" dirty="0" err="1"/>
              <a:t>indruk</a:t>
            </a:r>
            <a:r>
              <a:rPr lang="en-US" dirty="0"/>
              <a:t> </a:t>
            </a:r>
            <a:r>
              <a:rPr lang="en-US" dirty="0" err="1"/>
              <a:t>te</a:t>
            </a:r>
            <a:r>
              <a:rPr lang="en-US" dirty="0"/>
              <a:t> </a:t>
            </a:r>
            <a:r>
              <a:rPr lang="en-US" dirty="0" err="1"/>
              <a:t>geven</a:t>
            </a:r>
            <a:endParaRPr lang="en-US" dirty="0"/>
          </a:p>
        </p:txBody>
      </p:sp>
    </p:spTree>
    <p:extLst>
      <p:ext uri="{BB962C8B-B14F-4D97-AF65-F5344CB8AC3E}">
        <p14:creationId xmlns:p14="http://schemas.microsoft.com/office/powerpoint/2010/main" val="284639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Keuzes vereisen cijfers: Life </a:t>
            </a:r>
            <a:r>
              <a:rPr lang="nl-NL" dirty="0" err="1"/>
              <a:t>Cycle</a:t>
            </a:r>
            <a:r>
              <a:rPr lang="nl-NL" dirty="0"/>
              <a:t> Analysis</a:t>
            </a:r>
          </a:p>
        </p:txBody>
      </p:sp>
      <p:pic>
        <p:nvPicPr>
          <p:cNvPr id="4" name="Afbeelding 3"/>
          <p:cNvPicPr>
            <a:picLocks noChangeAspect="1"/>
          </p:cNvPicPr>
          <p:nvPr/>
        </p:nvPicPr>
        <p:blipFill rotWithShape="1">
          <a:blip r:embed="rId2"/>
          <a:srcRect b="4077"/>
          <a:stretch/>
        </p:blipFill>
        <p:spPr>
          <a:xfrm>
            <a:off x="654997" y="1958551"/>
            <a:ext cx="4081750" cy="4195815"/>
          </a:xfrm>
          <a:prstGeom prst="rect">
            <a:avLst/>
          </a:prstGeom>
        </p:spPr>
      </p:pic>
      <p:sp>
        <p:nvSpPr>
          <p:cNvPr id="7" name="Tekstvak 6"/>
          <p:cNvSpPr txBox="1"/>
          <p:nvPr/>
        </p:nvSpPr>
        <p:spPr>
          <a:xfrm>
            <a:off x="5298332" y="1874196"/>
            <a:ext cx="5188085" cy="2308324"/>
          </a:xfrm>
          <a:prstGeom prst="rect">
            <a:avLst/>
          </a:prstGeom>
          <a:noFill/>
        </p:spPr>
        <p:txBody>
          <a:bodyPr wrap="square" rtlCol="0">
            <a:spAutoFit/>
          </a:bodyPr>
          <a:lstStyle/>
          <a:p>
            <a:r>
              <a:rPr lang="nl-NL" dirty="0"/>
              <a:t>Vliegen is slecht, vlees eten ook, zonnepanelen belasten ook het milieu, hardlopen misschien ook wel… </a:t>
            </a:r>
          </a:p>
          <a:p>
            <a:endParaRPr lang="nl-NL" dirty="0"/>
          </a:p>
          <a:p>
            <a:r>
              <a:rPr lang="nl-NL" dirty="0"/>
              <a:t>Zonder cijfers blijft het een oeverloze discussie.</a:t>
            </a:r>
          </a:p>
          <a:p>
            <a:endParaRPr lang="nl-NL" dirty="0"/>
          </a:p>
          <a:p>
            <a:r>
              <a:rPr lang="nl-NL" dirty="0"/>
              <a:t>LCA – nuttig maar soms gekke </a:t>
            </a:r>
            <a:r>
              <a:rPr lang="nl-NL" dirty="0" smtClean="0"/>
              <a:t>dingen – kritisch blijven denken</a:t>
            </a:r>
            <a:endParaRPr lang="nl-NL" dirty="0"/>
          </a:p>
        </p:txBody>
      </p:sp>
      <p:pic>
        <p:nvPicPr>
          <p:cNvPr id="8" name="Afbeelding 7"/>
          <p:cNvPicPr>
            <a:picLocks noChangeAspect="1"/>
          </p:cNvPicPr>
          <p:nvPr/>
        </p:nvPicPr>
        <p:blipFill rotWithShape="1">
          <a:blip r:embed="rId3"/>
          <a:srcRect b="44775"/>
          <a:stretch/>
        </p:blipFill>
        <p:spPr>
          <a:xfrm>
            <a:off x="7801582" y="3952014"/>
            <a:ext cx="3946593" cy="2905986"/>
          </a:xfrm>
          <a:prstGeom prst="rect">
            <a:avLst/>
          </a:prstGeom>
        </p:spPr>
      </p:pic>
      <p:sp>
        <p:nvSpPr>
          <p:cNvPr id="3" name="Tijdelijke aanduiding voor datum 2"/>
          <p:cNvSpPr>
            <a:spLocks noGrp="1"/>
          </p:cNvSpPr>
          <p:nvPr>
            <p:ph type="dt" sz="half" idx="10"/>
          </p:nvPr>
        </p:nvSpPr>
        <p:spPr/>
        <p:txBody>
          <a:bodyPr/>
          <a:lstStyle/>
          <a:p>
            <a:r>
              <a:rPr lang="nl-NL"/>
              <a:t>14-12-2018</a:t>
            </a:r>
          </a:p>
        </p:txBody>
      </p:sp>
      <p:sp>
        <p:nvSpPr>
          <p:cNvPr id="5" name="Tijdelijke aanduiding voor voettekst 4"/>
          <p:cNvSpPr>
            <a:spLocks noGrp="1"/>
          </p:cNvSpPr>
          <p:nvPr>
            <p:ph type="ftr" sz="quarter" idx="11"/>
          </p:nvPr>
        </p:nvSpPr>
        <p:spPr/>
        <p:txBody>
          <a:bodyPr/>
          <a:lstStyle/>
          <a:p>
            <a:r>
              <a:rPr lang="nl-NL"/>
              <a:t>WND 2018</a:t>
            </a:r>
          </a:p>
        </p:txBody>
      </p:sp>
      <p:sp>
        <p:nvSpPr>
          <p:cNvPr id="6" name="Tijdelijke aanduiding voor dianummer 5"/>
          <p:cNvSpPr>
            <a:spLocks noGrp="1"/>
          </p:cNvSpPr>
          <p:nvPr>
            <p:ph type="sldNum" sz="quarter" idx="12"/>
          </p:nvPr>
        </p:nvSpPr>
        <p:spPr/>
        <p:txBody>
          <a:bodyPr/>
          <a:lstStyle/>
          <a:p>
            <a:fld id="{A062DCCF-2039-4E65-87B5-52B224C92BA3}" type="slidenum">
              <a:rPr lang="nl-NL" smtClean="0"/>
              <a:t>9</a:t>
            </a:fld>
            <a:endParaRPr lang="nl-NL"/>
          </a:p>
        </p:txBody>
      </p:sp>
    </p:spTree>
    <p:extLst>
      <p:ext uri="{BB962C8B-B14F-4D97-AF65-F5344CB8AC3E}">
        <p14:creationId xmlns:p14="http://schemas.microsoft.com/office/powerpoint/2010/main" val="193756488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1002</Words>
  <Application>Microsoft Office PowerPoint</Application>
  <PresentationFormat>Aangepast</PresentationFormat>
  <Paragraphs>200</Paragraphs>
  <Slides>24</Slides>
  <Notes>0</Notes>
  <HiddenSlides>0</HiddenSlides>
  <MMClips>0</MMClips>
  <ScaleCrop>false</ScaleCrop>
  <HeadingPairs>
    <vt:vector size="4" baseType="variant">
      <vt:variant>
        <vt:lpstr>Thema</vt:lpstr>
      </vt:variant>
      <vt:variant>
        <vt:i4>1</vt:i4>
      </vt:variant>
      <vt:variant>
        <vt:lpstr>Diatitels</vt:lpstr>
      </vt:variant>
      <vt:variant>
        <vt:i4>24</vt:i4>
      </vt:variant>
    </vt:vector>
  </HeadingPairs>
  <TitlesOfParts>
    <vt:vector size="25" baseType="lpstr">
      <vt:lpstr>Kantoorthema</vt:lpstr>
      <vt:lpstr>Klimaatverandering: een uitdaging voor het onderwijs?</vt:lpstr>
      <vt:lpstr>Opzet werkgroep</vt:lpstr>
      <vt:lpstr>Complexiteit van klimaatverandering https://www.ted.com/talks/gavin_schmidt_the_emergent_patterns_of_climate_change?language=nl </vt:lpstr>
      <vt:lpstr>Misconcepties https://d32ogoqmya1dw8.cloudfront.net/files/earthlabs/cryosphere/realities_vs_misconceptions_ab.pdf  </vt:lpstr>
      <vt:lpstr>Beeld van wetenschap</vt:lpstr>
      <vt:lpstr>Wat is wetenschap? </vt:lpstr>
      <vt:lpstr>Wat is wetenschap? Over selectief winkelen en het verschil tussen extrapoleren en modelleren</vt:lpstr>
      <vt:lpstr>Hoeveelheden (GT/yr, ppm), (tijd)schalen en dynamica van gekoppelde systemen</vt:lpstr>
      <vt:lpstr>Keuzes vereisen cijfers: Life Cycle Analysis</vt:lpstr>
      <vt:lpstr>Ruimtelijk verschillend (hier: effect op visstand)</vt:lpstr>
      <vt:lpstr>Biologisch (gekoppelde systemen!)</vt:lpstr>
      <vt:lpstr>Maatschappelijk/politiek (gekoppelde systemen)</vt:lpstr>
      <vt:lpstr>Iets doen heeft een prijs (niets doen ook)</vt:lpstr>
      <vt:lpstr>Frameworks: Sustainable development goals</vt:lpstr>
      <vt:lpstr>Framework: Donuteconomie</vt:lpstr>
      <vt:lpstr>Leren voor Duurzame Ontwikkeling</vt:lpstr>
      <vt:lpstr>Breed of smal/samen of alleen? Klimaat/duurzaamheid in examenprogramma’s</vt:lpstr>
      <vt:lpstr>Uw ervaringen met klimaatonderwijs</vt:lpstr>
      <vt:lpstr>Internationale ontwikkelingen</vt:lpstr>
      <vt:lpstr>NLT modules https://betavak-nlt.nl/nl/p/lesmateriaal/ </vt:lpstr>
      <vt:lpstr>De rol van wetenschap in de NLT klimaat-modules</vt:lpstr>
      <vt:lpstr>Meer voorbeelden van lesmateriaal over klimaat</vt:lpstr>
      <vt:lpstr>Slotdiscussie</vt:lpstr>
      <vt:lpstr>Literatuur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Klimaatverandering: een uitdaging voor het onderwijs?</dc:title>
  <dc:creator>Eijkelhof, H.M.C. (Harrie)</dc:creator>
  <cp:lastModifiedBy>Harrie</cp:lastModifiedBy>
  <cp:revision>36</cp:revision>
  <dcterms:created xsi:type="dcterms:W3CDTF">2018-12-10T11:23:00Z</dcterms:created>
  <dcterms:modified xsi:type="dcterms:W3CDTF">2018-12-16T12:39:38Z</dcterms:modified>
</cp:coreProperties>
</file>