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87" r:id="rId11"/>
    <p:sldId id="288" r:id="rId12"/>
    <p:sldId id="262" r:id="rId13"/>
    <p:sldId id="263" r:id="rId14"/>
    <p:sldId id="264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8" r:id="rId23"/>
    <p:sldId id="279" r:id="rId24"/>
    <p:sldId id="281" r:id="rId25"/>
    <p:sldId id="283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64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01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142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310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0809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44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613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528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745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63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966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FD12-F537-4E7F-B295-758DCFC42E5B}" type="datetimeFigureOut">
              <a:rPr lang="nl-NL" smtClean="0"/>
              <a:t>13-12-2019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0B0A-C967-4CF3-B7DB-B314084339C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5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3" y="212589"/>
            <a:ext cx="9361034" cy="659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In </a:t>
            </a:r>
            <a:r>
              <a:rPr lang="en-US" dirty="0" err="1" smtClean="0"/>
              <a:t>welke</a:t>
            </a:r>
            <a:r>
              <a:rPr lang="en-US" dirty="0" smtClean="0"/>
              <a:t> </a:t>
            </a:r>
            <a:r>
              <a:rPr lang="en-US" dirty="0" err="1" smtClean="0"/>
              <a:t>schakeling</a:t>
            </a:r>
            <a:r>
              <a:rPr lang="en-US" dirty="0" smtClean="0"/>
              <a:t> </a:t>
            </a:r>
            <a:r>
              <a:rPr lang="en-US" dirty="0" err="1" smtClean="0"/>
              <a:t>hieronder</a:t>
            </a:r>
            <a:r>
              <a:rPr lang="en-US" dirty="0" smtClean="0"/>
              <a:t> </a:t>
            </a:r>
            <a:r>
              <a:rPr lang="en-US" dirty="0" err="1" smtClean="0"/>
              <a:t>branden</a:t>
            </a:r>
            <a:r>
              <a:rPr lang="en-US" dirty="0" smtClean="0"/>
              <a:t> de </a:t>
            </a:r>
            <a:r>
              <a:rPr lang="en-US" dirty="0" err="1" smtClean="0"/>
              <a:t>lampjes</a:t>
            </a:r>
            <a:r>
              <a:rPr lang="en-US" dirty="0" smtClean="0"/>
              <a:t> het </a:t>
            </a:r>
            <a:r>
              <a:rPr lang="en-US" dirty="0" err="1" smtClean="0"/>
              <a:t>felst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65811" y="2565877"/>
            <a:ext cx="10515600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 descr="C:\Users\a.trompers\Desktop\asset-05zDwtAYK2C9NFLi9fDwX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77773"/>
            <a:ext cx="9908177" cy="4370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8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47708"/>
            <a:ext cx="10515600" cy="1325563"/>
          </a:xfrm>
        </p:spPr>
        <p:txBody>
          <a:bodyPr/>
          <a:lstStyle/>
          <a:p>
            <a:r>
              <a:rPr lang="en-US" dirty="0"/>
              <a:t>5</a:t>
            </a:r>
            <a:r>
              <a:rPr lang="en-US" dirty="0" smtClean="0"/>
              <a:t>.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massa-veersysteem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op de </a:t>
            </a:r>
            <a:r>
              <a:rPr lang="en-US" dirty="0" err="1" smtClean="0"/>
              <a:t>maan</a:t>
            </a:r>
            <a:r>
              <a:rPr lang="en-US" dirty="0" smtClean="0"/>
              <a:t> …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2109" y="1921420"/>
            <a:ext cx="10515600" cy="4351338"/>
          </a:xfrm>
        </p:spPr>
        <p:txBody>
          <a:bodyPr/>
          <a:lstStyle/>
          <a:p>
            <a:r>
              <a:rPr lang="en-US" dirty="0" smtClean="0"/>
              <a:t>A)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kleinere</a:t>
            </a:r>
            <a:r>
              <a:rPr lang="en-US" dirty="0" smtClean="0"/>
              <a:t> </a:t>
            </a:r>
            <a:r>
              <a:rPr lang="en-US" dirty="0" err="1" smtClean="0"/>
              <a:t>periode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op </a:t>
            </a:r>
            <a:r>
              <a:rPr lang="en-US" dirty="0" err="1" smtClean="0"/>
              <a:t>aarde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B)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op </a:t>
            </a:r>
            <a:r>
              <a:rPr lang="en-US" dirty="0" err="1"/>
              <a:t>aarde</a:t>
            </a:r>
            <a:r>
              <a:rPr lang="en-US" dirty="0"/>
              <a:t>.</a:t>
            </a:r>
          </a:p>
          <a:p>
            <a:r>
              <a:rPr lang="en-US" dirty="0" smtClean="0"/>
              <a:t>C)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kleinere</a:t>
            </a:r>
            <a:r>
              <a:rPr lang="en-US" dirty="0"/>
              <a:t> </a:t>
            </a:r>
            <a:r>
              <a:rPr lang="en-US" dirty="0" err="1" smtClean="0"/>
              <a:t>frequentie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op </a:t>
            </a:r>
            <a:r>
              <a:rPr lang="en-US" dirty="0" err="1"/>
              <a:t>aarde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D) </a:t>
            </a:r>
            <a:r>
              <a:rPr lang="en-US" dirty="0" err="1" smtClean="0"/>
              <a:t>Dezelfde</a:t>
            </a:r>
            <a:r>
              <a:rPr lang="en-US" dirty="0" smtClean="0"/>
              <a:t> </a:t>
            </a:r>
            <a:r>
              <a:rPr lang="en-US" dirty="0" err="1"/>
              <a:t>periode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op </a:t>
            </a:r>
            <a:r>
              <a:rPr lang="en-US" dirty="0" err="1"/>
              <a:t>aarde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577" y="1401138"/>
            <a:ext cx="4019485" cy="366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Wat is 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Alle </a:t>
            </a:r>
            <a:r>
              <a:rPr lang="nl-NL" dirty="0"/>
              <a:t>metalen zijn </a:t>
            </a:r>
            <a:r>
              <a:rPr lang="nl-NL" dirty="0" smtClean="0"/>
              <a:t>magnetisch.</a:t>
            </a:r>
            <a:endParaRPr lang="nl-NL" dirty="0"/>
          </a:p>
          <a:p>
            <a:r>
              <a:rPr lang="en-US" dirty="0" smtClean="0"/>
              <a:t>B)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koper</a:t>
            </a:r>
            <a:r>
              <a:rPr lang="en-US" dirty="0" smtClean="0"/>
              <a:t>, </a:t>
            </a:r>
            <a:r>
              <a:rPr lang="en-US" dirty="0" err="1" smtClean="0"/>
              <a:t>nikkel</a:t>
            </a:r>
            <a:r>
              <a:rPr lang="en-US" dirty="0" smtClean="0"/>
              <a:t> en </a:t>
            </a:r>
            <a:r>
              <a:rPr lang="en-US" dirty="0" err="1" smtClean="0"/>
              <a:t>ijzer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magnetisch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C) </a:t>
            </a:r>
            <a:r>
              <a:rPr lang="en-US" dirty="0" err="1"/>
              <a:t>Alleen</a:t>
            </a:r>
            <a:r>
              <a:rPr lang="en-US" dirty="0"/>
              <a:t> </a:t>
            </a:r>
            <a:r>
              <a:rPr lang="en-US" dirty="0" err="1" smtClean="0"/>
              <a:t>kobalt</a:t>
            </a:r>
            <a:r>
              <a:rPr lang="en-US" dirty="0" smtClean="0"/>
              <a:t>, </a:t>
            </a:r>
            <a:r>
              <a:rPr lang="en-US" dirty="0" err="1" smtClean="0"/>
              <a:t>nikkel</a:t>
            </a:r>
            <a:r>
              <a:rPr lang="en-US" dirty="0" smtClean="0"/>
              <a:t> </a:t>
            </a:r>
            <a:r>
              <a:rPr lang="en-US" dirty="0"/>
              <a:t>en </a:t>
            </a:r>
            <a:r>
              <a:rPr lang="en-US" dirty="0" err="1"/>
              <a:t>ijzer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magnetisch</a:t>
            </a:r>
            <a:r>
              <a:rPr lang="en-US" dirty="0" smtClean="0"/>
              <a:t>.</a:t>
            </a:r>
          </a:p>
          <a:p>
            <a:r>
              <a:rPr lang="en-US" dirty="0" smtClean="0"/>
              <a:t>D)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koper</a:t>
            </a:r>
            <a:r>
              <a:rPr lang="en-US" dirty="0" smtClean="0"/>
              <a:t> is </a:t>
            </a:r>
            <a:r>
              <a:rPr lang="en-US" dirty="0" err="1" smtClean="0"/>
              <a:t>magnetisch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57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43799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 smtClean="0"/>
              <a:t>8. Wat is 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A) </a:t>
            </a:r>
            <a:r>
              <a:rPr lang="nl-NL" dirty="0"/>
              <a:t>Een kompasnaaldje wijst </a:t>
            </a:r>
            <a:r>
              <a:rPr lang="nl-NL" dirty="0" smtClean="0"/>
              <a:t>altijd recht </a:t>
            </a:r>
            <a:r>
              <a:rPr lang="nl-NL" dirty="0"/>
              <a:t>naar de </a:t>
            </a:r>
            <a:r>
              <a:rPr lang="nl-NL" dirty="0" smtClean="0"/>
              <a:t>noordpool </a:t>
            </a:r>
            <a:r>
              <a:rPr lang="nl-NL" dirty="0"/>
              <a:t>van een </a:t>
            </a:r>
            <a:r>
              <a:rPr lang="nl-NL" dirty="0" smtClean="0"/>
              <a:t>magneet.</a:t>
            </a:r>
          </a:p>
          <a:p>
            <a:endParaRPr lang="nl-NL" dirty="0"/>
          </a:p>
          <a:p>
            <a:r>
              <a:rPr lang="en-US" dirty="0" smtClean="0"/>
              <a:t>B) </a:t>
            </a:r>
            <a:r>
              <a:rPr lang="nl-NL" dirty="0"/>
              <a:t>Een kompasnaaldje wijst altijd recht naar de </a:t>
            </a:r>
            <a:r>
              <a:rPr lang="nl-NL" dirty="0" smtClean="0"/>
              <a:t>zuidpool </a:t>
            </a:r>
            <a:r>
              <a:rPr lang="nl-NL" dirty="0"/>
              <a:t>van een magneet.</a:t>
            </a:r>
            <a:br>
              <a:rPr lang="nl-NL" dirty="0"/>
            </a:br>
            <a:endParaRPr lang="nl-NL" dirty="0" smtClean="0"/>
          </a:p>
          <a:p>
            <a:r>
              <a:rPr lang="en-US" dirty="0"/>
              <a:t>C</a:t>
            </a:r>
            <a:r>
              <a:rPr lang="en-US" dirty="0" smtClean="0"/>
              <a:t>) </a:t>
            </a:r>
            <a:r>
              <a:rPr lang="nl-NL" dirty="0" smtClean="0"/>
              <a:t>Een </a:t>
            </a:r>
            <a:r>
              <a:rPr lang="nl-NL" dirty="0"/>
              <a:t>kompasnaaldje wijst </a:t>
            </a:r>
            <a:r>
              <a:rPr lang="nl-NL" dirty="0" smtClean="0"/>
              <a:t>tegen de </a:t>
            </a:r>
            <a:r>
              <a:rPr lang="nl-NL" dirty="0"/>
              <a:t>richting van </a:t>
            </a:r>
            <a:r>
              <a:rPr lang="nl-NL" dirty="0" smtClean="0"/>
              <a:t>het </a:t>
            </a:r>
            <a:r>
              <a:rPr lang="nl-NL" dirty="0"/>
              <a:t>magnetische </a:t>
            </a:r>
            <a:r>
              <a:rPr lang="nl-NL" dirty="0" smtClean="0"/>
              <a:t>veld in.</a:t>
            </a:r>
            <a:endParaRPr lang="nl-NL" dirty="0"/>
          </a:p>
          <a:p>
            <a:r>
              <a:rPr lang="nl-NL" dirty="0" smtClean="0"/>
              <a:t>D) Een </a:t>
            </a:r>
            <a:r>
              <a:rPr lang="nl-NL" dirty="0"/>
              <a:t>kompasnaaldje wijst </a:t>
            </a:r>
            <a:r>
              <a:rPr lang="nl-NL" dirty="0" smtClean="0"/>
              <a:t>in </a:t>
            </a:r>
            <a:r>
              <a:rPr lang="nl-NL" dirty="0"/>
              <a:t>de </a:t>
            </a:r>
            <a:r>
              <a:rPr lang="nl-NL" dirty="0" smtClean="0"/>
              <a:t>richting </a:t>
            </a:r>
            <a:r>
              <a:rPr lang="nl-NL" dirty="0"/>
              <a:t>van </a:t>
            </a:r>
            <a:r>
              <a:rPr lang="nl-NL" dirty="0" smtClean="0"/>
              <a:t>het </a:t>
            </a:r>
            <a:r>
              <a:rPr lang="nl-NL" dirty="0"/>
              <a:t>magnetische </a:t>
            </a:r>
            <a:r>
              <a:rPr lang="nl-NL" dirty="0" smtClean="0"/>
              <a:t>veld.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905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9. Wat is </a:t>
            </a:r>
            <a:r>
              <a:rPr lang="en-US" dirty="0" err="1" smtClean="0"/>
              <a:t>waar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A)</a:t>
            </a:r>
            <a:r>
              <a:rPr lang="nl-NL" dirty="0" smtClean="0"/>
              <a:t> een grote flux zorgt voor een grote inductiespanning.</a:t>
            </a:r>
          </a:p>
          <a:p>
            <a:r>
              <a:rPr lang="nl-NL" dirty="0"/>
              <a:t>B) een </a:t>
            </a:r>
            <a:r>
              <a:rPr lang="nl-NL" dirty="0" smtClean="0"/>
              <a:t>kleine </a:t>
            </a:r>
            <a:r>
              <a:rPr lang="nl-NL" dirty="0"/>
              <a:t>flux zorgt voor een </a:t>
            </a:r>
            <a:r>
              <a:rPr lang="nl-NL" dirty="0" smtClean="0"/>
              <a:t>grote </a:t>
            </a:r>
            <a:r>
              <a:rPr lang="nl-NL" dirty="0"/>
              <a:t>inductiespanning</a:t>
            </a:r>
            <a:r>
              <a:rPr lang="nl-NL" dirty="0" smtClean="0"/>
              <a:t>.</a:t>
            </a:r>
          </a:p>
          <a:p>
            <a:r>
              <a:rPr lang="nl-NL" dirty="0" smtClean="0"/>
              <a:t>C) </a:t>
            </a:r>
            <a:r>
              <a:rPr lang="nl-NL" dirty="0"/>
              <a:t>de inductiespanning hangt direct af van de </a:t>
            </a:r>
            <a:r>
              <a:rPr lang="nl-NL" dirty="0" smtClean="0"/>
              <a:t>verandering </a:t>
            </a:r>
            <a:r>
              <a:rPr lang="nl-NL" dirty="0"/>
              <a:t>van de flux door een spoel.</a:t>
            </a:r>
          </a:p>
          <a:p>
            <a:r>
              <a:rPr lang="nl-NL" dirty="0" smtClean="0"/>
              <a:t>D) de </a:t>
            </a:r>
            <a:r>
              <a:rPr lang="nl-NL" dirty="0"/>
              <a:t>inductiespanning hangt direct af van de grootte van de flux door een spoel</a:t>
            </a:r>
            <a:r>
              <a:rPr lang="nl-NL" dirty="0" smtClean="0"/>
              <a:t>.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28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1983014" y="276402"/>
            <a:ext cx="8225081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539" dirty="0" smtClean="0"/>
              <a:t>13. De </a:t>
            </a:r>
            <a:r>
              <a:rPr lang="en-US" sz="2539" dirty="0" err="1"/>
              <a:t>staafmagneet</a:t>
            </a:r>
            <a:r>
              <a:rPr lang="en-US" sz="2539" dirty="0"/>
              <a:t> </a:t>
            </a:r>
            <a:r>
              <a:rPr lang="en-US" sz="2539" dirty="0" err="1"/>
              <a:t>beweegt</a:t>
            </a:r>
            <a:r>
              <a:rPr lang="en-US" sz="2539" dirty="0"/>
              <a:t> </a:t>
            </a:r>
            <a:r>
              <a:rPr lang="en-US" sz="2539" dirty="0" err="1"/>
              <a:t>naar</a:t>
            </a:r>
            <a:r>
              <a:rPr lang="en-US" sz="2539" dirty="0"/>
              <a:t> links de </a:t>
            </a:r>
            <a:r>
              <a:rPr lang="en-US" sz="2539" dirty="0" err="1"/>
              <a:t>spoel</a:t>
            </a:r>
            <a:r>
              <a:rPr lang="en-US" sz="2539" dirty="0"/>
              <a:t> in. </a:t>
            </a:r>
          </a:p>
          <a:p>
            <a:r>
              <a:rPr lang="en-US" sz="2539" dirty="0" err="1"/>
              <a:t>Welke</a:t>
            </a:r>
            <a:r>
              <a:rPr lang="en-US" sz="2539" dirty="0"/>
              <a:t> </a:t>
            </a:r>
            <a:r>
              <a:rPr lang="en-US" sz="2539" dirty="0" err="1"/>
              <a:t>kant</a:t>
            </a:r>
            <a:r>
              <a:rPr lang="en-US" sz="2539" dirty="0"/>
              <a:t> van de </a:t>
            </a:r>
            <a:r>
              <a:rPr lang="en-US" sz="2539" dirty="0" err="1"/>
              <a:t>spoel</a:t>
            </a:r>
            <a:r>
              <a:rPr lang="en-US" sz="2539" dirty="0"/>
              <a:t> </a:t>
            </a:r>
            <a:r>
              <a:rPr lang="en-US" sz="2539" dirty="0" err="1"/>
              <a:t>wordt</a:t>
            </a:r>
            <a:r>
              <a:rPr lang="en-US" sz="2539" dirty="0"/>
              <a:t> </a:t>
            </a:r>
            <a:r>
              <a:rPr lang="en-US" sz="2539" dirty="0" err="1"/>
              <a:t>Noordpool</a:t>
            </a:r>
            <a:r>
              <a:rPr lang="en-US" sz="2539" dirty="0"/>
              <a:t> A of B?</a:t>
            </a:r>
            <a:endParaRPr sz="2358" dirty="0"/>
          </a:p>
        </p:txBody>
      </p:sp>
      <p:sp>
        <p:nvSpPr>
          <p:cNvPr id="90" name="TextShape 2"/>
          <p:cNvSpPr txBox="1"/>
          <p:nvPr/>
        </p:nvSpPr>
        <p:spPr>
          <a:xfrm>
            <a:off x="1983014" y="1601279"/>
            <a:ext cx="8225081" cy="4523321"/>
          </a:xfrm>
          <a:prstGeom prst="rect">
            <a:avLst/>
          </a:prstGeom>
        </p:spPr>
        <p:txBody>
          <a:bodyPr wrap="none" lIns="0" tIns="0" rIns="0" bIns="0"/>
          <a:lstStyle/>
          <a:p>
            <a:endParaRPr sz="2358"/>
          </a:p>
        </p:txBody>
      </p:sp>
      <p:pic>
        <p:nvPicPr>
          <p:cNvPr id="91" name="Picture 90"/>
          <p:cNvPicPr/>
          <p:nvPr/>
        </p:nvPicPr>
        <p:blipFill>
          <a:blip r:embed="rId2"/>
          <a:stretch>
            <a:fillRect/>
          </a:stretch>
        </p:blipFill>
        <p:spPr>
          <a:xfrm>
            <a:off x="1656608" y="1503358"/>
            <a:ext cx="8878218" cy="522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2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814589" y="302174"/>
            <a:ext cx="8225081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358" dirty="0" smtClean="0"/>
              <a:t>14. Twee </a:t>
            </a:r>
            <a:r>
              <a:rPr lang="en-US" sz="2358" dirty="0" err="1"/>
              <a:t>draden</a:t>
            </a:r>
            <a:r>
              <a:rPr lang="en-US" sz="2358" dirty="0"/>
              <a:t> met </a:t>
            </a:r>
            <a:r>
              <a:rPr lang="en-US" sz="2358" dirty="0" err="1"/>
              <a:t>een</a:t>
            </a:r>
            <a:r>
              <a:rPr lang="en-US" sz="2358" dirty="0"/>
              <a:t> </a:t>
            </a:r>
            <a:r>
              <a:rPr lang="en-US" sz="2358" dirty="0" err="1"/>
              <a:t>stroom</a:t>
            </a:r>
            <a:r>
              <a:rPr lang="en-US" sz="2358" dirty="0"/>
              <a:t>. Hoe </a:t>
            </a:r>
            <a:r>
              <a:rPr lang="en-US" sz="2358" dirty="0" err="1"/>
              <a:t>loopt</a:t>
            </a:r>
            <a:r>
              <a:rPr lang="en-US" sz="2358" dirty="0"/>
              <a:t> de </a:t>
            </a:r>
            <a:r>
              <a:rPr lang="en-US" sz="2358" dirty="0" err="1"/>
              <a:t>stroom</a:t>
            </a:r>
            <a:r>
              <a:rPr lang="en-US" sz="2358" dirty="0"/>
              <a:t> in </a:t>
            </a:r>
            <a:r>
              <a:rPr lang="en-US" sz="2358" dirty="0" err="1"/>
              <a:t>draad</a:t>
            </a:r>
            <a:r>
              <a:rPr lang="en-US" sz="2358" dirty="0"/>
              <a:t> 1 </a:t>
            </a:r>
          </a:p>
          <a:p>
            <a:r>
              <a:rPr lang="en-US" sz="2358" dirty="0" err="1"/>
              <a:t>en</a:t>
            </a:r>
            <a:r>
              <a:rPr lang="en-US" sz="2358" dirty="0"/>
              <a:t> in </a:t>
            </a:r>
            <a:r>
              <a:rPr lang="en-US" sz="2358" dirty="0" err="1"/>
              <a:t>draad</a:t>
            </a:r>
            <a:r>
              <a:rPr lang="en-US" sz="2358" dirty="0"/>
              <a:t> 2?</a:t>
            </a:r>
            <a:endParaRPr sz="2358" dirty="0"/>
          </a:p>
        </p:txBody>
      </p:sp>
      <p:pic>
        <p:nvPicPr>
          <p:cNvPr id="97" name="Picture 96"/>
          <p:cNvPicPr/>
          <p:nvPr/>
        </p:nvPicPr>
        <p:blipFill>
          <a:blip r:embed="rId2"/>
          <a:stretch>
            <a:fillRect/>
          </a:stretch>
        </p:blipFill>
        <p:spPr>
          <a:xfrm>
            <a:off x="2149480" y="1307515"/>
            <a:ext cx="7890190" cy="556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4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983014" y="276402"/>
            <a:ext cx="8225081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358" dirty="0" smtClean="0"/>
              <a:t>15. </a:t>
            </a:r>
            <a:r>
              <a:rPr lang="en-US" sz="2358" dirty="0" err="1" smtClean="0"/>
              <a:t>Trekken</a:t>
            </a:r>
            <a:r>
              <a:rPr lang="en-US" sz="2358" dirty="0" smtClean="0"/>
              <a:t> </a:t>
            </a:r>
            <a:r>
              <a:rPr lang="en-US" sz="2358" dirty="0" err="1"/>
              <a:t>deze</a:t>
            </a:r>
            <a:r>
              <a:rPr lang="en-US" sz="2358" dirty="0"/>
              <a:t> </a:t>
            </a:r>
            <a:r>
              <a:rPr lang="en-US" sz="2358" dirty="0" err="1"/>
              <a:t>kabels</a:t>
            </a:r>
            <a:r>
              <a:rPr lang="en-US" sz="2358" dirty="0"/>
              <a:t> </a:t>
            </a:r>
            <a:r>
              <a:rPr lang="en-US" sz="2358" dirty="0" err="1"/>
              <a:t>elkaar</a:t>
            </a:r>
            <a:r>
              <a:rPr lang="en-US" sz="2358" dirty="0"/>
              <a:t> </a:t>
            </a:r>
            <a:r>
              <a:rPr lang="en-US" sz="2358" dirty="0" err="1"/>
              <a:t>aan</a:t>
            </a:r>
            <a:r>
              <a:rPr lang="en-US" sz="2358" dirty="0"/>
              <a:t> of </a:t>
            </a:r>
            <a:r>
              <a:rPr lang="en-US" sz="2358" dirty="0" err="1"/>
              <a:t>stoten</a:t>
            </a:r>
            <a:r>
              <a:rPr lang="en-US" sz="2358" dirty="0"/>
              <a:t> </a:t>
            </a:r>
            <a:r>
              <a:rPr lang="en-US" sz="2358" dirty="0" err="1"/>
              <a:t>ze</a:t>
            </a:r>
            <a:r>
              <a:rPr lang="en-US" sz="2358" dirty="0"/>
              <a:t> </a:t>
            </a:r>
            <a:r>
              <a:rPr lang="en-US" sz="2358" dirty="0" err="1"/>
              <a:t>elkaar</a:t>
            </a:r>
            <a:r>
              <a:rPr lang="en-US" sz="2358" dirty="0"/>
              <a:t> </a:t>
            </a:r>
            <a:r>
              <a:rPr lang="en-US" sz="2358" dirty="0" err="1"/>
              <a:t>af</a:t>
            </a:r>
            <a:r>
              <a:rPr lang="en-US" sz="2358" dirty="0"/>
              <a:t>?</a:t>
            </a:r>
            <a:endParaRPr sz="2358" dirty="0"/>
          </a:p>
        </p:txBody>
      </p:sp>
      <p:pic>
        <p:nvPicPr>
          <p:cNvPr id="99" name="Picture 98"/>
          <p:cNvPicPr/>
          <p:nvPr/>
        </p:nvPicPr>
        <p:blipFill>
          <a:blip r:embed="rId2"/>
          <a:stretch>
            <a:fillRect/>
          </a:stretch>
        </p:blipFill>
        <p:spPr>
          <a:xfrm>
            <a:off x="2149480" y="1111673"/>
            <a:ext cx="7890190" cy="574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14103" y="258985"/>
            <a:ext cx="10877005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902" dirty="0" smtClean="0"/>
              <a:t>16. </a:t>
            </a:r>
            <a:r>
              <a:rPr lang="en-US" sz="2902" dirty="0" err="1" smtClean="0"/>
              <a:t>Waar</a:t>
            </a:r>
            <a:r>
              <a:rPr lang="en-US" sz="2902" dirty="0" smtClean="0"/>
              <a:t> </a:t>
            </a:r>
            <a:r>
              <a:rPr lang="en-US" sz="2902" dirty="0"/>
              <a:t>is N, </a:t>
            </a:r>
            <a:r>
              <a:rPr lang="en-US" sz="2902" dirty="0" err="1"/>
              <a:t>waar</a:t>
            </a:r>
            <a:r>
              <a:rPr lang="en-US" sz="2902" dirty="0"/>
              <a:t> is Z, wat is de </a:t>
            </a:r>
            <a:r>
              <a:rPr lang="en-US" sz="2902" dirty="0" err="1"/>
              <a:t>richting</a:t>
            </a:r>
            <a:r>
              <a:rPr lang="en-US" sz="2902" dirty="0"/>
              <a:t> van het </a:t>
            </a:r>
            <a:r>
              <a:rPr lang="en-US" sz="2902" dirty="0" err="1" smtClean="0"/>
              <a:t>magnetisch</a:t>
            </a:r>
            <a:r>
              <a:rPr lang="en-US" sz="2902" dirty="0" smtClean="0"/>
              <a:t> </a:t>
            </a:r>
            <a:r>
              <a:rPr lang="en-US" sz="2902" dirty="0"/>
              <a:t>veld B?</a:t>
            </a:r>
            <a:endParaRPr sz="2358" dirty="0"/>
          </a:p>
        </p:txBody>
      </p:sp>
      <p:pic>
        <p:nvPicPr>
          <p:cNvPr id="128" name="Picture 127"/>
          <p:cNvPicPr/>
          <p:nvPr/>
        </p:nvPicPr>
        <p:blipFill>
          <a:blip r:embed="rId2"/>
          <a:stretch>
            <a:fillRect/>
          </a:stretch>
        </p:blipFill>
        <p:spPr>
          <a:xfrm>
            <a:off x="1656608" y="1307515"/>
            <a:ext cx="8943499" cy="54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1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983014" y="276402"/>
            <a:ext cx="8225081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sz="2358"/>
          </a:p>
        </p:txBody>
      </p:sp>
      <p:pic>
        <p:nvPicPr>
          <p:cNvPr id="130" name="Picture 129"/>
          <p:cNvPicPr/>
          <p:nvPr/>
        </p:nvPicPr>
        <p:blipFill>
          <a:blip r:embed="rId2"/>
          <a:stretch>
            <a:fillRect/>
          </a:stretch>
        </p:blipFill>
        <p:spPr>
          <a:xfrm>
            <a:off x="1656608" y="263019"/>
            <a:ext cx="8747656" cy="646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53" y="131710"/>
            <a:ext cx="10181859" cy="660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48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1001486" y="276402"/>
            <a:ext cx="9206609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n-US" sz="2539" dirty="0" smtClean="0"/>
              <a:t>17. In </a:t>
            </a:r>
            <a:r>
              <a:rPr lang="en-US" sz="2539" dirty="0" err="1"/>
              <a:t>welke</a:t>
            </a:r>
            <a:r>
              <a:rPr lang="en-US" sz="2539" dirty="0"/>
              <a:t> </a:t>
            </a:r>
            <a:r>
              <a:rPr lang="en-US" sz="2539" dirty="0" err="1"/>
              <a:t>richting</a:t>
            </a:r>
            <a:r>
              <a:rPr lang="en-US" sz="2539" dirty="0"/>
              <a:t> </a:t>
            </a:r>
            <a:r>
              <a:rPr lang="en-US" sz="2539" dirty="0" err="1"/>
              <a:t>staat</a:t>
            </a:r>
            <a:r>
              <a:rPr lang="en-US" sz="2539" dirty="0"/>
              <a:t> de Lorentz </a:t>
            </a:r>
            <a:r>
              <a:rPr lang="en-US" sz="2539" dirty="0" err="1"/>
              <a:t>kracht</a:t>
            </a:r>
            <a:r>
              <a:rPr lang="en-US" sz="2539" dirty="0"/>
              <a:t> in de </a:t>
            </a:r>
            <a:r>
              <a:rPr lang="en-US" sz="2539" dirty="0" err="1"/>
              <a:t>punten</a:t>
            </a:r>
            <a:r>
              <a:rPr lang="en-US" sz="2539" dirty="0"/>
              <a:t> A en B ?</a:t>
            </a:r>
            <a:endParaRPr sz="2358" dirty="0"/>
          </a:p>
        </p:txBody>
      </p:sp>
      <p:pic>
        <p:nvPicPr>
          <p:cNvPr id="132" name="Picture 131"/>
          <p:cNvPicPr/>
          <p:nvPr/>
        </p:nvPicPr>
        <p:blipFill>
          <a:blip r:embed="rId2"/>
          <a:stretch>
            <a:fillRect/>
          </a:stretch>
        </p:blipFill>
        <p:spPr>
          <a:xfrm>
            <a:off x="1656609" y="1503359"/>
            <a:ext cx="8812937" cy="535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1983014" y="276402"/>
            <a:ext cx="8225081" cy="1142091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 sz="2358"/>
          </a:p>
        </p:txBody>
      </p:sp>
      <p:pic>
        <p:nvPicPr>
          <p:cNvPr id="134" name="Picture 133"/>
          <p:cNvPicPr/>
          <p:nvPr/>
        </p:nvPicPr>
        <p:blipFill>
          <a:blip r:embed="rId2"/>
          <a:stretch>
            <a:fillRect/>
          </a:stretch>
        </p:blipFill>
        <p:spPr>
          <a:xfrm>
            <a:off x="1787171" y="1242234"/>
            <a:ext cx="8551813" cy="548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19. Geluid dat een pratende docent produceert is een voorbeeld van…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Longitudinale staande golven.</a:t>
            </a:r>
          </a:p>
          <a:p>
            <a:r>
              <a:rPr lang="nl-NL" dirty="0" smtClean="0"/>
              <a:t>B) Longitudinale lopende golven.</a:t>
            </a:r>
          </a:p>
          <a:p>
            <a:r>
              <a:rPr lang="nl-NL" dirty="0"/>
              <a:t>C</a:t>
            </a:r>
            <a:r>
              <a:rPr lang="nl-NL" dirty="0" smtClean="0"/>
              <a:t>) Transversale lopende golven.</a:t>
            </a:r>
          </a:p>
          <a:p>
            <a:r>
              <a:rPr lang="nl-NL" dirty="0" smtClean="0"/>
              <a:t>B) Transversale staande golven.</a:t>
            </a:r>
          </a:p>
          <a:p>
            <a:endParaRPr lang="nl-NL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525" y="2178415"/>
            <a:ext cx="4887348" cy="364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20. Twee PVC buizen zijn even lang en gevuld met lucht. Een buis is aan beide kanten open de andere buis is aan een kant dicht. Wat is waar?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Beide buizen hebben dezelfde grondtoon.</a:t>
            </a:r>
          </a:p>
          <a:p>
            <a:r>
              <a:rPr lang="nl-NL" dirty="0" smtClean="0"/>
              <a:t>B) De open-open buis heeft de laagste grondfrequentie.</a:t>
            </a:r>
          </a:p>
          <a:p>
            <a:r>
              <a:rPr lang="nl-NL" dirty="0" smtClean="0"/>
              <a:t>C) De dicht-open buis heeft de laagste grondfrequentie.</a:t>
            </a:r>
          </a:p>
          <a:p>
            <a:r>
              <a:rPr lang="nl-NL" dirty="0" smtClean="0"/>
              <a:t>D) De open-open buis klinkt lager.</a:t>
            </a:r>
            <a:endParaRPr lang="nl-NL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/>
          <a:srcRect l="19170" t="18950" r="22364" b="24667"/>
          <a:stretch/>
        </p:blipFill>
        <p:spPr>
          <a:xfrm>
            <a:off x="6293518" y="3735978"/>
            <a:ext cx="5481266" cy="297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Radiogolven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… gaan met de lichtsnelheid.</a:t>
            </a:r>
          </a:p>
          <a:p>
            <a:r>
              <a:rPr lang="nl-NL" dirty="0"/>
              <a:t>B</a:t>
            </a:r>
            <a:r>
              <a:rPr lang="nl-NL" dirty="0" smtClean="0"/>
              <a:t>) … gaan met de geluidssnelheid.</a:t>
            </a:r>
          </a:p>
          <a:p>
            <a:r>
              <a:rPr lang="nl-NL" dirty="0"/>
              <a:t>C</a:t>
            </a:r>
            <a:r>
              <a:rPr lang="nl-NL" dirty="0" smtClean="0"/>
              <a:t>) … hebben geen snelheid omdat ze op dezelfde plek blijven omdat het staande golven zijn.</a:t>
            </a:r>
          </a:p>
          <a:p>
            <a:r>
              <a:rPr lang="nl-NL" dirty="0"/>
              <a:t>D</a:t>
            </a:r>
            <a:r>
              <a:rPr lang="nl-NL" dirty="0" smtClean="0"/>
              <a:t>) … gaan netto met een zeer trage “driftsnelheid” van ongeveer 1 cm per seconde.</a:t>
            </a:r>
          </a:p>
          <a:p>
            <a:pPr marL="0" indent="0">
              <a:buNone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8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Wat is waar over een geluidsbron op afstand?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A) Lage tonen hoor je eerder dan hoge tonen.</a:t>
            </a:r>
          </a:p>
          <a:p>
            <a:r>
              <a:rPr lang="nl-NL" dirty="0" smtClean="0"/>
              <a:t>B) Hoge tonen hoor je eerder dan lage tonen.</a:t>
            </a:r>
          </a:p>
          <a:p>
            <a:r>
              <a:rPr lang="en-US" dirty="0" smtClean="0"/>
              <a:t>C) </a:t>
            </a:r>
            <a:r>
              <a:rPr lang="en-US" dirty="0" err="1" smtClean="0"/>
              <a:t>Alle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r>
              <a:rPr lang="en-US" dirty="0"/>
              <a:t> </a:t>
            </a:r>
            <a:r>
              <a:rPr lang="en-US" dirty="0" err="1"/>
              <a:t>hoor</a:t>
            </a:r>
            <a:r>
              <a:rPr lang="en-US" dirty="0"/>
              <a:t> </a:t>
            </a:r>
            <a:r>
              <a:rPr lang="en-US" dirty="0" smtClean="0"/>
              <a:t>je op </a:t>
            </a:r>
            <a:r>
              <a:rPr lang="en-US" dirty="0" err="1" smtClean="0"/>
              <a:t>hetzelfde</a:t>
            </a:r>
            <a:r>
              <a:rPr lang="en-US" dirty="0" smtClean="0"/>
              <a:t> moment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nadat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 smtClean="0"/>
              <a:t>uitzendt</a:t>
            </a:r>
            <a:r>
              <a:rPr lang="en-US" dirty="0" smtClean="0"/>
              <a:t>.</a:t>
            </a:r>
          </a:p>
          <a:p>
            <a:r>
              <a:rPr lang="en-US" dirty="0"/>
              <a:t>D)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frequenties</a:t>
            </a:r>
            <a:r>
              <a:rPr lang="en-US" dirty="0"/>
              <a:t> </a:t>
            </a:r>
            <a:r>
              <a:rPr lang="en-US" dirty="0" err="1"/>
              <a:t>hoor</a:t>
            </a:r>
            <a:r>
              <a:rPr lang="en-US" dirty="0"/>
              <a:t> je </a:t>
            </a:r>
            <a:r>
              <a:rPr lang="en-US" dirty="0" err="1"/>
              <a:t>meteen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de </a:t>
            </a:r>
            <a:r>
              <a:rPr lang="en-US" dirty="0" err="1"/>
              <a:t>bron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uitzendt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63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5858" y="2055813"/>
            <a:ext cx="10515600" cy="4351338"/>
          </a:xfrm>
        </p:spPr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73169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0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" y="53099"/>
            <a:ext cx="10546080" cy="680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1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83" y="0"/>
            <a:ext cx="10761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7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5" y="108115"/>
            <a:ext cx="11903647" cy="659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7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33"/>
            <a:ext cx="11904618" cy="67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9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5" y="767438"/>
            <a:ext cx="12045030" cy="52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6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625"/>
            <a:ext cx="11952514" cy="39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439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510</Words>
  <Application>Microsoft Office PowerPoint</Application>
  <PresentationFormat>Breedbeeld</PresentationFormat>
  <Paragraphs>52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3. In welke schakeling hieronder branden de lampjes het felst?</vt:lpstr>
      <vt:lpstr>5. Een massa-veersysteem heeft op de maan … </vt:lpstr>
      <vt:lpstr>7. Wat is waar?</vt:lpstr>
      <vt:lpstr>8. Wat is waar?</vt:lpstr>
      <vt:lpstr>9. Wat is waar?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19. Geluid dat een pratende docent produceert is een voorbeeld van…</vt:lpstr>
      <vt:lpstr>20. Twee PVC buizen zijn even lang en gevuld met lucht. Een buis is aan beide kanten open de andere buis is aan een kant dicht. Wat is waar?</vt:lpstr>
      <vt:lpstr>21. Radiogolven …</vt:lpstr>
      <vt:lpstr>22. Wat is waar over een geluidsbron op afstand?</vt:lpstr>
    </vt:vector>
  </TitlesOfParts>
  <Company>Radboud Universiteit Nijmegen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Verbeek, K. (Kars)</dc:creator>
  <cp:lastModifiedBy>Verbeek, K. (Kars)</cp:lastModifiedBy>
  <cp:revision>14</cp:revision>
  <dcterms:created xsi:type="dcterms:W3CDTF">2019-12-09T13:40:18Z</dcterms:created>
  <dcterms:modified xsi:type="dcterms:W3CDTF">2019-12-13T18:21:44Z</dcterms:modified>
</cp:coreProperties>
</file>