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96" r:id="rId6"/>
  </p:sldMasterIdLst>
  <p:notesMasterIdLst>
    <p:notesMasterId r:id="rId32"/>
  </p:notesMasterIdLst>
  <p:handoutMasterIdLst>
    <p:handoutMasterId r:id="rId33"/>
  </p:handoutMasterIdLst>
  <p:sldIdLst>
    <p:sldId id="256" r:id="rId7"/>
    <p:sldId id="267" r:id="rId8"/>
    <p:sldId id="257" r:id="rId9"/>
    <p:sldId id="297" r:id="rId10"/>
    <p:sldId id="296" r:id="rId11"/>
    <p:sldId id="299" r:id="rId12"/>
    <p:sldId id="298" r:id="rId13"/>
    <p:sldId id="300" r:id="rId14"/>
    <p:sldId id="301" r:id="rId15"/>
    <p:sldId id="30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303" r:id="rId26"/>
    <p:sldId id="304" r:id="rId27"/>
    <p:sldId id="305" r:id="rId28"/>
    <p:sldId id="294" r:id="rId29"/>
    <p:sldId id="295" r:id="rId30"/>
    <p:sldId id="282" r:id="rId31"/>
  </p:sldIdLst>
  <p:sldSz cx="9144000" cy="6858000" type="screen4x3"/>
  <p:notesSz cx="6669088" cy="9928225"/>
  <p:defaultTextStyle>
    <a:defPPr>
      <a:defRPr lang="nl-NL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5607" autoAdjust="0"/>
  </p:normalViewPr>
  <p:slideViewPr>
    <p:cSldViewPr>
      <p:cViewPr>
        <p:scale>
          <a:sx n="80" d="100"/>
          <a:sy n="80" d="100"/>
        </p:scale>
        <p:origin x="-65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9" cy="496174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596" y="0"/>
            <a:ext cx="2889939" cy="496174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/>
            </a:lvl1pPr>
          </a:lstStyle>
          <a:p>
            <a:fld id="{93E1668E-0190-4728-8526-DA0AF8616EA5}" type="datetimeFigureOut">
              <a:rPr lang="nl-NL" smtClean="0"/>
              <a:t>14-12-2012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467"/>
            <a:ext cx="2889939" cy="496173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596" y="9430467"/>
            <a:ext cx="2889939" cy="496173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/>
            </a:lvl1pPr>
          </a:lstStyle>
          <a:p>
            <a:fld id="{93D8E2E2-37C7-47E0-8207-EBD4CCFB2B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265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412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412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r">
              <a:defRPr sz="1200"/>
            </a:lvl1pPr>
          </a:lstStyle>
          <a:p>
            <a:fld id="{ED3B0D08-42CE-404F-A2D0-9544C8C75D96}" type="datetimeFigureOut">
              <a:rPr lang="nl-NL" smtClean="0"/>
              <a:t>14-12-2012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5" tIns="45512" rIns="91025" bIns="45512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9"/>
            <a:ext cx="5335270" cy="4467701"/>
          </a:xfrm>
          <a:prstGeom prst="rect">
            <a:avLst/>
          </a:prstGeom>
        </p:spPr>
        <p:txBody>
          <a:bodyPr vert="horz" lIns="91025" tIns="45512" rIns="91025" bIns="455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889938" cy="496412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2"/>
            <a:ext cx="2889938" cy="496412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r">
              <a:defRPr sz="1200"/>
            </a:lvl1pPr>
          </a:lstStyle>
          <a:p>
            <a:fld id="{F71DE184-87A1-432B-B580-127F1BBF4E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077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57600" y="990601"/>
            <a:ext cx="5181600" cy="18288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D70044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657600" y="3200400"/>
            <a:ext cx="5181600" cy="2438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BA32F-CBAF-4A3C-A736-1325210E840F}" type="datetimeFigureOut">
              <a:rPr lang="nl-NL" smtClean="0"/>
              <a:t>14-12-2012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CA56-6CA6-4D23-B364-532D816F4C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770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BA32F-CBAF-4A3C-A736-1325210E840F}" type="datetimeFigureOut">
              <a:rPr lang="nl-NL" smtClean="0"/>
              <a:t>14-12-2012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CA56-6CA6-4D23-B364-532D816F4C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633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BA32F-CBAF-4A3C-A736-1325210E840F}" type="datetimeFigureOut">
              <a:rPr lang="nl-NL" smtClean="0"/>
              <a:t>14-12-2012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CA56-6CA6-4D23-B364-532D816F4C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856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749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216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070542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92970" y="194667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5578" y="194667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187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449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125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423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69428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BA32F-CBAF-4A3C-A736-1325210E840F}" type="datetimeFigureOut">
              <a:rPr lang="nl-NL" smtClean="0"/>
              <a:t>14-12-2012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CA56-6CA6-4D23-B364-532D816F4C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756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nl-NL" noProof="0" smtClean="0">
              <a:sym typeface="Helvetica Light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577309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589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92970" y="178594"/>
            <a:ext cx="5411391" cy="57864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761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857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07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81987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5578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67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2966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386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15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BA32F-CBAF-4A3C-A736-1325210E840F}" type="datetimeFigureOut">
              <a:rPr lang="nl-NL" smtClean="0"/>
              <a:t>14-12-2012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CA56-6CA6-4D23-B364-532D816F4C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837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83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nl-NL" noProof="0" smtClean="0">
              <a:sym typeface="Helvetica Light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68088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996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35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BA32F-CBAF-4A3C-A736-1325210E840F}" type="datetimeFigureOut">
              <a:rPr lang="nl-NL" smtClean="0"/>
              <a:t>14-12-2012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CA56-6CA6-4D23-B364-532D816F4C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76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BA32F-CBAF-4A3C-A736-1325210E840F}" type="datetimeFigureOut">
              <a:rPr lang="nl-NL" smtClean="0"/>
              <a:t>14-12-2012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CA56-6CA6-4D23-B364-532D816F4C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098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BA32F-CBAF-4A3C-A736-1325210E840F}" type="datetimeFigureOut">
              <a:rPr lang="nl-NL" smtClean="0"/>
              <a:t>14-12-2012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CA56-6CA6-4D23-B364-532D816F4C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129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BA32F-CBAF-4A3C-A736-1325210E840F}" type="datetimeFigureOut">
              <a:rPr lang="nl-NL" smtClean="0"/>
              <a:t>14-12-2012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CA56-6CA6-4D23-B364-532D816F4C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601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BA32F-CBAF-4A3C-A736-1325210E840F}" type="datetimeFigureOut">
              <a:rPr lang="nl-NL" smtClean="0"/>
              <a:t>14-12-2012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CA56-6CA6-4D23-B364-532D816F4C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31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BA32F-CBAF-4A3C-A736-1325210E840F}" type="datetimeFigureOut">
              <a:rPr lang="nl-NL" smtClean="0"/>
              <a:t>14-12-2012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CA56-6CA6-4D23-B364-532D816F4C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30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Verdana" pitchFamily="-109" charset="0"/>
              </a:defRPr>
            </a:lvl1pPr>
          </a:lstStyle>
          <a:p>
            <a:fld id="{C02BA32F-CBAF-4A3C-A736-1325210E840F}" type="datetimeFigureOut">
              <a:rPr lang="nl-NL" smtClean="0"/>
              <a:t>14-12-2012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Verdana" pitchFamily="-109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Verdana" pitchFamily="-109" charset="0"/>
              </a:defRPr>
            </a:lvl1pPr>
          </a:lstStyle>
          <a:p>
            <a:fld id="{63ADCA56-6CA6-4D23-B364-532D816F4C3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177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D70044"/>
          </a:solidFill>
          <a:latin typeface="Verdana"/>
          <a:ea typeface="ＭＳ Ｐゴシック" pitchFamily="-65" charset="-128"/>
          <a:cs typeface="Verdana"/>
        </a:defRPr>
      </a:lvl1pPr>
      <a:lvl2pPr algn="l" defTabSz="457177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2pPr>
      <a:lvl3pPr algn="l" defTabSz="457177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3pPr>
      <a:lvl4pPr algn="l" defTabSz="457177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4pPr>
      <a:lvl5pPr algn="l" defTabSz="457177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5pPr>
      <a:lvl6pPr marL="457177" algn="l" defTabSz="457177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6pPr>
      <a:lvl7pPr marL="914353" algn="l" defTabSz="457177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7pPr>
      <a:lvl8pPr marL="1371530" algn="l" defTabSz="457177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8pPr>
      <a:lvl9pPr marL="1828706" algn="l" defTabSz="457177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9pPr>
    </p:titleStyle>
    <p:bodyStyle>
      <a:lvl1pPr marL="342882" indent="-342882" algn="l" defTabSz="45717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1pPr>
      <a:lvl2pPr marL="742912" indent="-285736" algn="l" defTabSz="45717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2pPr>
      <a:lvl3pPr marL="1142942" indent="-228588" algn="l" defTabSz="45717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3pPr>
      <a:lvl4pPr marL="1600118" indent="-228588" algn="l" defTabSz="45717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4pPr>
      <a:lvl5pPr marL="2057295" indent="-228588" algn="l" defTabSz="45717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0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0" y="1946673"/>
            <a:ext cx="7358063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nl-NL" smtClean="0">
                <a:sym typeface="Helvetica Light" charset="0"/>
              </a:rPr>
              <a:t>Second level</a:t>
            </a:r>
          </a:p>
          <a:p>
            <a:pPr lvl="2"/>
            <a:r>
              <a:rPr lang="nl-NL" smtClean="0">
                <a:sym typeface="Helvetica Light" charset="0"/>
              </a:rPr>
              <a:t>Third level</a:t>
            </a:r>
          </a:p>
          <a:p>
            <a:pPr lvl="3"/>
            <a:r>
              <a:rPr lang="nl-NL" smtClean="0">
                <a:sym typeface="Helvetica Light" charset="0"/>
              </a:rPr>
              <a:t>Fourth level</a:t>
            </a:r>
          </a:p>
          <a:p>
            <a:pPr lvl="4"/>
            <a:r>
              <a:rPr lang="nl-NL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085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73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3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3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3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3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40" algn="ctr" defTabSz="41073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82" algn="ctr" defTabSz="41073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23" algn="ctr" defTabSz="41073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763" algn="ctr" defTabSz="41073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67" indent="-267867" algn="l" defTabSz="41073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735" indent="-267867" algn="l" defTabSz="41073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602" indent="-267867" algn="l" defTabSz="41073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469" indent="-267867" algn="l" defTabSz="41073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337" indent="-267867" algn="l" defTabSz="41073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778" indent="-267867" algn="l" defTabSz="41073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219" indent="-267867" algn="l" defTabSz="41073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659" indent="-267867" algn="l" defTabSz="41073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5100" indent="-267867" algn="l" defTabSz="41073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nl-NL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nl-NL" smtClean="0">
                <a:sym typeface="Helvetica Light" charset="0"/>
              </a:rPr>
              <a:t>Second level</a:t>
            </a:r>
          </a:p>
          <a:p>
            <a:pPr lvl="2"/>
            <a:r>
              <a:rPr lang="nl-NL" smtClean="0">
                <a:sym typeface="Helvetica Light" charset="0"/>
              </a:rPr>
              <a:t>Third level</a:t>
            </a:r>
          </a:p>
          <a:p>
            <a:pPr lvl="3"/>
            <a:r>
              <a:rPr lang="nl-NL" smtClean="0">
                <a:sym typeface="Helvetica Light" charset="0"/>
              </a:rPr>
              <a:t>Fourth level</a:t>
            </a:r>
          </a:p>
          <a:p>
            <a:pPr lvl="4"/>
            <a:r>
              <a:rPr lang="nl-NL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93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81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762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643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524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406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863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320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777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5235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nl-NL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ass-project.eu/" TargetMode="External"/><Relationship Id="rId2" Type="http://schemas.openxmlformats.org/officeDocument/2006/relationships/hyperlink" Target="http://betadifferentiatie.wordpres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isme.science.uu.nl/nno/opgaven/index.php" TargetMode="External"/><Relationship Id="rId4" Type="http://schemas.openxmlformats.org/officeDocument/2006/relationships/hyperlink" Target="http://www.fisme.science.uu.nl/bps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aanzet.n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tadifferentiatie.nl/excellenti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990601"/>
            <a:ext cx="5275312" cy="1828800"/>
          </a:xfrm>
        </p:spPr>
        <p:txBody>
          <a:bodyPr>
            <a:normAutofit/>
          </a:bodyPr>
          <a:lstStyle/>
          <a:p>
            <a:r>
              <a:rPr lang="nl-NL" dirty="0" smtClean="0"/>
              <a:t>U-Talent: naar </a:t>
            </a:r>
            <a:r>
              <a:rPr lang="el-GR" dirty="0" smtClean="0"/>
              <a:t>β</a:t>
            </a:r>
            <a:r>
              <a:rPr lang="nl-NL" dirty="0" smtClean="0"/>
              <a:t>-excellentie trajecten in VO-scholen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Woudschoten conferentie natuurkunde,15 </a:t>
            </a:r>
            <a:r>
              <a:rPr lang="nl-NL" dirty="0" smtClean="0"/>
              <a:t>december 2012</a:t>
            </a:r>
          </a:p>
          <a:p>
            <a:endParaRPr lang="en-US" dirty="0"/>
          </a:p>
          <a:p>
            <a:r>
              <a:rPr lang="en-US" dirty="0" smtClean="0"/>
              <a:t>Ton </a:t>
            </a:r>
            <a:r>
              <a:rPr lang="en-US" dirty="0" smtClean="0"/>
              <a:t>van der </a:t>
            </a:r>
            <a:r>
              <a:rPr lang="en-US" dirty="0" err="1" smtClean="0"/>
              <a:t>Valk</a:t>
            </a:r>
            <a:endParaRPr lang="en-US" dirty="0" smtClean="0"/>
          </a:p>
          <a:p>
            <a:r>
              <a:rPr lang="en-US" dirty="0" smtClean="0"/>
              <a:t>Junior College Utrecht; </a:t>
            </a:r>
            <a:r>
              <a:rPr lang="en-US" dirty="0" err="1" smtClean="0"/>
              <a:t>FIsme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7058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Belangrijke aspecten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 leerlingen: antwoord op de vraag: </a:t>
            </a:r>
            <a:r>
              <a:rPr lang="nl-NL" i="1" dirty="0" smtClean="0"/>
              <a:t>waarvoor doe ik het</a:t>
            </a:r>
            <a:r>
              <a:rPr lang="nl-NL" dirty="0" smtClean="0"/>
              <a:t>? Wat hoef ik niet te doen, wat komt daarvoor in de plaats?</a:t>
            </a:r>
          </a:p>
          <a:p>
            <a:r>
              <a:rPr lang="nl-NL" dirty="0" err="1" smtClean="0"/>
              <a:t>Academic</a:t>
            </a:r>
            <a:r>
              <a:rPr lang="nl-NL" dirty="0" smtClean="0"/>
              <a:t> community van leerlingen (en docenten)</a:t>
            </a:r>
          </a:p>
          <a:p>
            <a:endParaRPr lang="nl-NL" dirty="0" smtClean="0"/>
          </a:p>
          <a:p>
            <a:r>
              <a:rPr lang="nl-NL" dirty="0" smtClean="0"/>
              <a:t>Voor docenten: hoe kan ik gedifferentieerd werken?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151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Basismodellen</a:t>
            </a:r>
            <a:r>
              <a:rPr lang="en-US" dirty="0" smtClean="0"/>
              <a:t> van </a:t>
            </a:r>
            <a:r>
              <a:rPr lang="en-US" dirty="0" err="1" smtClean="0"/>
              <a:t>differentiatie</a:t>
            </a:r>
            <a:endParaRPr lang="nl-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396350"/>
              </p:ext>
            </p:extLst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824"/>
                <a:gridCol w="1368152"/>
                <a:gridCol w="1224136"/>
                <a:gridCol w="1306488"/>
              </a:tblGrid>
              <a:tr h="370840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800" dirty="0" err="1" smtClean="0"/>
                        <a:t>Organisatie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vooral</a:t>
                      </a:r>
                      <a:r>
                        <a:rPr lang="en-US" sz="1800" dirty="0" smtClean="0"/>
                        <a:t> door</a:t>
                      </a:r>
                      <a:endParaRPr lang="nl-NL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leerling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docent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school</a:t>
                      </a:r>
                      <a:endParaRPr lang="nl-NL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 Lessen </a:t>
                      </a:r>
                      <a:r>
                        <a:rPr lang="en-US" sz="1800" dirty="0" err="1" smtClean="0"/>
                        <a:t>missen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2. Buiten </a:t>
                      </a:r>
                      <a:r>
                        <a:rPr lang="en-US" sz="1800" dirty="0" err="1" smtClean="0"/>
                        <a:t>lestijd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nl-NL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 Band-</a:t>
                      </a:r>
                      <a:r>
                        <a:rPr lang="en-US" sz="1800" dirty="0" err="1" smtClean="0"/>
                        <a:t>uur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nl-NL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 </a:t>
                      </a:r>
                      <a:r>
                        <a:rPr lang="en-US" sz="1800" dirty="0" err="1" smtClean="0"/>
                        <a:t>Plusklas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nl-NL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 </a:t>
                      </a:r>
                      <a:r>
                        <a:rPr lang="en-US" sz="1800" dirty="0" err="1" smtClean="0"/>
                        <a:t>Tempoverschillen</a:t>
                      </a:r>
                      <a:r>
                        <a:rPr lang="en-US" sz="1800" dirty="0" smtClean="0"/>
                        <a:t> + </a:t>
                      </a:r>
                      <a:r>
                        <a:rPr lang="en-US" sz="1800" dirty="0" err="1" smtClean="0"/>
                        <a:t>verrijking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 </a:t>
                      </a:r>
                      <a:r>
                        <a:rPr lang="en-US" sz="1800" dirty="0" err="1" smtClean="0"/>
                        <a:t>Basisstof</a:t>
                      </a:r>
                      <a:r>
                        <a:rPr lang="en-US" sz="1800" dirty="0" smtClean="0"/>
                        <a:t> – herhaling - </a:t>
                      </a:r>
                      <a:r>
                        <a:rPr lang="en-US" sz="1800" dirty="0" err="1" smtClean="0"/>
                        <a:t>verrijking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7. </a:t>
                      </a:r>
                      <a:r>
                        <a:rPr lang="en-US" sz="1800" dirty="0" err="1" smtClean="0"/>
                        <a:t>Aanbod</a:t>
                      </a:r>
                      <a:r>
                        <a:rPr lang="en-US" sz="1800" dirty="0" smtClean="0"/>
                        <a:t> op </a:t>
                      </a:r>
                      <a:r>
                        <a:rPr lang="en-US" sz="1800" dirty="0" err="1" smtClean="0"/>
                        <a:t>verschillende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niveaus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50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1: </a:t>
            </a:r>
            <a:r>
              <a:rPr lang="en-US" dirty="0" err="1" smtClean="0"/>
              <a:t>differentiatie</a:t>
            </a:r>
            <a:r>
              <a:rPr lang="en-US" dirty="0" smtClean="0"/>
              <a:t> door ‘lessen </a:t>
            </a:r>
            <a:r>
              <a:rPr lang="en-US" dirty="0" err="1" smtClean="0"/>
              <a:t>missen</a:t>
            </a:r>
            <a:r>
              <a:rPr lang="en-US" dirty="0" smtClean="0"/>
              <a:t>’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Getalenteerde</a:t>
            </a:r>
            <a:r>
              <a:rPr lang="en-US" dirty="0" smtClean="0"/>
              <a:t> </a:t>
            </a:r>
            <a:r>
              <a:rPr lang="en-US" dirty="0" err="1" smtClean="0"/>
              <a:t>leerlingen</a:t>
            </a:r>
            <a:r>
              <a:rPr lang="en-US" dirty="0" smtClean="0"/>
              <a:t> </a:t>
            </a:r>
            <a:r>
              <a:rPr lang="en-US" dirty="0" err="1" smtClean="0"/>
              <a:t>missen</a:t>
            </a:r>
            <a:r>
              <a:rPr lang="en-US" dirty="0" smtClean="0"/>
              <a:t> lessen </a:t>
            </a:r>
            <a:r>
              <a:rPr lang="en-US" dirty="0" err="1" smtClean="0"/>
              <a:t>vanwege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Incidenteel</a:t>
            </a:r>
            <a:r>
              <a:rPr lang="en-US" dirty="0" smtClean="0"/>
              <a:t>, </a:t>
            </a:r>
            <a:r>
              <a:rPr lang="en-US" dirty="0" err="1" smtClean="0"/>
              <a:t>bijv</a:t>
            </a:r>
            <a:r>
              <a:rPr lang="en-US" dirty="0" smtClean="0"/>
              <a:t>. </a:t>
            </a:r>
            <a:r>
              <a:rPr lang="en-US" dirty="0" err="1" smtClean="0"/>
              <a:t>olympiades</a:t>
            </a:r>
            <a:r>
              <a:rPr lang="en-US" dirty="0" smtClean="0"/>
              <a:t> (</a:t>
            </a:r>
            <a:r>
              <a:rPr lang="en-US" dirty="0" err="1" smtClean="0"/>
              <a:t>landelijk</a:t>
            </a:r>
            <a:r>
              <a:rPr lang="en-US" dirty="0" smtClean="0"/>
              <a:t>, </a:t>
            </a:r>
            <a:r>
              <a:rPr lang="en-US" dirty="0" err="1" smtClean="0"/>
              <a:t>internationaal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Structureel</a:t>
            </a:r>
            <a:r>
              <a:rPr lang="en-US" dirty="0"/>
              <a:t>:‘plus’-</a:t>
            </a:r>
            <a:r>
              <a:rPr lang="en-US" dirty="0" err="1"/>
              <a:t>activiteiten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/>
              <a:t>op school</a:t>
            </a:r>
          </a:p>
          <a:p>
            <a:pPr lvl="2"/>
            <a:r>
              <a:rPr lang="en-US" dirty="0" smtClean="0"/>
              <a:t>op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universiteit</a:t>
            </a:r>
            <a:r>
              <a:rPr lang="en-US" dirty="0" smtClean="0"/>
              <a:t>/</a:t>
            </a:r>
            <a:r>
              <a:rPr lang="en-US" dirty="0" err="1" smtClean="0"/>
              <a:t>hogeschool</a:t>
            </a:r>
            <a:endParaRPr lang="en-US" dirty="0"/>
          </a:p>
          <a:p>
            <a:pPr marL="57147" indent="0">
              <a:buNone/>
            </a:pPr>
            <a:r>
              <a:rPr lang="en-US" dirty="0" err="1" smtClean="0"/>
              <a:t>Eis</a:t>
            </a:r>
            <a:r>
              <a:rPr lang="en-US" dirty="0" smtClean="0"/>
              <a:t>:</a:t>
            </a:r>
          </a:p>
          <a:p>
            <a:pPr marL="400029"/>
            <a:r>
              <a:rPr lang="en-US" dirty="0" smtClean="0"/>
              <a:t>(</a:t>
            </a:r>
            <a:r>
              <a:rPr lang="en-US" dirty="0" err="1" smtClean="0"/>
              <a:t>vooral</a:t>
            </a:r>
            <a:r>
              <a:rPr lang="en-US" dirty="0" smtClean="0"/>
              <a:t>/</a:t>
            </a:r>
            <a:r>
              <a:rPr lang="en-US" dirty="0" err="1" smtClean="0"/>
              <a:t>alleen</a:t>
            </a:r>
            <a:r>
              <a:rPr lang="en-US" dirty="0" smtClean="0"/>
              <a:t>)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/>
              <a:t>geselecteerde</a:t>
            </a:r>
            <a:r>
              <a:rPr lang="en-US" dirty="0"/>
              <a:t> </a:t>
            </a:r>
            <a:r>
              <a:rPr lang="en-US" dirty="0" err="1"/>
              <a:t>lln</a:t>
            </a:r>
            <a:r>
              <a:rPr lang="en-US" dirty="0"/>
              <a:t>. </a:t>
            </a:r>
            <a:endParaRPr lang="en-US" dirty="0" smtClean="0"/>
          </a:p>
          <a:p>
            <a:pPr marL="57147" indent="0">
              <a:buNone/>
            </a:pPr>
            <a:r>
              <a:rPr lang="en-US" dirty="0" err="1" smtClean="0"/>
              <a:t>Enkele</a:t>
            </a:r>
            <a:r>
              <a:rPr lang="en-US" dirty="0" smtClean="0"/>
              <a:t> </a:t>
            </a:r>
            <a:r>
              <a:rPr lang="en-US" dirty="0" err="1"/>
              <a:t>consequenties</a:t>
            </a:r>
            <a:r>
              <a:rPr lang="en-US" dirty="0"/>
              <a:t>:</a:t>
            </a:r>
          </a:p>
          <a:p>
            <a:pPr marL="400029"/>
            <a:r>
              <a:rPr lang="en-US" dirty="0" err="1" smtClean="0"/>
              <a:t>Steun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inhalen</a:t>
            </a:r>
            <a:r>
              <a:rPr lang="en-US" dirty="0" smtClean="0"/>
              <a:t> van </a:t>
            </a:r>
            <a:r>
              <a:rPr lang="en-US" dirty="0" err="1" smtClean="0"/>
              <a:t>o.a</a:t>
            </a:r>
            <a:r>
              <a:rPr lang="en-US" dirty="0" smtClean="0"/>
              <a:t>. </a:t>
            </a:r>
            <a:r>
              <a:rPr lang="en-US" dirty="0" err="1" smtClean="0"/>
              <a:t>gemiste</a:t>
            </a:r>
            <a:r>
              <a:rPr lang="en-US" dirty="0" smtClean="0"/>
              <a:t> </a:t>
            </a:r>
            <a:r>
              <a:rPr lang="en-US" dirty="0" err="1" smtClean="0"/>
              <a:t>uitleg</a:t>
            </a:r>
            <a:endParaRPr lang="en-US" dirty="0" smtClean="0"/>
          </a:p>
          <a:p>
            <a:pPr marL="400029"/>
            <a:r>
              <a:rPr lang="en-US" dirty="0" err="1" smtClean="0"/>
              <a:t>Afwezigen</a:t>
            </a:r>
            <a:r>
              <a:rPr lang="en-US" dirty="0" smtClean="0"/>
              <a:t> in de </a:t>
            </a:r>
            <a:r>
              <a:rPr lang="en-US" dirty="0" err="1" smtClean="0"/>
              <a:t>klas</a:t>
            </a:r>
            <a:r>
              <a:rPr lang="en-US" dirty="0" smtClean="0"/>
              <a:t> (‘</a:t>
            </a:r>
            <a:r>
              <a:rPr lang="en-US" dirty="0" err="1" smtClean="0"/>
              <a:t>duiventil</a:t>
            </a:r>
            <a:r>
              <a:rPr lang="en-US" dirty="0" smtClean="0"/>
              <a:t>’)</a:t>
            </a:r>
          </a:p>
          <a:p>
            <a:pPr marL="400029"/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vaklessen</a:t>
            </a:r>
            <a:r>
              <a:rPr lang="en-US" dirty="0" smtClean="0"/>
              <a:t>/</a:t>
            </a:r>
            <a:r>
              <a:rPr lang="en-US" dirty="0" err="1" smtClean="0"/>
              <a:t>docenten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‘</a:t>
            </a:r>
            <a:r>
              <a:rPr lang="en-US" dirty="0" err="1" smtClean="0"/>
              <a:t>getroffen</a:t>
            </a:r>
            <a:r>
              <a:rPr lang="en-US" dirty="0" smtClean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943813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odel 2: </a:t>
            </a:r>
            <a:r>
              <a:rPr lang="en-US" dirty="0" err="1" smtClean="0"/>
              <a:t>activiteiten</a:t>
            </a:r>
            <a:r>
              <a:rPr lang="en-US" dirty="0" smtClean="0"/>
              <a:t> ‘</a:t>
            </a:r>
            <a:r>
              <a:rPr lang="en-US" dirty="0" err="1" smtClean="0"/>
              <a:t>buiten</a:t>
            </a:r>
            <a:r>
              <a:rPr lang="en-US" dirty="0" smtClean="0"/>
              <a:t> </a:t>
            </a:r>
            <a:r>
              <a:rPr lang="en-US" dirty="0" err="1" smtClean="0"/>
              <a:t>lestijd</a:t>
            </a:r>
            <a:r>
              <a:rPr lang="en-US" dirty="0" smtClean="0"/>
              <a:t>’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Activiteiten</a:t>
            </a:r>
            <a:r>
              <a:rPr lang="en-US" dirty="0" smtClean="0"/>
              <a:t> </a:t>
            </a:r>
            <a:r>
              <a:rPr lang="en-US" dirty="0" err="1" smtClean="0"/>
              <a:t>bovenop</a:t>
            </a:r>
            <a:r>
              <a:rPr lang="en-US" dirty="0" smtClean="0"/>
              <a:t> het rooster van de </a:t>
            </a:r>
            <a:r>
              <a:rPr lang="en-US" dirty="0" err="1" smtClean="0"/>
              <a:t>leerling</a:t>
            </a:r>
            <a:r>
              <a:rPr lang="en-US" dirty="0" smtClean="0"/>
              <a:t>, </a:t>
            </a:r>
            <a:r>
              <a:rPr lang="en-US" dirty="0" err="1" smtClean="0"/>
              <a:t>bijv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Extra </a:t>
            </a:r>
            <a:r>
              <a:rPr lang="en-US" dirty="0" err="1" smtClean="0"/>
              <a:t>vak</a:t>
            </a:r>
            <a:endParaRPr lang="en-US" dirty="0" smtClean="0"/>
          </a:p>
          <a:p>
            <a:pPr lvl="1"/>
            <a:r>
              <a:rPr lang="en-US" dirty="0" err="1" smtClean="0"/>
              <a:t>Olympiades</a:t>
            </a:r>
            <a:endParaRPr lang="en-US" dirty="0" smtClean="0"/>
          </a:p>
          <a:p>
            <a:pPr lvl="1"/>
            <a:r>
              <a:rPr lang="en-US" dirty="0" smtClean="0"/>
              <a:t>‘</a:t>
            </a:r>
            <a:r>
              <a:rPr lang="en-US" dirty="0" err="1"/>
              <a:t>T</a:t>
            </a:r>
            <a:r>
              <a:rPr lang="en-US" dirty="0" err="1" smtClean="0"/>
              <a:t>alentclub</a:t>
            </a:r>
            <a:r>
              <a:rPr lang="en-US" dirty="0" smtClean="0"/>
              <a:t>’</a:t>
            </a:r>
          </a:p>
          <a:p>
            <a:pPr marL="457177" lvl="1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err="1" smtClean="0"/>
              <a:t>Enkele</a:t>
            </a:r>
            <a:r>
              <a:rPr lang="en-US" dirty="0" smtClean="0"/>
              <a:t> </a:t>
            </a:r>
            <a:r>
              <a:rPr lang="en-US" dirty="0" err="1" smtClean="0"/>
              <a:t>consequenties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+ Rooster </a:t>
            </a:r>
            <a:r>
              <a:rPr lang="en-US" dirty="0" err="1" smtClean="0"/>
              <a:t>blijft</a:t>
            </a:r>
            <a:r>
              <a:rPr lang="en-US" dirty="0" smtClean="0"/>
              <a:t> intact</a:t>
            </a:r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noodzaak</a:t>
            </a:r>
            <a:r>
              <a:rPr lang="en-US" dirty="0" smtClean="0"/>
              <a:t> </a:t>
            </a:r>
            <a:r>
              <a:rPr lang="en-US" dirty="0" err="1" smtClean="0"/>
              <a:t>verandering</a:t>
            </a:r>
            <a:r>
              <a:rPr lang="en-US" dirty="0" smtClean="0"/>
              <a:t> </a:t>
            </a:r>
            <a:r>
              <a:rPr lang="en-US" dirty="0" err="1" smtClean="0"/>
              <a:t>aanpak</a:t>
            </a:r>
            <a:r>
              <a:rPr lang="en-US" dirty="0" smtClean="0"/>
              <a:t> </a:t>
            </a:r>
            <a:r>
              <a:rPr lang="en-US" dirty="0" err="1" smtClean="0"/>
              <a:t>reguliere</a:t>
            </a:r>
            <a:r>
              <a:rPr lang="en-US" dirty="0" smtClean="0"/>
              <a:t> lessen</a:t>
            </a:r>
          </a:p>
          <a:p>
            <a:pPr>
              <a:buFontTx/>
              <a:buChar char="-"/>
            </a:pPr>
            <a:r>
              <a:rPr lang="en-US" dirty="0" err="1" smtClean="0"/>
              <a:t>Geen</a:t>
            </a:r>
            <a:r>
              <a:rPr lang="en-US" dirty="0" smtClean="0"/>
              <a:t> extra </a:t>
            </a:r>
            <a:r>
              <a:rPr lang="en-US" dirty="0" err="1" smtClean="0"/>
              <a:t>uitdaging</a:t>
            </a:r>
            <a:r>
              <a:rPr lang="en-US" dirty="0" smtClean="0"/>
              <a:t> in </a:t>
            </a:r>
            <a:r>
              <a:rPr lang="en-US" dirty="0" err="1" smtClean="0"/>
              <a:t>reguliere</a:t>
            </a:r>
            <a:r>
              <a:rPr lang="en-US" dirty="0" smtClean="0"/>
              <a:t> lessen</a:t>
            </a:r>
          </a:p>
          <a:p>
            <a:pPr>
              <a:buFontTx/>
              <a:buChar char="-"/>
            </a:pPr>
            <a:r>
              <a:rPr lang="en-US" dirty="0" smtClean="0"/>
              <a:t>Extra </a:t>
            </a:r>
            <a:r>
              <a:rPr lang="en-US" dirty="0" err="1" smtClean="0"/>
              <a:t>kosten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604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odel </a:t>
            </a:r>
            <a:r>
              <a:rPr lang="en-US" dirty="0"/>
              <a:t>3</a:t>
            </a:r>
            <a:r>
              <a:rPr lang="en-US" dirty="0" smtClean="0"/>
              <a:t>: </a:t>
            </a:r>
            <a:r>
              <a:rPr lang="en-US" dirty="0" err="1" smtClean="0"/>
              <a:t>differentiatie</a:t>
            </a:r>
            <a:r>
              <a:rPr lang="en-US" dirty="0" smtClean="0"/>
              <a:t> in band-</a:t>
            </a:r>
            <a:r>
              <a:rPr lang="en-US" dirty="0" err="1" smtClean="0"/>
              <a:t>uur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banduur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leerlingen</a:t>
            </a:r>
            <a:r>
              <a:rPr lang="en-US" dirty="0" smtClean="0"/>
              <a:t> </a:t>
            </a:r>
            <a:r>
              <a:rPr lang="en-US" dirty="0" err="1" smtClean="0"/>
              <a:t>allerlei</a:t>
            </a:r>
            <a:r>
              <a:rPr lang="en-US" dirty="0" smtClean="0"/>
              <a:t> </a:t>
            </a:r>
            <a:r>
              <a:rPr lang="en-US" dirty="0" err="1" smtClean="0"/>
              <a:t>differentiatie-activiteiten</a:t>
            </a:r>
            <a:r>
              <a:rPr lang="en-US" dirty="0" smtClean="0"/>
              <a:t> </a:t>
            </a:r>
            <a:r>
              <a:rPr lang="en-US" dirty="0" err="1" smtClean="0"/>
              <a:t>uitvoeren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Voorbeelden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err="1" smtClean="0"/>
              <a:t>Keuzewerktijd</a:t>
            </a:r>
            <a:r>
              <a:rPr lang="en-US" dirty="0" smtClean="0"/>
              <a:t> met talent-</a:t>
            </a:r>
            <a:r>
              <a:rPr lang="en-US" dirty="0" err="1" smtClean="0"/>
              <a:t>activiteiten</a:t>
            </a:r>
            <a:endParaRPr lang="en-US" dirty="0" smtClean="0"/>
          </a:p>
          <a:p>
            <a:r>
              <a:rPr lang="en-US" dirty="0" smtClean="0"/>
              <a:t>KWC: KWC-</a:t>
            </a:r>
            <a:r>
              <a:rPr lang="en-US" dirty="0" err="1" smtClean="0"/>
              <a:t>uur</a:t>
            </a:r>
            <a:r>
              <a:rPr lang="en-US" dirty="0" smtClean="0"/>
              <a:t> (basic, work-, talent-, </a:t>
            </a:r>
            <a:r>
              <a:rPr lang="en-US" dirty="0" err="1" smtClean="0"/>
              <a:t>honours</a:t>
            </a:r>
            <a:r>
              <a:rPr lang="en-US" dirty="0" smtClean="0"/>
              <a:t>-stream)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Consequenties:differentiatieactiviteiten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betreffen</a:t>
            </a:r>
            <a:r>
              <a:rPr lang="en-US" dirty="0" smtClean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 smtClean="0"/>
              <a:t>leerlingen</a:t>
            </a:r>
            <a:r>
              <a:rPr lang="en-US" dirty="0" smtClean="0"/>
              <a:t> en </a:t>
            </a:r>
            <a:r>
              <a:rPr lang="en-US" dirty="0" err="1" smtClean="0"/>
              <a:t>docenten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structureel</a:t>
            </a:r>
            <a:r>
              <a:rPr lang="en-US" dirty="0" smtClean="0"/>
              <a:t> in de school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4867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4: </a:t>
            </a:r>
            <a:r>
              <a:rPr lang="en-US" dirty="0" err="1" smtClean="0"/>
              <a:t>plusklas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Getalenteerde</a:t>
            </a:r>
            <a:r>
              <a:rPr lang="en-US" dirty="0" smtClean="0"/>
              <a:t> </a:t>
            </a:r>
            <a:r>
              <a:rPr lang="en-US" dirty="0" err="1" smtClean="0"/>
              <a:t>leerlingen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elkaar</a:t>
            </a:r>
            <a:r>
              <a:rPr lang="en-US" dirty="0" smtClean="0"/>
              <a:t> </a:t>
            </a:r>
            <a:r>
              <a:rPr lang="en-US" dirty="0" err="1" smtClean="0"/>
              <a:t>gezet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klas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Voorbeelden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Plusklas</a:t>
            </a:r>
            <a:r>
              <a:rPr lang="en-US" dirty="0" smtClean="0"/>
              <a:t> </a:t>
            </a:r>
            <a:r>
              <a:rPr lang="en-US" dirty="0" err="1" smtClean="0"/>
              <a:t>Heemlanden</a:t>
            </a:r>
            <a:endParaRPr lang="en-US" dirty="0" smtClean="0"/>
          </a:p>
          <a:p>
            <a:r>
              <a:rPr lang="en-US" dirty="0" err="1" smtClean="0"/>
              <a:t>Vwo-bèta</a:t>
            </a:r>
            <a:r>
              <a:rPr lang="en-US" dirty="0" smtClean="0"/>
              <a:t> </a:t>
            </a:r>
            <a:r>
              <a:rPr lang="en-US" dirty="0" err="1" smtClean="0"/>
              <a:t>Amersfoortse</a:t>
            </a:r>
            <a:r>
              <a:rPr lang="en-US" dirty="0" smtClean="0"/>
              <a:t> Berg</a:t>
            </a:r>
          </a:p>
          <a:p>
            <a:r>
              <a:rPr lang="en-US" dirty="0" err="1" smtClean="0"/>
              <a:t>Vwo</a:t>
            </a:r>
            <a:r>
              <a:rPr lang="en-US" dirty="0" smtClean="0"/>
              <a:t>-sprint Pallas </a:t>
            </a:r>
            <a:r>
              <a:rPr lang="en-US" dirty="0" err="1" smtClean="0"/>
              <a:t>Athene</a:t>
            </a:r>
            <a:r>
              <a:rPr lang="en-US" dirty="0" smtClean="0"/>
              <a:t> College</a:t>
            </a:r>
          </a:p>
          <a:p>
            <a:r>
              <a:rPr lang="en-US" dirty="0" smtClean="0"/>
              <a:t>Het JCU-</a:t>
            </a:r>
            <a:r>
              <a:rPr lang="en-US" dirty="0" err="1" smtClean="0"/>
              <a:t>programma</a:t>
            </a:r>
            <a:r>
              <a:rPr lang="en-US" dirty="0" smtClean="0"/>
              <a:t> 5/6vwo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Aandachtspunt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Verschillen</a:t>
            </a:r>
            <a:r>
              <a:rPr lang="en-US" dirty="0" smtClean="0"/>
              <a:t> </a:t>
            </a:r>
            <a:r>
              <a:rPr lang="en-US" dirty="0" err="1" smtClean="0"/>
              <a:t>binnen</a:t>
            </a:r>
            <a:r>
              <a:rPr lang="en-US" dirty="0" smtClean="0"/>
              <a:t> </a:t>
            </a:r>
            <a:r>
              <a:rPr lang="en-US" dirty="0" err="1" smtClean="0"/>
              <a:t>plusgroep</a:t>
            </a:r>
            <a:r>
              <a:rPr lang="en-US" dirty="0" smtClean="0"/>
              <a:t> </a:t>
            </a:r>
            <a:r>
              <a:rPr lang="en-US" dirty="0" err="1" smtClean="0"/>
              <a:t>blijven</a:t>
            </a:r>
            <a:r>
              <a:rPr lang="en-US" dirty="0" smtClean="0"/>
              <a:t> </a:t>
            </a:r>
            <a:r>
              <a:rPr lang="en-US" dirty="0" err="1" smtClean="0"/>
              <a:t>aanzienlijk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JCU: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differentiatie</a:t>
            </a:r>
            <a:r>
              <a:rPr lang="en-US" dirty="0" smtClean="0"/>
              <a:t> </a:t>
            </a:r>
            <a:r>
              <a:rPr lang="en-US" dirty="0" err="1" smtClean="0"/>
              <a:t>binnen</a:t>
            </a:r>
            <a:r>
              <a:rPr lang="en-US" dirty="0" smtClean="0"/>
              <a:t> </a:t>
            </a:r>
            <a:r>
              <a:rPr lang="en-US" dirty="0" err="1" smtClean="0"/>
              <a:t>groep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9259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5: </a:t>
            </a:r>
            <a:r>
              <a:rPr lang="en-US" dirty="0" err="1" smtClean="0"/>
              <a:t>tempoverschillen</a:t>
            </a:r>
            <a:r>
              <a:rPr lang="en-US" dirty="0" smtClean="0"/>
              <a:t> plus </a:t>
            </a:r>
            <a:r>
              <a:rPr lang="en-US" dirty="0" err="1" smtClean="0"/>
              <a:t>verrijking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Sommige</a:t>
            </a:r>
            <a:r>
              <a:rPr lang="en-US" dirty="0" smtClean="0"/>
              <a:t> </a:t>
            </a:r>
            <a:r>
              <a:rPr lang="en-US" dirty="0" err="1" smtClean="0"/>
              <a:t>leerlingen</a:t>
            </a:r>
            <a:r>
              <a:rPr lang="en-US" dirty="0" smtClean="0"/>
              <a:t> </a:t>
            </a:r>
            <a:r>
              <a:rPr lang="en-US" dirty="0" err="1" smtClean="0"/>
              <a:t>werken</a:t>
            </a:r>
            <a:r>
              <a:rPr lang="en-US" dirty="0" smtClean="0"/>
              <a:t> de </a:t>
            </a:r>
            <a:r>
              <a:rPr lang="en-US" dirty="0" err="1" smtClean="0"/>
              <a:t>reguliere</a:t>
            </a:r>
            <a:r>
              <a:rPr lang="en-US" dirty="0" smtClean="0"/>
              <a:t> </a:t>
            </a:r>
            <a:r>
              <a:rPr lang="en-US" dirty="0" err="1" smtClean="0"/>
              <a:t>stof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hoger</a:t>
            </a:r>
            <a:r>
              <a:rPr lang="en-US" dirty="0" smtClean="0"/>
              <a:t> tempo door</a:t>
            </a:r>
          </a:p>
          <a:p>
            <a:r>
              <a:rPr lang="en-US" dirty="0" smtClean="0"/>
              <a:t>In de </a:t>
            </a:r>
            <a:r>
              <a:rPr lang="en-US" dirty="0" err="1" smtClean="0"/>
              <a:t>uitgespaarde</a:t>
            </a:r>
            <a:r>
              <a:rPr lang="en-US" dirty="0" smtClean="0"/>
              <a:t> </a:t>
            </a:r>
            <a:r>
              <a:rPr lang="en-US" dirty="0" err="1" smtClean="0"/>
              <a:t>tijd</a:t>
            </a:r>
            <a:r>
              <a:rPr lang="en-US" dirty="0" smtClean="0"/>
              <a:t> </a:t>
            </a:r>
            <a:r>
              <a:rPr lang="en-US" dirty="0" err="1" smtClean="0"/>
              <a:t>werken</a:t>
            </a:r>
            <a:r>
              <a:rPr lang="en-US" dirty="0" smtClean="0"/>
              <a:t>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verrijking</a:t>
            </a:r>
            <a:r>
              <a:rPr lang="en-US" dirty="0" smtClean="0"/>
              <a:t>/</a:t>
            </a:r>
            <a:r>
              <a:rPr lang="en-US" dirty="0" err="1" smtClean="0"/>
              <a:t>verdieping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Voorbeelden</a:t>
            </a:r>
            <a:r>
              <a:rPr lang="en-US" dirty="0" smtClean="0"/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Flip the classroom (khanacademy.nl; khanacademie.nl)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Aandachtspunt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antwoord</a:t>
            </a:r>
            <a:r>
              <a:rPr lang="en-US" dirty="0" smtClean="0"/>
              <a:t> op de </a:t>
            </a:r>
            <a:r>
              <a:rPr lang="en-US" dirty="0" err="1" smtClean="0"/>
              <a:t>vraag</a:t>
            </a:r>
            <a:r>
              <a:rPr lang="en-US" dirty="0" smtClean="0"/>
              <a:t>: </a:t>
            </a:r>
            <a:r>
              <a:rPr lang="en-US" i="1" dirty="0" err="1" smtClean="0"/>
              <a:t>waar</a:t>
            </a:r>
            <a:r>
              <a:rPr lang="en-US" i="1" dirty="0" smtClean="0"/>
              <a:t> doe </a:t>
            </a:r>
            <a:r>
              <a:rPr lang="en-US" i="1" dirty="0" err="1" smtClean="0"/>
              <a:t>ik</a:t>
            </a:r>
            <a:r>
              <a:rPr lang="en-US" i="1" dirty="0" smtClean="0"/>
              <a:t> het </a:t>
            </a:r>
            <a:r>
              <a:rPr lang="en-US" i="1" dirty="0" err="1" smtClean="0"/>
              <a:t>voor</a:t>
            </a:r>
            <a:r>
              <a:rPr lang="en-US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6274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6: </a:t>
            </a:r>
            <a:r>
              <a:rPr lang="en-US" dirty="0" err="1" smtClean="0"/>
              <a:t>basisstof</a:t>
            </a:r>
            <a:r>
              <a:rPr lang="en-US" dirty="0" smtClean="0"/>
              <a:t>, herhaling en </a:t>
            </a:r>
            <a:r>
              <a:rPr lang="en-US" dirty="0" err="1" smtClean="0"/>
              <a:t>verrijking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leerlingen</a:t>
            </a:r>
            <a:r>
              <a:rPr lang="en-US" dirty="0" smtClean="0"/>
              <a:t> </a:t>
            </a:r>
            <a:r>
              <a:rPr lang="en-US" dirty="0" err="1" smtClean="0"/>
              <a:t>volgen</a:t>
            </a:r>
            <a:r>
              <a:rPr lang="en-US" dirty="0" smtClean="0"/>
              <a:t> de lessen met </a:t>
            </a:r>
            <a:r>
              <a:rPr lang="en-US" dirty="0" err="1" smtClean="0"/>
              <a:t>basisstof</a:t>
            </a:r>
            <a:endParaRPr lang="en-US" dirty="0" smtClean="0"/>
          </a:p>
          <a:p>
            <a:r>
              <a:rPr lang="en-US" dirty="0" err="1" smtClean="0"/>
              <a:t>Diagnostische</a:t>
            </a:r>
            <a:r>
              <a:rPr lang="en-US" dirty="0" smtClean="0"/>
              <a:t> </a:t>
            </a:r>
            <a:r>
              <a:rPr lang="en-US" dirty="0" err="1" smtClean="0"/>
              <a:t>toets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Daarna</a:t>
            </a:r>
            <a:r>
              <a:rPr lang="en-US" dirty="0" smtClean="0"/>
              <a:t>, </a:t>
            </a:r>
            <a:r>
              <a:rPr lang="en-US" dirty="0" err="1" smtClean="0"/>
              <a:t>afhankelijk</a:t>
            </a:r>
            <a:r>
              <a:rPr lang="en-US" dirty="0" smtClean="0"/>
              <a:t> van </a:t>
            </a:r>
            <a:r>
              <a:rPr lang="en-US" dirty="0" err="1" smtClean="0"/>
              <a:t>resultaat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Sommige</a:t>
            </a:r>
            <a:r>
              <a:rPr lang="en-US" dirty="0" smtClean="0"/>
              <a:t> </a:t>
            </a:r>
            <a:r>
              <a:rPr lang="en-US" dirty="0" err="1" smtClean="0"/>
              <a:t>leerlingen</a:t>
            </a:r>
            <a:r>
              <a:rPr lang="en-US" dirty="0" smtClean="0"/>
              <a:t> </a:t>
            </a:r>
            <a:r>
              <a:rPr lang="en-US" dirty="0" err="1" smtClean="0"/>
              <a:t>herhalen</a:t>
            </a:r>
            <a:endParaRPr lang="en-US" dirty="0" smtClean="0"/>
          </a:p>
          <a:p>
            <a:pPr lvl="1"/>
            <a:r>
              <a:rPr lang="en-US" dirty="0" err="1" smtClean="0"/>
              <a:t>Anderen</a:t>
            </a:r>
            <a:r>
              <a:rPr lang="en-US" dirty="0" smtClean="0"/>
              <a:t> </a:t>
            </a:r>
            <a:r>
              <a:rPr lang="en-US" dirty="0" err="1" smtClean="0"/>
              <a:t>verdiepen</a:t>
            </a:r>
            <a:r>
              <a:rPr lang="en-US" dirty="0" smtClean="0"/>
              <a:t>/</a:t>
            </a:r>
            <a:r>
              <a:rPr lang="en-US" dirty="0" err="1" smtClean="0"/>
              <a:t>verrijken</a:t>
            </a:r>
            <a:endParaRPr lang="en-US" dirty="0" smtClean="0"/>
          </a:p>
          <a:p>
            <a:r>
              <a:rPr lang="en-US" dirty="0" err="1" smtClean="0"/>
              <a:t>Eindtoets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dirty="0" err="1" smtClean="0"/>
              <a:t>Voorbeelden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dbk-projecten</a:t>
            </a:r>
            <a:r>
              <a:rPr lang="en-US" dirty="0" smtClean="0"/>
              <a:t> </a:t>
            </a:r>
            <a:r>
              <a:rPr lang="en-US" dirty="0" err="1" smtClean="0"/>
              <a:t>jaren</a:t>
            </a:r>
            <a:r>
              <a:rPr lang="en-US" dirty="0" smtClean="0"/>
              <a:t> 70/80</a:t>
            </a:r>
          </a:p>
          <a:p>
            <a:pPr marL="400029" lvl="1" indent="0">
              <a:buNone/>
            </a:pPr>
            <a:r>
              <a:rPr lang="en-US" sz="1600" dirty="0" err="1"/>
              <a:t>Waarom</a:t>
            </a:r>
            <a:r>
              <a:rPr lang="en-US" sz="1600" dirty="0"/>
              <a:t> </a:t>
            </a:r>
            <a:r>
              <a:rPr lang="en-US" sz="1600" dirty="0" err="1"/>
              <a:t>geen</a:t>
            </a:r>
            <a:r>
              <a:rPr lang="en-US" sz="1600" dirty="0"/>
              <a:t> </a:t>
            </a:r>
            <a:r>
              <a:rPr lang="en-US" sz="1600" dirty="0" err="1"/>
              <a:t>succes</a:t>
            </a:r>
            <a:r>
              <a:rPr lang="en-US" sz="1600" dirty="0"/>
              <a:t>?</a:t>
            </a:r>
          </a:p>
          <a:p>
            <a:pPr lvl="1">
              <a:buFontTx/>
              <a:buChar char="-"/>
            </a:pPr>
            <a:r>
              <a:rPr lang="en-US" sz="1600" dirty="0" err="1"/>
              <a:t>Diagnostische</a:t>
            </a:r>
            <a:r>
              <a:rPr lang="en-US" sz="1600" dirty="0"/>
              <a:t> </a:t>
            </a:r>
            <a:r>
              <a:rPr lang="en-US" sz="1600" dirty="0" err="1"/>
              <a:t>toets</a:t>
            </a:r>
            <a:r>
              <a:rPr lang="en-US" sz="1600" dirty="0"/>
              <a:t> </a:t>
            </a:r>
            <a:r>
              <a:rPr lang="en-US" sz="1600" dirty="0" err="1"/>
              <a:t>werkte</a:t>
            </a:r>
            <a:r>
              <a:rPr lang="en-US" sz="1600" dirty="0"/>
              <a:t> </a:t>
            </a:r>
            <a:r>
              <a:rPr lang="en-US" sz="1600" dirty="0" err="1"/>
              <a:t>niet</a:t>
            </a:r>
            <a:r>
              <a:rPr lang="en-US" sz="1600" dirty="0"/>
              <a:t> </a:t>
            </a:r>
            <a:r>
              <a:rPr lang="en-US" sz="1600" dirty="0" err="1"/>
              <a:t>goed</a:t>
            </a:r>
            <a:endParaRPr lang="en-US" sz="1600" dirty="0"/>
          </a:p>
          <a:p>
            <a:pPr lvl="1">
              <a:buFontTx/>
              <a:buChar char="-"/>
            </a:pPr>
            <a:r>
              <a:rPr lang="en-US" sz="1600" dirty="0" err="1"/>
              <a:t>Er</a:t>
            </a:r>
            <a:r>
              <a:rPr lang="en-US" sz="1600" dirty="0"/>
              <a:t> </a:t>
            </a:r>
            <a:r>
              <a:rPr lang="en-US" sz="1600" dirty="0" err="1"/>
              <a:t>ontbrak</a:t>
            </a:r>
            <a:r>
              <a:rPr lang="en-US" sz="1600" dirty="0"/>
              <a:t>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motief</a:t>
            </a:r>
            <a:r>
              <a:rPr lang="en-US" sz="1600" dirty="0"/>
              <a:t> </a:t>
            </a:r>
            <a:r>
              <a:rPr lang="en-US" sz="1600" dirty="0" err="1"/>
              <a:t>voor</a:t>
            </a:r>
            <a:r>
              <a:rPr lang="en-US" sz="1600" dirty="0"/>
              <a:t> </a:t>
            </a:r>
            <a:r>
              <a:rPr lang="en-US" sz="1600" dirty="0" err="1"/>
              <a:t>verrijking</a:t>
            </a:r>
            <a:r>
              <a:rPr lang="en-US" sz="1600" dirty="0"/>
              <a:t>; </a:t>
            </a:r>
            <a:r>
              <a:rPr lang="en-US" sz="1600" dirty="0" err="1"/>
              <a:t>uitdaging</a:t>
            </a:r>
            <a:endParaRPr lang="en-US" sz="1600" dirty="0"/>
          </a:p>
          <a:p>
            <a:pPr>
              <a:buFontTx/>
              <a:buChar char="-"/>
            </a:pPr>
            <a:r>
              <a:rPr lang="en-US" sz="1800" dirty="0"/>
              <a:t>JCU-model (maar: </a:t>
            </a:r>
            <a:r>
              <a:rPr lang="en-US" sz="1800" dirty="0" err="1"/>
              <a:t>keuze-opdrachten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7351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7: </a:t>
            </a:r>
            <a:r>
              <a:rPr lang="en-US" dirty="0" err="1" smtClean="0"/>
              <a:t>Aanbod</a:t>
            </a:r>
            <a:r>
              <a:rPr lang="en-US" dirty="0" smtClean="0"/>
              <a:t> op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niveaus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Docent </a:t>
            </a:r>
            <a:r>
              <a:rPr lang="en-US" dirty="0" err="1" smtClean="0"/>
              <a:t>biedt</a:t>
            </a:r>
            <a:r>
              <a:rPr lang="en-US" dirty="0" smtClean="0"/>
              <a:t> </a:t>
            </a:r>
            <a:r>
              <a:rPr lang="en-US" dirty="0" err="1" smtClean="0"/>
              <a:t>leerstof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op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niveaus</a:t>
            </a:r>
            <a:endParaRPr lang="en-US" dirty="0" smtClean="0"/>
          </a:p>
          <a:p>
            <a:r>
              <a:rPr lang="en-US" dirty="0" err="1" smtClean="0"/>
              <a:t>Bijv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Opdrachten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open of </a:t>
            </a:r>
            <a:r>
              <a:rPr lang="en-US" dirty="0" err="1" smtClean="0"/>
              <a:t>gesloten</a:t>
            </a:r>
            <a:r>
              <a:rPr lang="en-US" dirty="0" smtClean="0"/>
              <a:t> </a:t>
            </a:r>
            <a:r>
              <a:rPr lang="en-US" dirty="0" err="1" smtClean="0"/>
              <a:t>versie</a:t>
            </a:r>
            <a:endParaRPr lang="en-US" dirty="0" smtClean="0"/>
          </a:p>
          <a:p>
            <a:pPr lvl="1"/>
            <a:r>
              <a:rPr lang="en-US" dirty="0" smtClean="0"/>
              <a:t>Meer </a:t>
            </a:r>
            <a:r>
              <a:rPr lang="en-US" dirty="0" err="1" smtClean="0"/>
              <a:t>theoretische</a:t>
            </a:r>
            <a:r>
              <a:rPr lang="en-US" dirty="0" smtClean="0"/>
              <a:t> of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praktische</a:t>
            </a:r>
            <a:r>
              <a:rPr lang="en-US" dirty="0" smtClean="0"/>
              <a:t> </a:t>
            </a:r>
            <a:r>
              <a:rPr lang="en-US" dirty="0" err="1" smtClean="0"/>
              <a:t>aanpak</a:t>
            </a:r>
            <a:endParaRPr lang="en-US" dirty="0" smtClean="0"/>
          </a:p>
          <a:p>
            <a:pPr lvl="1"/>
            <a:r>
              <a:rPr lang="en-US" dirty="0" smtClean="0"/>
              <a:t>Met </a:t>
            </a:r>
            <a:r>
              <a:rPr lang="en-US" dirty="0" err="1" smtClean="0"/>
              <a:t>korte</a:t>
            </a:r>
            <a:r>
              <a:rPr lang="en-US" dirty="0" smtClean="0"/>
              <a:t> of </a:t>
            </a:r>
            <a:r>
              <a:rPr lang="en-US" dirty="0" err="1" smtClean="0"/>
              <a:t>uitgebreide</a:t>
            </a:r>
            <a:r>
              <a:rPr lang="en-US" dirty="0" smtClean="0"/>
              <a:t> </a:t>
            </a:r>
            <a:r>
              <a:rPr lang="en-US" dirty="0" err="1" smtClean="0"/>
              <a:t>uitleg</a:t>
            </a:r>
            <a:endParaRPr lang="en-US" dirty="0" smtClean="0"/>
          </a:p>
          <a:p>
            <a:pPr marL="457177" lvl="1" indent="0">
              <a:buNone/>
            </a:pPr>
            <a:endParaRPr lang="en-US" dirty="0"/>
          </a:p>
          <a:p>
            <a:pPr marL="457177" lvl="1" indent="0">
              <a:buNone/>
            </a:pPr>
            <a:r>
              <a:rPr lang="en-US" dirty="0" err="1" smtClean="0"/>
              <a:t>Voorbeelden</a:t>
            </a:r>
            <a:r>
              <a:rPr lang="en-US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5314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Nog</a:t>
            </a:r>
            <a:r>
              <a:rPr lang="en-US" dirty="0" smtClean="0"/>
              <a:t> </a:t>
            </a:r>
            <a:r>
              <a:rPr lang="en-US" dirty="0" err="1" smtClean="0"/>
              <a:t>anders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modellen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Co-teaching: 2 </a:t>
            </a:r>
            <a:r>
              <a:rPr lang="en-US" dirty="0" err="1" smtClean="0"/>
              <a:t>vakdocenten</a:t>
            </a:r>
            <a:r>
              <a:rPr lang="en-US" dirty="0" smtClean="0"/>
              <a:t> </a:t>
            </a:r>
            <a:r>
              <a:rPr lang="en-US" dirty="0" err="1" smtClean="0"/>
              <a:t>gelijk</a:t>
            </a:r>
            <a:r>
              <a:rPr lang="en-US" dirty="0" smtClean="0"/>
              <a:t> </a:t>
            </a:r>
            <a:r>
              <a:rPr lang="en-US" dirty="0" err="1" smtClean="0"/>
              <a:t>geroosterd</a:t>
            </a:r>
            <a:r>
              <a:rPr lang="en-US" dirty="0" smtClean="0"/>
              <a:t> in twee </a:t>
            </a:r>
            <a:r>
              <a:rPr lang="en-US" dirty="0" err="1" smtClean="0"/>
              <a:t>parallelklassen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Combinaties</a:t>
            </a:r>
            <a:r>
              <a:rPr lang="en-US" dirty="0" smtClean="0"/>
              <a:t> van </a:t>
            </a:r>
            <a:r>
              <a:rPr lang="en-US" dirty="0" err="1" smtClean="0"/>
              <a:t>modellen</a:t>
            </a:r>
            <a:r>
              <a:rPr lang="en-US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920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Programma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8555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Veel verrijkende opdrachten op internet, bijv.</a:t>
            </a:r>
          </a:p>
          <a:p>
            <a:pPr lvl="1"/>
            <a:r>
              <a:rPr lang="nl-NL" dirty="0" smtClean="0">
                <a:hlinkClick r:id="rId2"/>
              </a:rPr>
              <a:t>Betadifferentiatie.nl</a:t>
            </a:r>
            <a:endParaRPr lang="nl-NL" dirty="0" smtClean="0"/>
          </a:p>
          <a:p>
            <a:pPr lvl="1"/>
            <a:r>
              <a:rPr lang="nl-NL" dirty="0" smtClean="0">
                <a:hlinkClick r:id="rId3"/>
              </a:rPr>
              <a:t>www.compass-project.eu</a:t>
            </a:r>
            <a:endParaRPr lang="nl-NL" dirty="0" smtClean="0"/>
          </a:p>
          <a:p>
            <a:pPr lvl="1"/>
            <a:r>
              <a:rPr lang="nl-NL" dirty="0" smtClean="0"/>
              <a:t>Natuurkunde.nl  </a:t>
            </a:r>
          </a:p>
          <a:p>
            <a:pPr lvl="1"/>
            <a:r>
              <a:rPr lang="nl-NL" dirty="0">
                <a:hlinkClick r:id="rId4"/>
              </a:rPr>
              <a:t>http://www.fisme.science.uu.nl/bps</a:t>
            </a:r>
            <a:r>
              <a:rPr lang="nl-NL" dirty="0" smtClean="0">
                <a:hlinkClick r:id="rId4"/>
              </a:rPr>
              <a:t>/</a:t>
            </a:r>
            <a:r>
              <a:rPr lang="nl-NL" dirty="0" smtClean="0"/>
              <a:t> </a:t>
            </a:r>
          </a:p>
          <a:p>
            <a:pPr lvl="1"/>
            <a:r>
              <a:rPr lang="nl-NL" dirty="0" smtClean="0"/>
              <a:t>Opgaven </a:t>
            </a:r>
            <a:r>
              <a:rPr lang="nl-NL" dirty="0" smtClean="0">
                <a:hlinkClick r:id="rId5"/>
              </a:rPr>
              <a:t>natuurkunde olympiade</a:t>
            </a:r>
            <a:endParaRPr lang="nl-NL" dirty="0" smtClean="0"/>
          </a:p>
          <a:p>
            <a:pPr lvl="1"/>
            <a:r>
              <a:rPr lang="nl-NL" dirty="0" smtClean="0"/>
              <a:t>(Delen) uit NLT-modules</a:t>
            </a:r>
          </a:p>
          <a:p>
            <a:pPr lvl="1"/>
            <a:endParaRPr lang="nl-NL" dirty="0"/>
          </a:p>
          <a:p>
            <a:pPr marL="457176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2041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excellentietraject wil jij opzetten?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Discussie in groepen:</a:t>
            </a:r>
          </a:p>
          <a:p>
            <a:pPr lvl="1"/>
            <a:r>
              <a:rPr lang="nl-NL" dirty="0" smtClean="0"/>
              <a:t>Waarom excellentie op jouw school, in jouw klas</a:t>
            </a:r>
          </a:p>
          <a:p>
            <a:pPr lvl="1"/>
            <a:r>
              <a:rPr lang="nl-NL" dirty="0" smtClean="0"/>
              <a:t>Welke klas(sen)/leerlagen; welke vakken naast natuurkunde?</a:t>
            </a:r>
          </a:p>
          <a:p>
            <a:pPr lvl="1"/>
            <a:r>
              <a:rPr lang="nl-NL" dirty="0" smtClean="0"/>
              <a:t>Hoe wil je het </a:t>
            </a:r>
            <a:r>
              <a:rPr lang="nl-NL" dirty="0" err="1" smtClean="0"/>
              <a:t>het</a:t>
            </a:r>
            <a:r>
              <a:rPr lang="nl-NL" dirty="0" smtClean="0"/>
              <a:t> liefst doen, wat betreft:</a:t>
            </a:r>
          </a:p>
          <a:p>
            <a:pPr lvl="2"/>
            <a:r>
              <a:rPr lang="nl-NL" dirty="0" smtClean="0"/>
              <a:t>overleg met je SL, sectie</a:t>
            </a:r>
          </a:p>
          <a:p>
            <a:pPr lvl="2"/>
            <a:r>
              <a:rPr lang="nl-NL" dirty="0" smtClean="0"/>
              <a:t>samenwerking met Hogeschool, Universiteit, Bedrijfsleven</a:t>
            </a:r>
          </a:p>
          <a:p>
            <a:pPr lvl="2"/>
            <a:r>
              <a:rPr lang="nl-NL" dirty="0" smtClean="0"/>
              <a:t>je eigen klassen</a:t>
            </a:r>
          </a:p>
          <a:p>
            <a:pPr lvl="1"/>
            <a:r>
              <a:rPr lang="nl-NL" dirty="0" smtClean="0"/>
              <a:t>Welke organisatie </a:t>
            </a:r>
            <a:r>
              <a:rPr lang="nl-NL" dirty="0"/>
              <a:t>en materiaal</a:t>
            </a:r>
          </a:p>
        </p:txBody>
      </p:sp>
    </p:spTree>
    <p:extLst>
      <p:ext uri="{BB962C8B-B14F-4D97-AF65-F5344CB8AC3E}">
        <p14:creationId xmlns:p14="http://schemas.microsoft.com/office/powerpoint/2010/main" val="3249123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Plenaire uitwisseling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Noem één argument waarom je </a:t>
            </a:r>
            <a:r>
              <a:rPr lang="nl-NL" dirty="0" err="1" smtClean="0"/>
              <a:t>enthuosiast</a:t>
            </a:r>
            <a:r>
              <a:rPr lang="nl-NL" dirty="0" smtClean="0"/>
              <a:t> wordt voor het opzetten van een excellentie traject</a:t>
            </a:r>
          </a:p>
          <a:p>
            <a:endParaRPr lang="nl-NL" dirty="0"/>
          </a:p>
          <a:p>
            <a:r>
              <a:rPr lang="nl-NL" dirty="0" smtClean="0"/>
              <a:t>Noem één belangrijk probleem dat </a:t>
            </a:r>
            <a:r>
              <a:rPr lang="nl-NL" smtClean="0"/>
              <a:t>je/je school </a:t>
            </a:r>
            <a:r>
              <a:rPr lang="nl-NL" dirty="0" smtClean="0"/>
              <a:t>zou </a:t>
            </a:r>
            <a:r>
              <a:rPr lang="nl-NL" smtClean="0"/>
              <a:t>kunnen weerhouden </a:t>
            </a:r>
            <a:r>
              <a:rPr lang="nl-NL" dirty="0" smtClean="0"/>
              <a:t>bij het opzetten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1955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178594" y="295796"/>
            <a:ext cx="8228707" cy="1143000"/>
          </a:xfrm>
        </p:spPr>
        <p:txBody>
          <a:bodyPr lIns="88887" tIns="50793" rIns="88887" bIns="50793"/>
          <a:lstStyle/>
          <a:p>
            <a:pPr algn="l" defTabSz="456467" eaLnBrk="1"/>
            <a:r>
              <a:rPr lang="nl-NL" sz="3200" b="1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Eisen aan een keuzeopdracht</a:t>
            </a:r>
            <a:endParaRPr lang="nl-NL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533" y="1352848"/>
            <a:ext cx="8229823" cy="4772918"/>
          </a:xfrm>
        </p:spPr>
        <p:txBody>
          <a:bodyPr lIns="88887" tIns="50793" rIns="88887" bIns="50793" anchor="t"/>
          <a:lstStyle/>
          <a:p>
            <a:pPr marL="299103" indent="-299103" defTabSz="456467" eaLnBrk="1">
              <a:spcBef>
                <a:spcPts val="281"/>
              </a:spcBef>
              <a:buClr>
                <a:srgbClr val="000000"/>
              </a:buClr>
              <a:buFont typeface="ArialMT" charset="0"/>
              <a:buChar char="•"/>
              <a:defRPr/>
            </a:pP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Informatie om keuze te kunnen maken</a:t>
            </a:r>
          </a:p>
          <a:p>
            <a:pPr marL="299103" indent="-299103" defTabSz="456467" eaLnBrk="1">
              <a:spcBef>
                <a:spcPts val="281"/>
              </a:spcBef>
              <a:buSzTx/>
              <a:buNone/>
              <a:defRPr/>
            </a:pP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	</a:t>
            </a: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gemotiveerde keuze</a:t>
            </a:r>
          </a:p>
          <a:p>
            <a:pPr marL="299103" indent="-299103" defTabSz="456467" eaLnBrk="1">
              <a:spcBef>
                <a:spcPts val="281"/>
              </a:spcBef>
              <a:buSzTx/>
              <a:buNone/>
              <a:defRPr/>
            </a:pP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		 samenstellen van groepjes</a:t>
            </a:r>
          </a:p>
          <a:p>
            <a:pPr marL="299103" indent="-299103" defTabSz="456467" eaLnBrk="1">
              <a:spcBef>
                <a:spcPts val="281"/>
              </a:spcBef>
              <a:buSzTx/>
              <a:buNone/>
              <a:defRPr/>
            </a:pPr>
            <a:endParaRPr lang="nl-NL" sz="2000" dirty="0"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  <a:p>
            <a:pPr marL="299103" indent="-299103" defTabSz="456467" eaLnBrk="1">
              <a:spcBef>
                <a:spcPts val="281"/>
              </a:spcBef>
              <a:buClr>
                <a:srgbClr val="000000"/>
              </a:buClr>
              <a:buFont typeface="ArialMT" charset="0"/>
              <a:buChar char="•"/>
              <a:defRPr/>
            </a:pP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De opdracht (zie verder)</a:t>
            </a:r>
          </a:p>
          <a:p>
            <a:pPr marL="0" indent="0" defTabSz="456467" eaLnBrk="1">
              <a:spcBef>
                <a:spcPts val="281"/>
              </a:spcBef>
              <a:buClr>
                <a:srgbClr val="000000"/>
              </a:buClr>
              <a:buNone/>
              <a:defRPr/>
            </a:pP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	met daarin een open deel</a:t>
            </a:r>
          </a:p>
          <a:p>
            <a:pPr marL="0" indent="0" defTabSz="456467" eaLnBrk="1">
              <a:spcBef>
                <a:spcPts val="281"/>
              </a:spcBef>
              <a:buClr>
                <a:srgbClr val="000000"/>
              </a:buClr>
              <a:buNone/>
              <a:defRPr/>
            </a:pPr>
            <a:endParaRPr lang="nl-NL" sz="2000" dirty="0"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  <a:p>
            <a:pPr marL="299103" indent="-299103" defTabSz="456467" eaLnBrk="1">
              <a:spcBef>
                <a:spcPts val="281"/>
              </a:spcBef>
              <a:buClr>
                <a:srgbClr val="000000"/>
              </a:buClr>
              <a:buFont typeface="ArialMT" charset="0"/>
              <a:buChar char="•"/>
              <a:defRPr/>
            </a:pP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Als afronding een product (bijv. een poster, een verslag)</a:t>
            </a:r>
          </a:p>
          <a:p>
            <a:pPr marL="299103" indent="-299103" defTabSz="456467" eaLnBrk="1">
              <a:spcBef>
                <a:spcPts val="281"/>
              </a:spcBef>
              <a:buClr>
                <a:srgbClr val="000000"/>
              </a:buClr>
              <a:buFont typeface="ArialMT" charset="0"/>
              <a:buChar char="•"/>
              <a:defRPr/>
            </a:pPr>
            <a:endParaRPr lang="nl-NL" sz="2000" dirty="0"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  <a:p>
            <a:pPr marL="299103" indent="-299103" defTabSz="456467" eaLnBrk="1">
              <a:spcBef>
                <a:spcPts val="281"/>
              </a:spcBef>
              <a:buClr>
                <a:srgbClr val="000000"/>
              </a:buClr>
              <a:buFont typeface="ArialMT" charset="0"/>
              <a:buChar char="•"/>
              <a:defRPr/>
            </a:pP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Presentatie van het product in de community</a:t>
            </a:r>
          </a:p>
          <a:p>
            <a:pPr marL="0" indent="0" defTabSz="456467" eaLnBrk="1">
              <a:spcBef>
                <a:spcPts val="281"/>
              </a:spcBef>
              <a:buClr>
                <a:srgbClr val="000000"/>
              </a:buClr>
              <a:buNone/>
              <a:defRPr/>
            </a:pP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	</a:t>
            </a: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aan docent en medeleerlingen</a:t>
            </a:r>
          </a:p>
          <a:p>
            <a:pPr marL="0" indent="0" defTabSz="456467" eaLnBrk="1">
              <a:spcBef>
                <a:spcPts val="281"/>
              </a:spcBef>
              <a:buClr>
                <a:srgbClr val="000000"/>
              </a:buClr>
              <a:buNone/>
              <a:defRPr/>
            </a:pPr>
            <a:endParaRPr lang="nl-NL" sz="2000" dirty="0"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  <a:p>
            <a:pPr marL="299103" indent="-299103" defTabSz="456467" eaLnBrk="1">
              <a:spcBef>
                <a:spcPts val="281"/>
              </a:spcBef>
              <a:buClr>
                <a:srgbClr val="000000"/>
              </a:buClr>
              <a:buFont typeface="ArialMT" charset="0"/>
              <a:buChar char="•"/>
              <a:defRPr/>
            </a:pP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Beoordeling van / feedback op het product</a:t>
            </a:r>
          </a:p>
          <a:p>
            <a:pPr marL="0" indent="0" defTabSz="456467" eaLnBrk="1">
              <a:spcBef>
                <a:spcPts val="281"/>
              </a:spcBef>
              <a:buClr>
                <a:srgbClr val="000000"/>
              </a:buClr>
              <a:buNone/>
              <a:defRPr/>
            </a:pP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	</a:t>
            </a: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</a:t>
            </a: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door docent en mede-</a:t>
            </a:r>
            <a:r>
              <a:rPr lang="nl-NL" sz="2000" dirty="0" err="1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lln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3000092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532" y="274588"/>
            <a:ext cx="8229823" cy="1143000"/>
          </a:xfrm>
        </p:spPr>
        <p:txBody>
          <a:bodyPr lIns="88892" tIns="50795" rIns="88892" bIns="50795"/>
          <a:lstStyle/>
          <a:p>
            <a:pPr algn="l" defTabSz="456490" eaLnBrk="1"/>
            <a:r>
              <a:rPr lang="nl-NL" sz="3200" b="1" dirty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De structuur van </a:t>
            </a:r>
            <a:r>
              <a:rPr lang="nl-NL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een</a:t>
            </a:r>
            <a:r>
              <a:rPr lang="nl-NL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nl-NL" sz="3200" b="1" dirty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opdracht</a:t>
            </a:r>
            <a:endParaRPr lang="nl-NL" dirty="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532" y="1424285"/>
            <a:ext cx="8229823" cy="4526236"/>
          </a:xfrm>
        </p:spPr>
        <p:txBody>
          <a:bodyPr lIns="88892" tIns="50795" rIns="88892" bIns="50795" anchor="t"/>
          <a:lstStyle/>
          <a:p>
            <a:pPr marL="298003" indent="-298003" defTabSz="456490" eaLnBrk="1">
              <a:spcBef>
                <a:spcPts val="281"/>
              </a:spcBef>
              <a:buClr>
                <a:srgbClr val="000000"/>
              </a:buClr>
              <a:buFont typeface="ArialMT" charset="0"/>
              <a:buChar char="•"/>
              <a:defRPr/>
            </a:pPr>
            <a:r>
              <a:rPr lang="nl-NL" sz="1700" dirty="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Oriëntatie</a:t>
            </a:r>
          </a:p>
          <a:p>
            <a:pPr lvl="1" defTabSz="456490" eaLnBrk="1">
              <a:spcBef>
                <a:spcPts val="281"/>
              </a:spcBef>
              <a:buClr>
                <a:srgbClr val="000000"/>
              </a:buClr>
              <a:buFont typeface="Courier New" pitchFamily="49" charset="0"/>
              <a:buChar char="o"/>
              <a:defRPr/>
            </a:pPr>
            <a:r>
              <a:rPr lang="nl-NL" sz="1700" dirty="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De context :waar gaat het over?</a:t>
            </a:r>
          </a:p>
          <a:p>
            <a:pPr lvl="1" defTabSz="456490" eaLnBrk="1">
              <a:spcBef>
                <a:spcPts val="281"/>
              </a:spcBef>
              <a:buClr>
                <a:srgbClr val="000000"/>
              </a:buClr>
              <a:buFont typeface="Courier New" pitchFamily="49" charset="0"/>
              <a:buChar char="o"/>
              <a:defRPr/>
            </a:pPr>
            <a:r>
              <a:rPr lang="nl-NL" sz="1700" dirty="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De probleemstelling</a:t>
            </a:r>
          </a:p>
          <a:p>
            <a:pPr lvl="1" defTabSz="456490" eaLnBrk="1">
              <a:spcBef>
                <a:spcPts val="281"/>
              </a:spcBef>
              <a:buClr>
                <a:srgbClr val="000000"/>
              </a:buClr>
              <a:buFont typeface="Courier New" pitchFamily="49" charset="0"/>
              <a:buChar char="o"/>
              <a:defRPr/>
            </a:pPr>
            <a:r>
              <a:rPr lang="nl-NL" sz="1700" dirty="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Groepsopdracht of individueel? Hoeveel uur werk?</a:t>
            </a:r>
          </a:p>
          <a:p>
            <a:pPr marL="298003" indent="-298003" defTabSz="456490" eaLnBrk="1">
              <a:spcBef>
                <a:spcPts val="281"/>
              </a:spcBef>
              <a:buClr>
                <a:srgbClr val="000000"/>
              </a:buClr>
              <a:buFont typeface="ArialMT" charset="0"/>
              <a:buChar char="•"/>
              <a:defRPr/>
            </a:pPr>
            <a:endParaRPr lang="nl-NL" sz="1700" dirty="0"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  <a:p>
            <a:pPr marL="298003" indent="-298003" defTabSz="456490" eaLnBrk="1">
              <a:spcBef>
                <a:spcPts val="281"/>
              </a:spcBef>
              <a:buClr>
                <a:srgbClr val="000000"/>
              </a:buClr>
              <a:buFont typeface="ArialMT" charset="0"/>
              <a:buChar char="•"/>
              <a:defRPr/>
            </a:pPr>
            <a:r>
              <a:rPr lang="nl-NL" sz="1700" dirty="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Basisdeel:</a:t>
            </a:r>
          </a:p>
          <a:p>
            <a:pPr marL="565870" lvl="1" indent="-298003" defTabSz="456490" eaLnBrk="1">
              <a:spcBef>
                <a:spcPts val="281"/>
              </a:spcBef>
              <a:buClr>
                <a:srgbClr val="000000"/>
              </a:buClr>
              <a:buFont typeface="ArialMT" charset="0"/>
              <a:buChar char="•"/>
              <a:defRPr/>
            </a:pPr>
            <a:r>
              <a:rPr lang="nl-NL" sz="1700" dirty="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Opfrissen van voorkennis</a:t>
            </a:r>
          </a:p>
          <a:p>
            <a:pPr lvl="2" defTabSz="456490" eaLnBrk="1">
              <a:spcBef>
                <a:spcPts val="281"/>
              </a:spcBef>
              <a:buClr>
                <a:srgbClr val="000000"/>
              </a:buClr>
              <a:buFont typeface="Courier New" pitchFamily="49" charset="0"/>
              <a:buChar char="o"/>
              <a:defRPr/>
            </a:pPr>
            <a:r>
              <a:rPr lang="nl-NL" sz="1700" dirty="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Nb leerlingen kunnen dit overslaan</a:t>
            </a:r>
          </a:p>
          <a:p>
            <a:pPr marL="565870" lvl="1" indent="-298003" defTabSz="456490" eaLnBrk="1">
              <a:spcBef>
                <a:spcPts val="281"/>
              </a:spcBef>
              <a:buClr>
                <a:srgbClr val="000000"/>
              </a:buClr>
              <a:buFont typeface="ArialMT" charset="0"/>
              <a:buChar char="•"/>
              <a:defRPr/>
            </a:pPr>
            <a:r>
              <a:rPr lang="nl-NL" sz="1700" dirty="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Nieuwe kennis aanbieden</a:t>
            </a:r>
          </a:p>
          <a:p>
            <a:pPr lvl="2" defTabSz="456490" eaLnBrk="1">
              <a:spcBef>
                <a:spcPts val="281"/>
              </a:spcBef>
              <a:buClr>
                <a:srgbClr val="000000"/>
              </a:buClr>
              <a:buFont typeface="Courier New" pitchFamily="49" charset="0"/>
              <a:buChar char="o"/>
              <a:defRPr/>
            </a:pPr>
            <a:r>
              <a:rPr lang="nl-NL" sz="1700" dirty="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Incl. verwerkingsopdrachten</a:t>
            </a:r>
          </a:p>
          <a:p>
            <a:pPr marL="298003" indent="-298003" defTabSz="456490" eaLnBrk="1">
              <a:spcBef>
                <a:spcPts val="281"/>
              </a:spcBef>
              <a:buClr>
                <a:srgbClr val="000000"/>
              </a:buClr>
              <a:buFont typeface="ArialMT" charset="0"/>
              <a:buChar char="•"/>
              <a:defRPr/>
            </a:pPr>
            <a:endParaRPr lang="nl-NL" sz="1700" dirty="0"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  <a:p>
            <a:pPr marL="298003" indent="-298003" defTabSz="456490" eaLnBrk="1">
              <a:spcBef>
                <a:spcPts val="281"/>
              </a:spcBef>
              <a:buClr>
                <a:srgbClr val="000000"/>
              </a:buClr>
              <a:buFont typeface="ArialMT" charset="0"/>
              <a:buChar char="•"/>
              <a:defRPr/>
            </a:pPr>
            <a:r>
              <a:rPr lang="nl-NL" sz="1700" dirty="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Open deel: leerlingen kiezen deelprobleem en werken zelfstandig</a:t>
            </a:r>
          </a:p>
          <a:p>
            <a:pPr lvl="1" defTabSz="456490" eaLnBrk="1">
              <a:spcBef>
                <a:spcPts val="281"/>
              </a:spcBef>
              <a:buClr>
                <a:srgbClr val="000000"/>
              </a:buClr>
              <a:buFont typeface="Courier New" pitchFamily="49" charset="0"/>
              <a:buChar char="o"/>
              <a:defRPr/>
            </a:pPr>
            <a:r>
              <a:rPr lang="nl-NL" sz="1700" dirty="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NB variabel deel</a:t>
            </a:r>
          </a:p>
          <a:p>
            <a:pPr marL="298003" indent="-298003" defTabSz="456490" eaLnBrk="1">
              <a:spcBef>
                <a:spcPts val="281"/>
              </a:spcBef>
              <a:buClr>
                <a:srgbClr val="000000"/>
              </a:buClr>
              <a:buFont typeface="ArialMT" charset="0"/>
              <a:buChar char="•"/>
              <a:defRPr/>
            </a:pPr>
            <a:endParaRPr lang="nl-NL" sz="1700" dirty="0"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  <a:p>
            <a:pPr marL="298003" indent="-298003" defTabSz="456490" eaLnBrk="1">
              <a:spcBef>
                <a:spcPts val="281"/>
              </a:spcBef>
              <a:buClr>
                <a:srgbClr val="000000"/>
              </a:buClr>
              <a:buFont typeface="ArialMT" charset="0"/>
              <a:buChar char="•"/>
              <a:defRPr/>
            </a:pPr>
            <a:r>
              <a:rPr lang="nl-NL" sz="1700" dirty="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Leerlingen maken een product en presenteren dat</a:t>
            </a:r>
          </a:p>
        </p:txBody>
      </p:sp>
    </p:spTree>
    <p:extLst>
      <p:ext uri="{BB962C8B-B14F-4D97-AF65-F5344CB8AC3E}">
        <p14:creationId xmlns:p14="http://schemas.microsoft.com/office/powerpoint/2010/main" val="88039695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we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bijeenkomst</a:t>
            </a:r>
            <a:r>
              <a:rPr lang="en-US" dirty="0" smtClean="0"/>
              <a:t> </a:t>
            </a:r>
            <a:r>
              <a:rPr lang="en-US" dirty="0" err="1" smtClean="0"/>
              <a:t>verder</a:t>
            </a:r>
            <a:r>
              <a:rPr lang="en-US" dirty="0" smtClean="0"/>
              <a:t> </a:t>
            </a:r>
            <a:r>
              <a:rPr lang="en-US" dirty="0" err="1" smtClean="0"/>
              <a:t>gekomen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Voor</a:t>
            </a:r>
            <a:r>
              <a:rPr lang="en-US" dirty="0" smtClean="0"/>
              <a:t> het </a:t>
            </a:r>
            <a:r>
              <a:rPr lang="en-US" dirty="0" err="1" smtClean="0"/>
              <a:t>werken</a:t>
            </a:r>
            <a:r>
              <a:rPr lang="en-US" dirty="0" smtClean="0"/>
              <a:t> op je school</a:t>
            </a:r>
          </a:p>
          <a:p>
            <a:endParaRPr lang="en-US" dirty="0"/>
          </a:p>
          <a:p>
            <a:r>
              <a:rPr lang="en-US" dirty="0" err="1" smtClean="0"/>
              <a:t>Voor</a:t>
            </a:r>
            <a:r>
              <a:rPr lang="en-US" dirty="0" smtClean="0"/>
              <a:t> het </a:t>
            </a:r>
            <a:r>
              <a:rPr lang="en-US" dirty="0" err="1" smtClean="0"/>
              <a:t>toewerken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smtClean="0"/>
              <a:t>de posters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96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aandacht voor excellentie?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 de leerlingen: de betere leerlingen vervelen zich in de les</a:t>
            </a:r>
          </a:p>
          <a:p>
            <a:r>
              <a:rPr lang="nl-NL" dirty="0" smtClean="0"/>
              <a:t>Voor vervolgopleiding: betere kansen; </a:t>
            </a:r>
            <a:r>
              <a:rPr lang="nl-NL" dirty="0" err="1" smtClean="0"/>
              <a:t>honourstrajecten</a:t>
            </a:r>
            <a:endParaRPr lang="nl-NL" dirty="0" smtClean="0"/>
          </a:p>
          <a:p>
            <a:r>
              <a:rPr lang="nl-NL" dirty="0" smtClean="0"/>
              <a:t>Voor de maatschappij: de Ned. topleerlingen blijven internationaal gezien achter</a:t>
            </a:r>
          </a:p>
          <a:p>
            <a:r>
              <a:rPr lang="nl-NL" dirty="0" smtClean="0"/>
              <a:t>Voor de kwaliteit van het onderwijs: je schept experimenteerruimte voor nieuwe aanpak</a:t>
            </a:r>
          </a:p>
          <a:p>
            <a:r>
              <a:rPr lang="nl-NL" dirty="0" smtClean="0"/>
              <a:t>Voor jezelf als docent: het wordt leuker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347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aandacht voor excellentie in de bètavakken?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Bètavakken maatschappelijk van belang</a:t>
            </a:r>
          </a:p>
          <a:p>
            <a:r>
              <a:rPr lang="nl-NL" dirty="0" smtClean="0"/>
              <a:t>In de klas: grote verschillen in aanleg voor bètavakken tussen leerlingen</a:t>
            </a:r>
          </a:p>
          <a:p>
            <a:endParaRPr lang="nl-NL" dirty="0"/>
          </a:p>
          <a:p>
            <a:r>
              <a:rPr lang="nl-NL" dirty="0" smtClean="0"/>
              <a:t>In afspraken tussen VO-raad en Ministerie over ‘</a:t>
            </a:r>
            <a:r>
              <a:rPr lang="nl-NL" dirty="0" err="1" smtClean="0"/>
              <a:t>prestatiebox</a:t>
            </a:r>
            <a:r>
              <a:rPr lang="nl-NL" dirty="0" smtClean="0"/>
              <a:t>’-gelden: Belangrijke thema’s zijn:</a:t>
            </a:r>
          </a:p>
          <a:p>
            <a:pPr lvl="1"/>
            <a:r>
              <a:rPr lang="nl-NL" dirty="0" smtClean="0"/>
              <a:t>Excellentie</a:t>
            </a:r>
          </a:p>
          <a:p>
            <a:pPr lvl="1"/>
            <a:r>
              <a:rPr lang="nl-NL" dirty="0" err="1" smtClean="0"/>
              <a:t>Beta</a:t>
            </a:r>
            <a:r>
              <a:rPr lang="nl-NL" dirty="0" smtClean="0"/>
              <a:t> en techniek</a:t>
            </a:r>
          </a:p>
          <a:p>
            <a:pPr lvl="1"/>
            <a:r>
              <a:rPr lang="nl-NL" dirty="0" smtClean="0"/>
              <a:t>Rekenen, taal</a:t>
            </a:r>
          </a:p>
          <a:p>
            <a:pPr lvl="1"/>
            <a:r>
              <a:rPr lang="nl-NL" dirty="0" smtClean="0"/>
              <a:t>Opbrengstgericht werken</a:t>
            </a:r>
          </a:p>
          <a:p>
            <a:pPr lvl="1"/>
            <a:r>
              <a:rPr lang="nl-NL" dirty="0" smtClean="0"/>
              <a:t>Lerende school (</a:t>
            </a:r>
            <a:r>
              <a:rPr lang="nl-NL" dirty="0" err="1" smtClean="0"/>
              <a:t>hrm</a:t>
            </a:r>
            <a:r>
              <a:rPr lang="nl-NL" dirty="0" smtClean="0"/>
              <a:t> beleid)</a:t>
            </a:r>
          </a:p>
          <a:p>
            <a:pPr marL="457176" lvl="1" indent="0">
              <a:buNone/>
            </a:pPr>
            <a:r>
              <a:rPr lang="nl-NL" dirty="0" smtClean="0"/>
              <a:t>Zie o.a. het programma </a:t>
            </a:r>
            <a:r>
              <a:rPr lang="nl-NL" dirty="0" smtClean="0">
                <a:hlinkClick r:id="rId2"/>
              </a:rPr>
              <a:t>School aan Zet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495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excellentie?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Stelling: VO-leerlingen zijn niet excellent, maar kunnen het wel worden.</a:t>
            </a:r>
          </a:p>
          <a:p>
            <a:pPr marL="0" indent="0">
              <a:buNone/>
            </a:pPr>
            <a:r>
              <a:rPr lang="nl-NL" dirty="0" smtClean="0"/>
              <a:t>Liever: ‘getalenteerde leerlingen’</a:t>
            </a:r>
          </a:p>
          <a:p>
            <a:pPr marL="0" indent="0">
              <a:buNone/>
            </a:pPr>
            <a:r>
              <a:rPr lang="nl-NL" dirty="0" smtClean="0"/>
              <a:t>‘Talent’ is een uitzonderlijke goede aanleg voor ‘iets’ (muziek, bètavakken, sport, talen, ….)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Globaal twee opvattingen over excellentie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Excellentie - absoluut: een zeer getalenteerde leerling ontwikkelt zijn/haar talenten optimaal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</a:t>
            </a:r>
            <a:r>
              <a:rPr lang="nl-NL" dirty="0" smtClean="0"/>
              <a:t>xcellentie - relatief: een leerling ontwikkelt zijn/haar (evt. beperkte) talenten optimaal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Hier: opvatting 1 (met uitstraling naar opvatting 2)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0867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Wie van de aanwezigen:</a:t>
            </a:r>
          </a:p>
          <a:p>
            <a:pPr lvl="1"/>
            <a:r>
              <a:rPr lang="nl-NL" dirty="0" smtClean="0"/>
              <a:t>Werkt op een school die aandacht geeft aan excellentiebevordering?</a:t>
            </a:r>
          </a:p>
          <a:p>
            <a:pPr lvl="1"/>
            <a:r>
              <a:rPr lang="nl-NL" dirty="0" smtClean="0"/>
              <a:t>Besteedt zelf aandacht aan excellentiebevordering in de klas?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120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U-Talent?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Afkorting voor Utrecht – Talentontwikkeling Leven Natuur en Techniek</a:t>
            </a:r>
          </a:p>
          <a:p>
            <a:r>
              <a:rPr lang="nl-NL" dirty="0" smtClean="0"/>
              <a:t>Samenwerkingsprogramma Universiteit Utrecht en 24 scholen uit het JCU-netwerk, als vervolg op </a:t>
            </a:r>
            <a:r>
              <a:rPr lang="nl-NL" dirty="0" smtClean="0">
                <a:hlinkClick r:id="rId2"/>
              </a:rPr>
              <a:t>JCU Bèta Excellent</a:t>
            </a:r>
            <a:r>
              <a:rPr lang="nl-NL" dirty="0" smtClean="0"/>
              <a:t> in ‘11/12</a:t>
            </a:r>
          </a:p>
          <a:p>
            <a:r>
              <a:rPr lang="nl-NL" dirty="0" smtClean="0"/>
              <a:t>Doel: ontwikkelen van excellentie trajecten voor bèta getalenteerde leerlingen in de scholen</a:t>
            </a:r>
          </a:p>
          <a:p>
            <a:r>
              <a:rPr lang="nl-NL" dirty="0" smtClean="0"/>
              <a:t>Door middel van: Docent </a:t>
            </a:r>
            <a:r>
              <a:rPr lang="nl-NL" dirty="0"/>
              <a:t>O</a:t>
            </a:r>
            <a:r>
              <a:rPr lang="nl-NL" dirty="0" smtClean="0"/>
              <a:t>ntwikkel Teams, Schoolleider Ontwikkel Teams; </a:t>
            </a:r>
            <a:r>
              <a:rPr lang="nl-NL" dirty="0" err="1" smtClean="0"/>
              <a:t>leerlingactiviteiten</a:t>
            </a:r>
            <a:r>
              <a:rPr lang="nl-NL" dirty="0" smtClean="0"/>
              <a:t> op de UU; cursus ‘Bevorderen Excellentie in Bètavakken’.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663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U-Talent </a:t>
            </a:r>
            <a:r>
              <a:rPr lang="nl-NL" dirty="0" err="1" smtClean="0"/>
              <a:t>leerlingactiviteiten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785396"/>
          </a:xfrm>
        </p:spPr>
        <p:txBody>
          <a:bodyPr/>
          <a:lstStyle/>
          <a:p>
            <a:r>
              <a:rPr lang="nl-NL" dirty="0" smtClean="0"/>
              <a:t>Schoolprogramma:</a:t>
            </a:r>
          </a:p>
          <a:p>
            <a:pPr lvl="1"/>
            <a:r>
              <a:rPr lang="nl-NL" dirty="0" smtClean="0"/>
              <a:t>School informeert leerlingen en selecteert ze voor het U-Talent programma</a:t>
            </a:r>
          </a:p>
          <a:p>
            <a:pPr lvl="1"/>
            <a:r>
              <a:rPr lang="nl-NL" dirty="0" smtClean="0"/>
              <a:t>School organiseert U-Talent </a:t>
            </a:r>
            <a:r>
              <a:rPr lang="nl-NL" dirty="0" err="1" smtClean="0"/>
              <a:t>leerlingactiviteiten</a:t>
            </a:r>
            <a:endParaRPr lang="nl-NL" dirty="0" smtClean="0"/>
          </a:p>
          <a:p>
            <a:pPr lvl="1"/>
            <a:r>
              <a:rPr lang="nl-NL" dirty="0" smtClean="0"/>
              <a:t>Vorm van beloning, bijv. ‘certificaat’ bij rapport</a:t>
            </a:r>
          </a:p>
          <a:p>
            <a:r>
              <a:rPr lang="nl-NL" dirty="0" smtClean="0"/>
              <a:t>Campusprogramma:</a:t>
            </a:r>
          </a:p>
          <a:p>
            <a:pPr lvl="1"/>
            <a:r>
              <a:rPr lang="nl-NL" dirty="0" smtClean="0"/>
              <a:t>Leerlingenactiviteiten </a:t>
            </a:r>
          </a:p>
          <a:p>
            <a:pPr lvl="2"/>
            <a:r>
              <a:rPr lang="nl-NL" dirty="0" smtClean="0"/>
              <a:t>3vwo: 2 dagen UU; 150 </a:t>
            </a:r>
            <a:r>
              <a:rPr lang="nl-NL" dirty="0" err="1" smtClean="0"/>
              <a:t>lln</a:t>
            </a:r>
            <a:endParaRPr lang="nl-NL" dirty="0" smtClean="0"/>
          </a:p>
          <a:p>
            <a:pPr lvl="2"/>
            <a:r>
              <a:rPr lang="nl-NL" dirty="0" smtClean="0"/>
              <a:t>3 havo: 2 dagen HU; 80 </a:t>
            </a:r>
            <a:r>
              <a:rPr lang="nl-NL" dirty="0" err="1" smtClean="0"/>
              <a:t>lln</a:t>
            </a:r>
            <a:endParaRPr lang="nl-NL" dirty="0" smtClean="0"/>
          </a:p>
          <a:p>
            <a:pPr lvl="2"/>
            <a:r>
              <a:rPr lang="nl-NL" dirty="0" smtClean="0"/>
              <a:t>4vwo: 2 dagen UU; 150 </a:t>
            </a:r>
            <a:r>
              <a:rPr lang="nl-NL" dirty="0" err="1" smtClean="0"/>
              <a:t>lln</a:t>
            </a:r>
            <a:endParaRPr lang="nl-NL" dirty="0" smtClean="0"/>
          </a:p>
          <a:p>
            <a:pPr lvl="2"/>
            <a:r>
              <a:rPr lang="nl-NL" dirty="0" smtClean="0"/>
              <a:t>4 havo: </a:t>
            </a:r>
            <a:r>
              <a:rPr lang="nl-NL" dirty="0" err="1" smtClean="0"/>
              <a:t>PWSplus</a:t>
            </a:r>
            <a:r>
              <a:rPr lang="nl-NL" dirty="0" smtClean="0"/>
              <a:t> HU; 50 </a:t>
            </a:r>
            <a:r>
              <a:rPr lang="nl-NL" dirty="0" err="1" smtClean="0"/>
              <a:t>lln</a:t>
            </a:r>
            <a:endParaRPr lang="nl-NL" dirty="0" smtClean="0"/>
          </a:p>
          <a:p>
            <a:pPr lvl="2"/>
            <a:r>
              <a:rPr lang="nl-NL" dirty="0" smtClean="0"/>
              <a:t>5vwo: </a:t>
            </a:r>
            <a:r>
              <a:rPr lang="nl-NL" dirty="0" err="1" smtClean="0"/>
              <a:t>PWSplus</a:t>
            </a:r>
            <a:r>
              <a:rPr lang="nl-NL" dirty="0" smtClean="0"/>
              <a:t> HU; 75 </a:t>
            </a:r>
            <a:r>
              <a:rPr lang="nl-NL" dirty="0" err="1" smtClean="0"/>
              <a:t>lln</a:t>
            </a:r>
            <a:endParaRPr lang="nl-NL" dirty="0" smtClean="0"/>
          </a:p>
          <a:p>
            <a:pPr lvl="2"/>
            <a:r>
              <a:rPr lang="nl-NL" dirty="0" smtClean="0"/>
              <a:t>5/6vwo: </a:t>
            </a:r>
            <a:r>
              <a:rPr lang="nl-NL" dirty="0" err="1" smtClean="0"/>
              <a:t>BètaPlus</a:t>
            </a:r>
            <a:r>
              <a:rPr lang="nl-NL" dirty="0" smtClean="0"/>
              <a:t> UU (8 middagen NLT module)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616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U-Talent schoolprogramma opzetten: 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SL en bètasecties maken samen een plan:</a:t>
            </a:r>
          </a:p>
          <a:p>
            <a:r>
              <a:rPr lang="nl-NL" dirty="0" smtClean="0"/>
              <a:t>Voorbereiding </a:t>
            </a:r>
          </a:p>
          <a:p>
            <a:pPr lvl="1"/>
            <a:r>
              <a:rPr lang="nl-NL" dirty="0" smtClean="0"/>
              <a:t>Doelen</a:t>
            </a:r>
          </a:p>
          <a:p>
            <a:pPr lvl="1"/>
            <a:r>
              <a:rPr lang="nl-NL" dirty="0" smtClean="0"/>
              <a:t>Organisatie (o.a. rooster)</a:t>
            </a:r>
          </a:p>
          <a:p>
            <a:pPr lvl="1"/>
            <a:r>
              <a:rPr lang="nl-NL" dirty="0" smtClean="0"/>
              <a:t>Inhoud van het programma in de vakken</a:t>
            </a:r>
          </a:p>
          <a:p>
            <a:r>
              <a:rPr lang="nl-NL" dirty="0" smtClean="0"/>
              <a:t>Werving en selectie leerlingen</a:t>
            </a:r>
          </a:p>
          <a:p>
            <a:r>
              <a:rPr lang="nl-NL" dirty="0" smtClean="0"/>
              <a:t>Uitvoering </a:t>
            </a:r>
          </a:p>
          <a:p>
            <a:r>
              <a:rPr lang="nl-NL" dirty="0" smtClean="0"/>
              <a:t>Afronding en evaluatie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6170212"/>
      </p:ext>
    </p:extLst>
  </p:cSld>
  <p:clrMapOvr>
    <a:masterClrMapping/>
  </p:clrMapOvr>
</p:sld>
</file>

<file path=ppt/theme/theme1.xml><?xml version="1.0" encoding="utf-8"?>
<a:theme xmlns:a="http://schemas.openxmlformats.org/drawingml/2006/main" name="UU template02">
  <a:themeElements>
    <a:clrScheme name="Aangepast 3">
      <a:dk1>
        <a:sysClr val="windowText" lastClr="000000"/>
      </a:dk1>
      <a:lt1>
        <a:sysClr val="window" lastClr="FFFFFF"/>
      </a:lt1>
      <a:dk2>
        <a:srgbClr val="F4CE00"/>
      </a:dk2>
      <a:lt2>
        <a:srgbClr val="DC2E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thema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thema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1A86E479557A4787E5CA00E80235FD" ma:contentTypeVersion="1" ma:contentTypeDescription="Een nieuw document maken." ma:contentTypeScope="" ma:versionID="ebf3a64c348e87be6445e017bb5fd923">
  <xsd:schema xmlns:xsd="http://www.w3.org/2001/XMLSchema" xmlns:xs="http://www.w3.org/2001/XMLSchema" xmlns:p="http://schemas.microsoft.com/office/2006/metadata/properties" xmlns:ns2="b0ebca45-0183-443e-a118-564a304f62d5" targetNamespace="http://schemas.microsoft.com/office/2006/metadata/properties" ma:root="true" ma:fieldsID="c89b600ca618768e7d5d6218f82e03f0" ns2:_="">
    <xsd:import namespace="b0ebca45-0183-443e-a118-564a304f62d5"/>
    <xsd:element name="properties">
      <xsd:complexType>
        <xsd:sequence>
          <xsd:element name="documentManagement">
            <xsd:complexType>
              <xsd:all>
                <xsd:element ref="ns2:Opmerking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bca45-0183-443e-a118-564a304f62d5" elementFormDefault="qualified">
    <xsd:import namespace="http://schemas.microsoft.com/office/2006/documentManagement/types"/>
    <xsd:import namespace="http://schemas.microsoft.com/office/infopath/2007/PartnerControls"/>
    <xsd:element name="Opmerkingen" ma:index="8" nillable="true" ma:displayName="Opmerkingen" ma:internalName="Opmerkinge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merkingen xmlns="b0ebca45-0183-443e-a118-564a304f62d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0DCD6E-70BF-46F9-944C-4A56DD522E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ebca45-0183-443e-a118-564a304f62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1A02CA-1A7D-425E-B1B7-5F895AFAC76A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b0ebca45-0183-443e-a118-564a304f62d5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94DFFD6-6285-412A-AE8A-6D0396A0F9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Academiegebouw, wit tekstveld</Template>
  <TotalTime>204</TotalTime>
  <Words>1104</Words>
  <Application>Microsoft Office PowerPoint</Application>
  <PresentationFormat>Diavoorstelling (4:3)</PresentationFormat>
  <Paragraphs>226</Paragraphs>
  <Slides>25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25</vt:i4>
      </vt:variant>
    </vt:vector>
  </HeadingPairs>
  <TitlesOfParts>
    <vt:vector size="28" baseType="lpstr">
      <vt:lpstr>UU template02</vt:lpstr>
      <vt:lpstr>Kantoorthema</vt:lpstr>
      <vt:lpstr>1_Kantoorthema</vt:lpstr>
      <vt:lpstr>U-Talent: naar β-excellentie trajecten in VO-scholen</vt:lpstr>
      <vt:lpstr>Programma </vt:lpstr>
      <vt:lpstr>Waarom aandacht voor excellentie? </vt:lpstr>
      <vt:lpstr>Waarom aandacht voor excellentie in de bètavakken?</vt:lpstr>
      <vt:lpstr>Wat is excellentie?</vt:lpstr>
      <vt:lpstr>Wie?</vt:lpstr>
      <vt:lpstr>Wat is U-Talent?</vt:lpstr>
      <vt:lpstr>U-Talent leerlingactiviteiten</vt:lpstr>
      <vt:lpstr>U-Talent schoolprogramma opzetten: hoe?</vt:lpstr>
      <vt:lpstr>Belangrijke aspecten</vt:lpstr>
      <vt:lpstr>Basismodellen van differentiatie</vt:lpstr>
      <vt:lpstr>Model 1: differentiatie door ‘lessen missen’</vt:lpstr>
      <vt:lpstr>Model 2: activiteiten ‘buiten lestijd’</vt:lpstr>
      <vt:lpstr>Model 3: differentiatie in band-uur</vt:lpstr>
      <vt:lpstr>Model 4: plusklas</vt:lpstr>
      <vt:lpstr>Model 5: tempoverschillen plus verrijking</vt:lpstr>
      <vt:lpstr>Model 6: basisstof, herhaling en verrijking</vt:lpstr>
      <vt:lpstr>Model 7: Aanbod op verschillende niveaus</vt:lpstr>
      <vt:lpstr>Nog anders?</vt:lpstr>
      <vt:lpstr>De inhoud</vt:lpstr>
      <vt:lpstr>Welk excellentietraject wil jij opzetten?</vt:lpstr>
      <vt:lpstr>Plenaire uitwisseling</vt:lpstr>
      <vt:lpstr>Eisen aan een keuzeopdracht</vt:lpstr>
      <vt:lpstr>De structuur van een opdracht</vt:lpstr>
      <vt:lpstr>Wat zijn we deze bijeenkomst verder gekomen?</vt:lpstr>
    </vt:vector>
  </TitlesOfParts>
  <Company>Utrecht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 okt DOT 4vwo</dc:title>
  <dc:creator>Meijer</dc:creator>
  <cp:lastModifiedBy>Ton en Yvonne</cp:lastModifiedBy>
  <cp:revision>78</cp:revision>
  <cp:lastPrinted>2012-09-20T08:07:50Z</cp:lastPrinted>
  <dcterms:created xsi:type="dcterms:W3CDTF">2012-09-12T08:06:59Z</dcterms:created>
  <dcterms:modified xsi:type="dcterms:W3CDTF">2012-12-14T11:20:50Z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0x010100331A86E479557A4787E5CA00E80235FD</vt:lpwstr>
  </property>
</Properties>
</file>