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8" r:id="rId1"/>
  </p:sldMasterIdLst>
  <p:notesMasterIdLst>
    <p:notesMasterId r:id="rId52"/>
  </p:notesMasterIdLst>
  <p:handoutMasterIdLst>
    <p:handoutMasterId r:id="rId53"/>
  </p:handoutMasterIdLst>
  <p:sldIdLst>
    <p:sldId id="296" r:id="rId2"/>
    <p:sldId id="373" r:id="rId3"/>
    <p:sldId id="378" r:id="rId4"/>
    <p:sldId id="355" r:id="rId5"/>
    <p:sldId id="343" r:id="rId6"/>
    <p:sldId id="349" r:id="rId7"/>
    <p:sldId id="307" r:id="rId8"/>
    <p:sldId id="306" r:id="rId9"/>
    <p:sldId id="350" r:id="rId10"/>
    <p:sldId id="374" r:id="rId11"/>
    <p:sldId id="362" r:id="rId12"/>
    <p:sldId id="364" r:id="rId13"/>
    <p:sldId id="357" r:id="rId14"/>
    <p:sldId id="384" r:id="rId15"/>
    <p:sldId id="385" r:id="rId16"/>
    <p:sldId id="386" r:id="rId17"/>
    <p:sldId id="387" r:id="rId18"/>
    <p:sldId id="388" r:id="rId19"/>
    <p:sldId id="382" r:id="rId20"/>
    <p:sldId id="315" r:id="rId21"/>
    <p:sldId id="361" r:id="rId22"/>
    <p:sldId id="372" r:id="rId23"/>
    <p:sldId id="383" r:id="rId24"/>
    <p:sldId id="366" r:id="rId25"/>
    <p:sldId id="367" r:id="rId26"/>
    <p:sldId id="368" r:id="rId27"/>
    <p:sldId id="369" r:id="rId28"/>
    <p:sldId id="389" r:id="rId29"/>
    <p:sldId id="370" r:id="rId30"/>
    <p:sldId id="376" r:id="rId31"/>
    <p:sldId id="292" r:id="rId32"/>
    <p:sldId id="310" r:id="rId33"/>
    <p:sldId id="311" r:id="rId34"/>
    <p:sldId id="392" r:id="rId35"/>
    <p:sldId id="375" r:id="rId36"/>
    <p:sldId id="276" r:id="rId37"/>
    <p:sldId id="371" r:id="rId38"/>
    <p:sldId id="277" r:id="rId39"/>
    <p:sldId id="280" r:id="rId40"/>
    <p:sldId id="308" r:id="rId41"/>
    <p:sldId id="309" r:id="rId42"/>
    <p:sldId id="390" r:id="rId43"/>
    <p:sldId id="391" r:id="rId44"/>
    <p:sldId id="297" r:id="rId45"/>
    <p:sldId id="393" r:id="rId46"/>
    <p:sldId id="313" r:id="rId47"/>
    <p:sldId id="317" r:id="rId48"/>
    <p:sldId id="377" r:id="rId49"/>
    <p:sldId id="380" r:id="rId50"/>
    <p:sldId id="381" r:id="rId51"/>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Tahoma" charset="0"/>
        <a:ea typeface="+mn-ea"/>
        <a:cs typeface="+mn-cs"/>
      </a:defRPr>
    </a:lvl1pPr>
    <a:lvl2pPr marL="457200" algn="l" rtl="0" fontAlgn="base">
      <a:spcBef>
        <a:spcPct val="0"/>
      </a:spcBef>
      <a:spcAft>
        <a:spcPct val="0"/>
      </a:spcAft>
      <a:defRPr kern="1200">
        <a:solidFill>
          <a:schemeClr val="tx1"/>
        </a:solidFill>
        <a:latin typeface="Tahoma" charset="0"/>
        <a:ea typeface="+mn-ea"/>
        <a:cs typeface="+mn-cs"/>
      </a:defRPr>
    </a:lvl2pPr>
    <a:lvl3pPr marL="914400" algn="l" rtl="0" fontAlgn="base">
      <a:spcBef>
        <a:spcPct val="0"/>
      </a:spcBef>
      <a:spcAft>
        <a:spcPct val="0"/>
      </a:spcAft>
      <a:defRPr kern="1200">
        <a:solidFill>
          <a:schemeClr val="tx1"/>
        </a:solidFill>
        <a:latin typeface="Tahoma" charset="0"/>
        <a:ea typeface="+mn-ea"/>
        <a:cs typeface="+mn-cs"/>
      </a:defRPr>
    </a:lvl3pPr>
    <a:lvl4pPr marL="1371600" algn="l" rtl="0" fontAlgn="base">
      <a:spcBef>
        <a:spcPct val="0"/>
      </a:spcBef>
      <a:spcAft>
        <a:spcPct val="0"/>
      </a:spcAft>
      <a:defRPr kern="1200">
        <a:solidFill>
          <a:schemeClr val="tx1"/>
        </a:solidFill>
        <a:latin typeface="Tahoma" charset="0"/>
        <a:ea typeface="+mn-ea"/>
        <a:cs typeface="+mn-cs"/>
      </a:defRPr>
    </a:lvl4pPr>
    <a:lvl5pPr marL="1828800" algn="l" rtl="0" fontAlgn="base">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CC"/>
    <a:srgbClr val="FF99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3" autoAdjust="0"/>
    <p:restoredTop sz="76559" autoAdjust="0"/>
  </p:normalViewPr>
  <p:slideViewPr>
    <p:cSldViewPr>
      <p:cViewPr varScale="1">
        <p:scale>
          <a:sx n="38" d="100"/>
          <a:sy n="38" d="100"/>
        </p:scale>
        <p:origin x="-88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2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1" y="0"/>
            <a:ext cx="3169578" cy="479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endParaRPr lang="en-US"/>
          </a:p>
        </p:txBody>
      </p:sp>
      <p:sp>
        <p:nvSpPr>
          <p:cNvPr id="40963" name="Rectangle 3"/>
          <p:cNvSpPr>
            <a:spLocks noGrp="1" noChangeArrowheads="1"/>
          </p:cNvSpPr>
          <p:nvPr>
            <p:ph type="dt" sz="quarter" idx="1"/>
          </p:nvPr>
        </p:nvSpPr>
        <p:spPr bwMode="auto">
          <a:xfrm>
            <a:off x="4145623" y="0"/>
            <a:ext cx="3169577" cy="479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endParaRPr lang="en-US"/>
          </a:p>
        </p:txBody>
      </p:sp>
      <p:sp>
        <p:nvSpPr>
          <p:cNvPr id="40964" name="Rectangle 4"/>
          <p:cNvSpPr>
            <a:spLocks noGrp="1" noChangeArrowheads="1"/>
          </p:cNvSpPr>
          <p:nvPr>
            <p:ph type="ftr" sz="quarter" idx="2"/>
          </p:nvPr>
        </p:nvSpPr>
        <p:spPr bwMode="auto">
          <a:xfrm>
            <a:off x="1" y="9121449"/>
            <a:ext cx="3169578" cy="47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endParaRPr lang="en-US"/>
          </a:p>
        </p:txBody>
      </p:sp>
      <p:sp>
        <p:nvSpPr>
          <p:cNvPr id="40965" name="Rectangle 5"/>
          <p:cNvSpPr>
            <a:spLocks noGrp="1" noChangeArrowheads="1"/>
          </p:cNvSpPr>
          <p:nvPr>
            <p:ph type="sldNum" sz="quarter" idx="3"/>
          </p:nvPr>
        </p:nvSpPr>
        <p:spPr bwMode="auto">
          <a:xfrm>
            <a:off x="4145623" y="9121449"/>
            <a:ext cx="3169577" cy="47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fld id="{4DE17921-FED9-46DB-98E0-55E539EFBD65}" type="slidenum">
              <a:rPr lang="en-US"/>
              <a:pPr/>
              <a:t>‹#›</a:t>
            </a:fld>
            <a:endParaRPr lang="en-US"/>
          </a:p>
        </p:txBody>
      </p:sp>
    </p:spTree>
    <p:extLst>
      <p:ext uri="{BB962C8B-B14F-4D97-AF65-F5344CB8AC3E}">
        <p14:creationId xmlns:p14="http://schemas.microsoft.com/office/powerpoint/2010/main" val="1219871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1" y="0"/>
            <a:ext cx="3169578" cy="479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endParaRPr lang="en-US"/>
          </a:p>
        </p:txBody>
      </p:sp>
      <p:sp>
        <p:nvSpPr>
          <p:cNvPr id="63491" name="Rectangle 3"/>
          <p:cNvSpPr>
            <a:spLocks noGrp="1" noChangeArrowheads="1"/>
          </p:cNvSpPr>
          <p:nvPr>
            <p:ph type="dt" idx="1"/>
          </p:nvPr>
        </p:nvSpPr>
        <p:spPr bwMode="auto">
          <a:xfrm>
            <a:off x="4143911" y="0"/>
            <a:ext cx="3169578" cy="479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endParaRPr lang="en-US"/>
          </a:p>
        </p:txBody>
      </p:sp>
      <p:sp>
        <p:nvSpPr>
          <p:cNvPr id="63492" name="Rectangle 4"/>
          <p:cNvSpPr>
            <a:spLocks noGrp="1" noRot="1" noChangeAspect="1" noChangeArrowheads="1" noTextEdit="1"/>
          </p:cNvSpPr>
          <p:nvPr>
            <p:ph type="sldImg" idx="2"/>
          </p:nvPr>
        </p:nvSpPr>
        <p:spPr bwMode="auto">
          <a:xfrm>
            <a:off x="1257300" y="719138"/>
            <a:ext cx="4802188" cy="36020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3493" name="Rectangle 5"/>
          <p:cNvSpPr>
            <a:spLocks noGrp="1" noChangeArrowheads="1"/>
          </p:cNvSpPr>
          <p:nvPr>
            <p:ph type="body" sz="quarter" idx="3"/>
          </p:nvPr>
        </p:nvSpPr>
        <p:spPr bwMode="auto">
          <a:xfrm>
            <a:off x="731179" y="4559954"/>
            <a:ext cx="5852845" cy="4322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3494" name="Rectangle 6"/>
          <p:cNvSpPr>
            <a:spLocks noGrp="1" noChangeArrowheads="1"/>
          </p:cNvSpPr>
          <p:nvPr>
            <p:ph type="ftr" sz="quarter" idx="4"/>
          </p:nvPr>
        </p:nvSpPr>
        <p:spPr bwMode="auto">
          <a:xfrm>
            <a:off x="1" y="9119906"/>
            <a:ext cx="3169578" cy="479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endParaRPr lang="en-US"/>
          </a:p>
        </p:txBody>
      </p:sp>
      <p:sp>
        <p:nvSpPr>
          <p:cNvPr id="63495" name="Rectangle 7"/>
          <p:cNvSpPr>
            <a:spLocks noGrp="1" noChangeArrowheads="1"/>
          </p:cNvSpPr>
          <p:nvPr>
            <p:ph type="sldNum" sz="quarter" idx="5"/>
          </p:nvPr>
        </p:nvSpPr>
        <p:spPr bwMode="auto">
          <a:xfrm>
            <a:off x="4143911" y="9119906"/>
            <a:ext cx="3169578" cy="479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fld id="{D034F898-272B-4F76-971D-AC7AC7D35A65}" type="slidenum">
              <a:rPr lang="en-US"/>
              <a:pPr/>
              <a:t>‹#›</a:t>
            </a:fld>
            <a:endParaRPr lang="en-US"/>
          </a:p>
        </p:txBody>
      </p:sp>
    </p:spTree>
    <p:extLst>
      <p:ext uri="{BB962C8B-B14F-4D97-AF65-F5344CB8AC3E}">
        <p14:creationId xmlns:p14="http://schemas.microsoft.com/office/powerpoint/2010/main" val="34362843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C6A4E5-837E-41DB-8653-4DF6D43DE92A}" type="slidenum">
              <a:rPr lang="en-US"/>
              <a:pPr/>
              <a:t>1</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p:cNvSpPr>
            <a:spLocks noGrp="1" noRot="1" noChangeAspect="1" noTextEdit="1"/>
          </p:cNvSpPr>
          <p:nvPr>
            <p:ph type="sldImg"/>
          </p:nvPr>
        </p:nvSpPr>
        <p:spPr>
          <a:ln/>
        </p:spPr>
      </p:sp>
      <p:sp>
        <p:nvSpPr>
          <p:cNvPr id="52227"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err="1" smtClean="0">
                <a:ea typeface="MS PGothic" pitchFamily="34" charset="-128"/>
              </a:rPr>
              <a:t>Deze</a:t>
            </a:r>
            <a:r>
              <a:rPr lang="en-US" dirty="0" smtClean="0">
                <a:ea typeface="MS PGothic" pitchFamily="34" charset="-128"/>
              </a:rPr>
              <a:t> </a:t>
            </a:r>
            <a:r>
              <a:rPr lang="en-US" dirty="0" err="1" smtClean="0">
                <a:ea typeface="MS PGothic" pitchFamily="34" charset="-128"/>
              </a:rPr>
              <a:t>opdracht</a:t>
            </a:r>
            <a:r>
              <a:rPr lang="en-US" dirty="0" smtClean="0">
                <a:ea typeface="MS PGothic" pitchFamily="34" charset="-128"/>
              </a:rPr>
              <a:t> </a:t>
            </a:r>
            <a:r>
              <a:rPr lang="en-US" dirty="0" err="1" smtClean="0">
                <a:ea typeface="MS PGothic" pitchFamily="34" charset="-128"/>
              </a:rPr>
              <a:t>wordt</a:t>
            </a:r>
            <a:r>
              <a:rPr lang="en-US" dirty="0" smtClean="0">
                <a:ea typeface="MS PGothic" pitchFamily="34" charset="-128"/>
              </a:rPr>
              <a:t> door </a:t>
            </a:r>
            <a:r>
              <a:rPr lang="en-US" dirty="0" err="1" smtClean="0">
                <a:ea typeface="MS PGothic" pitchFamily="34" charset="-128"/>
              </a:rPr>
              <a:t>alle</a:t>
            </a:r>
            <a:r>
              <a:rPr lang="en-US" dirty="0" smtClean="0">
                <a:ea typeface="MS PGothic" pitchFamily="34" charset="-128"/>
              </a:rPr>
              <a:t> </a:t>
            </a:r>
            <a:r>
              <a:rPr lang="en-US" dirty="0" err="1" smtClean="0">
                <a:ea typeface="MS PGothic" pitchFamily="34" charset="-128"/>
              </a:rPr>
              <a:t>leerlingen</a:t>
            </a:r>
            <a:r>
              <a:rPr lang="en-US" dirty="0" smtClean="0">
                <a:ea typeface="MS PGothic" pitchFamily="34" charset="-128"/>
              </a:rPr>
              <a:t> op</a:t>
            </a:r>
            <a:r>
              <a:rPr lang="en-US" baseline="0" dirty="0" smtClean="0">
                <a:ea typeface="MS PGothic" pitchFamily="34" charset="-128"/>
              </a:rPr>
              <a:t> </a:t>
            </a:r>
            <a:r>
              <a:rPr lang="en-US" baseline="0" dirty="0" err="1" smtClean="0">
                <a:ea typeface="MS PGothic" pitchFamily="34" charset="-128"/>
              </a:rPr>
              <a:t>papier</a:t>
            </a:r>
            <a:r>
              <a:rPr lang="en-US" baseline="0" dirty="0" smtClean="0">
                <a:ea typeface="MS PGothic" pitchFamily="34" charset="-128"/>
              </a:rPr>
              <a:t> </a:t>
            </a:r>
            <a:r>
              <a:rPr lang="en-US" baseline="0" dirty="0" err="1" smtClean="0">
                <a:ea typeface="MS PGothic" pitchFamily="34" charset="-128"/>
              </a:rPr>
              <a:t>beantwoord</a:t>
            </a:r>
            <a:r>
              <a:rPr lang="en-US" baseline="0" dirty="0" smtClean="0">
                <a:ea typeface="MS PGothic" pitchFamily="34" charset="-128"/>
              </a:rPr>
              <a:t>.</a:t>
            </a:r>
            <a:endParaRPr lang="en-US" dirty="0" smtClean="0">
              <a:ea typeface="MS PGothic" pitchFamily="34" charset="-128"/>
            </a:endParaRPr>
          </a:p>
        </p:txBody>
      </p:sp>
      <p:sp>
        <p:nvSpPr>
          <p:cNvPr id="52228"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kumimoji="1" sz="2400">
                <a:solidFill>
                  <a:schemeClr val="tx1"/>
                </a:solidFill>
                <a:latin typeface="Times New Roman" pitchFamily="18" charset="0"/>
                <a:ea typeface="MS PGothic" pitchFamily="34" charset="-128"/>
              </a:defRPr>
            </a:lvl1pPr>
            <a:lvl2pPr marL="742950" indent="-285750" defTabSz="966788">
              <a:defRPr kumimoji="1" sz="2400">
                <a:solidFill>
                  <a:schemeClr val="tx1"/>
                </a:solidFill>
                <a:latin typeface="Times New Roman" pitchFamily="18" charset="0"/>
                <a:ea typeface="MS PGothic" pitchFamily="34" charset="-128"/>
              </a:defRPr>
            </a:lvl2pPr>
            <a:lvl3pPr marL="1143000" indent="-228600" defTabSz="966788">
              <a:defRPr kumimoji="1" sz="2400">
                <a:solidFill>
                  <a:schemeClr val="tx1"/>
                </a:solidFill>
                <a:latin typeface="Times New Roman" pitchFamily="18" charset="0"/>
                <a:ea typeface="MS PGothic" pitchFamily="34" charset="-128"/>
              </a:defRPr>
            </a:lvl3pPr>
            <a:lvl4pPr marL="1600200" indent="-228600" defTabSz="966788">
              <a:defRPr kumimoji="1" sz="2400">
                <a:solidFill>
                  <a:schemeClr val="tx1"/>
                </a:solidFill>
                <a:latin typeface="Times New Roman" pitchFamily="18" charset="0"/>
                <a:ea typeface="MS PGothic" pitchFamily="34" charset="-128"/>
              </a:defRPr>
            </a:lvl4pPr>
            <a:lvl5pPr marL="2057400" indent="-228600" defTabSz="966788">
              <a:defRPr kumimoji="1"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fld id="{DAB031D1-EC98-466D-B5FA-DFBE794CD71B}" type="slidenum">
              <a:rPr kumimoji="0" lang="en-US" sz="1300" smtClean="0"/>
              <a:pPr/>
              <a:t>11</a:t>
            </a:fld>
            <a:endParaRPr kumimoji="0" lang="en-US" sz="13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p:cNvSpPr>
            <a:spLocks noGrp="1" noRot="1" noChangeAspect="1" noTextEdit="1"/>
          </p:cNvSpPr>
          <p:nvPr>
            <p:ph type="sldImg"/>
          </p:nvPr>
        </p:nvSpPr>
        <p:spPr>
          <a:ln/>
        </p:spPr>
      </p:sp>
      <p:sp>
        <p:nvSpPr>
          <p:cNvPr id="52227"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MS PGothic" pitchFamily="34" charset="-128"/>
            </a:endParaRPr>
          </a:p>
        </p:txBody>
      </p:sp>
      <p:sp>
        <p:nvSpPr>
          <p:cNvPr id="52228"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kumimoji="1" sz="2400">
                <a:solidFill>
                  <a:schemeClr val="tx1"/>
                </a:solidFill>
                <a:latin typeface="Times New Roman" pitchFamily="18" charset="0"/>
                <a:ea typeface="MS PGothic" pitchFamily="34" charset="-128"/>
              </a:defRPr>
            </a:lvl1pPr>
            <a:lvl2pPr marL="742950" indent="-285750" defTabSz="966788">
              <a:defRPr kumimoji="1" sz="2400">
                <a:solidFill>
                  <a:schemeClr val="tx1"/>
                </a:solidFill>
                <a:latin typeface="Times New Roman" pitchFamily="18" charset="0"/>
                <a:ea typeface="MS PGothic" pitchFamily="34" charset="-128"/>
              </a:defRPr>
            </a:lvl2pPr>
            <a:lvl3pPr marL="1143000" indent="-228600" defTabSz="966788">
              <a:defRPr kumimoji="1" sz="2400">
                <a:solidFill>
                  <a:schemeClr val="tx1"/>
                </a:solidFill>
                <a:latin typeface="Times New Roman" pitchFamily="18" charset="0"/>
                <a:ea typeface="MS PGothic" pitchFamily="34" charset="-128"/>
              </a:defRPr>
            </a:lvl3pPr>
            <a:lvl4pPr marL="1600200" indent="-228600" defTabSz="966788">
              <a:defRPr kumimoji="1" sz="2400">
                <a:solidFill>
                  <a:schemeClr val="tx1"/>
                </a:solidFill>
                <a:latin typeface="Times New Roman" pitchFamily="18" charset="0"/>
                <a:ea typeface="MS PGothic" pitchFamily="34" charset="-128"/>
              </a:defRPr>
            </a:lvl4pPr>
            <a:lvl5pPr marL="2057400" indent="-228600" defTabSz="966788">
              <a:defRPr kumimoji="1" sz="2400">
                <a:solidFill>
                  <a:schemeClr val="tx1"/>
                </a:solidFill>
                <a:latin typeface="Times New Roman" pitchFamily="18" charset="0"/>
                <a:ea typeface="MS PGothic" pitchFamily="34" charset="-128"/>
              </a:defRPr>
            </a:lvl5pPr>
            <a:lvl6pPr marL="2514600" indent="-228600" defTabSz="966788"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defTabSz="966788"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defTabSz="966788"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defTabSz="966788"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fld id="{DAB031D1-EC98-466D-B5FA-DFBE794CD71B}" type="slidenum">
              <a:rPr kumimoji="0" lang="en-US" sz="1300" smtClean="0"/>
              <a:pPr/>
              <a:t>12</a:t>
            </a:fld>
            <a:endParaRPr kumimoji="0" lang="en-US" sz="13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a:t>
            </a:r>
            <a:r>
              <a:rPr lang="en-US" baseline="0" dirty="0" smtClean="0"/>
              <a:t> procedure. </a:t>
            </a:r>
            <a:r>
              <a:rPr lang="en-US" baseline="0" dirty="0" err="1" smtClean="0"/>
              <a:t>Als</a:t>
            </a:r>
            <a:r>
              <a:rPr lang="en-US" baseline="0" dirty="0" smtClean="0"/>
              <a:t> in </a:t>
            </a:r>
            <a:r>
              <a:rPr lang="en-US" baseline="0" dirty="0" err="1" smtClean="0"/>
              <a:t>eerste</a:t>
            </a:r>
            <a:r>
              <a:rPr lang="en-US" baseline="0" dirty="0" smtClean="0"/>
              <a:t> </a:t>
            </a:r>
            <a:r>
              <a:rPr lang="en-US" baseline="0" dirty="0" err="1" smtClean="0"/>
              <a:t>instantie</a:t>
            </a:r>
            <a:r>
              <a:rPr lang="en-US" baseline="0" dirty="0" smtClean="0"/>
              <a:t> </a:t>
            </a:r>
            <a:r>
              <a:rPr lang="en-US" baseline="0" dirty="0" err="1" smtClean="0"/>
              <a:t>veel</a:t>
            </a:r>
            <a:r>
              <a:rPr lang="en-US" baseline="0" dirty="0" smtClean="0"/>
              <a:t> </a:t>
            </a:r>
            <a:r>
              <a:rPr lang="en-US" baseline="0" dirty="0" err="1" smtClean="0"/>
              <a:t>leerlingen</a:t>
            </a:r>
            <a:r>
              <a:rPr lang="en-US" baseline="0" dirty="0" smtClean="0"/>
              <a:t> de </a:t>
            </a:r>
            <a:r>
              <a:rPr lang="en-US" baseline="0" dirty="0" err="1" smtClean="0"/>
              <a:t>vraag</a:t>
            </a:r>
            <a:r>
              <a:rPr lang="en-US" baseline="0" dirty="0" smtClean="0"/>
              <a:t> </a:t>
            </a:r>
            <a:r>
              <a:rPr lang="en-US" baseline="0" dirty="0" err="1" smtClean="0"/>
              <a:t>nog</a:t>
            </a:r>
            <a:r>
              <a:rPr lang="en-US" baseline="0" dirty="0" smtClean="0"/>
              <a:t> </a:t>
            </a:r>
            <a:r>
              <a:rPr lang="en-US" baseline="0" dirty="0" err="1" smtClean="0"/>
              <a:t>fout</a:t>
            </a:r>
            <a:r>
              <a:rPr lang="en-US" baseline="0" dirty="0" smtClean="0"/>
              <a:t> </a:t>
            </a:r>
            <a:r>
              <a:rPr lang="en-US" baseline="0" dirty="0" err="1" smtClean="0"/>
              <a:t>beantwoorden</a:t>
            </a:r>
            <a:r>
              <a:rPr lang="en-US" baseline="0" dirty="0" smtClean="0"/>
              <a:t>, </a:t>
            </a:r>
            <a:r>
              <a:rPr lang="en-US" baseline="0" dirty="0" err="1" smtClean="0"/>
              <a:t>dan</a:t>
            </a:r>
            <a:r>
              <a:rPr lang="en-US" baseline="0" dirty="0" smtClean="0"/>
              <a:t> </a:t>
            </a:r>
            <a:r>
              <a:rPr lang="en-US" baseline="0" dirty="0" err="1" smtClean="0"/>
              <a:t>een</a:t>
            </a:r>
            <a:r>
              <a:rPr lang="en-US" baseline="0" dirty="0" smtClean="0"/>
              <a:t> </a:t>
            </a:r>
            <a:r>
              <a:rPr lang="en-US" baseline="0" dirty="0" err="1" smtClean="0"/>
              <a:t>snelle</a:t>
            </a:r>
            <a:r>
              <a:rPr lang="en-US" baseline="0" dirty="0" smtClean="0"/>
              <a:t> </a:t>
            </a:r>
            <a:r>
              <a:rPr lang="en-US" baseline="0" dirty="0" err="1" smtClean="0"/>
              <a:t>uitleg</a:t>
            </a:r>
            <a:r>
              <a:rPr lang="en-US" baseline="0" dirty="0" smtClean="0"/>
              <a:t> en </a:t>
            </a:r>
            <a:r>
              <a:rPr lang="en-US" baseline="0" dirty="0" err="1" smtClean="0"/>
              <a:t>opnieuw</a:t>
            </a:r>
            <a:r>
              <a:rPr lang="en-US" baseline="0" dirty="0" smtClean="0"/>
              <a:t> </a:t>
            </a:r>
            <a:r>
              <a:rPr lang="en-US" baseline="0" dirty="0" err="1" smtClean="0"/>
              <a:t>een</a:t>
            </a:r>
            <a:r>
              <a:rPr lang="en-US" baseline="0" dirty="0" smtClean="0"/>
              <a:t> </a:t>
            </a:r>
            <a:r>
              <a:rPr lang="en-US" baseline="0" dirty="0" err="1" smtClean="0"/>
              <a:t>vraag</a:t>
            </a:r>
            <a:r>
              <a:rPr lang="en-US" baseline="0" dirty="0" smtClean="0"/>
              <a:t> </a:t>
            </a:r>
            <a:r>
              <a:rPr lang="en-US" baseline="0" dirty="0" err="1" smtClean="0"/>
              <a:t>om</a:t>
            </a:r>
            <a:r>
              <a:rPr lang="en-US" baseline="0" dirty="0" smtClean="0"/>
              <a:t> </a:t>
            </a:r>
            <a:r>
              <a:rPr lang="en-US" baseline="0" dirty="0" err="1" smtClean="0"/>
              <a:t>te</a:t>
            </a:r>
            <a:r>
              <a:rPr lang="en-US" baseline="0" dirty="0" smtClean="0"/>
              <a:t> </a:t>
            </a:r>
            <a:r>
              <a:rPr lang="en-US" baseline="0" dirty="0" err="1" smtClean="0"/>
              <a:t>controleren</a:t>
            </a:r>
            <a:r>
              <a:rPr lang="en-US" baseline="0" dirty="0" smtClean="0"/>
              <a:t> en </a:t>
            </a:r>
            <a:r>
              <a:rPr lang="en-US" baseline="0" dirty="0" err="1" smtClean="0"/>
              <a:t>om</a:t>
            </a:r>
            <a:r>
              <a:rPr lang="en-US" baseline="0" dirty="0" smtClean="0"/>
              <a:t> de </a:t>
            </a:r>
            <a:r>
              <a:rPr lang="en-US" baseline="0" dirty="0" err="1" smtClean="0"/>
              <a:t>leerlingen</a:t>
            </a:r>
            <a:r>
              <a:rPr lang="en-US" baseline="0" dirty="0" smtClean="0"/>
              <a:t> </a:t>
            </a:r>
            <a:r>
              <a:rPr lang="en-US" baseline="0" dirty="0" err="1" smtClean="0"/>
              <a:t>een</a:t>
            </a:r>
            <a:r>
              <a:rPr lang="en-US" baseline="0" dirty="0" smtClean="0"/>
              <a:t> </a:t>
            </a:r>
            <a:r>
              <a:rPr lang="en-US" baseline="0" dirty="0" err="1" smtClean="0"/>
              <a:t>kans</a:t>
            </a:r>
            <a:r>
              <a:rPr lang="en-US" baseline="0" dirty="0" smtClean="0"/>
              <a:t> </a:t>
            </a:r>
            <a:r>
              <a:rPr lang="en-US" baseline="0" dirty="0" err="1" smtClean="0"/>
              <a:t>te</a:t>
            </a:r>
            <a:r>
              <a:rPr lang="en-US" baseline="0" dirty="0" smtClean="0"/>
              <a:t> </a:t>
            </a:r>
            <a:r>
              <a:rPr lang="en-US" baseline="0" dirty="0" err="1" smtClean="0"/>
              <a:t>geven</a:t>
            </a:r>
            <a:r>
              <a:rPr lang="en-US" baseline="0" dirty="0" smtClean="0"/>
              <a:t> </a:t>
            </a:r>
            <a:r>
              <a:rPr lang="en-US" baseline="0" dirty="0" err="1" smtClean="0"/>
              <a:t>om</a:t>
            </a:r>
            <a:r>
              <a:rPr lang="en-US" baseline="0" dirty="0" smtClean="0"/>
              <a:t> het nu </a:t>
            </a:r>
            <a:r>
              <a:rPr lang="en-US" baseline="0" dirty="0" err="1" smtClean="0"/>
              <a:t>goed</a:t>
            </a:r>
            <a:r>
              <a:rPr lang="en-US" baseline="0" dirty="0" smtClean="0"/>
              <a:t> </a:t>
            </a:r>
            <a:r>
              <a:rPr lang="en-US" baseline="0" dirty="0" err="1" smtClean="0"/>
              <a:t>te</a:t>
            </a:r>
            <a:r>
              <a:rPr lang="en-US" baseline="0" dirty="0" smtClean="0"/>
              <a:t> </a:t>
            </a:r>
            <a:r>
              <a:rPr lang="en-US" baseline="0" dirty="0" err="1" smtClean="0"/>
              <a:t>doen</a:t>
            </a:r>
            <a:r>
              <a:rPr lang="en-US" baseline="0" dirty="0" smtClean="0"/>
              <a:t> en </a:t>
            </a:r>
            <a:r>
              <a:rPr lang="en-US" baseline="0" dirty="0" err="1" smtClean="0"/>
              <a:t>daar</a:t>
            </a:r>
            <a:r>
              <a:rPr lang="en-US" baseline="0" dirty="0" smtClean="0"/>
              <a:t> </a:t>
            </a:r>
            <a:r>
              <a:rPr lang="en-US" baseline="0" dirty="0" err="1" smtClean="0"/>
              <a:t>motivatie</a:t>
            </a:r>
            <a:r>
              <a:rPr lang="en-US" baseline="0" dirty="0" smtClean="0"/>
              <a:t> en </a:t>
            </a:r>
            <a:r>
              <a:rPr lang="en-US" baseline="0" dirty="0" err="1" smtClean="0"/>
              <a:t>zelfvertrouwen</a:t>
            </a:r>
            <a:r>
              <a:rPr lang="en-US" baseline="0" dirty="0" smtClean="0"/>
              <a:t> </a:t>
            </a:r>
            <a:r>
              <a:rPr lang="en-US" baseline="0" dirty="0" err="1" smtClean="0"/>
              <a:t>uit</a:t>
            </a:r>
            <a:r>
              <a:rPr lang="en-US" baseline="0" dirty="0" smtClean="0"/>
              <a:t> </a:t>
            </a:r>
            <a:r>
              <a:rPr lang="en-US" baseline="0" dirty="0" err="1" smtClean="0"/>
              <a:t>te</a:t>
            </a:r>
            <a:r>
              <a:rPr lang="en-US" baseline="0" dirty="0" smtClean="0"/>
              <a:t> </a:t>
            </a:r>
            <a:r>
              <a:rPr lang="en-US" baseline="0" dirty="0" err="1" smtClean="0"/>
              <a:t>halen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034F898-272B-4F76-971D-AC7AC7D35A65}" type="slidenum">
              <a:rPr lang="en-US" smtClean="0"/>
              <a:pPr/>
              <a:t>13</a:t>
            </a:fld>
            <a:endParaRPr lang="en-US"/>
          </a:p>
        </p:txBody>
      </p:sp>
    </p:spTree>
    <p:extLst>
      <p:ext uri="{BB962C8B-B14F-4D97-AF65-F5344CB8AC3E}">
        <p14:creationId xmlns:p14="http://schemas.microsoft.com/office/powerpoint/2010/main" val="2862561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EF54F2B-36A4-4A56-8A70-930EFF4D93E4}" type="slidenum">
              <a:rPr lang="en-US">
                <a:latin typeface="Times New Roman" pitchFamily="18" charset="0"/>
              </a:rPr>
              <a:pPr/>
              <a:t>14</a:t>
            </a:fld>
            <a:endParaRPr lang="en-US">
              <a:latin typeface="Times New Roman" pitchFamily="18"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r>
              <a:rPr lang="en-US" dirty="0" err="1" smtClean="0"/>
              <a:t>Deze</a:t>
            </a:r>
            <a:r>
              <a:rPr lang="en-US" dirty="0" smtClean="0"/>
              <a:t> </a:t>
            </a:r>
            <a:r>
              <a:rPr lang="en-US" dirty="0" err="1" smtClean="0"/>
              <a:t>vraag</a:t>
            </a:r>
            <a:r>
              <a:rPr lang="en-US" dirty="0" smtClean="0"/>
              <a:t> </a:t>
            </a:r>
            <a:r>
              <a:rPr lang="en-US" dirty="0" err="1" smtClean="0"/>
              <a:t>werd</a:t>
            </a:r>
            <a:r>
              <a:rPr lang="en-US" dirty="0" smtClean="0"/>
              <a:t> </a:t>
            </a:r>
            <a:r>
              <a:rPr lang="en-US" dirty="0" err="1" smtClean="0"/>
              <a:t>gegeven</a:t>
            </a:r>
            <a:r>
              <a:rPr lang="en-US" dirty="0" smtClean="0"/>
              <a:t> </a:t>
            </a:r>
            <a:r>
              <a:rPr lang="en-US" dirty="0" err="1" smtClean="0"/>
              <a:t>aan</a:t>
            </a:r>
            <a:r>
              <a:rPr lang="en-US" dirty="0" smtClean="0"/>
              <a:t> </a:t>
            </a:r>
            <a:r>
              <a:rPr lang="en-US" dirty="0" err="1" smtClean="0"/>
              <a:t>studenten</a:t>
            </a:r>
            <a:r>
              <a:rPr lang="en-US" dirty="0" smtClean="0"/>
              <a:t>!</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Antwoorden</a:t>
            </a:r>
            <a:r>
              <a:rPr lang="en-US" dirty="0" smtClean="0"/>
              <a:t> van </a:t>
            </a:r>
            <a:r>
              <a:rPr lang="en-US" dirty="0" err="1" smtClean="0"/>
              <a:t>studenten</a:t>
            </a:r>
            <a:r>
              <a:rPr lang="en-US" dirty="0" smtClean="0"/>
              <a:t> </a:t>
            </a:r>
            <a:r>
              <a:rPr lang="en-US" dirty="0" err="1" smtClean="0"/>
              <a:t>natuurkunde</a:t>
            </a:r>
            <a:r>
              <a:rPr lang="en-US" dirty="0" smtClean="0"/>
              <a:t>! </a:t>
            </a:r>
            <a:r>
              <a:rPr lang="en-US" dirty="0" err="1" smtClean="0"/>
              <a:t>Kracht</a:t>
            </a:r>
            <a:r>
              <a:rPr lang="en-US" dirty="0" smtClean="0"/>
              <a:t> van de hand </a:t>
            </a:r>
            <a:r>
              <a:rPr lang="en-US" dirty="0" err="1" smtClean="0"/>
              <a:t>wordt</a:t>
            </a:r>
            <a:r>
              <a:rPr lang="en-US" dirty="0" smtClean="0"/>
              <a:t> </a:t>
            </a:r>
            <a:r>
              <a:rPr lang="en-US" dirty="0" err="1" smtClean="0"/>
              <a:t>getekend</a:t>
            </a:r>
            <a:r>
              <a:rPr lang="en-US" dirty="0" smtClean="0"/>
              <a:t> </a:t>
            </a:r>
            <a:r>
              <a:rPr lang="en-US" dirty="0" err="1" smtClean="0"/>
              <a:t>ook</a:t>
            </a:r>
            <a:r>
              <a:rPr lang="en-US" dirty="0" smtClean="0"/>
              <a:t> </a:t>
            </a:r>
            <a:r>
              <a:rPr lang="en-US" dirty="0" err="1" smtClean="0"/>
              <a:t>nadat</a:t>
            </a:r>
            <a:r>
              <a:rPr lang="en-US" dirty="0" smtClean="0"/>
              <a:t> de </a:t>
            </a:r>
            <a:r>
              <a:rPr lang="en-US" dirty="0" err="1" smtClean="0"/>
              <a:t>steen</a:t>
            </a:r>
            <a:r>
              <a:rPr lang="en-US" dirty="0" smtClean="0"/>
              <a:t> al los is van de hand. </a:t>
            </a:r>
            <a:r>
              <a:rPr lang="en-US" dirty="0" err="1" smtClean="0"/>
              <a:t>Een</a:t>
            </a:r>
            <a:r>
              <a:rPr lang="en-US" dirty="0" smtClean="0"/>
              <a:t> </a:t>
            </a:r>
            <a:r>
              <a:rPr lang="en-US" dirty="0" err="1" smtClean="0"/>
              <a:t>zeer</a:t>
            </a:r>
            <a:r>
              <a:rPr lang="en-US" dirty="0" smtClean="0"/>
              <a:t> </a:t>
            </a:r>
            <a:r>
              <a:rPr lang="en-US" dirty="0" err="1" smtClean="0"/>
              <a:t>bekende</a:t>
            </a:r>
            <a:r>
              <a:rPr lang="en-US" dirty="0" smtClean="0"/>
              <a:t> </a:t>
            </a:r>
            <a:r>
              <a:rPr lang="en-US" dirty="0" err="1" smtClean="0"/>
              <a:t>misconceptie</a:t>
            </a:r>
            <a:r>
              <a:rPr lang="en-US" dirty="0" smtClean="0"/>
              <a:t>. De </a:t>
            </a:r>
            <a:r>
              <a:rPr lang="en-US" dirty="0" err="1" smtClean="0"/>
              <a:t>tweede</a:t>
            </a:r>
            <a:r>
              <a:rPr lang="en-US" dirty="0" smtClean="0"/>
              <a:t> student </a:t>
            </a:r>
            <a:r>
              <a:rPr lang="en-US" dirty="0" err="1" smtClean="0"/>
              <a:t>ontbindt</a:t>
            </a:r>
            <a:r>
              <a:rPr lang="en-US" dirty="0" smtClean="0"/>
              <a:t> die “</a:t>
            </a:r>
            <a:r>
              <a:rPr lang="en-US" dirty="0" err="1" smtClean="0"/>
              <a:t>kracht</a:t>
            </a:r>
            <a:r>
              <a:rPr lang="en-US" dirty="0" smtClean="0"/>
              <a:t> van de hand” </a:t>
            </a:r>
            <a:r>
              <a:rPr lang="en-US" dirty="0" err="1" smtClean="0"/>
              <a:t>zelfs</a:t>
            </a:r>
            <a:r>
              <a:rPr lang="en-US" dirty="0" smtClean="0"/>
              <a:t> in twee </a:t>
            </a:r>
            <a:r>
              <a:rPr lang="en-US" dirty="0" err="1" smtClean="0"/>
              <a:t>factoren</a:t>
            </a:r>
            <a:r>
              <a:rPr lang="en-US" dirty="0" smtClean="0"/>
              <a:t>.</a:t>
            </a:r>
            <a:endParaRPr lang="en-US" dirty="0"/>
          </a:p>
        </p:txBody>
      </p:sp>
      <p:sp>
        <p:nvSpPr>
          <p:cNvPr id="4" name="Slide Number Placeholder 3"/>
          <p:cNvSpPr>
            <a:spLocks noGrp="1"/>
          </p:cNvSpPr>
          <p:nvPr>
            <p:ph type="sldNum" sz="quarter" idx="10"/>
          </p:nvPr>
        </p:nvSpPr>
        <p:spPr/>
        <p:txBody>
          <a:bodyPr/>
          <a:lstStyle/>
          <a:p>
            <a:fld id="{D034F898-272B-4F76-971D-AC7AC7D35A65}" type="slidenum">
              <a:rPr lang="en-US" smtClean="0"/>
              <a:pPr/>
              <a:t>15</a:t>
            </a:fld>
            <a:endParaRPr lang="en-US"/>
          </a:p>
        </p:txBody>
      </p:sp>
    </p:spTree>
    <p:extLst>
      <p:ext uri="{BB962C8B-B14F-4D97-AF65-F5344CB8AC3E}">
        <p14:creationId xmlns:p14="http://schemas.microsoft.com/office/powerpoint/2010/main" val="3124044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 het </a:t>
            </a:r>
            <a:r>
              <a:rPr lang="en-US" dirty="0" err="1" smtClean="0"/>
              <a:t>hoogste</a:t>
            </a:r>
            <a:r>
              <a:rPr lang="en-US" dirty="0" smtClean="0"/>
              <a:t> punt in de </a:t>
            </a:r>
            <a:r>
              <a:rPr lang="en-US" dirty="0" err="1" smtClean="0"/>
              <a:t>lucht</a:t>
            </a:r>
            <a:r>
              <a:rPr lang="en-US" dirty="0" smtClean="0"/>
              <a:t> </a:t>
            </a:r>
            <a:r>
              <a:rPr lang="en-US" dirty="0" err="1" smtClean="0"/>
              <a:t>nog</a:t>
            </a:r>
            <a:r>
              <a:rPr lang="en-US" dirty="0" smtClean="0"/>
              <a:t> </a:t>
            </a:r>
            <a:r>
              <a:rPr lang="en-US" dirty="0" err="1" smtClean="0"/>
              <a:t>een</a:t>
            </a:r>
            <a:r>
              <a:rPr lang="en-US" dirty="0" smtClean="0"/>
              <a:t> </a:t>
            </a:r>
            <a:r>
              <a:rPr lang="en-US" dirty="0" err="1" smtClean="0"/>
              <a:t>normaalkracht</a:t>
            </a:r>
            <a:r>
              <a:rPr lang="en-US" dirty="0" smtClean="0"/>
              <a:t> </a:t>
            </a:r>
            <a:r>
              <a:rPr lang="en-US" dirty="0" err="1" smtClean="0"/>
              <a:t>getekend</a:t>
            </a:r>
            <a:r>
              <a:rPr lang="en-US" dirty="0" smtClean="0"/>
              <a:t>. </a:t>
            </a:r>
            <a:r>
              <a:rPr lang="en-US" dirty="0" err="1" smtClean="0"/>
              <a:t>Als</a:t>
            </a:r>
            <a:r>
              <a:rPr lang="en-US" dirty="0" smtClean="0"/>
              <a:t> de </a:t>
            </a:r>
            <a:r>
              <a:rPr lang="en-US" dirty="0" err="1" smtClean="0"/>
              <a:t>krachten</a:t>
            </a:r>
            <a:r>
              <a:rPr lang="en-US" dirty="0" smtClean="0"/>
              <a:t> </a:t>
            </a:r>
            <a:r>
              <a:rPr lang="en-US" dirty="0" err="1" smtClean="0"/>
              <a:t>inderdaad</a:t>
            </a:r>
            <a:r>
              <a:rPr lang="en-US" dirty="0" smtClean="0"/>
              <a:t> </a:t>
            </a:r>
            <a:r>
              <a:rPr lang="en-US" dirty="0" err="1" smtClean="0"/>
              <a:t>elkaar</a:t>
            </a:r>
            <a:r>
              <a:rPr lang="en-US" dirty="0" smtClean="0"/>
              <a:t> op </a:t>
            </a:r>
            <a:r>
              <a:rPr lang="en-US" dirty="0" err="1" smtClean="0"/>
              <a:t>zouden</a:t>
            </a:r>
            <a:r>
              <a:rPr lang="en-US" dirty="0" smtClean="0"/>
              <a:t> </a:t>
            </a:r>
            <a:r>
              <a:rPr lang="en-US" dirty="0" err="1" smtClean="0"/>
              <a:t>heffen</a:t>
            </a:r>
            <a:r>
              <a:rPr lang="en-US" dirty="0" smtClean="0"/>
              <a:t>, </a:t>
            </a:r>
            <a:r>
              <a:rPr lang="en-US" dirty="0" err="1" smtClean="0"/>
              <a:t>dan</a:t>
            </a:r>
            <a:r>
              <a:rPr lang="en-US" dirty="0" smtClean="0"/>
              <a:t> </a:t>
            </a:r>
            <a:r>
              <a:rPr lang="en-US" dirty="0" err="1" smtClean="0"/>
              <a:t>zou</a:t>
            </a:r>
            <a:r>
              <a:rPr lang="en-US" dirty="0" smtClean="0"/>
              <a:t> de </a:t>
            </a:r>
            <a:r>
              <a:rPr lang="en-US" dirty="0" err="1" smtClean="0"/>
              <a:t>steen</a:t>
            </a:r>
            <a:r>
              <a:rPr lang="en-US" dirty="0" smtClean="0"/>
              <a:t> </a:t>
            </a:r>
            <a:r>
              <a:rPr lang="en-US" dirty="0" err="1" smtClean="0"/>
              <a:t>horizontaal</a:t>
            </a:r>
            <a:r>
              <a:rPr lang="en-US" dirty="0" smtClean="0"/>
              <a:t> </a:t>
            </a:r>
            <a:r>
              <a:rPr lang="en-US" dirty="0" err="1" smtClean="0"/>
              <a:t>naar</a:t>
            </a:r>
            <a:r>
              <a:rPr lang="en-US" dirty="0" smtClean="0"/>
              <a:t> </a:t>
            </a:r>
            <a:r>
              <a:rPr lang="en-US" dirty="0" err="1" smtClean="0"/>
              <a:t>rechts</a:t>
            </a:r>
            <a:r>
              <a:rPr lang="en-US" dirty="0" smtClean="0"/>
              <a:t> </a:t>
            </a:r>
            <a:r>
              <a:rPr lang="en-US" dirty="0" err="1" smtClean="0"/>
              <a:t>blijven</a:t>
            </a:r>
            <a:r>
              <a:rPr lang="en-US" dirty="0" smtClean="0"/>
              <a:t> </a:t>
            </a:r>
            <a:r>
              <a:rPr lang="en-US" dirty="0" err="1" smtClean="0"/>
              <a:t>bewegen</a:t>
            </a:r>
            <a:r>
              <a:rPr lang="en-US" dirty="0" smtClean="0"/>
              <a:t>. Door </a:t>
            </a:r>
            <a:r>
              <a:rPr lang="en-US" dirty="0" err="1" smtClean="0"/>
              <a:t>zo’n</a:t>
            </a:r>
            <a:r>
              <a:rPr lang="en-US" dirty="0" smtClean="0"/>
              <a:t> fast feedback </a:t>
            </a:r>
            <a:r>
              <a:rPr lang="en-US" dirty="0" err="1" smtClean="0"/>
              <a:t>oefening</a:t>
            </a:r>
            <a:r>
              <a:rPr lang="en-US" dirty="0" smtClean="0"/>
              <a:t> </a:t>
            </a:r>
            <a:r>
              <a:rPr lang="en-US" dirty="0" err="1" smtClean="0"/>
              <a:t>kom</a:t>
            </a:r>
            <a:r>
              <a:rPr lang="en-US" dirty="0" smtClean="0"/>
              <a:t> je </a:t>
            </a:r>
            <a:r>
              <a:rPr lang="en-US" dirty="0" err="1" smtClean="0"/>
              <a:t>deze</a:t>
            </a:r>
            <a:r>
              <a:rPr lang="en-US" dirty="0" smtClean="0"/>
              <a:t> </a:t>
            </a:r>
            <a:r>
              <a:rPr lang="en-US" dirty="0" err="1" smtClean="0"/>
              <a:t>leerlingideeen</a:t>
            </a:r>
            <a:r>
              <a:rPr lang="en-US" dirty="0" smtClean="0"/>
              <a:t> op het spoor en kun je </a:t>
            </a:r>
            <a:r>
              <a:rPr lang="en-US" dirty="0" err="1" smtClean="0"/>
              <a:t>daar</a:t>
            </a:r>
            <a:r>
              <a:rPr lang="en-US" dirty="0" smtClean="0"/>
              <a:t> </a:t>
            </a:r>
            <a:r>
              <a:rPr lang="en-US" dirty="0" err="1" smtClean="0"/>
              <a:t>als</a:t>
            </a:r>
            <a:r>
              <a:rPr lang="en-US" dirty="0" smtClean="0"/>
              <a:t> docent </a:t>
            </a:r>
            <a:r>
              <a:rPr lang="en-US" dirty="0" err="1" smtClean="0"/>
              <a:t>aan</a:t>
            </a:r>
            <a:r>
              <a:rPr lang="en-US" dirty="0" smtClean="0"/>
              <a:t> </a:t>
            </a:r>
            <a:r>
              <a:rPr lang="en-US" dirty="0" err="1" smtClean="0"/>
              <a:t>werken</a:t>
            </a:r>
            <a:r>
              <a:rPr lang="en-US" dirty="0" smtClean="0"/>
              <a:t>.</a:t>
            </a:r>
            <a:endParaRPr lang="en-US" dirty="0"/>
          </a:p>
        </p:txBody>
      </p:sp>
      <p:sp>
        <p:nvSpPr>
          <p:cNvPr id="4" name="Slide Number Placeholder 3"/>
          <p:cNvSpPr>
            <a:spLocks noGrp="1"/>
          </p:cNvSpPr>
          <p:nvPr>
            <p:ph type="sldNum" sz="quarter" idx="10"/>
          </p:nvPr>
        </p:nvSpPr>
        <p:spPr/>
        <p:txBody>
          <a:bodyPr/>
          <a:lstStyle/>
          <a:p>
            <a:fld id="{D034F898-272B-4F76-971D-AC7AC7D35A65}" type="slidenum">
              <a:rPr lang="en-US" smtClean="0"/>
              <a:pPr/>
              <a:t>16</a:t>
            </a:fld>
            <a:endParaRPr lang="en-US"/>
          </a:p>
        </p:txBody>
      </p:sp>
    </p:spTree>
    <p:extLst>
      <p:ext uri="{BB962C8B-B14F-4D97-AF65-F5344CB8AC3E}">
        <p14:creationId xmlns:p14="http://schemas.microsoft.com/office/powerpoint/2010/main" val="823301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D29D6EF-C214-47D6-9F49-B029E78D359B}" type="slidenum">
              <a:rPr lang="en-US">
                <a:latin typeface="Times New Roman" pitchFamily="18" charset="0"/>
              </a:rPr>
              <a:pPr/>
              <a:t>17</a:t>
            </a:fld>
            <a:endParaRPr lang="en-US">
              <a:latin typeface="Times New Roman" pitchFamily="18"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dirty="0" err="1" smtClean="0"/>
              <a:t>Zie</a:t>
            </a:r>
            <a:r>
              <a:rPr lang="en-US" dirty="0" smtClean="0"/>
              <a:t> in </a:t>
            </a:r>
            <a:r>
              <a:rPr lang="en-US" dirty="0" err="1" smtClean="0"/>
              <a:t>zwart</a:t>
            </a:r>
            <a:r>
              <a:rPr lang="en-US" dirty="0" smtClean="0"/>
              <a:t> het </a:t>
            </a:r>
            <a:r>
              <a:rPr lang="en-US" dirty="0" err="1" smtClean="0"/>
              <a:t>leerling</a:t>
            </a:r>
            <a:r>
              <a:rPr lang="en-US" dirty="0" smtClean="0"/>
              <a:t> </a:t>
            </a:r>
            <a:r>
              <a:rPr lang="en-US" dirty="0" err="1" smtClean="0"/>
              <a:t>antwoord</a:t>
            </a:r>
            <a:r>
              <a:rPr lang="en-US" dirty="0" smtClean="0"/>
              <a:t> over </a:t>
            </a:r>
            <a:r>
              <a:rPr lang="en-US" dirty="0" err="1" smtClean="0"/>
              <a:t>krachten</a:t>
            </a:r>
            <a:r>
              <a:rPr lang="en-US" dirty="0" smtClean="0"/>
              <a:t> op </a:t>
            </a:r>
            <a:r>
              <a:rPr lang="en-US" dirty="0" err="1" smtClean="0"/>
              <a:t>een</a:t>
            </a:r>
            <a:r>
              <a:rPr lang="en-US" dirty="0" smtClean="0"/>
              <a:t> auto op </a:t>
            </a:r>
            <a:r>
              <a:rPr lang="en-US" dirty="0" err="1" smtClean="0"/>
              <a:t>een</a:t>
            </a:r>
            <a:r>
              <a:rPr lang="en-US" dirty="0" smtClean="0"/>
              <a:t> </a:t>
            </a:r>
            <a:r>
              <a:rPr lang="en-US" dirty="0" err="1" smtClean="0"/>
              <a:t>hellend</a:t>
            </a:r>
            <a:r>
              <a:rPr lang="en-US" dirty="0" smtClean="0"/>
              <a:t> </a:t>
            </a:r>
            <a:r>
              <a:rPr lang="en-US" dirty="0" err="1" smtClean="0"/>
              <a:t>vlak</a:t>
            </a:r>
            <a:r>
              <a:rPr lang="en-US" dirty="0" smtClean="0"/>
              <a:t>.</a:t>
            </a:r>
            <a:r>
              <a:rPr lang="en-US" baseline="0" dirty="0" smtClean="0"/>
              <a:t> De </a:t>
            </a:r>
            <a:r>
              <a:rPr lang="en-US" baseline="0" dirty="0" err="1" smtClean="0"/>
              <a:t>normaalkracht</a:t>
            </a:r>
            <a:r>
              <a:rPr lang="en-US" baseline="0" dirty="0" smtClean="0"/>
              <a:t> </a:t>
            </a:r>
            <a:r>
              <a:rPr lang="en-US" baseline="0" dirty="0" err="1" smtClean="0"/>
              <a:t>wordt</a:t>
            </a:r>
            <a:r>
              <a:rPr lang="en-US" baseline="0" dirty="0" smtClean="0"/>
              <a:t> </a:t>
            </a:r>
            <a:r>
              <a:rPr lang="en-US" baseline="0" dirty="0" err="1" smtClean="0"/>
              <a:t>richt</a:t>
            </a:r>
            <a:r>
              <a:rPr lang="en-US" baseline="0" dirty="0" smtClean="0"/>
              <a:t> </a:t>
            </a:r>
            <a:r>
              <a:rPr lang="en-US" baseline="0" dirty="0" err="1" smtClean="0"/>
              <a:t>omhoog</a:t>
            </a:r>
            <a:r>
              <a:rPr lang="en-US" baseline="0" dirty="0" smtClean="0"/>
              <a:t> </a:t>
            </a:r>
            <a:r>
              <a:rPr lang="en-US" baseline="0" dirty="0" err="1" smtClean="0"/>
              <a:t>getekend</a:t>
            </a:r>
            <a:r>
              <a:rPr lang="en-US" baseline="0" dirty="0" smtClean="0"/>
              <a:t> </a:t>
            </a:r>
            <a:r>
              <a:rPr lang="en-US" baseline="0" dirty="0" err="1" smtClean="0"/>
              <a:t>ipv</a:t>
            </a:r>
            <a:r>
              <a:rPr lang="en-US" baseline="0" dirty="0" smtClean="0"/>
              <a:t> </a:t>
            </a:r>
            <a:r>
              <a:rPr lang="en-US" baseline="0" dirty="0" err="1" smtClean="0"/>
              <a:t>loodrecht</a:t>
            </a:r>
            <a:r>
              <a:rPr lang="en-US" baseline="0" dirty="0" smtClean="0"/>
              <a:t> op het </a:t>
            </a:r>
            <a:r>
              <a:rPr lang="en-US" baseline="0" dirty="0" err="1" smtClean="0"/>
              <a:t>vlak</a:t>
            </a:r>
            <a:r>
              <a:rPr lang="en-US" baseline="0" dirty="0" smtClean="0"/>
              <a:t>. De </a:t>
            </a:r>
            <a:r>
              <a:rPr lang="en-US" baseline="0" dirty="0" err="1" smtClean="0"/>
              <a:t>zwaartekracht</a:t>
            </a:r>
            <a:r>
              <a:rPr lang="en-US" baseline="0" dirty="0" smtClean="0"/>
              <a:t> </a:t>
            </a:r>
            <a:r>
              <a:rPr lang="en-US" baseline="0" dirty="0" err="1" smtClean="0"/>
              <a:t>wordt</a:t>
            </a:r>
            <a:r>
              <a:rPr lang="en-US" baseline="0" dirty="0" smtClean="0"/>
              <a:t> </a:t>
            </a:r>
            <a:r>
              <a:rPr lang="en-US" baseline="0" dirty="0" err="1" smtClean="0"/>
              <a:t>loodrecht</a:t>
            </a:r>
            <a:r>
              <a:rPr lang="en-US" baseline="0" dirty="0" smtClean="0"/>
              <a:t> op het </a:t>
            </a:r>
            <a:r>
              <a:rPr lang="en-US" baseline="0" dirty="0" err="1" smtClean="0"/>
              <a:t>vlak</a:t>
            </a:r>
            <a:r>
              <a:rPr lang="en-US" baseline="0" dirty="0" smtClean="0"/>
              <a:t> </a:t>
            </a:r>
            <a:r>
              <a:rPr lang="en-US" baseline="0" dirty="0" err="1" smtClean="0"/>
              <a:t>getekend</a:t>
            </a:r>
            <a:r>
              <a:rPr lang="en-US" baseline="0" dirty="0" smtClean="0"/>
              <a:t> </a:t>
            </a:r>
            <a:r>
              <a:rPr lang="en-US" baseline="0" dirty="0" err="1" smtClean="0"/>
              <a:t>ipv</a:t>
            </a:r>
            <a:r>
              <a:rPr lang="en-US" baseline="0" dirty="0" smtClean="0"/>
              <a:t> </a:t>
            </a:r>
            <a:r>
              <a:rPr lang="en-US" baseline="0" dirty="0" err="1" smtClean="0"/>
              <a:t>naar</a:t>
            </a:r>
            <a:r>
              <a:rPr lang="en-US" baseline="0" dirty="0" smtClean="0"/>
              <a:t> het </a:t>
            </a:r>
            <a:r>
              <a:rPr lang="en-US" baseline="0" dirty="0" err="1" smtClean="0"/>
              <a:t>middelpunt</a:t>
            </a:r>
            <a:r>
              <a:rPr lang="en-US" baseline="0" dirty="0" smtClean="0"/>
              <a:t> van de </a:t>
            </a:r>
            <a:r>
              <a:rPr lang="en-US" baseline="0" dirty="0" err="1" smtClean="0"/>
              <a:t>aarde</a:t>
            </a:r>
            <a:r>
              <a:rPr lang="en-US" baseline="0" dirty="0" smtClean="0"/>
              <a:t>. </a:t>
            </a:r>
            <a:r>
              <a:rPr lang="en-US" baseline="0" dirty="0" err="1" smtClean="0"/>
              <a:t>Bekende</a:t>
            </a:r>
            <a:r>
              <a:rPr lang="en-US" baseline="0" dirty="0" smtClean="0"/>
              <a:t> </a:t>
            </a:r>
            <a:r>
              <a:rPr lang="en-US" baseline="0" dirty="0" err="1" smtClean="0"/>
              <a:t>fouten</a:t>
            </a:r>
            <a:r>
              <a:rPr lang="en-US" baseline="0" dirty="0" smtClean="0"/>
              <a:t>. Kun je </a:t>
            </a:r>
            <a:r>
              <a:rPr lang="en-US" baseline="0" dirty="0" err="1" smtClean="0"/>
              <a:t>dus</a:t>
            </a:r>
            <a:r>
              <a:rPr lang="en-US" baseline="0" dirty="0" smtClean="0"/>
              <a:t> </a:t>
            </a:r>
            <a:r>
              <a:rPr lang="en-US" baseline="0" dirty="0" err="1" smtClean="0"/>
              <a:t>ook</a:t>
            </a:r>
            <a:r>
              <a:rPr lang="en-US" baseline="0" dirty="0" smtClean="0"/>
              <a:t> via </a:t>
            </a:r>
            <a:r>
              <a:rPr lang="en-US" baseline="0" dirty="0" err="1" smtClean="0"/>
              <a:t>tekeningen</a:t>
            </a:r>
            <a:r>
              <a:rPr lang="en-US" baseline="0" dirty="0" smtClean="0"/>
              <a:t> </a:t>
            </a:r>
            <a:r>
              <a:rPr lang="en-US" baseline="0" dirty="0" err="1" smtClean="0"/>
              <a:t>opsporen</a:t>
            </a:r>
            <a:r>
              <a:rPr lang="en-US" baseline="0" dirty="0" smtClean="0"/>
              <a:t>.</a:t>
            </a: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FA35B33-242F-4C6E-8DEA-C6FAB5FECC3E}" type="slidenum">
              <a:rPr lang="en-US">
                <a:latin typeface="Times New Roman" pitchFamily="18" charset="0"/>
              </a:rPr>
              <a:pPr/>
              <a:t>18</a:t>
            </a:fld>
            <a:endParaRPr lang="en-US">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en-US" dirty="0" err="1" smtClean="0"/>
              <a:t>Mooie</a:t>
            </a:r>
            <a:r>
              <a:rPr lang="en-US" dirty="0" smtClean="0"/>
              <a:t> </a:t>
            </a:r>
            <a:r>
              <a:rPr lang="en-US" dirty="0" err="1" smtClean="0"/>
              <a:t>oefening</a:t>
            </a:r>
            <a:r>
              <a:rPr lang="en-US" dirty="0" smtClean="0"/>
              <a:t> </a:t>
            </a:r>
            <a:r>
              <a:rPr lang="en-US" dirty="0" err="1" smtClean="0"/>
              <a:t>aan</a:t>
            </a:r>
            <a:r>
              <a:rPr lang="en-US" dirty="0" smtClean="0"/>
              <a:t> het end van </a:t>
            </a:r>
            <a:r>
              <a:rPr lang="en-US" dirty="0" err="1" smtClean="0"/>
              <a:t>een</a:t>
            </a:r>
            <a:r>
              <a:rPr lang="en-US" dirty="0" smtClean="0"/>
              <a:t> les over </a:t>
            </a:r>
            <a:r>
              <a:rPr lang="en-US" dirty="0" err="1" smtClean="0"/>
              <a:t>krachten</a:t>
            </a:r>
            <a:r>
              <a:rPr lang="en-US" dirty="0" smtClean="0"/>
              <a:t>. </a:t>
            </a:r>
            <a:r>
              <a:rPr lang="en-US" dirty="0" err="1" smtClean="0"/>
              <a:t>Ik</a:t>
            </a:r>
            <a:r>
              <a:rPr lang="en-US" baseline="0" dirty="0" smtClean="0"/>
              <a:t> </a:t>
            </a:r>
            <a:r>
              <a:rPr lang="en-US" baseline="0" dirty="0" err="1" smtClean="0"/>
              <a:t>heb</a:t>
            </a:r>
            <a:r>
              <a:rPr lang="en-US" baseline="0" dirty="0" smtClean="0"/>
              <a:t> </a:t>
            </a:r>
            <a:r>
              <a:rPr lang="en-US" baseline="0" dirty="0" err="1" smtClean="0"/>
              <a:t>een</a:t>
            </a:r>
            <a:r>
              <a:rPr lang="en-US" baseline="0" dirty="0" smtClean="0"/>
              <a:t> </a:t>
            </a:r>
            <a:r>
              <a:rPr lang="en-US" baseline="0" dirty="0" err="1" smtClean="0"/>
              <a:t>artikel</a:t>
            </a:r>
            <a:r>
              <a:rPr lang="en-US" baseline="0" dirty="0" smtClean="0"/>
              <a:t> over </a:t>
            </a:r>
            <a:r>
              <a:rPr lang="en-US" baseline="0" dirty="0" err="1" smtClean="0"/>
              <a:t>snelle</a:t>
            </a:r>
            <a:r>
              <a:rPr lang="en-US" baseline="0" dirty="0" smtClean="0"/>
              <a:t> feedback met </a:t>
            </a:r>
            <a:r>
              <a:rPr lang="en-US" baseline="0" dirty="0" err="1" smtClean="0"/>
              <a:t>krachtendiagrammen</a:t>
            </a:r>
            <a:r>
              <a:rPr lang="en-US" baseline="0" dirty="0" smtClean="0"/>
              <a:t> in NVOX, </a:t>
            </a:r>
            <a:r>
              <a:rPr lang="en-US" baseline="0" dirty="0" err="1" smtClean="0"/>
              <a:t>oktober</a:t>
            </a:r>
            <a:r>
              <a:rPr lang="en-US" baseline="0" dirty="0" smtClean="0"/>
              <a:t> 2007. </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Elk </a:t>
            </a:r>
            <a:r>
              <a:rPr lang="en-US" dirty="0" err="1" smtClean="0"/>
              <a:t>grafisch</a:t>
            </a:r>
            <a:r>
              <a:rPr lang="en-US" dirty="0" smtClean="0"/>
              <a:t> format is </a:t>
            </a:r>
            <a:r>
              <a:rPr lang="en-US" dirty="0" err="1" smtClean="0"/>
              <a:t>snel</a:t>
            </a:r>
            <a:r>
              <a:rPr lang="en-US" dirty="0" smtClean="0"/>
              <a:t> en </a:t>
            </a:r>
            <a:r>
              <a:rPr lang="en-US" dirty="0" err="1" smtClean="0"/>
              <a:t>kan</a:t>
            </a:r>
            <a:r>
              <a:rPr lang="en-US" dirty="0" smtClean="0"/>
              <a:t> in </a:t>
            </a:r>
            <a:r>
              <a:rPr lang="en-US" dirty="0" err="1" smtClean="0"/>
              <a:t>een</a:t>
            </a:r>
            <a:r>
              <a:rPr lang="en-US" dirty="0" smtClean="0"/>
              <a:t> </a:t>
            </a:r>
            <a:r>
              <a:rPr lang="en-US" dirty="0" err="1" smtClean="0"/>
              <a:t>oogopslag</a:t>
            </a:r>
            <a:r>
              <a:rPr lang="en-US" dirty="0" smtClean="0"/>
              <a:t> door de docent </a:t>
            </a:r>
            <a:r>
              <a:rPr lang="en-US" dirty="0" err="1" smtClean="0"/>
              <a:t>geinterpreteerd</a:t>
            </a:r>
            <a:r>
              <a:rPr lang="en-US" baseline="0" dirty="0" smtClean="0"/>
              <a:t> </a:t>
            </a:r>
            <a:r>
              <a:rPr lang="en-US" baseline="0" dirty="0" err="1" smtClean="0"/>
              <a:t>worden</a:t>
            </a:r>
            <a:r>
              <a:rPr lang="en-US" baseline="0" dirty="0" smtClean="0"/>
              <a:t>. Maar </a:t>
            </a:r>
            <a:r>
              <a:rPr lang="en-US" baseline="0" dirty="0" err="1" smtClean="0"/>
              <a:t>ook</a:t>
            </a:r>
            <a:r>
              <a:rPr lang="en-US" baseline="0" dirty="0" smtClean="0"/>
              <a:t> </a:t>
            </a:r>
            <a:r>
              <a:rPr lang="en-US" baseline="0" dirty="0" err="1" smtClean="0"/>
              <a:t>formules</a:t>
            </a:r>
            <a:r>
              <a:rPr lang="en-US" baseline="0" dirty="0" smtClean="0"/>
              <a:t> </a:t>
            </a:r>
            <a:r>
              <a:rPr lang="en-US" baseline="0" dirty="0" err="1" smtClean="0"/>
              <a:t>zijn</a:t>
            </a:r>
            <a:r>
              <a:rPr lang="en-US" baseline="0" dirty="0" smtClean="0"/>
              <a:t> </a:t>
            </a:r>
            <a:r>
              <a:rPr lang="en-US" baseline="0" dirty="0" err="1" smtClean="0"/>
              <a:t>snel</a:t>
            </a:r>
            <a:r>
              <a:rPr lang="en-US" baseline="0" dirty="0" smtClean="0"/>
              <a:t>, of </a:t>
            </a:r>
            <a:r>
              <a:rPr lang="en-US" baseline="0" dirty="0" err="1" smtClean="0"/>
              <a:t>reactievergelijkingen</a:t>
            </a:r>
            <a:r>
              <a:rPr lang="en-US" baseline="0" dirty="0" smtClean="0"/>
              <a:t>. </a:t>
            </a:r>
            <a:r>
              <a:rPr lang="en-US" baseline="0" dirty="0" err="1" smtClean="0"/>
              <a:t>Soms</a:t>
            </a:r>
            <a:r>
              <a:rPr lang="en-US" baseline="0" dirty="0" smtClean="0"/>
              <a:t> is het </a:t>
            </a:r>
            <a:r>
              <a:rPr lang="en-US" baseline="0" dirty="0" err="1" smtClean="0"/>
              <a:t>mogelijk</a:t>
            </a:r>
            <a:r>
              <a:rPr lang="en-US" baseline="0" dirty="0" smtClean="0"/>
              <a:t> </a:t>
            </a:r>
            <a:r>
              <a:rPr lang="en-US" baseline="0" dirty="0" err="1" smtClean="0"/>
              <a:t>zelf</a:t>
            </a:r>
            <a:r>
              <a:rPr lang="en-US" baseline="0" dirty="0" smtClean="0"/>
              <a:t> </a:t>
            </a:r>
            <a:r>
              <a:rPr lang="en-US" baseline="0" dirty="0" err="1" smtClean="0"/>
              <a:t>een</a:t>
            </a:r>
            <a:r>
              <a:rPr lang="en-US" baseline="0" dirty="0" smtClean="0"/>
              <a:t> ad hoc format </a:t>
            </a:r>
            <a:r>
              <a:rPr lang="en-US" baseline="0" dirty="0" err="1" smtClean="0"/>
              <a:t>te</a:t>
            </a:r>
            <a:r>
              <a:rPr lang="en-US" baseline="0" dirty="0" smtClean="0"/>
              <a:t> </a:t>
            </a:r>
            <a:r>
              <a:rPr lang="en-US" baseline="0" dirty="0" err="1" smtClean="0"/>
              <a:t>ontwikkelen</a:t>
            </a:r>
            <a:r>
              <a:rPr lang="en-US" baseline="0" dirty="0" smtClean="0"/>
              <a:t> </a:t>
            </a:r>
            <a:r>
              <a:rPr lang="en-US" baseline="0" dirty="0" err="1" smtClean="0"/>
              <a:t>dat</a:t>
            </a:r>
            <a:r>
              <a:rPr lang="en-US" baseline="0" dirty="0" smtClean="0"/>
              <a:t> </a:t>
            </a:r>
            <a:r>
              <a:rPr lang="en-US" baseline="0" dirty="0" err="1" smtClean="0"/>
              <a:t>snelle</a:t>
            </a:r>
            <a:r>
              <a:rPr lang="en-US" baseline="0" dirty="0" smtClean="0"/>
              <a:t> feedback </a:t>
            </a:r>
            <a:r>
              <a:rPr lang="en-US" baseline="0" dirty="0" err="1" smtClean="0"/>
              <a:t>mogelijk</a:t>
            </a:r>
            <a:r>
              <a:rPr lang="en-US" baseline="0" dirty="0" smtClean="0"/>
              <a:t> </a:t>
            </a:r>
            <a:r>
              <a:rPr lang="en-US" baseline="0" dirty="0" err="1" smtClean="0"/>
              <a:t>maakt</a:t>
            </a:r>
            <a:r>
              <a:rPr lang="en-US" baseline="0" dirty="0" smtClean="0"/>
              <a:t>.</a:t>
            </a:r>
            <a:endParaRPr lang="en-US" dirty="0"/>
          </a:p>
        </p:txBody>
      </p:sp>
      <p:sp>
        <p:nvSpPr>
          <p:cNvPr id="4" name="Tijdelijke aanduiding voor dianummer 3"/>
          <p:cNvSpPr>
            <a:spLocks noGrp="1"/>
          </p:cNvSpPr>
          <p:nvPr>
            <p:ph type="sldNum" sz="quarter" idx="10"/>
          </p:nvPr>
        </p:nvSpPr>
        <p:spPr/>
        <p:txBody>
          <a:bodyPr/>
          <a:lstStyle/>
          <a:p>
            <a:pPr>
              <a:defRPr/>
            </a:pPr>
            <a:fld id="{9E6B6459-EBF4-4B90-A1D5-3DB86FFED99F}" type="slidenum">
              <a:rPr lang="en-US" smtClean="0"/>
              <a:pPr>
                <a:defRPr/>
              </a:pPr>
              <a:t>19</a:t>
            </a:fld>
            <a:endParaRPr lang="en-US"/>
          </a:p>
        </p:txBody>
      </p:sp>
    </p:spTree>
    <p:extLst>
      <p:ext uri="{BB962C8B-B14F-4D97-AF65-F5344CB8AC3E}">
        <p14:creationId xmlns:p14="http://schemas.microsoft.com/office/powerpoint/2010/main" val="3255226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E59446-90D4-4FE7-9CA8-A0E0BCC1704D}" type="slidenum">
              <a:rPr lang="en-US"/>
              <a:pPr/>
              <a:t>20</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r>
              <a:rPr lang="nl-NL" dirty="0" smtClean="0"/>
              <a:t>Je kunt het zo moeilijk maken als je wilt. Ook tamelijk gevorderde zaken kunnen in snelle feedback format gegoten worden.</a:t>
            </a:r>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jdelijke aanduiding voor dia-afbeelding 1"/>
          <p:cNvSpPr>
            <a:spLocks noGrp="1" noRot="1" noChangeAspect="1" noTextEdit="1"/>
          </p:cNvSpPr>
          <p:nvPr>
            <p:ph type="sldImg"/>
          </p:nvPr>
        </p:nvSpPr>
        <p:spPr>
          <a:xfrm>
            <a:off x="1257300" y="720725"/>
            <a:ext cx="4800600" cy="3600450"/>
          </a:xfrm>
          <a:ln/>
        </p:spPr>
      </p:sp>
      <p:sp>
        <p:nvSpPr>
          <p:cNvPr id="53251"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dirty="0" smtClean="0"/>
              <a:t>De elementaire en systematische fout in aftrekken</a:t>
            </a:r>
            <a:r>
              <a:rPr lang="nl-NL" baseline="0" dirty="0" smtClean="0"/>
              <a:t> is dat leerlingen het “lenen” vermijden door dan die 7 en 1 (en 6 en 2) maar om te keren en 1 van 7 (of 2 van 6) af te trekken. </a:t>
            </a:r>
            <a:r>
              <a:rPr lang="nl-NL" dirty="0" smtClean="0"/>
              <a:t>Als dat onopgemerkt blijft, dan slijpt het in als een systematische fout.</a:t>
            </a:r>
            <a:r>
              <a:rPr lang="nl-NL" baseline="0" dirty="0" smtClean="0"/>
              <a:t> Zonde dat deze leerlingen niet eerder geholpen zijn. Hoe komt dat? In de Filippijnen kijken leerkrachten en docenten vaak alleen naar het eindantwoord, niet naar de berekening en toetsen worden in de grote klassen vaak door de andere leerlingen nagekeken. Veel leerlingen presteren daardoor veel slechter dan nodig. Zonde.</a:t>
            </a:r>
            <a:endParaRPr lang="nl-NL" dirty="0" smtClean="0"/>
          </a:p>
        </p:txBody>
      </p:sp>
      <p:sp>
        <p:nvSpPr>
          <p:cNvPr id="53252"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D2979B6-0D7B-4414-A14C-230EBF7052C9}" type="slidenum">
              <a:rPr lang="en-US" smtClean="0">
                <a:latin typeface="Times New Roman" pitchFamily="18" charset="0"/>
              </a:rPr>
              <a:pPr/>
              <a:t>3</a:t>
            </a:fld>
            <a:endParaRPr lang="en-U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 </a:t>
            </a:r>
            <a:r>
              <a:rPr lang="en-US" dirty="0" err="1" smtClean="0"/>
              <a:t>kunt</a:t>
            </a:r>
            <a:r>
              <a:rPr lang="en-US" dirty="0" smtClean="0"/>
              <a:t> </a:t>
            </a:r>
            <a:r>
              <a:rPr lang="en-US" dirty="0" err="1" smtClean="0"/>
              <a:t>ook</a:t>
            </a:r>
            <a:r>
              <a:rPr lang="en-US" dirty="0" smtClean="0"/>
              <a:t> </a:t>
            </a:r>
            <a:r>
              <a:rPr lang="en-US" dirty="0" err="1" smtClean="0"/>
              <a:t>een</a:t>
            </a:r>
            <a:r>
              <a:rPr lang="en-US" dirty="0" smtClean="0"/>
              <a:t> heel </a:t>
            </a:r>
            <a:r>
              <a:rPr lang="en-US" dirty="0" err="1" smtClean="0"/>
              <a:t>aantal</a:t>
            </a:r>
            <a:r>
              <a:rPr lang="en-US" dirty="0" smtClean="0"/>
              <a:t> </a:t>
            </a:r>
            <a:r>
              <a:rPr lang="en-US" dirty="0" err="1" smtClean="0"/>
              <a:t>opgaven</a:t>
            </a:r>
            <a:r>
              <a:rPr lang="en-US" dirty="0" smtClean="0"/>
              <a:t> op </a:t>
            </a:r>
            <a:r>
              <a:rPr lang="en-US" dirty="0" err="1" smtClean="0"/>
              <a:t>een</a:t>
            </a:r>
            <a:r>
              <a:rPr lang="en-US" dirty="0" smtClean="0"/>
              <a:t> </a:t>
            </a:r>
            <a:r>
              <a:rPr lang="en-US" dirty="0" err="1" smtClean="0"/>
              <a:t>rij</a:t>
            </a:r>
            <a:r>
              <a:rPr lang="en-US" baseline="0" dirty="0" smtClean="0"/>
              <a:t> </a:t>
            </a:r>
            <a:r>
              <a:rPr lang="en-US" baseline="0" dirty="0" err="1" smtClean="0"/>
              <a:t>zetten</a:t>
            </a:r>
            <a:r>
              <a:rPr lang="en-US" baseline="0" dirty="0" smtClean="0"/>
              <a:t> en </a:t>
            </a:r>
            <a:r>
              <a:rPr lang="en-US" baseline="0" dirty="0" err="1" smtClean="0"/>
              <a:t>zo</a:t>
            </a:r>
            <a:r>
              <a:rPr lang="en-US" baseline="0" dirty="0" smtClean="0"/>
              <a:t> </a:t>
            </a:r>
            <a:r>
              <a:rPr lang="en-US" baseline="0" dirty="0" err="1" smtClean="0"/>
              <a:t>een</a:t>
            </a:r>
            <a:r>
              <a:rPr lang="en-US" baseline="0" dirty="0" smtClean="0"/>
              <a:t> </a:t>
            </a:r>
            <a:r>
              <a:rPr lang="en-US" baseline="0" dirty="0" err="1" smtClean="0"/>
              <a:t>soort</a:t>
            </a:r>
            <a:r>
              <a:rPr lang="en-US" baseline="0" dirty="0" smtClean="0"/>
              <a:t> van </a:t>
            </a:r>
            <a:r>
              <a:rPr lang="en-US" baseline="0" dirty="0" err="1" smtClean="0"/>
              <a:t>geprogrammeerde</a:t>
            </a:r>
            <a:r>
              <a:rPr lang="en-US" baseline="0" dirty="0" smtClean="0"/>
              <a:t> </a:t>
            </a:r>
            <a:r>
              <a:rPr lang="en-US" baseline="0" dirty="0" err="1" smtClean="0"/>
              <a:t>instructie</a:t>
            </a:r>
            <a:r>
              <a:rPr lang="en-US" baseline="0" dirty="0" smtClean="0"/>
              <a:t> </a:t>
            </a:r>
            <a:r>
              <a:rPr lang="en-US" baseline="0" dirty="0" err="1" smtClean="0"/>
              <a:t>opzetten</a:t>
            </a:r>
            <a:r>
              <a:rPr lang="en-US" baseline="0" dirty="0" smtClean="0"/>
              <a:t>. </a:t>
            </a:r>
            <a:r>
              <a:rPr lang="en-US" baseline="0" dirty="0" err="1" smtClean="0"/>
              <a:t>Kan</a:t>
            </a:r>
            <a:r>
              <a:rPr lang="en-US" baseline="0" dirty="0" smtClean="0"/>
              <a:t> </a:t>
            </a:r>
            <a:r>
              <a:rPr lang="en-US" baseline="0" dirty="0" err="1" smtClean="0"/>
              <a:t>voor</a:t>
            </a:r>
            <a:r>
              <a:rPr lang="en-US" baseline="0" dirty="0" smtClean="0"/>
              <a:t> </a:t>
            </a:r>
            <a:r>
              <a:rPr lang="en-US" baseline="0" dirty="0" err="1" smtClean="0"/>
              <a:t>goed</a:t>
            </a:r>
            <a:r>
              <a:rPr lang="en-US" baseline="0" dirty="0" smtClean="0"/>
              <a:t> </a:t>
            </a:r>
            <a:r>
              <a:rPr lang="en-US" baseline="0" dirty="0" err="1" smtClean="0"/>
              <a:t>gedefinieerde</a:t>
            </a:r>
            <a:r>
              <a:rPr lang="en-US" baseline="0" dirty="0" smtClean="0"/>
              <a:t> </a:t>
            </a:r>
            <a:r>
              <a:rPr lang="en-US" baseline="0" dirty="0" err="1" smtClean="0"/>
              <a:t>begrippen</a:t>
            </a:r>
            <a:r>
              <a:rPr lang="en-US" baseline="0" dirty="0" smtClean="0"/>
              <a:t> en </a:t>
            </a:r>
            <a:r>
              <a:rPr lang="en-US" baseline="0" dirty="0" err="1" smtClean="0"/>
              <a:t>vaardigheden</a:t>
            </a:r>
            <a:r>
              <a:rPr lang="en-US" baseline="0" dirty="0" smtClean="0"/>
              <a:t> heel </a:t>
            </a:r>
            <a:r>
              <a:rPr lang="en-US" baseline="0" dirty="0" err="1" smtClean="0"/>
              <a:t>effectief</a:t>
            </a:r>
            <a:r>
              <a:rPr lang="en-US" baseline="0" dirty="0" smtClean="0"/>
              <a:t> </a:t>
            </a:r>
            <a:r>
              <a:rPr lang="en-US" baseline="0" dirty="0" err="1" smtClean="0"/>
              <a:t>zijn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034F898-272B-4F76-971D-AC7AC7D35A65}" type="slidenum">
              <a:rPr lang="en-US" smtClean="0"/>
              <a:pPr/>
              <a:t>21</a:t>
            </a:fld>
            <a:endParaRPr lang="en-US"/>
          </a:p>
        </p:txBody>
      </p:sp>
    </p:spTree>
    <p:extLst>
      <p:ext uri="{BB962C8B-B14F-4D97-AF65-F5344CB8AC3E}">
        <p14:creationId xmlns:p14="http://schemas.microsoft.com/office/powerpoint/2010/main" val="2368503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Docent </a:t>
            </a:r>
            <a:r>
              <a:rPr lang="en-US" dirty="0" err="1" smtClean="0"/>
              <a:t>loopt</a:t>
            </a:r>
            <a:r>
              <a:rPr lang="en-US" dirty="0" smtClean="0"/>
              <a:t> </a:t>
            </a:r>
            <a:r>
              <a:rPr lang="en-US" dirty="0" err="1" smtClean="0"/>
              <a:t>bewegingen</a:t>
            </a:r>
            <a:r>
              <a:rPr lang="en-US" dirty="0" smtClean="0"/>
              <a:t>,</a:t>
            </a:r>
            <a:r>
              <a:rPr lang="en-US" baseline="0" dirty="0" smtClean="0"/>
              <a:t> </a:t>
            </a:r>
            <a:r>
              <a:rPr lang="en-US" baseline="0" dirty="0" err="1" smtClean="0"/>
              <a:t>elke</a:t>
            </a:r>
            <a:r>
              <a:rPr lang="en-US" baseline="0" dirty="0" smtClean="0"/>
              <a:t> </a:t>
            </a:r>
            <a:r>
              <a:rPr lang="en-US" baseline="0" dirty="0" err="1" smtClean="0"/>
              <a:t>leerling</a:t>
            </a:r>
            <a:r>
              <a:rPr lang="en-US" baseline="0" dirty="0" smtClean="0"/>
              <a:t> </a:t>
            </a:r>
            <a:r>
              <a:rPr lang="en-US" baseline="0" dirty="0" err="1" smtClean="0"/>
              <a:t>schetst</a:t>
            </a:r>
            <a:r>
              <a:rPr lang="en-US" baseline="0" dirty="0" smtClean="0"/>
              <a:t> de </a:t>
            </a:r>
            <a:r>
              <a:rPr lang="en-US" baseline="0" dirty="0" err="1" smtClean="0"/>
              <a:t>beweging</a:t>
            </a:r>
            <a:r>
              <a:rPr lang="en-US" baseline="0" dirty="0" smtClean="0"/>
              <a:t> op </a:t>
            </a:r>
            <a:r>
              <a:rPr lang="en-US" baseline="0" dirty="0" err="1" smtClean="0"/>
              <a:t>papier</a:t>
            </a:r>
            <a:r>
              <a:rPr lang="en-US" baseline="0" dirty="0" smtClean="0"/>
              <a:t>. Docent </a:t>
            </a:r>
            <a:r>
              <a:rPr lang="en-US" baseline="0" dirty="0" err="1" smtClean="0"/>
              <a:t>loopt</a:t>
            </a:r>
            <a:r>
              <a:rPr lang="en-US" baseline="0" dirty="0" smtClean="0"/>
              <a:t> </a:t>
            </a:r>
            <a:r>
              <a:rPr lang="en-US" baseline="0" dirty="0" err="1" smtClean="0"/>
              <a:t>rond</a:t>
            </a:r>
            <a:r>
              <a:rPr lang="en-US" baseline="0" dirty="0" smtClean="0"/>
              <a:t> </a:t>
            </a:r>
            <a:r>
              <a:rPr lang="en-US" baseline="0" dirty="0" err="1" smtClean="0"/>
              <a:t>voor</a:t>
            </a:r>
            <a:r>
              <a:rPr lang="en-US" baseline="0" dirty="0" smtClean="0"/>
              <a:t> </a:t>
            </a:r>
            <a:r>
              <a:rPr lang="en-US" baseline="0" dirty="0" err="1" smtClean="0"/>
              <a:t>snelle</a:t>
            </a:r>
            <a:r>
              <a:rPr lang="en-US" baseline="0" dirty="0" smtClean="0"/>
              <a:t> </a:t>
            </a:r>
            <a:r>
              <a:rPr lang="en-US" baseline="0" dirty="0" err="1" smtClean="0"/>
              <a:t>controle</a:t>
            </a:r>
            <a:r>
              <a:rPr lang="en-US" baseline="0" dirty="0" smtClean="0"/>
              <a:t> en </a:t>
            </a:r>
            <a:r>
              <a:rPr lang="en-US" baseline="0" dirty="0" err="1" smtClean="0"/>
              <a:t>geeft</a:t>
            </a:r>
            <a:r>
              <a:rPr lang="en-US" baseline="0" dirty="0" smtClean="0"/>
              <a:t> </a:t>
            </a:r>
            <a:r>
              <a:rPr lang="en-US" baseline="0" dirty="0" err="1" smtClean="0"/>
              <a:t>vervolgens</a:t>
            </a:r>
            <a:r>
              <a:rPr lang="en-US" baseline="0" dirty="0" smtClean="0"/>
              <a:t> </a:t>
            </a:r>
            <a:r>
              <a:rPr lang="en-US" baseline="0" dirty="0" err="1" smtClean="0"/>
              <a:t>plenair</a:t>
            </a:r>
            <a:r>
              <a:rPr lang="en-US" baseline="0" dirty="0" smtClean="0"/>
              <a:t> feedback op de </a:t>
            </a:r>
            <a:r>
              <a:rPr lang="en-US" baseline="0" dirty="0" err="1" smtClean="0"/>
              <a:t>belangrijkste</a:t>
            </a:r>
            <a:r>
              <a:rPr lang="en-US" baseline="0" dirty="0" smtClean="0"/>
              <a:t> </a:t>
            </a:r>
            <a:r>
              <a:rPr lang="en-US" baseline="0" dirty="0" err="1" smtClean="0"/>
              <a:t>fouten</a:t>
            </a:r>
            <a:r>
              <a:rPr lang="en-US" baseline="0" dirty="0" smtClean="0"/>
              <a:t>. Dan </a:t>
            </a:r>
            <a:r>
              <a:rPr lang="en-US" baseline="0" dirty="0" err="1" smtClean="0"/>
              <a:t>volgende</a:t>
            </a:r>
            <a:r>
              <a:rPr lang="en-US" baseline="0" dirty="0" smtClean="0"/>
              <a:t> </a:t>
            </a:r>
            <a:r>
              <a:rPr lang="en-US" baseline="0" dirty="0" err="1" smtClean="0"/>
              <a:t>oefening</a:t>
            </a:r>
            <a:r>
              <a:rPr lang="en-US" baseline="0" dirty="0" smtClean="0"/>
              <a:t>.</a:t>
            </a:r>
            <a:endParaRPr lang="en-US" dirty="0"/>
          </a:p>
        </p:txBody>
      </p:sp>
      <p:sp>
        <p:nvSpPr>
          <p:cNvPr id="4" name="Tijdelijke aanduiding voor dianummer 3"/>
          <p:cNvSpPr>
            <a:spLocks noGrp="1"/>
          </p:cNvSpPr>
          <p:nvPr>
            <p:ph type="sldNum" sz="quarter" idx="10"/>
          </p:nvPr>
        </p:nvSpPr>
        <p:spPr/>
        <p:txBody>
          <a:bodyPr/>
          <a:lstStyle/>
          <a:p>
            <a:fld id="{FC9816F7-1C04-4EF3-9BCC-DE1BE8027476}" type="slidenum">
              <a:rPr lang="en-US" smtClean="0"/>
              <a:pPr/>
              <a:t>22</a:t>
            </a:fld>
            <a:endParaRPr lang="en-US"/>
          </a:p>
        </p:txBody>
      </p:sp>
    </p:spTree>
    <p:extLst>
      <p:ext uri="{BB962C8B-B14F-4D97-AF65-F5344CB8AC3E}">
        <p14:creationId xmlns:p14="http://schemas.microsoft.com/office/powerpoint/2010/main" val="36682668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smtClean="0"/>
              <a:t>Resultaat</a:t>
            </a:r>
            <a:r>
              <a:rPr lang="en-US" dirty="0" smtClean="0"/>
              <a:t>: </a:t>
            </a:r>
            <a:r>
              <a:rPr lang="en-US" dirty="0" err="1" smtClean="0"/>
              <a:t>rechte</a:t>
            </a:r>
            <a:r>
              <a:rPr lang="en-US" dirty="0" smtClean="0"/>
              <a:t> </a:t>
            </a:r>
            <a:r>
              <a:rPr lang="en-US" dirty="0" err="1" smtClean="0"/>
              <a:t>lijn</a:t>
            </a:r>
            <a:r>
              <a:rPr lang="en-US" dirty="0" smtClean="0"/>
              <a:t>.</a:t>
            </a:r>
            <a:endParaRPr lang="en-US" dirty="0"/>
          </a:p>
        </p:txBody>
      </p:sp>
      <p:sp>
        <p:nvSpPr>
          <p:cNvPr id="4" name="Tijdelijke aanduiding voor dianummer 3"/>
          <p:cNvSpPr>
            <a:spLocks noGrp="1"/>
          </p:cNvSpPr>
          <p:nvPr>
            <p:ph type="sldNum" sz="quarter" idx="10"/>
          </p:nvPr>
        </p:nvSpPr>
        <p:spPr/>
        <p:txBody>
          <a:bodyPr/>
          <a:lstStyle/>
          <a:p>
            <a:fld id="{FC9816F7-1C04-4EF3-9BCC-DE1BE8027476}" type="slidenum">
              <a:rPr lang="en-US" smtClean="0"/>
              <a:pPr/>
              <a:t>23</a:t>
            </a:fld>
            <a:endParaRPr lang="en-US"/>
          </a:p>
        </p:txBody>
      </p:sp>
    </p:spTree>
    <p:extLst>
      <p:ext uri="{BB962C8B-B14F-4D97-AF65-F5344CB8AC3E}">
        <p14:creationId xmlns:p14="http://schemas.microsoft.com/office/powerpoint/2010/main" val="3668266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smtClean="0"/>
              <a:t>Deze</a:t>
            </a:r>
            <a:r>
              <a:rPr lang="en-US" dirty="0" smtClean="0"/>
              <a:t> is </a:t>
            </a:r>
            <a:r>
              <a:rPr lang="en-US" dirty="0" err="1" smtClean="0"/>
              <a:t>lastig</a:t>
            </a:r>
            <a:r>
              <a:rPr lang="en-US" dirty="0" smtClean="0"/>
              <a:t>.</a:t>
            </a:r>
            <a:endParaRPr lang="en-US" dirty="0"/>
          </a:p>
        </p:txBody>
      </p:sp>
      <p:sp>
        <p:nvSpPr>
          <p:cNvPr id="4" name="Tijdelijke aanduiding voor dianummer 3"/>
          <p:cNvSpPr>
            <a:spLocks noGrp="1"/>
          </p:cNvSpPr>
          <p:nvPr>
            <p:ph type="sldNum" sz="quarter" idx="10"/>
          </p:nvPr>
        </p:nvSpPr>
        <p:spPr/>
        <p:txBody>
          <a:bodyPr/>
          <a:lstStyle/>
          <a:p>
            <a:fld id="{FC9816F7-1C04-4EF3-9BCC-DE1BE8027476}" type="slidenum">
              <a:rPr lang="en-US" smtClean="0"/>
              <a:pPr/>
              <a:t>24</a:t>
            </a:fld>
            <a:endParaRPr lang="en-US"/>
          </a:p>
        </p:txBody>
      </p:sp>
    </p:spTree>
    <p:extLst>
      <p:ext uri="{BB962C8B-B14F-4D97-AF65-F5344CB8AC3E}">
        <p14:creationId xmlns:p14="http://schemas.microsoft.com/office/powerpoint/2010/main" val="3668266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smtClean="0"/>
              <a:t>Veel</a:t>
            </a:r>
            <a:r>
              <a:rPr lang="en-US" dirty="0" smtClean="0"/>
              <a:t> </a:t>
            </a:r>
            <a:r>
              <a:rPr lang="en-US" dirty="0" err="1" smtClean="0"/>
              <a:t>leerlingen</a:t>
            </a:r>
            <a:r>
              <a:rPr lang="en-US" dirty="0" smtClean="0"/>
              <a:t> </a:t>
            </a:r>
            <a:r>
              <a:rPr lang="en-US" dirty="0" err="1" smtClean="0"/>
              <a:t>geven</a:t>
            </a:r>
            <a:r>
              <a:rPr lang="en-US" dirty="0" smtClean="0"/>
              <a:t> </a:t>
            </a:r>
            <a:r>
              <a:rPr lang="en-US" dirty="0" err="1" smtClean="0"/>
              <a:t>geen</a:t>
            </a:r>
            <a:r>
              <a:rPr lang="en-US" baseline="0" dirty="0" smtClean="0"/>
              <a:t> </a:t>
            </a:r>
            <a:r>
              <a:rPr lang="en-US" baseline="0" dirty="0" err="1" smtClean="0"/>
              <a:t>lijn</a:t>
            </a:r>
            <a:r>
              <a:rPr lang="en-US" baseline="0" dirty="0" smtClean="0"/>
              <a:t>, maar </a:t>
            </a:r>
            <a:r>
              <a:rPr lang="en-US" baseline="0" dirty="0" err="1" smtClean="0"/>
              <a:t>een</a:t>
            </a:r>
            <a:r>
              <a:rPr lang="en-US" baseline="0" dirty="0" smtClean="0"/>
              <a:t> punt. Dan kun je die </a:t>
            </a:r>
            <a:r>
              <a:rPr lang="en-US" baseline="0" dirty="0" err="1" smtClean="0"/>
              <a:t>fout</a:t>
            </a:r>
            <a:r>
              <a:rPr lang="en-US" baseline="0" dirty="0" smtClean="0"/>
              <a:t> </a:t>
            </a:r>
            <a:r>
              <a:rPr lang="en-US" baseline="0" dirty="0" err="1" smtClean="0"/>
              <a:t>plenair</a:t>
            </a:r>
            <a:r>
              <a:rPr lang="en-US" baseline="0" dirty="0" smtClean="0"/>
              <a:t> </a:t>
            </a:r>
            <a:r>
              <a:rPr lang="en-US" baseline="0" dirty="0" err="1" smtClean="0"/>
              <a:t>terugkoppelen</a:t>
            </a:r>
            <a:r>
              <a:rPr lang="en-US" baseline="0" dirty="0" smtClean="0"/>
              <a:t> en </a:t>
            </a:r>
            <a:r>
              <a:rPr lang="en-US" baseline="0" dirty="0" err="1" smtClean="0"/>
              <a:t>samen</a:t>
            </a:r>
            <a:r>
              <a:rPr lang="en-US" baseline="0" dirty="0" smtClean="0"/>
              <a:t> </a:t>
            </a:r>
            <a:r>
              <a:rPr lang="en-US" baseline="0" dirty="0" err="1" smtClean="0"/>
              <a:t>zien</a:t>
            </a:r>
            <a:r>
              <a:rPr lang="en-US" baseline="0" dirty="0" smtClean="0"/>
              <a:t>, </a:t>
            </a:r>
            <a:r>
              <a:rPr lang="en-US" baseline="0" dirty="0" err="1" smtClean="0"/>
              <a:t>waar</a:t>
            </a:r>
            <a:r>
              <a:rPr lang="en-US" baseline="0" dirty="0" smtClean="0"/>
              <a:t> in de </a:t>
            </a:r>
            <a:r>
              <a:rPr lang="en-US" baseline="0" dirty="0" err="1" smtClean="0"/>
              <a:t>grafiek</a:t>
            </a:r>
            <a:r>
              <a:rPr lang="en-US" baseline="0" dirty="0" smtClean="0"/>
              <a:t> is de docent op </a:t>
            </a:r>
            <a:r>
              <a:rPr lang="en-US" baseline="0" dirty="0" smtClean="0"/>
              <a:t>de </a:t>
            </a:r>
            <a:r>
              <a:rPr lang="en-US" baseline="0" dirty="0" err="1" smtClean="0"/>
              <a:t>tjdstippen</a:t>
            </a:r>
            <a:r>
              <a:rPr lang="en-US" baseline="0" dirty="0" smtClean="0"/>
              <a:t> 1 </a:t>
            </a:r>
            <a:r>
              <a:rPr lang="en-US" baseline="0" dirty="0" err="1" smtClean="0"/>
              <a:t>seconde</a:t>
            </a:r>
            <a:r>
              <a:rPr lang="en-US" baseline="0" dirty="0" smtClean="0"/>
              <a:t>, op 2 </a:t>
            </a:r>
            <a:r>
              <a:rPr lang="en-US" baseline="0" dirty="0" err="1" smtClean="0"/>
              <a:t>seconde</a:t>
            </a:r>
            <a:r>
              <a:rPr lang="en-US" baseline="0" dirty="0" smtClean="0"/>
              <a:t>, etc. </a:t>
            </a:r>
            <a:endParaRPr lang="en-US" dirty="0"/>
          </a:p>
        </p:txBody>
      </p:sp>
      <p:sp>
        <p:nvSpPr>
          <p:cNvPr id="4" name="Tijdelijke aanduiding voor dianummer 3"/>
          <p:cNvSpPr>
            <a:spLocks noGrp="1"/>
          </p:cNvSpPr>
          <p:nvPr>
            <p:ph type="sldNum" sz="quarter" idx="10"/>
          </p:nvPr>
        </p:nvSpPr>
        <p:spPr/>
        <p:txBody>
          <a:bodyPr/>
          <a:lstStyle/>
          <a:p>
            <a:fld id="{FC9816F7-1C04-4EF3-9BCC-DE1BE8027476}" type="slidenum">
              <a:rPr lang="en-US" smtClean="0"/>
              <a:pPr/>
              <a:t>25</a:t>
            </a:fld>
            <a:endParaRPr lang="en-US"/>
          </a:p>
        </p:txBody>
      </p:sp>
    </p:spTree>
    <p:extLst>
      <p:ext uri="{BB962C8B-B14F-4D97-AF65-F5344CB8AC3E}">
        <p14:creationId xmlns:p14="http://schemas.microsoft.com/office/powerpoint/2010/main" val="15235073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Docent </a:t>
            </a:r>
            <a:r>
              <a:rPr lang="en-US" dirty="0" err="1" smtClean="0"/>
              <a:t>loopt</a:t>
            </a:r>
            <a:r>
              <a:rPr lang="en-US" dirty="0" smtClean="0"/>
              <a:t> </a:t>
            </a:r>
            <a:r>
              <a:rPr lang="en-US" dirty="0" err="1" smtClean="0"/>
              <a:t>snel</a:t>
            </a:r>
            <a:r>
              <a:rPr lang="en-US" dirty="0" smtClean="0"/>
              <a:t> </a:t>
            </a:r>
            <a:r>
              <a:rPr lang="en-US" dirty="0" err="1" smtClean="0"/>
              <a:t>weg</a:t>
            </a:r>
            <a:r>
              <a:rPr lang="en-US" dirty="0" smtClean="0"/>
              <a:t> van </a:t>
            </a:r>
            <a:r>
              <a:rPr lang="en-US" dirty="0" err="1" smtClean="0"/>
              <a:t>oorsprong</a:t>
            </a:r>
            <a:r>
              <a:rPr lang="en-US" dirty="0" smtClean="0"/>
              <a:t> en </a:t>
            </a:r>
            <a:r>
              <a:rPr lang="en-US" dirty="0" err="1" smtClean="0"/>
              <a:t>keert</a:t>
            </a:r>
            <a:r>
              <a:rPr lang="en-US" dirty="0" smtClean="0"/>
              <a:t> </a:t>
            </a:r>
            <a:r>
              <a:rPr lang="en-US" dirty="0" err="1" smtClean="0"/>
              <a:t>dan</a:t>
            </a:r>
            <a:r>
              <a:rPr lang="en-US" dirty="0" smtClean="0"/>
              <a:t> </a:t>
            </a:r>
            <a:r>
              <a:rPr lang="en-US" dirty="0" err="1" smtClean="0"/>
              <a:t>langzaam</a:t>
            </a:r>
            <a:r>
              <a:rPr lang="en-US" dirty="0" smtClean="0"/>
              <a:t> </a:t>
            </a:r>
            <a:r>
              <a:rPr lang="en-US" dirty="0" err="1" smtClean="0"/>
              <a:t>terug</a:t>
            </a:r>
            <a:r>
              <a:rPr lang="en-US" dirty="0" smtClean="0"/>
              <a:t>.</a:t>
            </a:r>
            <a:endParaRPr lang="en-US" dirty="0"/>
          </a:p>
        </p:txBody>
      </p:sp>
      <p:sp>
        <p:nvSpPr>
          <p:cNvPr id="4" name="Tijdelijke aanduiding voor dianummer 3"/>
          <p:cNvSpPr>
            <a:spLocks noGrp="1"/>
          </p:cNvSpPr>
          <p:nvPr>
            <p:ph type="sldNum" sz="quarter" idx="10"/>
          </p:nvPr>
        </p:nvSpPr>
        <p:spPr/>
        <p:txBody>
          <a:bodyPr/>
          <a:lstStyle/>
          <a:p>
            <a:fld id="{FC9816F7-1C04-4EF3-9BCC-DE1BE8027476}" type="slidenum">
              <a:rPr lang="en-US" smtClean="0"/>
              <a:pPr/>
              <a:t>26</a:t>
            </a:fld>
            <a:endParaRPr lang="en-US"/>
          </a:p>
        </p:txBody>
      </p:sp>
    </p:spTree>
    <p:extLst>
      <p:ext uri="{BB962C8B-B14F-4D97-AF65-F5344CB8AC3E}">
        <p14:creationId xmlns:p14="http://schemas.microsoft.com/office/powerpoint/2010/main" val="2475884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fld id="{FC9816F7-1C04-4EF3-9BCC-DE1BE8027476}" type="slidenum">
              <a:rPr lang="en-US" smtClean="0"/>
              <a:pPr/>
              <a:t>27</a:t>
            </a:fld>
            <a:endParaRPr lang="en-US"/>
          </a:p>
        </p:txBody>
      </p:sp>
    </p:spTree>
    <p:extLst>
      <p:ext uri="{BB962C8B-B14F-4D97-AF65-F5344CB8AC3E}">
        <p14:creationId xmlns:p14="http://schemas.microsoft.com/office/powerpoint/2010/main" val="18787460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Veel</a:t>
            </a:r>
            <a:r>
              <a:rPr lang="en-US" dirty="0" smtClean="0"/>
              <a:t> </a:t>
            </a:r>
            <a:r>
              <a:rPr lang="en-US" dirty="0" err="1" smtClean="0"/>
              <a:t>voorkomende</a:t>
            </a:r>
            <a:r>
              <a:rPr lang="en-US" dirty="0" smtClean="0"/>
              <a:t> </a:t>
            </a:r>
            <a:r>
              <a:rPr lang="en-US" dirty="0" err="1" smtClean="0"/>
              <a:t>fout</a:t>
            </a:r>
            <a:r>
              <a:rPr lang="en-US" dirty="0" smtClean="0"/>
              <a:t>. </a:t>
            </a:r>
            <a:r>
              <a:rPr lang="en-US" dirty="0" err="1" smtClean="0"/>
              <a:t>Plenair</a:t>
            </a:r>
            <a:r>
              <a:rPr lang="en-US" dirty="0" smtClean="0"/>
              <a:t> </a:t>
            </a:r>
            <a:r>
              <a:rPr lang="en-US" dirty="0" err="1" smtClean="0"/>
              <a:t>terugkoppelen</a:t>
            </a:r>
            <a:r>
              <a:rPr lang="en-US" dirty="0" smtClean="0"/>
              <a:t>. En </a:t>
            </a:r>
            <a:r>
              <a:rPr lang="en-US" dirty="0" err="1" smtClean="0"/>
              <a:t>dan</a:t>
            </a:r>
            <a:r>
              <a:rPr lang="en-US" dirty="0" smtClean="0"/>
              <a:t> </a:t>
            </a:r>
            <a:r>
              <a:rPr lang="en-US" dirty="0" err="1" smtClean="0"/>
              <a:t>nog</a:t>
            </a:r>
            <a:r>
              <a:rPr lang="en-US" dirty="0" smtClean="0"/>
              <a:t> </a:t>
            </a:r>
            <a:r>
              <a:rPr lang="en-US" dirty="0" err="1" smtClean="0"/>
              <a:t>een</a:t>
            </a:r>
            <a:r>
              <a:rPr lang="en-US" dirty="0" smtClean="0"/>
              <a:t> </a:t>
            </a:r>
            <a:r>
              <a:rPr lang="en-US" dirty="0" err="1" smtClean="0"/>
              <a:t>nieuwe</a:t>
            </a:r>
            <a:r>
              <a:rPr lang="en-US" dirty="0" smtClean="0"/>
              <a:t> </a:t>
            </a:r>
            <a:r>
              <a:rPr lang="en-US" dirty="0" err="1" smtClean="0"/>
              <a:t>grafiek</a:t>
            </a:r>
            <a:r>
              <a:rPr lang="en-US" dirty="0" smtClean="0"/>
              <a:t> </a:t>
            </a:r>
            <a:r>
              <a:rPr lang="en-US" dirty="0" err="1" smtClean="0"/>
              <a:t>geven</a:t>
            </a:r>
            <a:r>
              <a:rPr lang="en-US" dirty="0" smtClean="0"/>
              <a:t> </a:t>
            </a:r>
            <a:r>
              <a:rPr lang="en-US" dirty="0" err="1" smtClean="0"/>
              <a:t>opdat</a:t>
            </a:r>
            <a:r>
              <a:rPr lang="en-US" dirty="0" smtClean="0"/>
              <a:t> </a:t>
            </a:r>
            <a:r>
              <a:rPr lang="en-US" dirty="0" err="1" smtClean="0"/>
              <a:t>leerlingen</a:t>
            </a:r>
            <a:r>
              <a:rPr lang="en-US" dirty="0" smtClean="0"/>
              <a:t> </a:t>
            </a:r>
            <a:r>
              <a:rPr lang="en-US" dirty="0" err="1" smtClean="0"/>
              <a:t>een</a:t>
            </a:r>
            <a:r>
              <a:rPr lang="en-US" dirty="0" smtClean="0"/>
              <a:t> </a:t>
            </a:r>
            <a:r>
              <a:rPr lang="en-US" dirty="0" err="1" smtClean="0"/>
              <a:t>kans</a:t>
            </a:r>
            <a:r>
              <a:rPr lang="en-US" dirty="0" smtClean="0"/>
              <a:t> </a:t>
            </a:r>
            <a:r>
              <a:rPr lang="en-US" dirty="0" err="1" smtClean="0"/>
              <a:t>hebben</a:t>
            </a:r>
            <a:r>
              <a:rPr lang="en-US" dirty="0" smtClean="0"/>
              <a:t> </a:t>
            </a:r>
            <a:r>
              <a:rPr lang="en-US" dirty="0" err="1" smtClean="0"/>
              <a:t>zich</a:t>
            </a:r>
            <a:r>
              <a:rPr lang="en-US" baseline="0" dirty="0" smtClean="0"/>
              <a:t> </a:t>
            </a:r>
            <a:r>
              <a:rPr lang="en-US" baseline="0" dirty="0" err="1" smtClean="0"/>
              <a:t>te</a:t>
            </a:r>
            <a:r>
              <a:rPr lang="en-US" baseline="0" dirty="0" smtClean="0"/>
              <a:t> </a:t>
            </a:r>
            <a:r>
              <a:rPr lang="en-US" baseline="0" dirty="0" err="1" smtClean="0"/>
              <a:t>verbeteren</a:t>
            </a:r>
            <a:r>
              <a:rPr lang="en-US" baseline="0" dirty="0" smtClean="0"/>
              <a:t> en </a:t>
            </a:r>
            <a:r>
              <a:rPr lang="en-US" baseline="0" dirty="0" err="1" smtClean="0"/>
              <a:t>zelfvertrouwen</a:t>
            </a:r>
            <a:r>
              <a:rPr lang="en-US" baseline="0" dirty="0" smtClean="0"/>
              <a:t> </a:t>
            </a:r>
            <a:r>
              <a:rPr lang="en-US" baseline="0" dirty="0" err="1" smtClean="0"/>
              <a:t>te</a:t>
            </a:r>
            <a:r>
              <a:rPr lang="en-US" baseline="0" dirty="0" smtClean="0"/>
              <a:t> </a:t>
            </a:r>
            <a:r>
              <a:rPr lang="en-US" baseline="0" dirty="0" err="1" smtClean="0"/>
              <a:t>krijgen</a:t>
            </a:r>
            <a:r>
              <a:rPr lang="en-US" baseline="0" dirty="0" smtClean="0"/>
              <a:t>. E docent </a:t>
            </a:r>
            <a:r>
              <a:rPr lang="en-US" baseline="0" dirty="0" err="1" smtClean="0"/>
              <a:t>tekent</a:t>
            </a:r>
            <a:r>
              <a:rPr lang="en-US" baseline="0" dirty="0" smtClean="0"/>
              <a:t> </a:t>
            </a:r>
            <a:r>
              <a:rPr lang="en-US" baseline="0" dirty="0" err="1" smtClean="0"/>
              <a:t>een</a:t>
            </a:r>
            <a:r>
              <a:rPr lang="en-US" baseline="0" dirty="0" smtClean="0"/>
              <a:t> </a:t>
            </a:r>
            <a:r>
              <a:rPr lang="en-US" baseline="0" dirty="0" err="1" smtClean="0"/>
              <a:t>grafiek</a:t>
            </a:r>
            <a:r>
              <a:rPr lang="en-US" baseline="0" dirty="0" smtClean="0"/>
              <a:t> op het </a:t>
            </a:r>
            <a:r>
              <a:rPr lang="en-US" baseline="0" dirty="0" err="1" smtClean="0"/>
              <a:t>bord</a:t>
            </a:r>
            <a:r>
              <a:rPr lang="en-US" baseline="0" dirty="0" smtClean="0"/>
              <a:t> en </a:t>
            </a:r>
            <a:r>
              <a:rPr lang="en-US" baseline="0" dirty="0" err="1" smtClean="0"/>
              <a:t>groepjes</a:t>
            </a:r>
            <a:r>
              <a:rPr lang="en-US" baseline="0" dirty="0" smtClean="0"/>
              <a:t> </a:t>
            </a:r>
            <a:r>
              <a:rPr lang="en-US" baseline="0" dirty="0" err="1" smtClean="0"/>
              <a:t>leerlingen</a:t>
            </a:r>
            <a:r>
              <a:rPr lang="en-US" baseline="0" dirty="0" smtClean="0"/>
              <a:t> </a:t>
            </a:r>
            <a:r>
              <a:rPr lang="en-US" baseline="0" dirty="0" err="1" smtClean="0"/>
              <a:t>moeten</a:t>
            </a:r>
            <a:r>
              <a:rPr lang="en-US" baseline="0" dirty="0" smtClean="0"/>
              <a:t> de </a:t>
            </a:r>
            <a:r>
              <a:rPr lang="en-US" baseline="0" dirty="0" err="1" smtClean="0"/>
              <a:t>beweging</a:t>
            </a:r>
            <a:r>
              <a:rPr lang="en-US" baseline="0" dirty="0" smtClean="0"/>
              <a:t> </a:t>
            </a:r>
            <a:r>
              <a:rPr lang="en-US" baseline="0" dirty="0" err="1" smtClean="0"/>
              <a:t>uitvoeren</a:t>
            </a:r>
            <a:r>
              <a:rPr lang="en-US" baseline="0" dirty="0" smtClean="0"/>
              <a:t>. Dan is het </a:t>
            </a:r>
            <a:r>
              <a:rPr lang="en-US" baseline="0" dirty="0" err="1" smtClean="0"/>
              <a:t>geen</a:t>
            </a:r>
            <a:r>
              <a:rPr lang="en-US" baseline="0" dirty="0" smtClean="0"/>
              <a:t> </a:t>
            </a:r>
            <a:r>
              <a:rPr lang="en-US" i="1" baseline="0" dirty="0" err="1" smtClean="0"/>
              <a:t>snelle</a:t>
            </a:r>
            <a:r>
              <a:rPr lang="en-US" baseline="0" dirty="0" smtClean="0"/>
              <a:t> feedback </a:t>
            </a:r>
            <a:r>
              <a:rPr lang="en-US" baseline="0" dirty="0" err="1" smtClean="0"/>
              <a:t>meer</a:t>
            </a:r>
            <a:r>
              <a:rPr lang="en-US" baseline="0" dirty="0" smtClean="0"/>
              <a:t>, maar de docent </a:t>
            </a:r>
            <a:r>
              <a:rPr lang="en-US" baseline="0" dirty="0" err="1" smtClean="0"/>
              <a:t>kan</a:t>
            </a:r>
            <a:r>
              <a:rPr lang="en-US" baseline="0" dirty="0" smtClean="0"/>
              <a:t> </a:t>
            </a:r>
            <a:r>
              <a:rPr lang="en-US" baseline="0" dirty="0" err="1" smtClean="0"/>
              <a:t>wel</a:t>
            </a:r>
            <a:r>
              <a:rPr lang="en-US" baseline="0" dirty="0" smtClean="0"/>
              <a:t> </a:t>
            </a:r>
            <a:r>
              <a:rPr lang="en-US" baseline="0" dirty="0" err="1" smtClean="0"/>
              <a:t>zien</a:t>
            </a:r>
            <a:r>
              <a:rPr lang="en-US" baseline="0" dirty="0" smtClean="0"/>
              <a:t> of </a:t>
            </a:r>
            <a:r>
              <a:rPr lang="en-US" baseline="0" dirty="0" err="1" smtClean="0"/>
              <a:t>leerlingen</a:t>
            </a:r>
            <a:r>
              <a:rPr lang="en-US" baseline="0" dirty="0" smtClean="0"/>
              <a:t> de </a:t>
            </a:r>
            <a:r>
              <a:rPr lang="en-US" baseline="0" dirty="0" err="1" smtClean="0"/>
              <a:t>grafiek</a:t>
            </a:r>
            <a:r>
              <a:rPr lang="en-US" baseline="0" dirty="0" smtClean="0"/>
              <a:t> correct </a:t>
            </a:r>
            <a:r>
              <a:rPr lang="en-US" baseline="0" dirty="0" err="1" smtClean="0"/>
              <a:t>vertalen</a:t>
            </a:r>
            <a:r>
              <a:rPr lang="en-US" baseline="0" dirty="0" smtClean="0"/>
              <a:t> </a:t>
            </a:r>
            <a:r>
              <a:rPr lang="en-US" baseline="0" dirty="0" err="1" smtClean="0"/>
              <a:t>naar</a:t>
            </a:r>
            <a:r>
              <a:rPr lang="en-US" baseline="0" dirty="0" smtClean="0"/>
              <a:t> </a:t>
            </a:r>
            <a:r>
              <a:rPr lang="en-US" baseline="0" dirty="0" err="1" smtClean="0"/>
              <a:t>een</a:t>
            </a:r>
            <a:r>
              <a:rPr lang="en-US" baseline="0" dirty="0" smtClean="0"/>
              <a:t> </a:t>
            </a:r>
            <a:r>
              <a:rPr lang="en-US" baseline="0" dirty="0" err="1" smtClean="0"/>
              <a:t>beweging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034F898-272B-4F76-971D-AC7AC7D35A65}" type="slidenum">
              <a:rPr lang="en-US" smtClean="0"/>
              <a:pPr/>
              <a:t>28</a:t>
            </a:fld>
            <a:endParaRPr lang="en-US"/>
          </a:p>
        </p:txBody>
      </p:sp>
    </p:spTree>
    <p:extLst>
      <p:ext uri="{BB962C8B-B14F-4D97-AF65-F5344CB8AC3E}">
        <p14:creationId xmlns:p14="http://schemas.microsoft.com/office/powerpoint/2010/main" val="21228095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smtClean="0"/>
              <a:t>Spreekt</a:t>
            </a:r>
            <a:r>
              <a:rPr lang="en-US" dirty="0" smtClean="0"/>
              <a:t> </a:t>
            </a:r>
            <a:r>
              <a:rPr lang="en-US" dirty="0" err="1" smtClean="0"/>
              <a:t>voor</a:t>
            </a:r>
            <a:r>
              <a:rPr lang="en-US" baseline="0" dirty="0" smtClean="0"/>
              <a:t> </a:t>
            </a:r>
            <a:r>
              <a:rPr lang="en-US" baseline="0" dirty="0" err="1" smtClean="0"/>
              <a:t>zich</a:t>
            </a:r>
            <a:endParaRPr lang="en-US" dirty="0"/>
          </a:p>
        </p:txBody>
      </p:sp>
      <p:sp>
        <p:nvSpPr>
          <p:cNvPr id="4" name="Tijdelijke aanduiding voor dianummer 3"/>
          <p:cNvSpPr>
            <a:spLocks noGrp="1"/>
          </p:cNvSpPr>
          <p:nvPr>
            <p:ph type="sldNum" sz="quarter" idx="10"/>
          </p:nvPr>
        </p:nvSpPr>
        <p:spPr/>
        <p:txBody>
          <a:bodyPr/>
          <a:lstStyle/>
          <a:p>
            <a:fld id="{FC9816F7-1C04-4EF3-9BCC-DE1BE8027476}" type="slidenum">
              <a:rPr lang="en-US" smtClean="0"/>
              <a:pPr/>
              <a:t>29</a:t>
            </a:fld>
            <a:endParaRPr lang="en-US"/>
          </a:p>
        </p:txBody>
      </p:sp>
    </p:spTree>
    <p:extLst>
      <p:ext uri="{BB962C8B-B14F-4D97-AF65-F5344CB8AC3E}">
        <p14:creationId xmlns:p14="http://schemas.microsoft.com/office/powerpoint/2010/main" val="3905463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jdelijke aanduiding voor dia-afbeelding 1"/>
          <p:cNvSpPr>
            <a:spLocks noGrp="1" noRot="1" noChangeAspect="1" noTextEdit="1"/>
          </p:cNvSpPr>
          <p:nvPr>
            <p:ph type="sldImg"/>
          </p:nvPr>
        </p:nvSpPr>
        <p:spPr>
          <a:ln/>
        </p:spPr>
      </p:sp>
      <p:sp>
        <p:nvSpPr>
          <p:cNvPr id="86019"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dirty="0" smtClean="0"/>
              <a:t>Spreekt voor</a:t>
            </a:r>
            <a:r>
              <a:rPr lang="nl-NL" baseline="0" dirty="0" smtClean="0"/>
              <a:t> zich.</a:t>
            </a:r>
            <a:endParaRPr lang="nl-NL" dirty="0" smtClean="0"/>
          </a:p>
        </p:txBody>
      </p:sp>
      <p:sp>
        <p:nvSpPr>
          <p:cNvPr id="86020"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6EC251E-DC3D-4F09-A8CB-4928A869FA40}" type="slidenum">
              <a:rPr lang="en-US" smtClean="0">
                <a:latin typeface="Times New Roman" pitchFamily="18" charset="0"/>
              </a:rPr>
              <a:pPr/>
              <a:t>30</a:t>
            </a:fld>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smtClean="0"/>
              <a:t>Als</a:t>
            </a:r>
            <a:r>
              <a:rPr lang="en-US" dirty="0" smtClean="0"/>
              <a:t> </a:t>
            </a:r>
            <a:r>
              <a:rPr lang="en-US" dirty="0" err="1" smtClean="0"/>
              <a:t>iets</a:t>
            </a:r>
            <a:r>
              <a:rPr lang="en-US" dirty="0" smtClean="0"/>
              <a:t> </a:t>
            </a:r>
            <a:r>
              <a:rPr lang="en-US" dirty="0" err="1" smtClean="0"/>
              <a:t>eenmaal</a:t>
            </a:r>
            <a:r>
              <a:rPr lang="en-US" dirty="0" smtClean="0"/>
              <a:t> </a:t>
            </a:r>
            <a:r>
              <a:rPr lang="en-US" dirty="0" err="1" smtClean="0"/>
              <a:t>ingeslepen</a:t>
            </a:r>
            <a:r>
              <a:rPr lang="en-US" dirty="0" smtClean="0"/>
              <a:t> is …….. </a:t>
            </a:r>
            <a:r>
              <a:rPr lang="en-US" dirty="0" err="1" smtClean="0"/>
              <a:t>Kardinaal</a:t>
            </a:r>
            <a:r>
              <a:rPr lang="en-US" baseline="0" dirty="0" smtClean="0"/>
              <a:t> Wolsey </a:t>
            </a:r>
            <a:r>
              <a:rPr lang="en-US" baseline="0" dirty="0" err="1" smtClean="0"/>
              <a:t>snapte</a:t>
            </a:r>
            <a:r>
              <a:rPr lang="en-US" baseline="0" dirty="0" smtClean="0"/>
              <a:t> </a:t>
            </a:r>
            <a:r>
              <a:rPr lang="en-US" baseline="0" dirty="0" err="1" smtClean="0"/>
              <a:t>dat</a:t>
            </a:r>
            <a:r>
              <a:rPr lang="en-US" baseline="0" dirty="0" smtClean="0"/>
              <a:t> al.</a:t>
            </a:r>
            <a:endParaRPr lang="en-US" dirty="0"/>
          </a:p>
        </p:txBody>
      </p:sp>
      <p:sp>
        <p:nvSpPr>
          <p:cNvPr id="4" name="Tijdelijke aanduiding voor dianummer 3"/>
          <p:cNvSpPr>
            <a:spLocks noGrp="1"/>
          </p:cNvSpPr>
          <p:nvPr>
            <p:ph type="sldNum" sz="quarter" idx="10"/>
          </p:nvPr>
        </p:nvSpPr>
        <p:spPr/>
        <p:txBody>
          <a:bodyPr/>
          <a:lstStyle/>
          <a:p>
            <a:fld id="{D034F898-272B-4F76-971D-AC7AC7D35A65}" type="slidenum">
              <a:rPr lang="en-US" smtClean="0"/>
              <a:pPr/>
              <a:t>4</a:t>
            </a:fld>
            <a:endParaRPr lang="en-US"/>
          </a:p>
        </p:txBody>
      </p:sp>
    </p:spTree>
    <p:extLst>
      <p:ext uri="{BB962C8B-B14F-4D97-AF65-F5344CB8AC3E}">
        <p14:creationId xmlns:p14="http://schemas.microsoft.com/office/powerpoint/2010/main" val="28748042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B05D72-1D05-4366-9E02-F3541461DEF2}" type="slidenum">
              <a:rPr lang="en-US"/>
              <a:pPr/>
              <a:t>31</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nl-NL"/>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29B2EA-0C6F-41BE-8B5F-E9C6EE812950}" type="slidenum">
              <a:rPr lang="en-US"/>
              <a:pPr/>
              <a:t>32</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xfrm>
            <a:off x="976045" y="4559954"/>
            <a:ext cx="5363110" cy="4322391"/>
          </a:xfrm>
        </p:spPr>
        <p:txBody>
          <a:bodyPr/>
          <a:lstStyle/>
          <a:p>
            <a:r>
              <a:rPr lang="nl-NL" dirty="0" smtClean="0"/>
              <a:t>Welke ideeen hebben leerlingen over een nieuw onderwerp?</a:t>
            </a:r>
            <a:endParaRPr lang="nl-NL"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0BE7BF-0865-4B1F-95FF-12548648BAC1}" type="slidenum">
              <a:rPr lang="en-US"/>
              <a:pPr/>
              <a:t>33</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xfrm>
            <a:off x="976045" y="4559954"/>
            <a:ext cx="5363110" cy="4322391"/>
          </a:xfrm>
        </p:spPr>
        <p:txBody>
          <a:bodyPr/>
          <a:lstStyle/>
          <a:p>
            <a:endParaRPr lang="nl-NL"/>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Dit</a:t>
            </a:r>
            <a:r>
              <a:rPr lang="en-US" dirty="0" smtClean="0"/>
              <a:t> </a:t>
            </a:r>
            <a:r>
              <a:rPr lang="en-US" dirty="0" err="1" smtClean="0"/>
              <a:t>komt</a:t>
            </a:r>
            <a:r>
              <a:rPr lang="en-US" dirty="0" smtClean="0"/>
              <a:t> </a:t>
            </a:r>
            <a:r>
              <a:rPr lang="en-US" dirty="0" err="1" smtClean="0"/>
              <a:t>uit</a:t>
            </a:r>
            <a:r>
              <a:rPr lang="en-US" dirty="0" smtClean="0"/>
              <a:t> </a:t>
            </a:r>
            <a:r>
              <a:rPr lang="en-US" dirty="0" err="1" smtClean="0"/>
              <a:t>vakdidactiek</a:t>
            </a:r>
            <a:r>
              <a:rPr lang="en-US" dirty="0" smtClean="0"/>
              <a:t> </a:t>
            </a:r>
            <a:r>
              <a:rPr lang="en-US" dirty="0" err="1" smtClean="0"/>
              <a:t>onderzoek</a:t>
            </a:r>
            <a:r>
              <a:rPr lang="en-US" dirty="0" smtClean="0"/>
              <a:t> door </a:t>
            </a:r>
            <a:r>
              <a:rPr lang="en-US" dirty="0" err="1" smtClean="0"/>
              <a:t>Novick</a:t>
            </a:r>
            <a:r>
              <a:rPr lang="en-US" dirty="0" smtClean="0"/>
              <a:t> en Nussbaum. Op </a:t>
            </a:r>
            <a:r>
              <a:rPr lang="en-US" dirty="0" err="1" smtClean="0"/>
              <a:t>zich</a:t>
            </a:r>
            <a:r>
              <a:rPr lang="en-US" dirty="0" smtClean="0"/>
              <a:t> heel </a:t>
            </a:r>
            <a:r>
              <a:rPr lang="en-US" dirty="0" err="1" smtClean="0"/>
              <a:t>logische</a:t>
            </a:r>
            <a:r>
              <a:rPr lang="en-US" dirty="0" smtClean="0"/>
              <a:t> </a:t>
            </a:r>
            <a:r>
              <a:rPr lang="en-US" dirty="0" err="1" smtClean="0"/>
              <a:t>antwoorden</a:t>
            </a:r>
            <a:r>
              <a:rPr lang="en-US" dirty="0" smtClean="0"/>
              <a:t> van </a:t>
            </a:r>
            <a:r>
              <a:rPr lang="en-US" dirty="0" err="1" smtClean="0"/>
              <a:t>leerlingen</a:t>
            </a:r>
            <a:r>
              <a:rPr lang="en-US" dirty="0" smtClean="0"/>
              <a:t>. </a:t>
            </a:r>
            <a:r>
              <a:rPr lang="en-US" dirty="0" err="1" smtClean="0"/>
              <a:t>Voor</a:t>
            </a:r>
            <a:r>
              <a:rPr lang="en-US" dirty="0" smtClean="0"/>
              <a:t> </a:t>
            </a:r>
            <a:r>
              <a:rPr lang="en-US" dirty="0" err="1" smtClean="0"/>
              <a:t>elke</a:t>
            </a:r>
            <a:r>
              <a:rPr lang="en-US" dirty="0" smtClean="0"/>
              <a:t> </a:t>
            </a:r>
            <a:r>
              <a:rPr lang="en-US" dirty="0" err="1" smtClean="0"/>
              <a:t>tekening</a:t>
            </a:r>
            <a:r>
              <a:rPr lang="en-US" dirty="0" smtClean="0"/>
              <a:t> is </a:t>
            </a:r>
            <a:r>
              <a:rPr lang="en-US" dirty="0" err="1" smtClean="0"/>
              <a:t>wel</a:t>
            </a:r>
            <a:r>
              <a:rPr lang="en-US" baseline="0" dirty="0" smtClean="0"/>
              <a:t> </a:t>
            </a:r>
            <a:r>
              <a:rPr lang="en-US" baseline="0" dirty="0" err="1" smtClean="0"/>
              <a:t>wat</a:t>
            </a:r>
            <a:r>
              <a:rPr lang="en-US" baseline="0" dirty="0" smtClean="0"/>
              <a:t> </a:t>
            </a:r>
            <a:r>
              <a:rPr lang="en-US" baseline="0" dirty="0" err="1" smtClean="0"/>
              <a:t>te</a:t>
            </a:r>
            <a:r>
              <a:rPr lang="en-US" baseline="0" dirty="0" smtClean="0"/>
              <a:t> </a:t>
            </a:r>
            <a:r>
              <a:rPr lang="en-US" baseline="0" dirty="0" err="1" smtClean="0"/>
              <a:t>zeggen</a:t>
            </a:r>
            <a:r>
              <a:rPr lang="en-US" baseline="0" dirty="0" smtClean="0"/>
              <a:t>. Maar hoe </a:t>
            </a:r>
            <a:r>
              <a:rPr lang="en-US" baseline="0" dirty="0" err="1" smtClean="0"/>
              <a:t>ziet</a:t>
            </a:r>
            <a:r>
              <a:rPr lang="en-US" baseline="0" dirty="0" smtClean="0"/>
              <a:t> </a:t>
            </a:r>
            <a:r>
              <a:rPr lang="en-US" baseline="0" dirty="0" err="1" smtClean="0"/>
              <a:t>lucht</a:t>
            </a:r>
            <a:r>
              <a:rPr lang="en-US" baseline="0" dirty="0" smtClean="0"/>
              <a:t> </a:t>
            </a:r>
            <a:r>
              <a:rPr lang="en-US" baseline="0" dirty="0" err="1" smtClean="0"/>
              <a:t>er</a:t>
            </a:r>
            <a:r>
              <a:rPr lang="en-US" baseline="0" dirty="0" smtClean="0"/>
              <a:t> nu </a:t>
            </a:r>
            <a:r>
              <a:rPr lang="en-US" baseline="0" dirty="0" err="1" smtClean="0"/>
              <a:t>echt</a:t>
            </a:r>
            <a:r>
              <a:rPr lang="en-US" baseline="0" dirty="0" smtClean="0"/>
              <a:t> </a:t>
            </a:r>
            <a:r>
              <a:rPr lang="en-US" baseline="0" dirty="0" err="1" smtClean="0"/>
              <a:t>uit</a:t>
            </a:r>
            <a:r>
              <a:rPr lang="en-US" baseline="0" dirty="0" smtClean="0"/>
              <a:t> </a:t>
            </a:r>
            <a:r>
              <a:rPr lang="en-US" baseline="0" dirty="0" err="1" smtClean="0"/>
              <a:t>onder</a:t>
            </a:r>
            <a:r>
              <a:rPr lang="en-US" baseline="0" dirty="0" smtClean="0"/>
              <a:t> </a:t>
            </a:r>
            <a:r>
              <a:rPr lang="en-US" baseline="0" dirty="0" err="1" smtClean="0"/>
              <a:t>een</a:t>
            </a:r>
            <a:r>
              <a:rPr lang="en-US" baseline="0" dirty="0" smtClean="0"/>
              <a:t> </a:t>
            </a:r>
            <a:r>
              <a:rPr lang="en-US" baseline="0" dirty="0" err="1" smtClean="0"/>
              <a:t>supermicroscoop</a:t>
            </a:r>
            <a:r>
              <a:rPr lang="en-US" baseline="0" dirty="0" smtClean="0"/>
              <a:t>? </a:t>
            </a:r>
            <a:r>
              <a:rPr lang="en-US" dirty="0" smtClean="0"/>
              <a:t>Nu</a:t>
            </a:r>
            <a:r>
              <a:rPr lang="en-US" baseline="0" dirty="0" smtClean="0"/>
              <a:t> </a:t>
            </a:r>
            <a:r>
              <a:rPr lang="en-US" baseline="0" dirty="0" err="1" smtClean="0"/>
              <a:t>discussie</a:t>
            </a:r>
            <a:r>
              <a:rPr lang="en-US" baseline="0" dirty="0" smtClean="0"/>
              <a:t>, </a:t>
            </a:r>
            <a:r>
              <a:rPr lang="en-US" baseline="0" dirty="0" err="1" smtClean="0"/>
              <a:t>laat</a:t>
            </a:r>
            <a:r>
              <a:rPr lang="en-US" baseline="0" dirty="0" smtClean="0"/>
              <a:t> de </a:t>
            </a:r>
            <a:r>
              <a:rPr lang="en-US" baseline="0" dirty="0" err="1" smtClean="0"/>
              <a:t>leerlingen</a:t>
            </a:r>
            <a:r>
              <a:rPr lang="en-US" baseline="0" dirty="0" smtClean="0"/>
              <a:t> maar </a:t>
            </a:r>
            <a:r>
              <a:rPr lang="en-US" baseline="0" dirty="0" err="1" smtClean="0"/>
              <a:t>praten</a:t>
            </a:r>
            <a:r>
              <a:rPr lang="en-US" baseline="0" dirty="0" smtClean="0"/>
              <a:t> over </a:t>
            </a:r>
            <a:r>
              <a:rPr lang="en-US" baseline="0" dirty="0" err="1" smtClean="0"/>
              <a:t>hun</a:t>
            </a:r>
            <a:r>
              <a:rPr lang="en-US" baseline="0" dirty="0" smtClean="0"/>
              <a:t> </a:t>
            </a:r>
            <a:r>
              <a:rPr lang="en-US" baseline="0" dirty="0" err="1" smtClean="0"/>
              <a:t>argumenten</a:t>
            </a:r>
            <a:r>
              <a:rPr lang="en-US" baseline="0" dirty="0" smtClean="0"/>
              <a:t> en </a:t>
            </a:r>
            <a:r>
              <a:rPr lang="en-US" baseline="0" dirty="0" err="1" smtClean="0"/>
              <a:t>zie</a:t>
            </a:r>
            <a:r>
              <a:rPr lang="en-US" baseline="0" dirty="0" smtClean="0"/>
              <a:t> of de </a:t>
            </a:r>
            <a:r>
              <a:rPr lang="en-US" baseline="0" dirty="0" err="1" smtClean="0"/>
              <a:t>antwoorden</a:t>
            </a:r>
            <a:r>
              <a:rPr lang="en-US" baseline="0" dirty="0" smtClean="0"/>
              <a:t> </a:t>
            </a:r>
            <a:r>
              <a:rPr lang="en-US" baseline="0" dirty="0" err="1" smtClean="0"/>
              <a:t>convergeren</a:t>
            </a:r>
            <a:r>
              <a:rPr lang="en-US" baseline="0" dirty="0" smtClean="0"/>
              <a:t> </a:t>
            </a:r>
            <a:r>
              <a:rPr lang="en-US" baseline="0" dirty="0" err="1" smtClean="0"/>
              <a:t>naar</a:t>
            </a:r>
            <a:r>
              <a:rPr lang="en-US" baseline="0" dirty="0" smtClean="0"/>
              <a:t> </a:t>
            </a:r>
            <a:r>
              <a:rPr lang="en-US" baseline="0" dirty="0" err="1" smtClean="0"/>
              <a:t>een</a:t>
            </a:r>
            <a:r>
              <a:rPr lang="en-US" baseline="0" dirty="0" smtClean="0"/>
              <a:t> </a:t>
            </a:r>
            <a:r>
              <a:rPr lang="en-US" baseline="0" dirty="0" err="1" smtClean="0"/>
              <a:t>betere</a:t>
            </a:r>
            <a:r>
              <a:rPr lang="en-US" baseline="0" dirty="0" smtClean="0"/>
              <a:t> </a:t>
            </a:r>
            <a:r>
              <a:rPr lang="en-US" baseline="0" dirty="0" err="1" smtClean="0"/>
              <a:t>voorstelling</a:t>
            </a:r>
            <a:r>
              <a:rPr lang="en-US" baseline="0" dirty="0" smtClean="0"/>
              <a:t>. En </a:t>
            </a:r>
            <a:r>
              <a:rPr lang="en-US" baseline="0" dirty="0" err="1" smtClean="0"/>
              <a:t>dan</a:t>
            </a:r>
            <a:r>
              <a:rPr lang="en-US" baseline="0" dirty="0" smtClean="0"/>
              <a:t> </a:t>
            </a:r>
            <a:r>
              <a:rPr lang="en-US" baseline="0" dirty="0" err="1" smtClean="0"/>
              <a:t>een</a:t>
            </a:r>
            <a:r>
              <a:rPr lang="en-US" baseline="0" dirty="0" smtClean="0"/>
              <a:t> </a:t>
            </a:r>
            <a:r>
              <a:rPr lang="en-US" baseline="0" dirty="0" err="1" smtClean="0"/>
              <a:t>leerlijn</a:t>
            </a:r>
            <a:r>
              <a:rPr lang="en-US" baseline="0" dirty="0" smtClean="0"/>
              <a:t> </a:t>
            </a:r>
            <a:r>
              <a:rPr lang="en-US" baseline="0" dirty="0" err="1" smtClean="0"/>
              <a:t>uitzetten</a:t>
            </a:r>
            <a:r>
              <a:rPr lang="en-US" baseline="0" dirty="0" smtClean="0"/>
              <a:t>. </a:t>
            </a:r>
            <a:r>
              <a:rPr lang="en-US" baseline="0" dirty="0" err="1" smtClean="0"/>
              <a:t>Dat</a:t>
            </a:r>
            <a:r>
              <a:rPr lang="en-US" baseline="0" dirty="0" smtClean="0"/>
              <a:t> is </a:t>
            </a:r>
            <a:r>
              <a:rPr lang="en-US" baseline="0" dirty="0" err="1" smtClean="0"/>
              <a:t>niet</a:t>
            </a:r>
            <a:r>
              <a:rPr lang="en-US" baseline="0" dirty="0" smtClean="0"/>
              <a:t> </a:t>
            </a:r>
            <a:r>
              <a:rPr lang="en-US" baseline="0" dirty="0" err="1" smtClean="0"/>
              <a:t>gemakkelijk</a:t>
            </a:r>
            <a:r>
              <a:rPr lang="en-US" baseline="0" dirty="0" smtClean="0"/>
              <a:t> </a:t>
            </a:r>
            <a:r>
              <a:rPr lang="en-US" baseline="0" dirty="0" err="1" smtClean="0"/>
              <a:t>voor</a:t>
            </a:r>
            <a:r>
              <a:rPr lang="en-US" baseline="0" dirty="0" smtClean="0"/>
              <a:t> </a:t>
            </a:r>
            <a:r>
              <a:rPr lang="en-US" baseline="0" dirty="0" err="1" smtClean="0"/>
              <a:t>dit</a:t>
            </a:r>
            <a:r>
              <a:rPr lang="en-US" baseline="0" dirty="0" smtClean="0"/>
              <a:t> </a:t>
            </a:r>
            <a:r>
              <a:rPr lang="en-US" baseline="0" dirty="0" err="1" smtClean="0"/>
              <a:t>onderwerp</a:t>
            </a:r>
            <a:r>
              <a:rPr lang="en-US" baseline="0" dirty="0" smtClean="0"/>
              <a:t>, maar het is </a:t>
            </a:r>
            <a:r>
              <a:rPr lang="en-US" baseline="0" dirty="0" err="1" smtClean="0"/>
              <a:t>nuttig</a:t>
            </a:r>
            <a:r>
              <a:rPr lang="en-US" baseline="0" dirty="0" smtClean="0"/>
              <a:t> de </a:t>
            </a:r>
            <a:r>
              <a:rPr lang="en-US" baseline="0" dirty="0" err="1" smtClean="0"/>
              <a:t>voorschoolse</a:t>
            </a:r>
            <a:r>
              <a:rPr lang="en-US" baseline="0" dirty="0" smtClean="0"/>
              <a:t> </a:t>
            </a:r>
            <a:r>
              <a:rPr lang="en-US" baseline="0" dirty="0" err="1" smtClean="0"/>
              <a:t>ideeen</a:t>
            </a:r>
            <a:r>
              <a:rPr lang="en-US" baseline="0" dirty="0" smtClean="0"/>
              <a:t> van </a:t>
            </a:r>
            <a:r>
              <a:rPr lang="en-US" baseline="0" dirty="0" err="1" smtClean="0"/>
              <a:t>leerlingen</a:t>
            </a:r>
            <a:r>
              <a:rPr lang="en-US" baseline="0" dirty="0" smtClean="0"/>
              <a:t> </a:t>
            </a:r>
            <a:r>
              <a:rPr lang="en-US" baseline="0" dirty="0" err="1" smtClean="0"/>
              <a:t>te</a:t>
            </a:r>
            <a:r>
              <a:rPr lang="en-US" baseline="0" dirty="0" smtClean="0"/>
              <a:t> </a:t>
            </a:r>
            <a:r>
              <a:rPr lang="en-US" baseline="0" dirty="0" err="1" smtClean="0"/>
              <a:t>kennen</a:t>
            </a:r>
            <a:r>
              <a:rPr lang="en-US" baseline="0" dirty="0" smtClean="0"/>
              <a:t> en </a:t>
            </a:r>
            <a:r>
              <a:rPr lang="en-US" baseline="0" dirty="0" err="1" smtClean="0"/>
              <a:t>daarmee</a:t>
            </a:r>
            <a:r>
              <a:rPr lang="en-US" baseline="0" dirty="0" smtClean="0"/>
              <a:t> </a:t>
            </a:r>
            <a:r>
              <a:rPr lang="en-US" baseline="0" dirty="0" err="1" smtClean="0"/>
              <a:t>rekening</a:t>
            </a:r>
            <a:r>
              <a:rPr lang="en-US" baseline="0" dirty="0" smtClean="0"/>
              <a:t> </a:t>
            </a:r>
            <a:r>
              <a:rPr lang="en-US" baseline="0" dirty="0" err="1" smtClean="0"/>
              <a:t>te</a:t>
            </a:r>
            <a:r>
              <a:rPr lang="en-US" baseline="0" dirty="0" smtClean="0"/>
              <a:t> </a:t>
            </a:r>
            <a:r>
              <a:rPr lang="en-US" baseline="0" dirty="0" err="1" smtClean="0"/>
              <a:t>houden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034F898-272B-4F76-971D-AC7AC7D35A65}" type="slidenum">
              <a:rPr lang="en-US" smtClean="0"/>
              <a:pPr/>
              <a:t>34</a:t>
            </a:fld>
            <a:endParaRPr lang="en-US"/>
          </a:p>
        </p:txBody>
      </p:sp>
    </p:spTree>
    <p:extLst>
      <p:ext uri="{BB962C8B-B14F-4D97-AF65-F5344CB8AC3E}">
        <p14:creationId xmlns:p14="http://schemas.microsoft.com/office/powerpoint/2010/main" val="8765667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1111C5-2696-4633-9751-88E3A60B22DA}" type="slidenum">
              <a:rPr lang="en-US"/>
              <a:pPr/>
              <a:t>36</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nl-NL"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66D89D-B969-441F-8693-CEF7E312E551}" type="slidenum">
              <a:rPr lang="en-US"/>
              <a:pPr/>
              <a:t>37</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nl-NL" dirty="0" smtClean="0"/>
              <a:t>De snelle feedback kan</a:t>
            </a:r>
            <a:r>
              <a:rPr lang="nl-NL" baseline="0" dirty="0" smtClean="0"/>
              <a:t> dus voor verschillende doelen worden ingezet van voorkennis boven tafel halen tot begrip opbouwen en zelfs vaardigheden inslijpen.</a:t>
            </a:r>
            <a:endParaRPr lang="nl-NL"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4B8EC8-FDCE-42FB-9D9C-7559F76394BA}" type="slidenum">
              <a:rPr lang="en-US"/>
              <a:pPr/>
              <a:t>38</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r>
              <a:rPr lang="nl-NL" dirty="0" smtClean="0"/>
              <a:t>De natuurkunde kent veel “formats” die  snel zijn. Schetsen, diagrammen, grafieken. Soms kan met wat creativiteit zelf een “snel” format gevonden worden. Neem bijvoorbeeld de ordeneningsvraagstukken</a:t>
            </a:r>
            <a:r>
              <a:rPr lang="nl-NL" baseline="0" dirty="0" smtClean="0"/>
              <a:t> (vdBerg en Vonk, 2010. Meer ordeningsvraagstukken. NVOX 35(6), 264-266 en Vonk 2010 Ranking tasks in de natuurkunde les. </a:t>
            </a:r>
            <a:r>
              <a:rPr lang="nl-NL" baseline="0" smtClean="0"/>
              <a:t>NVOX 35(2), 62-63).</a:t>
            </a:r>
            <a:endParaRPr lang="nl-NL"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0154F0-B8C3-4F0C-AEEE-676DCCAD69E6}" type="slidenum">
              <a:rPr lang="en-US"/>
              <a:pPr/>
              <a:t>39</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nl-NL"/>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61021D-E0C9-4B90-A43A-F058A75C6677}" type="slidenum">
              <a:rPr lang="en-US"/>
              <a:pPr/>
              <a:t>40</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r>
              <a:rPr lang="nl-NL" dirty="0" smtClean="0"/>
              <a:t>Let op, hier werden de opdrachten een voor een gedaan met telkens plenaire feedback.</a:t>
            </a:r>
            <a:endParaRPr lang="nl-NL"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4059CE-80F9-4446-8F78-8DA45F4C9D66}" type="slidenum">
              <a:rPr lang="en-US"/>
              <a:pPr/>
              <a:t>41</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nl-NL" dirty="0" smtClean="0"/>
              <a:t>Een jaar laten, zelfde docente.</a:t>
            </a:r>
            <a:r>
              <a:rPr lang="nl-NL" baseline="0" dirty="0" smtClean="0"/>
              <a:t> Nu kwam een conrector langs om haar te spreken en liet ze leerlingen doorwerken aan een werkblad. Geen feedback dus. Nu zie je reeksen van fouten ontstaan. Overigens, dit waren redelijk gemakkelijke taken, veel plusjes. </a:t>
            </a:r>
            <a:r>
              <a:rPr lang="nl-NL" baseline="0" smtClean="0"/>
              <a:t>Doorgaans zullen er toch meer streepjes zijn want voor snelle feedback kies je onderwerpen waar veel fouten gemaakt worden en die ga je corrigeren.</a:t>
            </a:r>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2C0C37-E8D4-433A-A98B-B61F90157088}" type="slidenum">
              <a:rPr lang="en-US"/>
              <a:pPr/>
              <a:t>5</a:t>
            </a:fld>
            <a:endParaRPr 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xfrm>
            <a:off x="976045" y="4561497"/>
            <a:ext cx="5363110" cy="4320848"/>
          </a:xfrm>
        </p:spPr>
        <p:txBody>
          <a:bodyPr/>
          <a:lstStyle/>
          <a:p>
            <a:r>
              <a:rPr lang="nl-NL" dirty="0" smtClean="0"/>
              <a:t>De dame (leerling) is de</a:t>
            </a:r>
            <a:r>
              <a:rPr lang="nl-NL" baseline="0" dirty="0" smtClean="0"/>
              <a:t> weg kwijt in een onbekende stad. De politie (docent) heeft een perfecte kaart in zijn hoofd, maar het lukt niet die te kopieren naar het hoofd van de dame. Het leerproces kan effectiever worden gemaakt door te vragen naar voorkennis, door in de uitleg gebruik te maken van “landmarks” zoals kerken of andere opvallende gebouwen, en door elkaar te bevragen.</a:t>
            </a:r>
            <a:endParaRPr lang="nl-NL"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Hier</a:t>
            </a:r>
            <a:r>
              <a:rPr lang="en-US" baseline="0" dirty="0" smtClean="0"/>
              <a:t> </a:t>
            </a:r>
            <a:r>
              <a:rPr lang="en-US" baseline="0" dirty="0" err="1" smtClean="0"/>
              <a:t>liet</a:t>
            </a:r>
            <a:r>
              <a:rPr lang="en-US" baseline="0" dirty="0" smtClean="0"/>
              <a:t> </a:t>
            </a:r>
            <a:r>
              <a:rPr lang="en-US" baseline="0" dirty="0" err="1" smtClean="0"/>
              <a:t>ik</a:t>
            </a:r>
            <a:r>
              <a:rPr lang="en-US" baseline="0" dirty="0" smtClean="0"/>
              <a:t> </a:t>
            </a:r>
            <a:r>
              <a:rPr lang="en-US" baseline="0" dirty="0" err="1" smtClean="0"/>
              <a:t>een</a:t>
            </a:r>
            <a:r>
              <a:rPr lang="en-US" baseline="0" dirty="0" smtClean="0"/>
              <a:t> </a:t>
            </a:r>
            <a:r>
              <a:rPr lang="en-US" baseline="0" dirty="0" err="1" smtClean="0"/>
              <a:t>filmfragment</a:t>
            </a:r>
            <a:r>
              <a:rPr lang="en-US" baseline="0" dirty="0" smtClean="0"/>
              <a:t> </a:t>
            </a:r>
            <a:r>
              <a:rPr lang="en-US" baseline="0" dirty="0" err="1" smtClean="0"/>
              <a:t>zien</a:t>
            </a:r>
            <a:r>
              <a:rPr lang="en-US" baseline="0" dirty="0" smtClean="0"/>
              <a:t> van </a:t>
            </a:r>
            <a:r>
              <a:rPr lang="en-US" baseline="0" dirty="0" err="1" smtClean="0"/>
              <a:t>gebruik</a:t>
            </a:r>
            <a:r>
              <a:rPr lang="en-US" baseline="0" dirty="0" smtClean="0"/>
              <a:t> van </a:t>
            </a:r>
            <a:r>
              <a:rPr lang="en-US" baseline="0" dirty="0" err="1" smtClean="0"/>
              <a:t>snelle</a:t>
            </a:r>
            <a:r>
              <a:rPr lang="en-US" baseline="0" dirty="0" smtClean="0"/>
              <a:t> feedback </a:t>
            </a:r>
            <a:r>
              <a:rPr lang="en-US" baseline="0" dirty="0" err="1" smtClean="0"/>
              <a:t>gecombineerd</a:t>
            </a:r>
            <a:r>
              <a:rPr lang="en-US" baseline="0" dirty="0" smtClean="0"/>
              <a:t> met peer teaching door Eric Mazur, Harvard University.</a:t>
            </a:r>
            <a:endParaRPr lang="en-US" dirty="0"/>
          </a:p>
        </p:txBody>
      </p:sp>
      <p:sp>
        <p:nvSpPr>
          <p:cNvPr id="4" name="Slide Number Placeholder 3"/>
          <p:cNvSpPr>
            <a:spLocks noGrp="1"/>
          </p:cNvSpPr>
          <p:nvPr>
            <p:ph type="sldNum" sz="quarter" idx="10"/>
          </p:nvPr>
        </p:nvSpPr>
        <p:spPr/>
        <p:txBody>
          <a:bodyPr/>
          <a:lstStyle/>
          <a:p>
            <a:fld id="{D034F898-272B-4F76-971D-AC7AC7D35A65}" type="slidenum">
              <a:rPr lang="en-US" smtClean="0"/>
              <a:pPr/>
              <a:t>43</a:t>
            </a:fld>
            <a:endParaRPr lang="en-US"/>
          </a:p>
        </p:txBody>
      </p:sp>
    </p:spTree>
    <p:extLst>
      <p:ext uri="{BB962C8B-B14F-4D97-AF65-F5344CB8AC3E}">
        <p14:creationId xmlns:p14="http://schemas.microsoft.com/office/powerpoint/2010/main" val="30502940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E5F501-6152-42FE-BEAD-3B6444FECAA9}" type="slidenum">
              <a:rPr lang="en-US"/>
              <a:pPr/>
              <a:t>44</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nl-NL" dirty="0" smtClean="0"/>
              <a:t>Mogelijkheden voor snelle feedback in verschillende natuurkunde onderwerpen.</a:t>
            </a:r>
            <a:endParaRPr lang="nl-NL"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 concept cartoons kun je </a:t>
            </a:r>
            <a:r>
              <a:rPr lang="en-US" dirty="0" err="1" smtClean="0"/>
              <a:t>ook</a:t>
            </a:r>
            <a:r>
              <a:rPr lang="en-US" dirty="0" smtClean="0"/>
              <a:t> </a:t>
            </a:r>
            <a:r>
              <a:rPr lang="en-US" dirty="0" err="1" smtClean="0"/>
              <a:t>een</a:t>
            </a:r>
            <a:r>
              <a:rPr lang="en-US" dirty="0" smtClean="0"/>
              <a:t> </a:t>
            </a:r>
            <a:r>
              <a:rPr lang="en-US" dirty="0" err="1" smtClean="0"/>
              <a:t>idee</a:t>
            </a:r>
            <a:r>
              <a:rPr lang="en-US" dirty="0" smtClean="0"/>
              <a:t> </a:t>
            </a:r>
            <a:r>
              <a:rPr lang="en-US" dirty="0" err="1" smtClean="0"/>
              <a:t>krijgen</a:t>
            </a:r>
            <a:r>
              <a:rPr lang="en-US" dirty="0" smtClean="0"/>
              <a:t> over </a:t>
            </a:r>
            <a:r>
              <a:rPr lang="en-US" dirty="0" err="1" smtClean="0"/>
              <a:t>kennis</a:t>
            </a:r>
            <a:r>
              <a:rPr lang="en-US" dirty="0" smtClean="0"/>
              <a:t> en </a:t>
            </a:r>
            <a:r>
              <a:rPr lang="en-US" dirty="0" err="1" smtClean="0"/>
              <a:t>begrip</a:t>
            </a:r>
            <a:r>
              <a:rPr lang="en-US" dirty="0" smtClean="0"/>
              <a:t> van </a:t>
            </a:r>
            <a:r>
              <a:rPr lang="en-US" dirty="0" err="1" smtClean="0"/>
              <a:t>leerlingen</a:t>
            </a:r>
            <a:r>
              <a:rPr lang="en-US" dirty="0" smtClean="0"/>
              <a:t>. Het is </a:t>
            </a:r>
            <a:r>
              <a:rPr lang="en-US" dirty="0" err="1" smtClean="0"/>
              <a:t>langzamer</a:t>
            </a:r>
            <a:r>
              <a:rPr lang="en-US" dirty="0" smtClean="0"/>
              <a:t>, je </a:t>
            </a:r>
            <a:r>
              <a:rPr lang="en-US" dirty="0" err="1" smtClean="0"/>
              <a:t>moet</a:t>
            </a:r>
            <a:r>
              <a:rPr lang="en-US" dirty="0" smtClean="0"/>
              <a:t> </a:t>
            </a:r>
            <a:r>
              <a:rPr lang="en-US" dirty="0" err="1" smtClean="0"/>
              <a:t>luisteren</a:t>
            </a:r>
            <a:r>
              <a:rPr lang="en-US" dirty="0" smtClean="0"/>
              <a:t>. Maar je </a:t>
            </a:r>
            <a:r>
              <a:rPr lang="en-US" dirty="0" err="1" smtClean="0"/>
              <a:t>integreert</a:t>
            </a:r>
            <a:r>
              <a:rPr lang="en-US" dirty="0" smtClean="0"/>
              <a:t> diagnose en </a:t>
            </a:r>
            <a:r>
              <a:rPr lang="en-US" dirty="0" err="1" smtClean="0"/>
              <a:t>lesgeven</a:t>
            </a:r>
            <a:r>
              <a:rPr lang="en-US" dirty="0" smtClean="0"/>
              <a:t> (embedded assessment) en het </a:t>
            </a:r>
            <a:r>
              <a:rPr lang="en-US" dirty="0" smtClean="0"/>
              <a:t>is </a:t>
            </a:r>
            <a:r>
              <a:rPr lang="en-US" dirty="0" err="1" smtClean="0"/>
              <a:t>zowel</a:t>
            </a:r>
            <a:r>
              <a:rPr lang="en-US" dirty="0" smtClean="0"/>
              <a:t> </a:t>
            </a:r>
            <a:r>
              <a:rPr lang="en-US" dirty="0" err="1" smtClean="0"/>
              <a:t>zeer</a:t>
            </a:r>
            <a:r>
              <a:rPr lang="en-US" dirty="0" smtClean="0"/>
              <a:t> </a:t>
            </a:r>
            <a:r>
              <a:rPr lang="en-US" dirty="0" err="1" smtClean="0"/>
              <a:t>motiverend</a:t>
            </a:r>
            <a:r>
              <a:rPr lang="en-US" dirty="0" smtClean="0"/>
              <a:t> </a:t>
            </a:r>
            <a:r>
              <a:rPr lang="en-US" dirty="0" err="1" smtClean="0"/>
              <a:t>voor</a:t>
            </a:r>
            <a:r>
              <a:rPr lang="en-US" dirty="0" smtClean="0"/>
              <a:t> </a:t>
            </a:r>
            <a:r>
              <a:rPr lang="en-US" dirty="0" err="1" smtClean="0"/>
              <a:t>leerlingen</a:t>
            </a:r>
            <a:r>
              <a:rPr lang="en-US" dirty="0" smtClean="0"/>
              <a:t> </a:t>
            </a:r>
            <a:r>
              <a:rPr lang="en-US" dirty="0" err="1" smtClean="0"/>
              <a:t>als</a:t>
            </a:r>
            <a:r>
              <a:rPr lang="en-US" dirty="0" smtClean="0"/>
              <a:t> </a:t>
            </a:r>
            <a:r>
              <a:rPr lang="en-US" dirty="0" err="1" smtClean="0"/>
              <a:t>effectief</a:t>
            </a:r>
            <a:r>
              <a:rPr lang="en-US" dirty="0" smtClean="0"/>
              <a:t>.</a:t>
            </a:r>
            <a:endParaRPr lang="en-US" dirty="0"/>
          </a:p>
        </p:txBody>
      </p:sp>
      <p:sp>
        <p:nvSpPr>
          <p:cNvPr id="4" name="Slide Number Placeholder 3"/>
          <p:cNvSpPr>
            <a:spLocks noGrp="1"/>
          </p:cNvSpPr>
          <p:nvPr>
            <p:ph type="sldNum" sz="quarter" idx="10"/>
          </p:nvPr>
        </p:nvSpPr>
        <p:spPr/>
        <p:txBody>
          <a:bodyPr/>
          <a:lstStyle/>
          <a:p>
            <a:fld id="{D034F898-272B-4F76-971D-AC7AC7D35A65}" type="slidenum">
              <a:rPr lang="en-US" smtClean="0"/>
              <a:pPr/>
              <a:t>45</a:t>
            </a:fld>
            <a:endParaRPr lang="en-US"/>
          </a:p>
        </p:txBody>
      </p:sp>
    </p:spTree>
    <p:extLst>
      <p:ext uri="{BB962C8B-B14F-4D97-AF65-F5344CB8AC3E}">
        <p14:creationId xmlns:p14="http://schemas.microsoft.com/office/powerpoint/2010/main" val="24589187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867FBD-7925-4D72-A75A-55765E27FA49}" type="slidenum">
              <a:rPr lang="en-US"/>
              <a:pPr/>
              <a:t>46</a:t>
            </a:fld>
            <a:endParaRPr 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r>
              <a:rPr lang="nl-NL" dirty="0" smtClean="0"/>
              <a:t>Op deze primitieve</a:t>
            </a:r>
            <a:r>
              <a:rPr lang="nl-NL" baseline="0" dirty="0" smtClean="0"/>
              <a:t> website staat een boekje over snelle feedback met diverse artikelen en uitgewerkte voorbeelden. Ook zijn er werkbladen en diagnostische toetsen. </a:t>
            </a:r>
            <a:endParaRPr lang="nl-NL"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546174-E4AC-4D7E-83D2-122D0A0CBDDE}" type="slidenum">
              <a:rPr lang="en-US"/>
              <a:pPr/>
              <a:t>47</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nl-NL"/>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Zo</a:t>
            </a:r>
            <a:r>
              <a:rPr lang="en-US" dirty="0" smtClean="0"/>
              <a:t> </a:t>
            </a:r>
            <a:r>
              <a:rPr lang="en-US" dirty="0" err="1" smtClean="0"/>
              <a:t>ziet</a:t>
            </a:r>
            <a:r>
              <a:rPr lang="en-US" dirty="0" smtClean="0"/>
              <a:t> de “website” </a:t>
            </a:r>
            <a:r>
              <a:rPr lang="en-US" dirty="0" err="1" smtClean="0"/>
              <a:t>er</a:t>
            </a:r>
            <a:r>
              <a:rPr lang="en-US" dirty="0" smtClean="0"/>
              <a:t> </a:t>
            </a:r>
            <a:r>
              <a:rPr lang="en-US" dirty="0" err="1" smtClean="0"/>
              <a:t>uit</a:t>
            </a:r>
            <a:r>
              <a:rPr lang="en-US" dirty="0" smtClean="0"/>
              <a:t>. </a:t>
            </a:r>
            <a:r>
              <a:rPr lang="en-US" dirty="0" err="1" smtClean="0"/>
              <a:t>Kies</a:t>
            </a:r>
            <a:r>
              <a:rPr lang="en-US" dirty="0" smtClean="0"/>
              <a:t> </a:t>
            </a:r>
            <a:r>
              <a:rPr lang="en-US" dirty="0" err="1" smtClean="0"/>
              <a:t>Antwerpen</a:t>
            </a:r>
            <a:r>
              <a:rPr lang="en-US" dirty="0" smtClean="0"/>
              <a:t>.</a:t>
            </a:r>
          </a:p>
          <a:p>
            <a:endParaRPr lang="en-US" dirty="0"/>
          </a:p>
        </p:txBody>
      </p:sp>
      <p:sp>
        <p:nvSpPr>
          <p:cNvPr id="4" name="Slide Number Placeholder 3"/>
          <p:cNvSpPr>
            <a:spLocks noGrp="1"/>
          </p:cNvSpPr>
          <p:nvPr>
            <p:ph type="sldNum" sz="quarter" idx="10"/>
          </p:nvPr>
        </p:nvSpPr>
        <p:spPr/>
        <p:txBody>
          <a:bodyPr/>
          <a:lstStyle/>
          <a:p>
            <a:fld id="{D034F898-272B-4F76-971D-AC7AC7D35A65}" type="slidenum">
              <a:rPr lang="en-US" smtClean="0"/>
              <a:pPr/>
              <a:t>48</a:t>
            </a:fld>
            <a:endParaRPr lang="en-US"/>
          </a:p>
        </p:txBody>
      </p:sp>
    </p:spTree>
    <p:extLst>
      <p:ext uri="{BB962C8B-B14F-4D97-AF65-F5344CB8AC3E}">
        <p14:creationId xmlns:p14="http://schemas.microsoft.com/office/powerpoint/2010/main" val="18036242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 </a:t>
            </a:r>
            <a:r>
              <a:rPr lang="en-US" dirty="0" err="1" smtClean="0"/>
              <a:t>dan</a:t>
            </a:r>
            <a:r>
              <a:rPr lang="en-US" dirty="0" smtClean="0"/>
              <a:t> </a:t>
            </a:r>
            <a:r>
              <a:rPr lang="en-US" dirty="0" err="1" smtClean="0"/>
              <a:t>zijn</a:t>
            </a:r>
            <a:r>
              <a:rPr lang="en-US" dirty="0" smtClean="0"/>
              <a:t> </a:t>
            </a:r>
            <a:r>
              <a:rPr lang="en-US" dirty="0" err="1" smtClean="0"/>
              <a:t>er</a:t>
            </a:r>
            <a:r>
              <a:rPr lang="en-US" dirty="0" smtClean="0"/>
              <a:t> </a:t>
            </a:r>
            <a:r>
              <a:rPr lang="en-US" dirty="0" err="1" smtClean="0"/>
              <a:t>mapjes</a:t>
            </a:r>
            <a:r>
              <a:rPr lang="en-US" dirty="0" smtClean="0"/>
              <a:t> </a:t>
            </a:r>
            <a:r>
              <a:rPr lang="en-US" dirty="0" err="1" smtClean="0"/>
              <a:t>diagnostische</a:t>
            </a:r>
            <a:r>
              <a:rPr lang="en-US" dirty="0" smtClean="0"/>
              <a:t> </a:t>
            </a:r>
            <a:r>
              <a:rPr lang="en-US" dirty="0" err="1" smtClean="0"/>
              <a:t>toetsen</a:t>
            </a:r>
            <a:r>
              <a:rPr lang="en-US" dirty="0" smtClean="0"/>
              <a:t>, </a:t>
            </a:r>
            <a:r>
              <a:rPr lang="en-US" dirty="0" err="1" smtClean="0"/>
              <a:t>misconceptie</a:t>
            </a:r>
            <a:r>
              <a:rPr lang="en-US" dirty="0" smtClean="0"/>
              <a:t> </a:t>
            </a:r>
            <a:r>
              <a:rPr lang="en-US" dirty="0" err="1" smtClean="0"/>
              <a:t>artikelen</a:t>
            </a:r>
            <a:r>
              <a:rPr lang="en-US" dirty="0" smtClean="0"/>
              <a:t>, </a:t>
            </a:r>
            <a:r>
              <a:rPr lang="en-US" dirty="0" err="1" smtClean="0"/>
              <a:t>werkbladen</a:t>
            </a:r>
            <a:r>
              <a:rPr lang="en-US" dirty="0" smtClean="0"/>
              <a:t>, en </a:t>
            </a:r>
            <a:r>
              <a:rPr lang="en-US" dirty="0" err="1" smtClean="0"/>
              <a:t>boekje</a:t>
            </a:r>
            <a:r>
              <a:rPr lang="en-US" dirty="0" smtClean="0"/>
              <a:t> fast feedback.</a:t>
            </a:r>
            <a:endParaRPr lang="en-US" dirty="0"/>
          </a:p>
        </p:txBody>
      </p:sp>
      <p:sp>
        <p:nvSpPr>
          <p:cNvPr id="4" name="Slide Number Placeholder 3"/>
          <p:cNvSpPr>
            <a:spLocks noGrp="1"/>
          </p:cNvSpPr>
          <p:nvPr>
            <p:ph type="sldNum" sz="quarter" idx="10"/>
          </p:nvPr>
        </p:nvSpPr>
        <p:spPr/>
        <p:txBody>
          <a:bodyPr/>
          <a:lstStyle/>
          <a:p>
            <a:fld id="{D034F898-272B-4F76-971D-AC7AC7D35A65}" type="slidenum">
              <a:rPr lang="en-US" smtClean="0"/>
              <a:pPr/>
              <a:t>49</a:t>
            </a:fld>
            <a:endParaRPr lang="en-US"/>
          </a:p>
        </p:txBody>
      </p:sp>
    </p:spTree>
    <p:extLst>
      <p:ext uri="{BB962C8B-B14F-4D97-AF65-F5344CB8AC3E}">
        <p14:creationId xmlns:p14="http://schemas.microsoft.com/office/powerpoint/2010/main" val="38835115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Bijvoorbeeld</a:t>
            </a:r>
            <a:r>
              <a:rPr lang="en-US" dirty="0" smtClean="0"/>
              <a:t> </a:t>
            </a:r>
            <a:r>
              <a:rPr lang="en-US" dirty="0" err="1" smtClean="0"/>
              <a:t>diagnostische</a:t>
            </a:r>
            <a:r>
              <a:rPr lang="en-US" dirty="0" smtClean="0"/>
              <a:t> </a:t>
            </a:r>
            <a:r>
              <a:rPr lang="en-US" dirty="0" err="1" smtClean="0"/>
              <a:t>toetsen</a:t>
            </a:r>
            <a:r>
              <a:rPr lang="en-US" dirty="0" smtClean="0"/>
              <a:t>.</a:t>
            </a:r>
            <a:endParaRPr lang="en-US" dirty="0"/>
          </a:p>
        </p:txBody>
      </p:sp>
      <p:sp>
        <p:nvSpPr>
          <p:cNvPr id="4" name="Slide Number Placeholder 3"/>
          <p:cNvSpPr>
            <a:spLocks noGrp="1"/>
          </p:cNvSpPr>
          <p:nvPr>
            <p:ph type="sldNum" sz="quarter" idx="10"/>
          </p:nvPr>
        </p:nvSpPr>
        <p:spPr/>
        <p:txBody>
          <a:bodyPr/>
          <a:lstStyle/>
          <a:p>
            <a:fld id="{D034F898-272B-4F76-971D-AC7AC7D35A65}" type="slidenum">
              <a:rPr lang="en-US" smtClean="0"/>
              <a:pPr/>
              <a:t>50</a:t>
            </a:fld>
            <a:endParaRPr lang="en-US"/>
          </a:p>
        </p:txBody>
      </p:sp>
    </p:spTree>
    <p:extLst>
      <p:ext uri="{BB962C8B-B14F-4D97-AF65-F5344CB8AC3E}">
        <p14:creationId xmlns:p14="http://schemas.microsoft.com/office/powerpoint/2010/main" val="1799346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F37255-DE06-4F3E-8A45-CB1AC77062BE}" type="slidenum">
              <a:rPr lang="en-US"/>
              <a:pPr/>
              <a:t>6</a:t>
            </a:fld>
            <a:endParaRPr 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xfrm>
            <a:off x="976045" y="4561497"/>
            <a:ext cx="5363110" cy="4320848"/>
          </a:xfrm>
        </p:spPr>
        <p:txBody>
          <a:bodyPr/>
          <a:lstStyle/>
          <a:p>
            <a:r>
              <a:rPr lang="nl-NL" dirty="0" smtClean="0"/>
              <a:t>Dit is wat we leren van de cartoon over het leerproces.</a:t>
            </a:r>
            <a:endParaRPr lang="nl-NL"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D697E2-6E02-47C3-8FF5-59324A0C2C9C}" type="slidenum">
              <a:rPr lang="en-US"/>
              <a:pPr/>
              <a:t>7</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Times New Roman" pitchFamily="18" charset="0"/>
                <a:ea typeface="+mn-ea"/>
                <a:cs typeface="+mn-cs"/>
              </a:rPr>
              <a:t>Black, P. &amp; </a:t>
            </a:r>
            <a:r>
              <a:rPr lang="en-US" sz="1200" b="0" i="0" u="none" strike="noStrike" kern="1200" baseline="0" dirty="0" err="1" smtClean="0">
                <a:solidFill>
                  <a:schemeClr val="tx1"/>
                </a:solidFill>
                <a:latin typeface="Times New Roman" pitchFamily="18" charset="0"/>
                <a:ea typeface="+mn-ea"/>
                <a:cs typeface="+mn-cs"/>
              </a:rPr>
              <a:t>Wiliam</a:t>
            </a:r>
            <a:r>
              <a:rPr lang="en-US" sz="1200" b="0" i="0" u="none" strike="noStrike" kern="1200" baseline="0" dirty="0" smtClean="0">
                <a:solidFill>
                  <a:schemeClr val="tx1"/>
                </a:solidFill>
                <a:latin typeface="Times New Roman" pitchFamily="18" charset="0"/>
                <a:ea typeface="+mn-ea"/>
                <a:cs typeface="+mn-cs"/>
              </a:rPr>
              <a:t>, D (1998). Assessment and Classroom Learning. </a:t>
            </a:r>
            <a:r>
              <a:rPr lang="en-US" sz="1200" b="0" i="1" u="none" strike="noStrike" kern="1200" baseline="0" dirty="0" smtClean="0">
                <a:solidFill>
                  <a:schemeClr val="tx1"/>
                </a:solidFill>
                <a:latin typeface="Times New Roman" pitchFamily="18" charset="0"/>
                <a:ea typeface="+mn-ea"/>
                <a:cs typeface="+mn-cs"/>
              </a:rPr>
              <a:t>Assessment </a:t>
            </a:r>
            <a:r>
              <a:rPr lang="en-US" sz="1200" b="0" i="1" u="none" strike="noStrike" kern="1200" baseline="0" smtClean="0">
                <a:solidFill>
                  <a:schemeClr val="tx1"/>
                </a:solidFill>
                <a:latin typeface="Times New Roman" pitchFamily="18" charset="0"/>
                <a:ea typeface="+mn-ea"/>
                <a:cs typeface="+mn-cs"/>
              </a:rPr>
              <a:t>in Education, </a:t>
            </a:r>
            <a:r>
              <a:rPr lang="en-US" sz="1200" b="1" i="0" u="none" strike="noStrike" kern="1200" baseline="0" smtClean="0">
                <a:solidFill>
                  <a:schemeClr val="tx1"/>
                </a:solidFill>
                <a:latin typeface="Times New Roman" pitchFamily="18" charset="0"/>
                <a:ea typeface="+mn-ea"/>
                <a:cs typeface="+mn-cs"/>
              </a:rPr>
              <a:t>5</a:t>
            </a:r>
            <a:r>
              <a:rPr lang="en-US" sz="1200" b="0" i="0" u="none" strike="noStrike" kern="1200" baseline="0" smtClean="0">
                <a:solidFill>
                  <a:schemeClr val="tx1"/>
                </a:solidFill>
                <a:latin typeface="Times New Roman" pitchFamily="18" charset="0"/>
                <a:ea typeface="+mn-ea"/>
                <a:cs typeface="+mn-cs"/>
              </a:rPr>
              <a:t>(1</a:t>
            </a:r>
            <a:r>
              <a:rPr lang="en-US" sz="1200" b="0" i="0" u="none" strike="noStrike" kern="1200" baseline="0" dirty="0" smtClean="0">
                <a:solidFill>
                  <a:schemeClr val="tx1"/>
                </a:solidFill>
                <a:latin typeface="Times New Roman" pitchFamily="18" charset="0"/>
                <a:ea typeface="+mn-ea"/>
                <a:cs typeface="+mn-cs"/>
              </a:rPr>
              <a:t>) pp. 7-71.</a:t>
            </a:r>
            <a:endParaRPr lang="nl-NL"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10B4CE-8FB7-4343-9F1C-B22294B387C1}" type="slidenum">
              <a:rPr lang="en-US"/>
              <a:pPr/>
              <a:t>8</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xfrm>
            <a:off x="976045" y="4559954"/>
            <a:ext cx="5363110" cy="4322391"/>
          </a:xfrm>
        </p:spPr>
        <p:txBody>
          <a:bodyPr/>
          <a:lstStyle/>
          <a:p>
            <a:r>
              <a:rPr lang="nl-NL" dirty="0" smtClean="0"/>
              <a:t>Gay</a:t>
            </a:r>
            <a:r>
              <a:rPr lang="nl-NL" baseline="0" dirty="0" smtClean="0"/>
              <a:t> Ann Lapinid geeft les in een klas met 64 leerlingen</a:t>
            </a:r>
            <a:r>
              <a:rPr lang="nl-NL" baseline="0" dirty="0" smtClean="0"/>
              <a:t>. Hoe kun je dan toch individuele begrips- of vaardigheidsontwikkeling in de gaten houden?</a:t>
            </a:r>
            <a:endParaRPr lang="nl-NL"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Cheng Bee met </a:t>
            </a:r>
            <a:r>
              <a:rPr lang="en-US" dirty="0" err="1" smtClean="0"/>
              <a:t>een</a:t>
            </a:r>
            <a:r>
              <a:rPr lang="en-US" dirty="0" smtClean="0"/>
              <a:t> </a:t>
            </a:r>
            <a:r>
              <a:rPr lang="en-US" dirty="0" err="1" smtClean="0"/>
              <a:t>klas</a:t>
            </a:r>
            <a:r>
              <a:rPr lang="en-US" dirty="0" smtClean="0"/>
              <a:t> van 64 </a:t>
            </a:r>
            <a:r>
              <a:rPr lang="en-US" dirty="0" err="1" smtClean="0"/>
              <a:t>leerlingen</a:t>
            </a:r>
            <a:r>
              <a:rPr lang="en-US" dirty="0" smtClean="0"/>
              <a:t> met</a:t>
            </a:r>
            <a:r>
              <a:rPr lang="en-US" baseline="0" dirty="0" smtClean="0"/>
              <a:t> 7 </a:t>
            </a:r>
            <a:r>
              <a:rPr lang="en-US" baseline="0" dirty="0" err="1" smtClean="0"/>
              <a:t>andere</a:t>
            </a:r>
            <a:r>
              <a:rPr lang="en-US" baseline="0" dirty="0" smtClean="0"/>
              <a:t> </a:t>
            </a:r>
            <a:r>
              <a:rPr lang="en-US" baseline="0" dirty="0" err="1" smtClean="0"/>
              <a:t>klassen</a:t>
            </a:r>
            <a:r>
              <a:rPr lang="en-US" baseline="0" dirty="0" smtClean="0"/>
              <a:t> op </a:t>
            </a:r>
            <a:r>
              <a:rPr lang="en-US" baseline="0" dirty="0" err="1" smtClean="0"/>
              <a:t>een</a:t>
            </a:r>
            <a:r>
              <a:rPr lang="en-US" baseline="0" dirty="0" smtClean="0"/>
              <a:t> </a:t>
            </a:r>
            <a:r>
              <a:rPr lang="en-US" baseline="0" dirty="0" err="1" smtClean="0"/>
              <a:t>overdekt</a:t>
            </a:r>
            <a:r>
              <a:rPr lang="en-US" baseline="0" dirty="0" smtClean="0"/>
              <a:t> basketball veld.</a:t>
            </a:r>
            <a:endParaRPr lang="en-US" dirty="0"/>
          </a:p>
        </p:txBody>
      </p:sp>
      <p:sp>
        <p:nvSpPr>
          <p:cNvPr id="4" name="Tijdelijke aanduiding voor dianummer 3"/>
          <p:cNvSpPr>
            <a:spLocks noGrp="1"/>
          </p:cNvSpPr>
          <p:nvPr>
            <p:ph type="sldNum" sz="quarter" idx="10"/>
          </p:nvPr>
        </p:nvSpPr>
        <p:spPr/>
        <p:txBody>
          <a:bodyPr/>
          <a:lstStyle/>
          <a:p>
            <a:fld id="{D034F898-272B-4F76-971D-AC7AC7D35A65}" type="slidenum">
              <a:rPr lang="en-US" smtClean="0"/>
              <a:pPr/>
              <a:t>9</a:t>
            </a:fld>
            <a:endParaRPr lang="en-US"/>
          </a:p>
        </p:txBody>
      </p:sp>
    </p:spTree>
    <p:extLst>
      <p:ext uri="{BB962C8B-B14F-4D97-AF65-F5344CB8AC3E}">
        <p14:creationId xmlns:p14="http://schemas.microsoft.com/office/powerpoint/2010/main" val="2154355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 </a:t>
            </a:r>
            <a:r>
              <a:rPr lang="en-US" dirty="0" err="1" smtClean="0"/>
              <a:t>een</a:t>
            </a:r>
            <a:r>
              <a:rPr lang="en-US" dirty="0" smtClean="0"/>
              <a:t> of twee </a:t>
            </a:r>
            <a:r>
              <a:rPr lang="en-US" dirty="0" err="1" smtClean="0"/>
              <a:t>vragen</a:t>
            </a:r>
            <a:r>
              <a:rPr lang="en-US" dirty="0" smtClean="0"/>
              <a:t> even </a:t>
            </a:r>
            <a:r>
              <a:rPr lang="en-US" dirty="0" err="1" smtClean="0"/>
              <a:t>controleren</a:t>
            </a:r>
            <a:r>
              <a:rPr lang="en-US" dirty="0" smtClean="0"/>
              <a:t> of </a:t>
            </a:r>
            <a:r>
              <a:rPr lang="en-US" dirty="0" err="1" smtClean="0"/>
              <a:t>een</a:t>
            </a:r>
            <a:r>
              <a:rPr lang="en-US" dirty="0" smtClean="0"/>
              <a:t> </a:t>
            </a:r>
            <a:r>
              <a:rPr lang="en-US" dirty="0" err="1" smtClean="0"/>
              <a:t>begrip</a:t>
            </a:r>
            <a:r>
              <a:rPr lang="en-US" dirty="0" smtClean="0"/>
              <a:t> is </a:t>
            </a:r>
            <a:r>
              <a:rPr lang="en-US" dirty="0" err="1" smtClean="0"/>
              <a:t>begrepen</a:t>
            </a:r>
            <a:r>
              <a:rPr lang="en-US" dirty="0" smtClean="0"/>
              <a:t>.</a:t>
            </a:r>
            <a:endParaRPr lang="en-US" dirty="0"/>
          </a:p>
        </p:txBody>
      </p:sp>
      <p:sp>
        <p:nvSpPr>
          <p:cNvPr id="4" name="Slide Number Placeholder 3"/>
          <p:cNvSpPr>
            <a:spLocks noGrp="1"/>
          </p:cNvSpPr>
          <p:nvPr>
            <p:ph type="sldNum" sz="quarter" idx="10"/>
          </p:nvPr>
        </p:nvSpPr>
        <p:spPr/>
        <p:txBody>
          <a:bodyPr/>
          <a:lstStyle/>
          <a:p>
            <a:fld id="{D034F898-272B-4F76-971D-AC7AC7D35A65}" type="slidenum">
              <a:rPr lang="en-US" smtClean="0"/>
              <a:pPr/>
              <a:t>10</a:t>
            </a:fld>
            <a:endParaRPr lang="en-US"/>
          </a:p>
        </p:txBody>
      </p:sp>
    </p:spTree>
    <p:extLst>
      <p:ext uri="{BB962C8B-B14F-4D97-AF65-F5344CB8AC3E}">
        <p14:creationId xmlns:p14="http://schemas.microsoft.com/office/powerpoint/2010/main" val="2838875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1490" name="Group 2"/>
          <p:cNvGrpSpPr>
            <a:grpSpLocks/>
          </p:cNvGrpSpPr>
          <p:nvPr/>
        </p:nvGrpSpPr>
        <p:grpSpPr bwMode="auto">
          <a:xfrm>
            <a:off x="0" y="6350"/>
            <a:ext cx="9140825" cy="6851650"/>
            <a:chOff x="0" y="4"/>
            <a:chExt cx="5758" cy="4316"/>
          </a:xfrm>
        </p:grpSpPr>
        <p:grpSp>
          <p:nvGrpSpPr>
            <p:cNvPr id="191491" name="Group 3"/>
            <p:cNvGrpSpPr>
              <a:grpSpLocks/>
            </p:cNvGrpSpPr>
            <p:nvPr/>
          </p:nvGrpSpPr>
          <p:grpSpPr bwMode="auto">
            <a:xfrm>
              <a:off x="0" y="1161"/>
              <a:ext cx="5758" cy="3159"/>
              <a:chOff x="0" y="1161"/>
              <a:chExt cx="5758" cy="3159"/>
            </a:xfrm>
          </p:grpSpPr>
          <p:sp>
            <p:nvSpPr>
              <p:cNvPr id="191492" name="Freeform 4"/>
              <p:cNvSpPr>
                <a:spLocks/>
              </p:cNvSpPr>
              <p:nvPr/>
            </p:nvSpPr>
            <p:spPr bwMode="hidden">
              <a:xfrm>
                <a:off x="558" y="1161"/>
                <a:ext cx="5200" cy="3159"/>
              </a:xfrm>
              <a:custGeom>
                <a:avLst/>
                <a:gdLst>
                  <a:gd name="T0" fmla="*/ 0 w 5184"/>
                  <a:gd name="T1" fmla="*/ 3159 h 3159"/>
                  <a:gd name="T2" fmla="*/ 5184 w 5184"/>
                  <a:gd name="T3" fmla="*/ 3159 h 3159"/>
                  <a:gd name="T4" fmla="*/ 5184 w 5184"/>
                  <a:gd name="T5" fmla="*/ 0 h 3159"/>
                  <a:gd name="T6" fmla="*/ 0 w 5184"/>
                  <a:gd name="T7" fmla="*/ 0 h 3159"/>
                  <a:gd name="T8" fmla="*/ 0 w 5184"/>
                  <a:gd name="T9" fmla="*/ 3159 h 3159"/>
                  <a:gd name="T10" fmla="*/ 0 w 5184"/>
                  <a:gd name="T11" fmla="*/ 3159 h 3159"/>
                </a:gdLst>
                <a:ahLst/>
                <a:cxnLst>
                  <a:cxn ang="0">
                    <a:pos x="T0" y="T1"/>
                  </a:cxn>
                  <a:cxn ang="0">
                    <a:pos x="T2" y="T3"/>
                  </a:cxn>
                  <a:cxn ang="0">
                    <a:pos x="T4" y="T5"/>
                  </a:cxn>
                  <a:cxn ang="0">
                    <a:pos x="T6" y="T7"/>
                  </a:cxn>
                  <a:cxn ang="0">
                    <a:pos x="T8" y="T9"/>
                  </a:cxn>
                  <a:cxn ang="0">
                    <a:pos x="T10" y="T11"/>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493" name="Freeform 5"/>
              <p:cNvSpPr>
                <a:spLocks/>
              </p:cNvSpPr>
              <p:nvPr/>
            </p:nvSpPr>
            <p:spPr bwMode="hidden">
              <a:xfrm>
                <a:off x="0" y="1161"/>
                <a:ext cx="558" cy="3159"/>
              </a:xfrm>
              <a:custGeom>
                <a:avLst/>
                <a:gdLst>
                  <a:gd name="T0" fmla="*/ 0 w 556"/>
                  <a:gd name="T1" fmla="*/ 0 h 3159"/>
                  <a:gd name="T2" fmla="*/ 0 w 556"/>
                  <a:gd name="T3" fmla="*/ 3159 h 3159"/>
                  <a:gd name="T4" fmla="*/ 556 w 556"/>
                  <a:gd name="T5" fmla="*/ 3159 h 3159"/>
                  <a:gd name="T6" fmla="*/ 556 w 556"/>
                  <a:gd name="T7" fmla="*/ 0 h 3159"/>
                  <a:gd name="T8" fmla="*/ 0 w 556"/>
                  <a:gd name="T9" fmla="*/ 0 h 3159"/>
                  <a:gd name="T10" fmla="*/ 0 w 556"/>
                  <a:gd name="T11" fmla="*/ 0 h 3159"/>
                </a:gdLst>
                <a:ahLst/>
                <a:cxnLst>
                  <a:cxn ang="0">
                    <a:pos x="T0" y="T1"/>
                  </a:cxn>
                  <a:cxn ang="0">
                    <a:pos x="T2" y="T3"/>
                  </a:cxn>
                  <a:cxn ang="0">
                    <a:pos x="T4" y="T5"/>
                  </a:cxn>
                  <a:cxn ang="0">
                    <a:pos x="T6" y="T7"/>
                  </a:cxn>
                  <a:cxn ang="0">
                    <a:pos x="T8" y="T9"/>
                  </a:cxn>
                  <a:cxn ang="0">
                    <a:pos x="T10" y="T11"/>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91494" name="Freeform 6"/>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495" name="Freeform 7"/>
            <p:cNvSpPr>
              <a:spLocks/>
            </p:cNvSpPr>
            <p:nvPr/>
          </p:nvSpPr>
          <p:spPr bwMode="ltGray">
            <a:xfrm>
              <a:off x="767" y="1155"/>
              <a:ext cx="252" cy="12"/>
            </a:xfrm>
            <a:custGeom>
              <a:avLst/>
              <a:gdLst>
                <a:gd name="T0" fmla="*/ 251 w 251"/>
                <a:gd name="T1" fmla="*/ 0 h 12"/>
                <a:gd name="T2" fmla="*/ 0 w 251"/>
                <a:gd name="T3" fmla="*/ 0 h 12"/>
                <a:gd name="T4" fmla="*/ 0 w 251"/>
                <a:gd name="T5" fmla="*/ 12 h 12"/>
                <a:gd name="T6" fmla="*/ 251 w 251"/>
                <a:gd name="T7" fmla="*/ 12 h 12"/>
                <a:gd name="T8" fmla="*/ 251 w 251"/>
                <a:gd name="T9" fmla="*/ 0 h 12"/>
                <a:gd name="T10" fmla="*/ 251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496" name="Freeform 8"/>
            <p:cNvSpPr>
              <a:spLocks/>
            </p:cNvSpPr>
            <p:nvPr/>
          </p:nvSpPr>
          <p:spPr bwMode="ltGray">
            <a:xfrm>
              <a:off x="0" y="1155"/>
              <a:ext cx="351" cy="12"/>
            </a:xfrm>
            <a:custGeom>
              <a:avLst/>
              <a:gdLst>
                <a:gd name="T0" fmla="*/ 0 w 251"/>
                <a:gd name="T1" fmla="*/ 0 h 12"/>
                <a:gd name="T2" fmla="*/ 0 w 251"/>
                <a:gd name="T3" fmla="*/ 12 h 12"/>
                <a:gd name="T4" fmla="*/ 251 w 251"/>
                <a:gd name="T5" fmla="*/ 12 h 12"/>
                <a:gd name="T6" fmla="*/ 251 w 251"/>
                <a:gd name="T7" fmla="*/ 0 h 12"/>
                <a:gd name="T8" fmla="*/ 0 w 251"/>
                <a:gd name="T9" fmla="*/ 0 h 12"/>
                <a:gd name="T10" fmla="*/ 0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91497" name="Group 9"/>
            <p:cNvGrpSpPr>
              <a:grpSpLocks/>
            </p:cNvGrpSpPr>
            <p:nvPr/>
          </p:nvGrpSpPr>
          <p:grpSpPr bwMode="auto">
            <a:xfrm>
              <a:off x="348" y="4"/>
              <a:ext cx="5410" cy="4316"/>
              <a:chOff x="348" y="4"/>
              <a:chExt cx="5410" cy="4316"/>
            </a:xfrm>
          </p:grpSpPr>
          <p:sp>
            <p:nvSpPr>
              <p:cNvPr id="191498"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Lst>
                <a:ahLst/>
                <a:cxnLst>
                  <a:cxn ang="0">
                    <a:pos x="T0" y="T1"/>
                  </a:cxn>
                  <a:cxn ang="0">
                    <a:pos x="T2" y="T3"/>
                  </a:cxn>
                  <a:cxn ang="0">
                    <a:pos x="T4" y="T5"/>
                  </a:cxn>
                  <a:cxn ang="0">
                    <a:pos x="T6" y="T7"/>
                  </a:cxn>
                  <a:cxn ang="0">
                    <a:pos x="T8" y="T9"/>
                  </a:cxn>
                  <a:cxn ang="0">
                    <a:pos x="T10" y="T11"/>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499"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Lst>
                <a:ahLst/>
                <a:cxnLst>
                  <a:cxn ang="0">
                    <a:pos x="T0" y="T1"/>
                  </a:cxn>
                  <a:cxn ang="0">
                    <a:pos x="T2" y="T3"/>
                  </a:cxn>
                  <a:cxn ang="0">
                    <a:pos x="T4" y="T5"/>
                  </a:cxn>
                  <a:cxn ang="0">
                    <a:pos x="T6" y="T7"/>
                  </a:cxn>
                  <a:cxn ang="0">
                    <a:pos x="T8" y="T9"/>
                  </a:cxn>
                  <a:cxn ang="0">
                    <a:pos x="T10" y="T11"/>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500" name="Freeform 12"/>
              <p:cNvSpPr>
                <a:spLocks/>
              </p:cNvSpPr>
              <p:nvPr/>
            </p:nvSpPr>
            <p:spPr bwMode="ltGray">
              <a:xfrm>
                <a:off x="1019" y="1155"/>
                <a:ext cx="4739" cy="12"/>
              </a:xfrm>
              <a:custGeom>
                <a:avLst/>
                <a:gdLst>
                  <a:gd name="T0" fmla="*/ 4724 w 4724"/>
                  <a:gd name="T1" fmla="*/ 0 h 12"/>
                  <a:gd name="T2" fmla="*/ 0 w 4724"/>
                  <a:gd name="T3" fmla="*/ 0 h 12"/>
                  <a:gd name="T4" fmla="*/ 0 w 4724"/>
                  <a:gd name="T5" fmla="*/ 12 h 12"/>
                  <a:gd name="T6" fmla="*/ 4724 w 4724"/>
                  <a:gd name="T7" fmla="*/ 12 h 12"/>
                  <a:gd name="T8" fmla="*/ 4724 w 4724"/>
                  <a:gd name="T9" fmla="*/ 0 h 12"/>
                  <a:gd name="T10" fmla="*/ 4724 w 4724"/>
                  <a:gd name="T11" fmla="*/ 0 h 12"/>
                </a:gdLst>
                <a:ahLst/>
                <a:cxnLst>
                  <a:cxn ang="0">
                    <a:pos x="T0" y="T1"/>
                  </a:cxn>
                  <a:cxn ang="0">
                    <a:pos x="T2" y="T3"/>
                  </a:cxn>
                  <a:cxn ang="0">
                    <a:pos x="T4" y="T5"/>
                  </a:cxn>
                  <a:cxn ang="0">
                    <a:pos x="T6" y="T7"/>
                  </a:cxn>
                  <a:cxn ang="0">
                    <a:pos x="T8" y="T9"/>
                  </a:cxn>
                  <a:cxn ang="0">
                    <a:pos x="T10" y="T11"/>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501"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Lst>
                <a:ahLst/>
                <a:cxnLst>
                  <a:cxn ang="0">
                    <a:pos x="T0" y="T1"/>
                  </a:cxn>
                  <a:cxn ang="0">
                    <a:pos x="T2" y="T3"/>
                  </a:cxn>
                  <a:cxn ang="0">
                    <a:pos x="T4" y="T5"/>
                  </a:cxn>
                  <a:cxn ang="0">
                    <a:pos x="T6" y="T7"/>
                  </a:cxn>
                  <a:cxn ang="0">
                    <a:pos x="T8" y="T9"/>
                  </a:cxn>
                  <a:cxn ang="0">
                    <a:pos x="T10" y="T11"/>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502"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Lst>
                <a:ahLst/>
                <a:cxnLst>
                  <a:cxn ang="0">
                    <a:pos x="T0" y="T1"/>
                  </a:cxn>
                  <a:cxn ang="0">
                    <a:pos x="T2" y="T3"/>
                  </a:cxn>
                  <a:cxn ang="0">
                    <a:pos x="T4" y="T5"/>
                  </a:cxn>
                  <a:cxn ang="0">
                    <a:pos x="T6" y="T7"/>
                  </a:cxn>
                  <a:cxn ang="0">
                    <a:pos x="T8" y="T9"/>
                  </a:cxn>
                  <a:cxn ang="0">
                    <a:pos x="T10" y="T11"/>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503" name="Freeform 15"/>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91504" name="Rectangle 16"/>
          <p:cNvSpPr>
            <a:spLocks noGrp="1" noChangeArrowheads="1"/>
          </p:cNvSpPr>
          <p:nvPr>
            <p:ph type="ctrTitle" sz="quarter"/>
          </p:nvPr>
        </p:nvSpPr>
        <p:spPr>
          <a:xfrm>
            <a:off x="1066800" y="1997075"/>
            <a:ext cx="7086600" cy="1431925"/>
          </a:xfrm>
        </p:spPr>
        <p:txBody>
          <a:bodyPr anchor="b"/>
          <a:lstStyle>
            <a:lvl1pPr>
              <a:defRPr/>
            </a:lvl1pPr>
          </a:lstStyle>
          <a:p>
            <a:pPr lvl="0"/>
            <a:r>
              <a:rPr lang="en-US" noProof="0" smtClean="0"/>
              <a:t>Klik om het opmaakprofiel te bewerken</a:t>
            </a:r>
          </a:p>
        </p:txBody>
      </p:sp>
      <p:sp>
        <p:nvSpPr>
          <p:cNvPr id="191505"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pPr lvl="0"/>
            <a:r>
              <a:rPr lang="en-US" noProof="0" smtClean="0"/>
              <a:t>Klik om het opmaakprofiel van de modelondertitel te bewerken</a:t>
            </a:r>
          </a:p>
        </p:txBody>
      </p:sp>
      <p:sp>
        <p:nvSpPr>
          <p:cNvPr id="191506" name="Rectangle 18"/>
          <p:cNvSpPr>
            <a:spLocks noGrp="1" noChangeArrowheads="1"/>
          </p:cNvSpPr>
          <p:nvPr>
            <p:ph type="dt" sz="quarter" idx="2"/>
          </p:nvPr>
        </p:nvSpPr>
        <p:spPr/>
        <p:txBody>
          <a:bodyPr/>
          <a:lstStyle>
            <a:lvl1pPr>
              <a:defRPr/>
            </a:lvl1pPr>
          </a:lstStyle>
          <a:p>
            <a:endParaRPr lang="en-US"/>
          </a:p>
        </p:txBody>
      </p:sp>
      <p:sp>
        <p:nvSpPr>
          <p:cNvPr id="191507" name="Rectangle 19"/>
          <p:cNvSpPr>
            <a:spLocks noGrp="1" noChangeArrowheads="1"/>
          </p:cNvSpPr>
          <p:nvPr>
            <p:ph type="ftr" sz="quarter" idx="3"/>
          </p:nvPr>
        </p:nvSpPr>
        <p:spPr>
          <a:xfrm>
            <a:off x="3352800" y="6248400"/>
            <a:ext cx="2895600" cy="457200"/>
          </a:xfrm>
        </p:spPr>
        <p:txBody>
          <a:bodyPr/>
          <a:lstStyle>
            <a:lvl1pPr>
              <a:defRPr/>
            </a:lvl1pPr>
          </a:lstStyle>
          <a:p>
            <a:endParaRPr lang="en-US"/>
          </a:p>
        </p:txBody>
      </p:sp>
      <p:sp>
        <p:nvSpPr>
          <p:cNvPr id="191508" name="Rectangle 20"/>
          <p:cNvSpPr>
            <a:spLocks noGrp="1" noChangeArrowheads="1"/>
          </p:cNvSpPr>
          <p:nvPr>
            <p:ph type="sldNum" sz="quarter" idx="4"/>
          </p:nvPr>
        </p:nvSpPr>
        <p:spPr/>
        <p:txBody>
          <a:bodyPr/>
          <a:lstStyle>
            <a:lvl1pPr>
              <a:defRPr/>
            </a:lvl1pPr>
          </a:lstStyle>
          <a:p>
            <a:fld id="{02FC9774-BFFC-4A8E-A453-C8289BF49A7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1D3AF99-57A7-4017-9994-FE615DA5C29B}" type="slidenum">
              <a:rPr lang="en-US"/>
              <a:pPr/>
              <a:t>‹#›</a:t>
            </a:fld>
            <a:endParaRPr lang="en-US"/>
          </a:p>
        </p:txBody>
      </p:sp>
    </p:spTree>
    <p:extLst>
      <p:ext uri="{BB962C8B-B14F-4D97-AF65-F5344CB8AC3E}">
        <p14:creationId xmlns:p14="http://schemas.microsoft.com/office/powerpoint/2010/main" val="2883286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EE9357-CBDD-43A1-AEA6-1FC9D3606A33}" type="slidenum">
              <a:rPr lang="en-US"/>
              <a:pPr/>
              <a:t>‹#›</a:t>
            </a:fld>
            <a:endParaRPr lang="en-US"/>
          </a:p>
        </p:txBody>
      </p:sp>
    </p:spTree>
    <p:extLst>
      <p:ext uri="{BB962C8B-B14F-4D97-AF65-F5344CB8AC3E}">
        <p14:creationId xmlns:p14="http://schemas.microsoft.com/office/powerpoint/2010/main" val="990588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66800" y="1981200"/>
            <a:ext cx="7543800" cy="4114800"/>
          </a:xfrm>
        </p:spPr>
        <p:txBody>
          <a:bodyPr/>
          <a:lstStyle/>
          <a:p>
            <a:endParaRPr lang="en-US"/>
          </a:p>
        </p:txBody>
      </p:sp>
      <p:sp>
        <p:nvSpPr>
          <p:cNvPr id="4" name="Date Placeholder 3"/>
          <p:cNvSpPr>
            <a:spLocks noGrp="1"/>
          </p:cNvSpPr>
          <p:nvPr>
            <p:ph type="dt" sz="half" idx="10"/>
          </p:nvPr>
        </p:nvSpPr>
        <p:spPr>
          <a:xfrm>
            <a:off x="1066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4290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705600" y="6248400"/>
            <a:ext cx="1905000" cy="457200"/>
          </a:xfrm>
        </p:spPr>
        <p:txBody>
          <a:bodyPr/>
          <a:lstStyle>
            <a:lvl1pPr>
              <a:defRPr/>
            </a:lvl1pPr>
          </a:lstStyle>
          <a:p>
            <a:fld id="{B9D99C37-B042-478F-B534-BA554787394A}" type="slidenum">
              <a:rPr lang="en-US"/>
              <a:pPr/>
              <a:t>‹#›</a:t>
            </a:fld>
            <a:endParaRPr lang="en-US"/>
          </a:p>
        </p:txBody>
      </p:sp>
    </p:spTree>
    <p:extLst>
      <p:ext uri="{BB962C8B-B14F-4D97-AF65-F5344CB8AC3E}">
        <p14:creationId xmlns:p14="http://schemas.microsoft.com/office/powerpoint/2010/main" val="3307351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FF05C2-FBCD-4BC9-A6CA-E7DCFFEB3B0E}" type="slidenum">
              <a:rPr lang="en-US"/>
              <a:pPr/>
              <a:t>‹#›</a:t>
            </a:fld>
            <a:endParaRPr lang="en-US"/>
          </a:p>
        </p:txBody>
      </p:sp>
    </p:spTree>
    <p:extLst>
      <p:ext uri="{BB962C8B-B14F-4D97-AF65-F5344CB8AC3E}">
        <p14:creationId xmlns:p14="http://schemas.microsoft.com/office/powerpoint/2010/main" val="491160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900A800-DB48-4B56-BC8F-4A3EE21E9378}" type="slidenum">
              <a:rPr lang="en-US"/>
              <a:pPr/>
              <a:t>‹#›</a:t>
            </a:fld>
            <a:endParaRPr lang="en-US"/>
          </a:p>
        </p:txBody>
      </p:sp>
    </p:spTree>
    <p:extLst>
      <p:ext uri="{BB962C8B-B14F-4D97-AF65-F5344CB8AC3E}">
        <p14:creationId xmlns:p14="http://schemas.microsoft.com/office/powerpoint/2010/main" val="1301869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EE3EC0B-C2D3-4DD7-A33A-0EAD9F06AA84}" type="slidenum">
              <a:rPr lang="en-US"/>
              <a:pPr/>
              <a:t>‹#›</a:t>
            </a:fld>
            <a:endParaRPr lang="en-US"/>
          </a:p>
        </p:txBody>
      </p:sp>
    </p:spTree>
    <p:extLst>
      <p:ext uri="{BB962C8B-B14F-4D97-AF65-F5344CB8AC3E}">
        <p14:creationId xmlns:p14="http://schemas.microsoft.com/office/powerpoint/2010/main" val="2242071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6DFB680-9C9E-46A6-809A-A9E401D28625}" type="slidenum">
              <a:rPr lang="en-US"/>
              <a:pPr/>
              <a:t>‹#›</a:t>
            </a:fld>
            <a:endParaRPr lang="en-US"/>
          </a:p>
        </p:txBody>
      </p:sp>
    </p:spTree>
    <p:extLst>
      <p:ext uri="{BB962C8B-B14F-4D97-AF65-F5344CB8AC3E}">
        <p14:creationId xmlns:p14="http://schemas.microsoft.com/office/powerpoint/2010/main" val="2072149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AAD0E22-B82C-4276-825B-846E404DD3A6}" type="slidenum">
              <a:rPr lang="en-US"/>
              <a:pPr/>
              <a:t>‹#›</a:t>
            </a:fld>
            <a:endParaRPr lang="en-US"/>
          </a:p>
        </p:txBody>
      </p:sp>
    </p:spTree>
    <p:extLst>
      <p:ext uri="{BB962C8B-B14F-4D97-AF65-F5344CB8AC3E}">
        <p14:creationId xmlns:p14="http://schemas.microsoft.com/office/powerpoint/2010/main" val="567909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D9F1C35-42D9-40A3-8645-C7982922E149}" type="slidenum">
              <a:rPr lang="en-US"/>
              <a:pPr/>
              <a:t>‹#›</a:t>
            </a:fld>
            <a:endParaRPr lang="en-US"/>
          </a:p>
        </p:txBody>
      </p:sp>
    </p:spTree>
    <p:extLst>
      <p:ext uri="{BB962C8B-B14F-4D97-AF65-F5344CB8AC3E}">
        <p14:creationId xmlns:p14="http://schemas.microsoft.com/office/powerpoint/2010/main" val="347106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97CCF64-D038-492B-90E6-7CCDB2891307}" type="slidenum">
              <a:rPr lang="en-US"/>
              <a:pPr/>
              <a:t>‹#›</a:t>
            </a:fld>
            <a:endParaRPr lang="en-US"/>
          </a:p>
        </p:txBody>
      </p:sp>
    </p:spTree>
    <p:extLst>
      <p:ext uri="{BB962C8B-B14F-4D97-AF65-F5344CB8AC3E}">
        <p14:creationId xmlns:p14="http://schemas.microsoft.com/office/powerpoint/2010/main" val="4109409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C04BDB3-416D-41CE-A168-A1EBEC273657}" type="slidenum">
              <a:rPr lang="en-US"/>
              <a:pPr/>
              <a:t>‹#›</a:t>
            </a:fld>
            <a:endParaRPr lang="en-US"/>
          </a:p>
        </p:txBody>
      </p:sp>
    </p:spTree>
    <p:extLst>
      <p:ext uri="{BB962C8B-B14F-4D97-AF65-F5344CB8AC3E}">
        <p14:creationId xmlns:p14="http://schemas.microsoft.com/office/powerpoint/2010/main" val="1182361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0466" name="Group 2"/>
          <p:cNvGrpSpPr>
            <a:grpSpLocks/>
          </p:cNvGrpSpPr>
          <p:nvPr/>
        </p:nvGrpSpPr>
        <p:grpSpPr bwMode="auto">
          <a:xfrm>
            <a:off x="0" y="6350"/>
            <a:ext cx="9140825" cy="6851650"/>
            <a:chOff x="0" y="4"/>
            <a:chExt cx="5758" cy="4316"/>
          </a:xfrm>
        </p:grpSpPr>
        <p:sp>
          <p:nvSpPr>
            <p:cNvPr id="190467" name="Freeform 3"/>
            <p:cNvSpPr>
              <a:spLocks/>
            </p:cNvSpPr>
            <p:nvPr/>
          </p:nvSpPr>
          <p:spPr bwMode="hidden">
            <a:xfrm>
              <a:off x="558" y="1161"/>
              <a:ext cx="5200" cy="3159"/>
            </a:xfrm>
            <a:custGeom>
              <a:avLst/>
              <a:gdLst>
                <a:gd name="T0" fmla="*/ 0 w 5184"/>
                <a:gd name="T1" fmla="*/ 3159 h 3159"/>
                <a:gd name="T2" fmla="*/ 5184 w 5184"/>
                <a:gd name="T3" fmla="*/ 3159 h 3159"/>
                <a:gd name="T4" fmla="*/ 5184 w 5184"/>
                <a:gd name="T5" fmla="*/ 0 h 3159"/>
                <a:gd name="T6" fmla="*/ 0 w 5184"/>
                <a:gd name="T7" fmla="*/ 0 h 3159"/>
                <a:gd name="T8" fmla="*/ 0 w 5184"/>
                <a:gd name="T9" fmla="*/ 3159 h 3159"/>
                <a:gd name="T10" fmla="*/ 0 w 5184"/>
                <a:gd name="T11" fmla="*/ 3159 h 3159"/>
              </a:gdLst>
              <a:ahLst/>
              <a:cxnLst>
                <a:cxn ang="0">
                  <a:pos x="T0" y="T1"/>
                </a:cxn>
                <a:cxn ang="0">
                  <a:pos x="T2" y="T3"/>
                </a:cxn>
                <a:cxn ang="0">
                  <a:pos x="T4" y="T5"/>
                </a:cxn>
                <a:cxn ang="0">
                  <a:pos x="T6" y="T7"/>
                </a:cxn>
                <a:cxn ang="0">
                  <a:pos x="T8" y="T9"/>
                </a:cxn>
                <a:cxn ang="0">
                  <a:pos x="T10" y="T11"/>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468" name="Freeform 4"/>
            <p:cNvSpPr>
              <a:spLocks/>
            </p:cNvSpPr>
            <p:nvPr/>
          </p:nvSpPr>
          <p:spPr bwMode="hidden">
            <a:xfrm>
              <a:off x="0" y="1161"/>
              <a:ext cx="558" cy="3159"/>
            </a:xfrm>
            <a:custGeom>
              <a:avLst/>
              <a:gdLst>
                <a:gd name="T0" fmla="*/ 0 w 556"/>
                <a:gd name="T1" fmla="*/ 0 h 3159"/>
                <a:gd name="T2" fmla="*/ 0 w 556"/>
                <a:gd name="T3" fmla="*/ 3159 h 3159"/>
                <a:gd name="T4" fmla="*/ 556 w 556"/>
                <a:gd name="T5" fmla="*/ 3159 h 3159"/>
                <a:gd name="T6" fmla="*/ 556 w 556"/>
                <a:gd name="T7" fmla="*/ 0 h 3159"/>
                <a:gd name="T8" fmla="*/ 0 w 556"/>
                <a:gd name="T9" fmla="*/ 0 h 3159"/>
                <a:gd name="T10" fmla="*/ 0 w 556"/>
                <a:gd name="T11" fmla="*/ 0 h 3159"/>
              </a:gdLst>
              <a:ahLst/>
              <a:cxnLst>
                <a:cxn ang="0">
                  <a:pos x="T0" y="T1"/>
                </a:cxn>
                <a:cxn ang="0">
                  <a:pos x="T2" y="T3"/>
                </a:cxn>
                <a:cxn ang="0">
                  <a:pos x="T4" y="T5"/>
                </a:cxn>
                <a:cxn ang="0">
                  <a:pos x="T6" y="T7"/>
                </a:cxn>
                <a:cxn ang="0">
                  <a:pos x="T8" y="T9"/>
                </a:cxn>
                <a:cxn ang="0">
                  <a:pos x="T10" y="T11"/>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90469" name="Group 5"/>
            <p:cNvGrpSpPr>
              <a:grpSpLocks/>
            </p:cNvGrpSpPr>
            <p:nvPr userDrawn="1"/>
          </p:nvGrpSpPr>
          <p:grpSpPr bwMode="auto">
            <a:xfrm>
              <a:off x="0" y="4"/>
              <a:ext cx="5758" cy="4316"/>
              <a:chOff x="0" y="4"/>
              <a:chExt cx="5758" cy="4316"/>
            </a:xfrm>
          </p:grpSpPr>
          <p:sp>
            <p:nvSpPr>
              <p:cNvPr id="190470"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Lst>
                <a:ahLst/>
                <a:cxnLst>
                  <a:cxn ang="0">
                    <a:pos x="T0" y="T1"/>
                  </a:cxn>
                  <a:cxn ang="0">
                    <a:pos x="T2" y="T3"/>
                  </a:cxn>
                  <a:cxn ang="0">
                    <a:pos x="T4" y="T5"/>
                  </a:cxn>
                  <a:cxn ang="0">
                    <a:pos x="T6" y="T7"/>
                  </a:cxn>
                  <a:cxn ang="0">
                    <a:pos x="T8" y="T9"/>
                  </a:cxn>
                  <a:cxn ang="0">
                    <a:pos x="T10" y="T11"/>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471"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Lst>
                <a:ahLst/>
                <a:cxnLst>
                  <a:cxn ang="0">
                    <a:pos x="T0" y="T1"/>
                  </a:cxn>
                  <a:cxn ang="0">
                    <a:pos x="T2" y="T3"/>
                  </a:cxn>
                  <a:cxn ang="0">
                    <a:pos x="T4" y="T5"/>
                  </a:cxn>
                  <a:cxn ang="0">
                    <a:pos x="T6" y="T7"/>
                  </a:cxn>
                  <a:cxn ang="0">
                    <a:pos x="T8" y="T9"/>
                  </a:cxn>
                  <a:cxn ang="0">
                    <a:pos x="T10" y="T11"/>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472" name="Freeform 8"/>
              <p:cNvSpPr>
                <a:spLocks/>
              </p:cNvSpPr>
              <p:nvPr/>
            </p:nvSpPr>
            <p:spPr bwMode="ltGray">
              <a:xfrm>
                <a:off x="1019" y="1155"/>
                <a:ext cx="4739" cy="12"/>
              </a:xfrm>
              <a:custGeom>
                <a:avLst/>
                <a:gdLst>
                  <a:gd name="T0" fmla="*/ 4724 w 4724"/>
                  <a:gd name="T1" fmla="*/ 0 h 12"/>
                  <a:gd name="T2" fmla="*/ 0 w 4724"/>
                  <a:gd name="T3" fmla="*/ 0 h 12"/>
                  <a:gd name="T4" fmla="*/ 0 w 4724"/>
                  <a:gd name="T5" fmla="*/ 12 h 12"/>
                  <a:gd name="T6" fmla="*/ 4724 w 4724"/>
                  <a:gd name="T7" fmla="*/ 12 h 12"/>
                  <a:gd name="T8" fmla="*/ 4724 w 4724"/>
                  <a:gd name="T9" fmla="*/ 0 h 12"/>
                  <a:gd name="T10" fmla="*/ 4724 w 4724"/>
                  <a:gd name="T11" fmla="*/ 0 h 12"/>
                </a:gdLst>
                <a:ahLst/>
                <a:cxnLst>
                  <a:cxn ang="0">
                    <a:pos x="T0" y="T1"/>
                  </a:cxn>
                  <a:cxn ang="0">
                    <a:pos x="T2" y="T3"/>
                  </a:cxn>
                  <a:cxn ang="0">
                    <a:pos x="T4" y="T5"/>
                  </a:cxn>
                  <a:cxn ang="0">
                    <a:pos x="T6" y="T7"/>
                  </a:cxn>
                  <a:cxn ang="0">
                    <a:pos x="T8" y="T9"/>
                  </a:cxn>
                  <a:cxn ang="0">
                    <a:pos x="T10" y="T11"/>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473"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Lst>
                <a:ahLst/>
                <a:cxnLst>
                  <a:cxn ang="0">
                    <a:pos x="T0" y="T1"/>
                  </a:cxn>
                  <a:cxn ang="0">
                    <a:pos x="T2" y="T3"/>
                  </a:cxn>
                  <a:cxn ang="0">
                    <a:pos x="T4" y="T5"/>
                  </a:cxn>
                  <a:cxn ang="0">
                    <a:pos x="T6" y="T7"/>
                  </a:cxn>
                  <a:cxn ang="0">
                    <a:pos x="T8" y="T9"/>
                  </a:cxn>
                  <a:cxn ang="0">
                    <a:pos x="T10" y="T11"/>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474"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Lst>
                <a:ahLst/>
                <a:cxnLst>
                  <a:cxn ang="0">
                    <a:pos x="T0" y="T1"/>
                  </a:cxn>
                  <a:cxn ang="0">
                    <a:pos x="T2" y="T3"/>
                  </a:cxn>
                  <a:cxn ang="0">
                    <a:pos x="T4" y="T5"/>
                  </a:cxn>
                  <a:cxn ang="0">
                    <a:pos x="T6" y="T7"/>
                  </a:cxn>
                  <a:cxn ang="0">
                    <a:pos x="T8" y="T9"/>
                  </a:cxn>
                  <a:cxn ang="0">
                    <a:pos x="T10" y="T11"/>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475" name="Freeform 11"/>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476" name="Freeform 12"/>
              <p:cNvSpPr>
                <a:spLocks/>
              </p:cNvSpPr>
              <p:nvPr/>
            </p:nvSpPr>
            <p:spPr bwMode="ltGray">
              <a:xfrm>
                <a:off x="0" y="1155"/>
                <a:ext cx="351" cy="12"/>
              </a:xfrm>
              <a:custGeom>
                <a:avLst/>
                <a:gdLst>
                  <a:gd name="T0" fmla="*/ 0 w 251"/>
                  <a:gd name="T1" fmla="*/ 0 h 12"/>
                  <a:gd name="T2" fmla="*/ 0 w 251"/>
                  <a:gd name="T3" fmla="*/ 12 h 12"/>
                  <a:gd name="T4" fmla="*/ 251 w 251"/>
                  <a:gd name="T5" fmla="*/ 12 h 12"/>
                  <a:gd name="T6" fmla="*/ 251 w 251"/>
                  <a:gd name="T7" fmla="*/ 0 h 12"/>
                  <a:gd name="T8" fmla="*/ 0 w 251"/>
                  <a:gd name="T9" fmla="*/ 0 h 12"/>
                  <a:gd name="T10" fmla="*/ 0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477" name="Freeform 13"/>
              <p:cNvSpPr>
                <a:spLocks/>
              </p:cNvSpPr>
              <p:nvPr/>
            </p:nvSpPr>
            <p:spPr bwMode="ltGray">
              <a:xfrm>
                <a:off x="767" y="1155"/>
                <a:ext cx="252" cy="12"/>
              </a:xfrm>
              <a:custGeom>
                <a:avLst/>
                <a:gdLst>
                  <a:gd name="T0" fmla="*/ 251 w 251"/>
                  <a:gd name="T1" fmla="*/ 0 h 12"/>
                  <a:gd name="T2" fmla="*/ 0 w 251"/>
                  <a:gd name="T3" fmla="*/ 0 h 12"/>
                  <a:gd name="T4" fmla="*/ 0 w 251"/>
                  <a:gd name="T5" fmla="*/ 12 h 12"/>
                  <a:gd name="T6" fmla="*/ 251 w 251"/>
                  <a:gd name="T7" fmla="*/ 12 h 12"/>
                  <a:gd name="T8" fmla="*/ 251 w 251"/>
                  <a:gd name="T9" fmla="*/ 0 h 12"/>
                  <a:gd name="T10" fmla="*/ 251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478" name="Freeform 14"/>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90479" name="Rectangle 15"/>
          <p:cNvSpPr>
            <a:spLocks noGrp="1" noChangeArrowheads="1"/>
          </p:cNvSpPr>
          <p:nvPr>
            <p:ph type="title"/>
          </p:nvPr>
        </p:nvSpPr>
        <p:spPr bwMode="auto">
          <a:xfrm>
            <a:off x="1066800" y="304800"/>
            <a:ext cx="7543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Klik om het opmaakprofiel te bewerken</a:t>
            </a:r>
          </a:p>
        </p:txBody>
      </p:sp>
      <p:sp>
        <p:nvSpPr>
          <p:cNvPr id="190480" name="Rectangle 16"/>
          <p:cNvSpPr>
            <a:spLocks noGrp="1" noChangeArrowheads="1"/>
          </p:cNvSpPr>
          <p:nvPr>
            <p:ph type="body" idx="1"/>
          </p:nvPr>
        </p:nvSpPr>
        <p:spPr bwMode="auto">
          <a:xfrm>
            <a:off x="1066800" y="1981200"/>
            <a:ext cx="7543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a:p>
            <a:pPr lvl="1"/>
            <a:r>
              <a:rPr lang="en-US" smtClean="0"/>
              <a:t>Tweede niveau</a:t>
            </a:r>
          </a:p>
          <a:p>
            <a:pPr lvl="2"/>
            <a:r>
              <a:rPr lang="en-US" smtClean="0"/>
              <a:t>Derde niveau</a:t>
            </a:r>
          </a:p>
          <a:p>
            <a:pPr lvl="3"/>
            <a:r>
              <a:rPr lang="en-US" smtClean="0"/>
              <a:t>Vierde niveau</a:t>
            </a:r>
          </a:p>
          <a:p>
            <a:pPr lvl="4"/>
            <a:r>
              <a:rPr lang="en-US" smtClean="0"/>
              <a:t>Vijfde niveau</a:t>
            </a:r>
          </a:p>
        </p:txBody>
      </p:sp>
      <p:sp>
        <p:nvSpPr>
          <p:cNvPr id="190481" name="Rectangle 17"/>
          <p:cNvSpPr>
            <a:spLocks noGrp="1" noChangeArrowheads="1"/>
          </p:cNvSpPr>
          <p:nvPr>
            <p:ph type="dt" sz="half" idx="2"/>
          </p:nvPr>
        </p:nvSpPr>
        <p:spPr bwMode="auto">
          <a:xfrm>
            <a:off x="1066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endParaRPr lang="en-US"/>
          </a:p>
        </p:txBody>
      </p:sp>
      <p:sp>
        <p:nvSpPr>
          <p:cNvPr id="190482" name="Rectangle 18"/>
          <p:cNvSpPr>
            <a:spLocks noGrp="1" noChangeArrowheads="1"/>
          </p:cNvSpPr>
          <p:nvPr>
            <p:ph type="ftr" sz="quarter" idx="3"/>
          </p:nvPr>
        </p:nvSpPr>
        <p:spPr bwMode="auto">
          <a:xfrm>
            <a:off x="34290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endParaRPr lang="en-US"/>
          </a:p>
        </p:txBody>
      </p:sp>
      <p:sp>
        <p:nvSpPr>
          <p:cNvPr id="190483" name="Rectangle 19"/>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fld id="{86A87C2F-2F02-48A1-AFB6-38DA936AB07C}"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taff.science.uva.nl/~eberg/antwerpen"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mailto:e.berg@vu.nl"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staff.science.uva.nl/~eberg/" TargetMode="External"/><Relationship Id="rId5" Type="http://schemas.openxmlformats.org/officeDocument/2006/relationships/hyperlink" Target="http://staff.science.uva.nl/~eberg/GIREP%20workshop%20fast%20feedback.pdf" TargetMode="External"/><Relationship Id="rId4" Type="http://schemas.openxmlformats.org/officeDocument/2006/relationships/hyperlink" Target="mailto:e.berg@vu.nl"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Microsoft_Word_97_-_2003_Document1.doc"/></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wmf"/><Relationship Id="rId4" Type="http://schemas.openxmlformats.org/officeDocument/2006/relationships/oleObject" Target="../embeddings/Microsoft_Word_97_-_2003_Document2.doc"/></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ctrTitle"/>
          </p:nvPr>
        </p:nvSpPr>
        <p:spPr>
          <a:xfrm>
            <a:off x="647700" y="685800"/>
            <a:ext cx="7848600" cy="2841625"/>
          </a:xfrm>
        </p:spPr>
        <p:txBody>
          <a:bodyPr/>
          <a:lstStyle/>
          <a:p>
            <a:pPr algn="ctr"/>
            <a:r>
              <a:rPr lang="nl-NL" b="0" dirty="0" smtClean="0">
                <a:effectLst/>
              </a:rPr>
              <a:t>Snelle </a:t>
            </a:r>
            <a:r>
              <a:rPr lang="nl-NL" b="0" dirty="0">
                <a:effectLst/>
              </a:rPr>
              <a:t>feedback: begrip en vaardigheden ontwikkelen door formatieve toetsing met onmiddellijke </a:t>
            </a:r>
            <a:r>
              <a:rPr lang="nl-NL" b="0" dirty="0" smtClean="0">
                <a:effectLst/>
              </a:rPr>
              <a:t>feedback</a:t>
            </a:r>
            <a:br>
              <a:rPr lang="nl-NL" b="0" dirty="0" smtClean="0">
                <a:effectLst/>
              </a:rPr>
            </a:br>
            <a:r>
              <a:rPr lang="nl-NL" b="0" dirty="0" smtClean="0">
                <a:solidFill>
                  <a:srgbClr val="FFFF00"/>
                </a:solidFill>
                <a:effectLst/>
              </a:rPr>
              <a:t>Versie met aantekeningen</a:t>
            </a:r>
            <a:endParaRPr lang="en-US" b="0" dirty="0">
              <a:solidFill>
                <a:srgbClr val="FFFF00"/>
              </a:solidFill>
              <a:effectLst/>
            </a:endParaRPr>
          </a:p>
        </p:txBody>
      </p:sp>
      <p:sp>
        <p:nvSpPr>
          <p:cNvPr id="58373" name="Rectangle 5"/>
          <p:cNvSpPr>
            <a:spLocks noGrp="1" noChangeArrowheads="1"/>
          </p:cNvSpPr>
          <p:nvPr>
            <p:ph type="subTitle" idx="1"/>
          </p:nvPr>
        </p:nvSpPr>
        <p:spPr>
          <a:xfrm>
            <a:off x="304800" y="3733800"/>
            <a:ext cx="5562600" cy="1752600"/>
          </a:xfrm>
        </p:spPr>
        <p:txBody>
          <a:bodyPr/>
          <a:lstStyle/>
          <a:p>
            <a:r>
              <a:rPr lang="en-US" dirty="0"/>
              <a:t>Ed van den Berg</a:t>
            </a:r>
          </a:p>
          <a:p>
            <a:r>
              <a:rPr lang="en-US" dirty="0" err="1" smtClean="0"/>
              <a:t>Vrije</a:t>
            </a:r>
            <a:r>
              <a:rPr lang="en-US" dirty="0" smtClean="0"/>
              <a:t> </a:t>
            </a:r>
            <a:r>
              <a:rPr lang="en-US" dirty="0" err="1" smtClean="0"/>
              <a:t>Universiteit</a:t>
            </a:r>
            <a:r>
              <a:rPr lang="en-US" dirty="0" smtClean="0"/>
              <a:t> &amp; </a:t>
            </a:r>
          </a:p>
          <a:p>
            <a:r>
              <a:rPr lang="en-US" dirty="0" err="1" smtClean="0"/>
              <a:t>Hogeschool</a:t>
            </a:r>
            <a:r>
              <a:rPr lang="en-US" dirty="0" smtClean="0"/>
              <a:t> van Amsterdam</a:t>
            </a:r>
            <a:endParaRPr lang="en-US" dirty="0"/>
          </a:p>
        </p:txBody>
      </p:sp>
      <p:sp>
        <p:nvSpPr>
          <p:cNvPr id="58375" name="Rectangle 7"/>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 name="Tekstvak 1"/>
          <p:cNvSpPr txBox="1"/>
          <p:nvPr/>
        </p:nvSpPr>
        <p:spPr>
          <a:xfrm>
            <a:off x="3362123" y="6172200"/>
            <a:ext cx="5657446" cy="523220"/>
          </a:xfrm>
          <a:prstGeom prst="rect">
            <a:avLst/>
          </a:prstGeom>
          <a:noFill/>
        </p:spPr>
        <p:txBody>
          <a:bodyPr wrap="none" rtlCol="0">
            <a:spAutoFit/>
          </a:bodyPr>
          <a:lstStyle/>
          <a:p>
            <a:r>
              <a:rPr lang="en-US" sz="2800" dirty="0" smtClean="0">
                <a:solidFill>
                  <a:srgbClr val="FFFF00"/>
                </a:solidFill>
              </a:rPr>
              <a:t>Pen en </a:t>
            </a:r>
            <a:r>
              <a:rPr lang="en-US" sz="2800" dirty="0" err="1" smtClean="0">
                <a:solidFill>
                  <a:srgbClr val="FFFF00"/>
                </a:solidFill>
              </a:rPr>
              <a:t>papier</a:t>
            </a:r>
            <a:r>
              <a:rPr lang="en-US" sz="2800" dirty="0" smtClean="0">
                <a:solidFill>
                  <a:srgbClr val="FFFF00"/>
                </a:solidFill>
              </a:rPr>
              <a:t> </a:t>
            </a:r>
            <a:r>
              <a:rPr lang="en-US" sz="2800" dirty="0" err="1" smtClean="0">
                <a:solidFill>
                  <a:srgbClr val="FFFF00"/>
                </a:solidFill>
              </a:rPr>
              <a:t>klaar</a:t>
            </a:r>
            <a:r>
              <a:rPr lang="en-US" sz="2800" dirty="0" smtClean="0">
                <a:solidFill>
                  <a:srgbClr val="FFFF00"/>
                </a:solidFill>
              </a:rPr>
              <a:t> en </a:t>
            </a:r>
            <a:r>
              <a:rPr lang="en-US" sz="2800" dirty="0" err="1" smtClean="0">
                <a:solidFill>
                  <a:srgbClr val="FFFF00"/>
                </a:solidFill>
              </a:rPr>
              <a:t>telefoon</a:t>
            </a:r>
            <a:r>
              <a:rPr lang="en-US" sz="2800" dirty="0" smtClean="0">
                <a:solidFill>
                  <a:srgbClr val="FFFF00"/>
                </a:solidFill>
              </a:rPr>
              <a:t> </a:t>
            </a:r>
            <a:r>
              <a:rPr lang="en-US" sz="2800" dirty="0" err="1" smtClean="0">
                <a:solidFill>
                  <a:srgbClr val="FFFF00"/>
                </a:solidFill>
              </a:rPr>
              <a:t>uit</a:t>
            </a:r>
            <a:endParaRPr lang="en-US" sz="2800"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sz="quarter"/>
          </p:nvPr>
        </p:nvSpPr>
        <p:spPr/>
        <p:txBody>
          <a:bodyPr/>
          <a:lstStyle/>
          <a:p>
            <a:pPr algn="ctr"/>
            <a:r>
              <a:rPr lang="en-US" dirty="0" smtClean="0"/>
              <a:t>Concept checks</a:t>
            </a:r>
            <a:endParaRPr lang="en-US" dirty="0"/>
          </a:p>
        </p:txBody>
      </p:sp>
    </p:spTree>
    <p:extLst>
      <p:ext uri="{BB962C8B-B14F-4D97-AF65-F5344CB8AC3E}">
        <p14:creationId xmlns:p14="http://schemas.microsoft.com/office/powerpoint/2010/main" val="40905005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normAutofit fontScale="90000"/>
          </a:bodyPr>
          <a:lstStyle/>
          <a:p>
            <a:pPr>
              <a:defRPr/>
            </a:pPr>
            <a:r>
              <a:rPr lang="nl-NL" dirty="0" smtClean="0"/>
              <a:t>Concept check over breking</a:t>
            </a:r>
            <a:endParaRPr lang="nl-NL" dirty="0"/>
          </a:p>
        </p:txBody>
      </p:sp>
      <p:pic>
        <p:nvPicPr>
          <p:cNvPr id="17411" name="Content Placeholder 3" descr="BrekingTPT.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5400" y="1600200"/>
            <a:ext cx="5430838" cy="5257800"/>
          </a:xfrm>
        </p:spPr>
      </p:pic>
      <p:sp>
        <p:nvSpPr>
          <p:cNvPr id="17412" name="Tekstvak 2"/>
          <p:cNvSpPr txBox="1">
            <a:spLocks noChangeArrowheads="1"/>
          </p:cNvSpPr>
          <p:nvPr/>
        </p:nvSpPr>
        <p:spPr bwMode="auto">
          <a:xfrm>
            <a:off x="5562600" y="1371600"/>
            <a:ext cx="3276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r>
              <a:rPr lang="en-US" sz="3200" dirty="0" err="1"/>
              <a:t>Opdracht</a:t>
            </a:r>
            <a:r>
              <a:rPr lang="en-US" sz="3200" dirty="0"/>
              <a:t>: </a:t>
            </a:r>
            <a:r>
              <a:rPr lang="en-US" sz="3200" dirty="0" err="1"/>
              <a:t>Schets</a:t>
            </a:r>
            <a:r>
              <a:rPr lang="en-US" sz="3200" dirty="0"/>
              <a:t> de gang van de </a:t>
            </a:r>
            <a:r>
              <a:rPr lang="en-US" sz="3200" dirty="0" err="1"/>
              <a:t>lichtstralen</a:t>
            </a:r>
            <a:r>
              <a:rPr lang="en-US" sz="3200" dirty="0"/>
              <a:t> van </a:t>
            </a:r>
            <a:r>
              <a:rPr lang="en-US" sz="3200" dirty="0" smtClean="0"/>
              <a:t>de romp van de man </a:t>
            </a:r>
            <a:r>
              <a:rPr lang="en-US" sz="3200" dirty="0"/>
              <a:t>(</a:t>
            </a:r>
            <a:r>
              <a:rPr lang="en-US" sz="3200" dirty="0" err="1"/>
              <a:t>geel</a:t>
            </a:r>
            <a:r>
              <a:rPr lang="en-US" sz="3200" dirty="0"/>
              <a:t>) </a:t>
            </a:r>
            <a:r>
              <a:rPr lang="en-US" sz="3200" dirty="0" err="1" smtClean="0"/>
              <a:t>naar</a:t>
            </a:r>
            <a:r>
              <a:rPr lang="en-US" sz="3200" dirty="0" smtClean="0"/>
              <a:t> het </a:t>
            </a:r>
            <a:r>
              <a:rPr lang="en-US" sz="3200" dirty="0" err="1"/>
              <a:t>oog</a:t>
            </a:r>
            <a:endParaRPr lang="en-US" sz="3200" dirty="0"/>
          </a:p>
        </p:txBody>
      </p:sp>
      <p:sp>
        <p:nvSpPr>
          <p:cNvPr id="17413" name="Rechthoek 2"/>
          <p:cNvSpPr>
            <a:spLocks noChangeArrowheads="1"/>
          </p:cNvSpPr>
          <p:nvPr/>
        </p:nvSpPr>
        <p:spPr bwMode="auto">
          <a:xfrm>
            <a:off x="5715000" y="4076700"/>
            <a:ext cx="1524000" cy="2362200"/>
          </a:xfrm>
          <a:prstGeom prst="rect">
            <a:avLst/>
          </a:prstGeom>
          <a:solidFill>
            <a:schemeClr val="accent1"/>
          </a:solidFill>
          <a:ln w="12700" cap="sq" algn="ctr">
            <a:solidFill>
              <a:schemeClr val="tx1"/>
            </a:solidFill>
            <a:round/>
            <a:headEnd type="none" w="sm" len="sm"/>
            <a:tailEnd type="none" w="sm" len="sm"/>
          </a:ln>
        </p:spPr>
        <p:txBody>
          <a:bodyPr/>
          <a:lstStyle/>
          <a:p>
            <a:endParaRPr lang="en-US"/>
          </a:p>
        </p:txBody>
      </p:sp>
      <p:sp>
        <p:nvSpPr>
          <p:cNvPr id="17414" name="Ovaal 3"/>
          <p:cNvSpPr>
            <a:spLocks noChangeArrowheads="1"/>
          </p:cNvSpPr>
          <p:nvPr/>
        </p:nvSpPr>
        <p:spPr bwMode="auto">
          <a:xfrm>
            <a:off x="6327775" y="4630738"/>
            <a:ext cx="457200" cy="209550"/>
          </a:xfrm>
          <a:prstGeom prst="ellipse">
            <a:avLst/>
          </a:prstGeom>
          <a:solidFill>
            <a:srgbClr val="FFFF00"/>
          </a:solidFill>
          <a:ln w="12700" cap="sq" algn="ctr">
            <a:solidFill>
              <a:schemeClr val="tx1"/>
            </a:solidFill>
            <a:round/>
            <a:headEnd type="none" w="sm" len="sm"/>
            <a:tailEnd type="none" w="sm" len="sm"/>
          </a:ln>
        </p:spPr>
        <p:txBody>
          <a:bodyPr/>
          <a:lstStyle/>
          <a:p>
            <a:endParaRPr lang="en-US"/>
          </a:p>
        </p:txBody>
      </p:sp>
      <p:cxnSp>
        <p:nvCxnSpPr>
          <p:cNvPr id="17415" name="Rechte verbindingslijn 5"/>
          <p:cNvCxnSpPr>
            <a:cxnSpLocks noChangeShapeType="1"/>
          </p:cNvCxnSpPr>
          <p:nvPr/>
        </p:nvCxnSpPr>
        <p:spPr bwMode="auto">
          <a:xfrm>
            <a:off x="7772400" y="6134100"/>
            <a:ext cx="381000" cy="266700"/>
          </a:xfrm>
          <a:prstGeom prst="line">
            <a:avLst/>
          </a:prstGeom>
          <a:noFill/>
          <a:ln w="22225"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7416" name="Rechte verbindingslijn 7"/>
          <p:cNvCxnSpPr>
            <a:cxnSpLocks noChangeShapeType="1"/>
          </p:cNvCxnSpPr>
          <p:nvPr/>
        </p:nvCxnSpPr>
        <p:spPr bwMode="auto">
          <a:xfrm>
            <a:off x="8137207" y="5867400"/>
            <a:ext cx="91440" cy="457200"/>
          </a:xfrm>
          <a:prstGeom prst="line">
            <a:avLst/>
          </a:prstGeom>
          <a:noFill/>
          <a:ln w="22225"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4" name="Boog 13"/>
          <p:cNvSpPr/>
          <p:nvPr/>
        </p:nvSpPr>
        <p:spPr bwMode="auto">
          <a:xfrm rot="-2820000">
            <a:off x="7999413" y="6310313"/>
            <a:ext cx="285750" cy="228600"/>
          </a:xfrm>
          <a:prstGeom prst="arc">
            <a:avLst/>
          </a:prstGeom>
          <a:solidFill>
            <a:schemeClr val="accent1"/>
          </a:solidFill>
          <a:ln w="12700" cap="sq" cmpd="sng" algn="ctr">
            <a:solidFill>
              <a:schemeClr val="tx1"/>
            </a:solidFill>
            <a:prstDash val="solid"/>
            <a:round/>
            <a:headEnd type="none" w="sm" len="sm"/>
            <a:tailEnd type="none" w="sm" len="sm"/>
          </a:ln>
          <a:effectLst/>
          <a:extLst/>
        </p:spPr>
        <p:txBody>
          <a:bodyPr/>
          <a:lstStyle/>
          <a:p>
            <a:pPr>
              <a:defRPr/>
            </a:pPr>
            <a:endParaRPr lang="en-US"/>
          </a:p>
        </p:txBody>
      </p:sp>
      <p:sp>
        <p:nvSpPr>
          <p:cNvPr id="17418" name="TextBox 9"/>
          <p:cNvSpPr txBox="1">
            <a:spLocks noChangeArrowheads="1"/>
          </p:cNvSpPr>
          <p:nvPr/>
        </p:nvSpPr>
        <p:spPr bwMode="auto">
          <a:xfrm>
            <a:off x="8382000" y="6324600"/>
            <a:ext cx="723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r>
              <a:rPr lang="nl-NL" sz="2800" dirty="0"/>
              <a:t>oog</a:t>
            </a:r>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normAutofit fontScale="90000"/>
          </a:bodyPr>
          <a:lstStyle/>
          <a:p>
            <a:pPr>
              <a:defRPr/>
            </a:pPr>
            <a:r>
              <a:rPr lang="nl-NL" dirty="0" smtClean="0"/>
              <a:t>Concept check over breking</a:t>
            </a:r>
            <a:endParaRPr lang="nl-NL" dirty="0"/>
          </a:p>
        </p:txBody>
      </p:sp>
      <p:pic>
        <p:nvPicPr>
          <p:cNvPr id="17411" name="Content Placeholder 3" descr="BrekingTPT.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5400" y="1600200"/>
            <a:ext cx="5430838" cy="5257800"/>
          </a:xfrm>
        </p:spPr>
      </p:pic>
      <p:sp>
        <p:nvSpPr>
          <p:cNvPr id="17412" name="Tekstvak 2"/>
          <p:cNvSpPr txBox="1">
            <a:spLocks noChangeArrowheads="1"/>
          </p:cNvSpPr>
          <p:nvPr/>
        </p:nvSpPr>
        <p:spPr bwMode="auto">
          <a:xfrm>
            <a:off x="5562600" y="1371600"/>
            <a:ext cx="3276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r>
              <a:rPr lang="en-US" sz="3200"/>
              <a:t>Opdracht: Schets de gang van de lichtstralen van man (geel) naar oog</a:t>
            </a:r>
          </a:p>
        </p:txBody>
      </p:sp>
      <p:sp>
        <p:nvSpPr>
          <p:cNvPr id="17413" name="Rechthoek 2"/>
          <p:cNvSpPr>
            <a:spLocks noChangeArrowheads="1"/>
          </p:cNvSpPr>
          <p:nvPr/>
        </p:nvSpPr>
        <p:spPr bwMode="auto">
          <a:xfrm>
            <a:off x="5715000" y="3962400"/>
            <a:ext cx="1524000" cy="2362200"/>
          </a:xfrm>
          <a:prstGeom prst="rect">
            <a:avLst/>
          </a:prstGeom>
          <a:solidFill>
            <a:schemeClr val="accent1"/>
          </a:solidFill>
          <a:ln w="12700" cap="sq" algn="ctr">
            <a:solidFill>
              <a:schemeClr val="tx1"/>
            </a:solidFill>
            <a:round/>
            <a:headEnd type="none" w="sm" len="sm"/>
            <a:tailEnd type="none" w="sm" len="sm"/>
          </a:ln>
        </p:spPr>
        <p:txBody>
          <a:bodyPr/>
          <a:lstStyle/>
          <a:p>
            <a:endParaRPr lang="en-US"/>
          </a:p>
        </p:txBody>
      </p:sp>
      <p:sp>
        <p:nvSpPr>
          <p:cNvPr id="17414" name="Ovaal 3"/>
          <p:cNvSpPr>
            <a:spLocks noChangeArrowheads="1"/>
          </p:cNvSpPr>
          <p:nvPr/>
        </p:nvSpPr>
        <p:spPr bwMode="auto">
          <a:xfrm>
            <a:off x="6327775" y="4630738"/>
            <a:ext cx="457200" cy="209550"/>
          </a:xfrm>
          <a:prstGeom prst="ellipse">
            <a:avLst/>
          </a:prstGeom>
          <a:solidFill>
            <a:srgbClr val="FFFF00"/>
          </a:solidFill>
          <a:ln w="12700" cap="sq" algn="ctr">
            <a:solidFill>
              <a:schemeClr val="tx1"/>
            </a:solidFill>
            <a:round/>
            <a:headEnd type="none" w="sm" len="sm"/>
            <a:tailEnd type="none" w="sm" len="sm"/>
          </a:ln>
        </p:spPr>
        <p:txBody>
          <a:bodyPr/>
          <a:lstStyle/>
          <a:p>
            <a:endParaRPr lang="en-US"/>
          </a:p>
        </p:txBody>
      </p:sp>
      <p:cxnSp>
        <p:nvCxnSpPr>
          <p:cNvPr id="17415" name="Rechte verbindingslijn 5"/>
          <p:cNvCxnSpPr>
            <a:cxnSpLocks noChangeShapeType="1"/>
          </p:cNvCxnSpPr>
          <p:nvPr/>
        </p:nvCxnSpPr>
        <p:spPr bwMode="auto">
          <a:xfrm>
            <a:off x="7772400" y="6134100"/>
            <a:ext cx="381000" cy="266700"/>
          </a:xfrm>
          <a:prstGeom prst="line">
            <a:avLst/>
          </a:prstGeom>
          <a:noFill/>
          <a:ln w="22225"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7416" name="Rechte verbindingslijn 7"/>
          <p:cNvCxnSpPr>
            <a:cxnSpLocks noChangeShapeType="1"/>
          </p:cNvCxnSpPr>
          <p:nvPr/>
        </p:nvCxnSpPr>
        <p:spPr bwMode="auto">
          <a:xfrm>
            <a:off x="8137207" y="5867400"/>
            <a:ext cx="91440" cy="457200"/>
          </a:xfrm>
          <a:prstGeom prst="line">
            <a:avLst/>
          </a:prstGeom>
          <a:noFill/>
          <a:ln w="22225"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4" name="Boog 13"/>
          <p:cNvSpPr/>
          <p:nvPr/>
        </p:nvSpPr>
        <p:spPr bwMode="auto">
          <a:xfrm rot="-2820000">
            <a:off x="7999413" y="6310313"/>
            <a:ext cx="285750" cy="228600"/>
          </a:xfrm>
          <a:prstGeom prst="arc">
            <a:avLst/>
          </a:prstGeom>
          <a:solidFill>
            <a:schemeClr val="accent1"/>
          </a:solidFill>
          <a:ln w="12700" cap="sq" cmpd="sng" algn="ctr">
            <a:solidFill>
              <a:schemeClr val="tx1"/>
            </a:solidFill>
            <a:prstDash val="solid"/>
            <a:round/>
            <a:headEnd type="none" w="sm" len="sm"/>
            <a:tailEnd type="none" w="sm" len="sm"/>
          </a:ln>
          <a:effectLst/>
          <a:extLst/>
        </p:spPr>
        <p:txBody>
          <a:bodyPr/>
          <a:lstStyle/>
          <a:p>
            <a:pPr>
              <a:defRPr/>
            </a:pPr>
            <a:endParaRPr lang="en-US"/>
          </a:p>
        </p:txBody>
      </p:sp>
      <p:sp>
        <p:nvSpPr>
          <p:cNvPr id="17418" name="TextBox 9"/>
          <p:cNvSpPr txBox="1">
            <a:spLocks noChangeArrowheads="1"/>
          </p:cNvSpPr>
          <p:nvPr/>
        </p:nvSpPr>
        <p:spPr bwMode="auto">
          <a:xfrm>
            <a:off x="8382000" y="6324600"/>
            <a:ext cx="723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Times New Roman" pitchFamily="18" charset="0"/>
                <a:ea typeface="MS PGothic" pitchFamily="34" charset="-128"/>
              </a:defRPr>
            </a:lvl1pPr>
            <a:lvl2pPr marL="742950" indent="-285750">
              <a:defRPr kumimoji="1" sz="2400">
                <a:solidFill>
                  <a:schemeClr val="tx1"/>
                </a:solidFill>
                <a:latin typeface="Times New Roman" pitchFamily="18" charset="0"/>
                <a:ea typeface="MS PGothic" pitchFamily="34" charset="-128"/>
              </a:defRPr>
            </a:lvl2pPr>
            <a:lvl3pPr marL="1143000" indent="-228600">
              <a:defRPr kumimoji="1" sz="2400">
                <a:solidFill>
                  <a:schemeClr val="tx1"/>
                </a:solidFill>
                <a:latin typeface="Times New Roman" pitchFamily="18" charset="0"/>
                <a:ea typeface="MS PGothic" pitchFamily="34" charset="-128"/>
              </a:defRPr>
            </a:lvl3pPr>
            <a:lvl4pPr marL="1600200" indent="-228600">
              <a:defRPr kumimoji="1" sz="2400">
                <a:solidFill>
                  <a:schemeClr val="tx1"/>
                </a:solidFill>
                <a:latin typeface="Times New Roman" pitchFamily="18" charset="0"/>
                <a:ea typeface="MS PGothic" pitchFamily="34" charset="-128"/>
              </a:defRPr>
            </a:lvl4pPr>
            <a:lvl5pPr marL="2057400" indent="-228600">
              <a:defRPr kumimoji="1"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MS PGothic" pitchFamily="34" charset="-128"/>
              </a:defRPr>
            </a:lvl9pPr>
          </a:lstStyle>
          <a:p>
            <a:r>
              <a:rPr lang="nl-NL" sz="2800" dirty="0"/>
              <a:t>oog</a:t>
            </a:r>
            <a:endParaRPr lang="en-US" sz="2800" dirty="0"/>
          </a:p>
        </p:txBody>
      </p:sp>
      <p:cxnSp>
        <p:nvCxnSpPr>
          <p:cNvPr id="4" name="Rechte verbindingslijn 3"/>
          <p:cNvCxnSpPr>
            <a:stCxn id="17414" idx="7"/>
          </p:cNvCxnSpPr>
          <p:nvPr/>
        </p:nvCxnSpPr>
        <p:spPr>
          <a:xfrm>
            <a:off x="6718020" y="4661426"/>
            <a:ext cx="520980" cy="241037"/>
          </a:xfrm>
          <a:prstGeom prst="line">
            <a:avLst/>
          </a:prstGeom>
          <a:ln w="2222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Rechte verbindingslijn 7"/>
          <p:cNvCxnSpPr>
            <a:endCxn id="14" idx="2"/>
          </p:cNvCxnSpPr>
          <p:nvPr/>
        </p:nvCxnSpPr>
        <p:spPr>
          <a:xfrm>
            <a:off x="7239000" y="4902463"/>
            <a:ext cx="1000729" cy="1417658"/>
          </a:xfrm>
          <a:prstGeom prst="line">
            <a:avLst/>
          </a:prstGeom>
          <a:ln w="2222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stCxn id="17414" idx="2"/>
            <a:endCxn id="17413" idx="3"/>
          </p:cNvCxnSpPr>
          <p:nvPr/>
        </p:nvCxnSpPr>
        <p:spPr>
          <a:xfrm>
            <a:off x="6327775" y="4735513"/>
            <a:ext cx="911225" cy="407987"/>
          </a:xfrm>
          <a:prstGeom prst="line">
            <a:avLst/>
          </a:prstGeom>
          <a:ln w="2222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a:stCxn id="17413" idx="3"/>
            <a:endCxn id="14" idx="0"/>
          </p:cNvCxnSpPr>
          <p:nvPr/>
        </p:nvCxnSpPr>
        <p:spPr>
          <a:xfrm>
            <a:off x="7239000" y="5143500"/>
            <a:ext cx="819694" cy="1203161"/>
          </a:xfrm>
          <a:prstGeom prst="line">
            <a:avLst/>
          </a:prstGeom>
          <a:ln w="2222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0316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Concept checks met feedback</a:t>
            </a:r>
            <a:endParaRPr lang="en-US" dirty="0"/>
          </a:p>
        </p:txBody>
      </p:sp>
      <p:sp>
        <p:nvSpPr>
          <p:cNvPr id="3" name="Tijdelijke aanduiding voor inhoud 2"/>
          <p:cNvSpPr>
            <a:spLocks noGrp="1"/>
          </p:cNvSpPr>
          <p:nvPr>
            <p:ph idx="1"/>
          </p:nvPr>
        </p:nvSpPr>
        <p:spPr>
          <a:xfrm>
            <a:off x="1066800" y="1981200"/>
            <a:ext cx="7543800" cy="4495800"/>
          </a:xfrm>
        </p:spPr>
        <p:txBody>
          <a:bodyPr/>
          <a:lstStyle/>
          <a:p>
            <a:r>
              <a:rPr lang="en-US" dirty="0" smtClean="0"/>
              <a:t>Docent </a:t>
            </a:r>
            <a:r>
              <a:rPr lang="en-US" dirty="0" err="1" smtClean="0"/>
              <a:t>legt</a:t>
            </a:r>
            <a:r>
              <a:rPr lang="en-US" dirty="0" smtClean="0"/>
              <a:t> </a:t>
            </a:r>
            <a:r>
              <a:rPr lang="en-US" dirty="0" err="1" smtClean="0"/>
              <a:t>uit</a:t>
            </a:r>
            <a:r>
              <a:rPr lang="en-US" dirty="0" smtClean="0"/>
              <a:t>, is het </a:t>
            </a:r>
            <a:r>
              <a:rPr lang="en-US" dirty="0" err="1" smtClean="0"/>
              <a:t>begrepen</a:t>
            </a:r>
            <a:r>
              <a:rPr lang="en-US" dirty="0" smtClean="0"/>
              <a:t>?</a:t>
            </a:r>
          </a:p>
          <a:p>
            <a:r>
              <a:rPr lang="en-US" dirty="0" err="1" smtClean="0"/>
              <a:t>Korte</a:t>
            </a:r>
            <a:r>
              <a:rPr lang="en-US" dirty="0" smtClean="0"/>
              <a:t> </a:t>
            </a:r>
            <a:r>
              <a:rPr lang="en-US" dirty="0" err="1" smtClean="0"/>
              <a:t>vraag</a:t>
            </a:r>
            <a:r>
              <a:rPr lang="en-US" dirty="0" smtClean="0"/>
              <a:t> die door </a:t>
            </a:r>
            <a:r>
              <a:rPr lang="en-US" dirty="0" err="1" smtClean="0">
                <a:solidFill>
                  <a:srgbClr val="FFFF00"/>
                </a:solidFill>
              </a:rPr>
              <a:t>iedereen</a:t>
            </a:r>
            <a:r>
              <a:rPr lang="en-US" dirty="0" smtClean="0">
                <a:solidFill>
                  <a:srgbClr val="FFFF00"/>
                </a:solidFill>
              </a:rPr>
              <a:t> </a:t>
            </a:r>
            <a:r>
              <a:rPr lang="en-US" dirty="0" err="1" smtClean="0"/>
              <a:t>beantwoord</a:t>
            </a:r>
            <a:r>
              <a:rPr lang="en-US" dirty="0" smtClean="0"/>
              <a:t> </a:t>
            </a:r>
            <a:r>
              <a:rPr lang="en-US" dirty="0" err="1" smtClean="0"/>
              <a:t>wordt</a:t>
            </a:r>
            <a:r>
              <a:rPr lang="en-US" dirty="0" smtClean="0"/>
              <a:t> in </a:t>
            </a:r>
            <a:r>
              <a:rPr lang="en-US" dirty="0" err="1" smtClean="0"/>
              <a:t>een</a:t>
            </a:r>
            <a:r>
              <a:rPr lang="en-US" dirty="0" smtClean="0"/>
              <a:t> </a:t>
            </a:r>
            <a:r>
              <a:rPr lang="en-US" dirty="0" err="1" smtClean="0"/>
              <a:t>snel</a:t>
            </a:r>
            <a:r>
              <a:rPr lang="en-US" dirty="0" smtClean="0"/>
              <a:t> format</a:t>
            </a:r>
          </a:p>
          <a:p>
            <a:r>
              <a:rPr lang="en-US" dirty="0" err="1" smtClean="0"/>
              <a:t>Als</a:t>
            </a:r>
            <a:r>
              <a:rPr lang="en-US" dirty="0" smtClean="0"/>
              <a:t> </a:t>
            </a:r>
            <a:r>
              <a:rPr lang="en-US" dirty="0" err="1" smtClean="0"/>
              <a:t>er</a:t>
            </a:r>
            <a:r>
              <a:rPr lang="en-US" dirty="0" smtClean="0"/>
              <a:t> </a:t>
            </a:r>
            <a:r>
              <a:rPr lang="en-US" dirty="0" err="1" smtClean="0"/>
              <a:t>veel</a:t>
            </a:r>
            <a:r>
              <a:rPr lang="en-US" dirty="0" smtClean="0"/>
              <a:t> </a:t>
            </a:r>
            <a:r>
              <a:rPr lang="en-US" dirty="0" err="1" smtClean="0"/>
              <a:t>fouten</a:t>
            </a:r>
            <a:r>
              <a:rPr lang="en-US" dirty="0" smtClean="0"/>
              <a:t> </a:t>
            </a:r>
            <a:r>
              <a:rPr lang="en-US" dirty="0" err="1" smtClean="0"/>
              <a:t>zijn</a:t>
            </a:r>
            <a:r>
              <a:rPr lang="en-US" dirty="0" smtClean="0"/>
              <a:t>, leg </a:t>
            </a:r>
            <a:r>
              <a:rPr lang="en-US" dirty="0" err="1" smtClean="0"/>
              <a:t>nog</a:t>
            </a:r>
            <a:r>
              <a:rPr lang="en-US" dirty="0" smtClean="0"/>
              <a:t> </a:t>
            </a:r>
            <a:r>
              <a:rPr lang="en-US" dirty="0" err="1" smtClean="0"/>
              <a:t>eens</a:t>
            </a:r>
            <a:r>
              <a:rPr lang="en-US" dirty="0"/>
              <a:t> </a:t>
            </a:r>
            <a:r>
              <a:rPr lang="en-US" dirty="0" err="1" smtClean="0"/>
              <a:t>uit</a:t>
            </a:r>
            <a:endParaRPr lang="en-US" dirty="0" smtClean="0"/>
          </a:p>
          <a:p>
            <a:r>
              <a:rPr lang="en-US" dirty="0" err="1" smtClean="0"/>
              <a:t>Opnieuw</a:t>
            </a:r>
            <a:r>
              <a:rPr lang="en-US" dirty="0" smtClean="0"/>
              <a:t> </a:t>
            </a:r>
            <a:r>
              <a:rPr lang="en-US" dirty="0" err="1" smtClean="0"/>
              <a:t>korte</a:t>
            </a:r>
            <a:r>
              <a:rPr lang="en-US" dirty="0" smtClean="0"/>
              <a:t> </a:t>
            </a:r>
            <a:r>
              <a:rPr lang="en-US" dirty="0" err="1" smtClean="0"/>
              <a:t>vraag</a:t>
            </a:r>
            <a:r>
              <a:rPr lang="en-US" dirty="0" smtClean="0"/>
              <a:t> </a:t>
            </a:r>
            <a:r>
              <a:rPr lang="en-US" dirty="0" err="1" smtClean="0"/>
              <a:t>voor</a:t>
            </a:r>
            <a:r>
              <a:rPr lang="en-US" dirty="0" smtClean="0"/>
              <a:t> </a:t>
            </a:r>
            <a:r>
              <a:rPr lang="en-US" dirty="0" err="1" smtClean="0">
                <a:solidFill>
                  <a:srgbClr val="FFFF00"/>
                </a:solidFill>
              </a:rPr>
              <a:t>iedereen</a:t>
            </a:r>
            <a:r>
              <a:rPr lang="en-US" dirty="0" smtClean="0"/>
              <a:t> </a:t>
            </a:r>
            <a:r>
              <a:rPr lang="en-US" dirty="0" err="1" smtClean="0"/>
              <a:t>ter</a:t>
            </a:r>
            <a:r>
              <a:rPr lang="en-US" dirty="0" smtClean="0"/>
              <a:t> </a:t>
            </a:r>
            <a:r>
              <a:rPr lang="en-US" dirty="0" err="1" smtClean="0"/>
              <a:t>controle</a:t>
            </a:r>
            <a:endParaRPr lang="en-US" dirty="0" smtClean="0"/>
          </a:p>
          <a:p>
            <a:r>
              <a:rPr lang="en-US" dirty="0" err="1" smtClean="0"/>
              <a:t>Resultaat</a:t>
            </a:r>
            <a:r>
              <a:rPr lang="en-US" dirty="0" smtClean="0"/>
              <a:t>: </a:t>
            </a:r>
            <a:r>
              <a:rPr lang="en-US" dirty="0" err="1" smtClean="0">
                <a:solidFill>
                  <a:srgbClr val="FFFF00"/>
                </a:solidFill>
              </a:rPr>
              <a:t>zelfvertrouwen</a:t>
            </a:r>
            <a:endParaRPr lang="en-US" dirty="0">
              <a:solidFill>
                <a:srgbClr val="FFFF00"/>
              </a:solidFill>
            </a:endParaRPr>
          </a:p>
        </p:txBody>
      </p:sp>
    </p:spTree>
    <p:extLst>
      <p:ext uri="{BB962C8B-B14F-4D97-AF65-F5344CB8AC3E}">
        <p14:creationId xmlns:p14="http://schemas.microsoft.com/office/powerpoint/2010/main" val="2205402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err="1" smtClean="0"/>
              <a:t>Teken</a:t>
            </a:r>
            <a:r>
              <a:rPr lang="en-US" dirty="0" smtClean="0"/>
              <a:t> en label de </a:t>
            </a:r>
            <a:r>
              <a:rPr lang="en-US" dirty="0" err="1" smtClean="0"/>
              <a:t>krachten</a:t>
            </a:r>
            <a:r>
              <a:rPr lang="en-US" dirty="0" smtClean="0"/>
              <a:t> op de </a:t>
            </a:r>
            <a:r>
              <a:rPr lang="en-US" dirty="0" err="1" smtClean="0"/>
              <a:t>steen</a:t>
            </a:r>
            <a:endParaRPr lang="en-US" dirty="0" smtClean="0"/>
          </a:p>
        </p:txBody>
      </p:sp>
      <p:pic>
        <p:nvPicPr>
          <p:cNvPr id="4100" name="Picture 4" descr="fbd4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538" y="2590800"/>
            <a:ext cx="3502726"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fbd4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9609" y="2590800"/>
            <a:ext cx="366232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lstStyle/>
          <a:p>
            <a:r>
              <a:rPr lang="en-US" smtClean="0"/>
              <a:t>Antwoorden studenten</a:t>
            </a:r>
          </a:p>
        </p:txBody>
      </p:sp>
      <p:pic>
        <p:nvPicPr>
          <p:cNvPr id="5123" name="Afbeelding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75" y="2249488"/>
            <a:ext cx="4026839"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Afbeelding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249487"/>
            <a:ext cx="4414838" cy="4678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685800" y="304800"/>
            <a:ext cx="7772400" cy="990600"/>
          </a:xfrm>
        </p:spPr>
        <p:txBody>
          <a:bodyPr/>
          <a:lstStyle/>
          <a:p>
            <a:r>
              <a:rPr lang="en-US" smtClean="0"/>
              <a:t>Hoogste punt</a:t>
            </a:r>
          </a:p>
        </p:txBody>
      </p:sp>
      <p:pic>
        <p:nvPicPr>
          <p:cNvPr id="6147"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905000" y="1319213"/>
            <a:ext cx="5181600" cy="5602287"/>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762000"/>
            <a:ext cx="5410200" cy="1143000"/>
          </a:xfrm>
        </p:spPr>
        <p:txBody>
          <a:bodyPr/>
          <a:lstStyle/>
          <a:p>
            <a:r>
              <a:rPr lang="en-US" dirty="0" err="1" smtClean="0"/>
              <a:t>Leerlingvoorbeeld</a:t>
            </a:r>
            <a:endParaRPr lang="en-US" dirty="0" smtClean="0"/>
          </a:p>
        </p:txBody>
      </p:sp>
      <p:pic>
        <p:nvPicPr>
          <p:cNvPr id="10243" name="Picture 3" descr="krachtOnne 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90800"/>
            <a:ext cx="9144000" cy="375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4"/>
          <p:cNvSpPr txBox="1">
            <a:spLocks noChangeArrowheads="1"/>
          </p:cNvSpPr>
          <p:nvPr/>
        </p:nvSpPr>
        <p:spPr bwMode="auto">
          <a:xfrm>
            <a:off x="5486400" y="188893"/>
            <a:ext cx="336021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kumimoji="1" lang="en-US" sz="2800" dirty="0" err="1">
                <a:latin typeface="Times New Roman" pitchFamily="18" charset="0"/>
              </a:rPr>
              <a:t>Zwart</a:t>
            </a:r>
            <a:r>
              <a:rPr kumimoji="1" lang="en-US" sz="2800" dirty="0">
                <a:latin typeface="Times New Roman" pitchFamily="18" charset="0"/>
              </a:rPr>
              <a:t>: </a:t>
            </a:r>
            <a:r>
              <a:rPr kumimoji="1" lang="en-US" sz="2800" dirty="0" err="1">
                <a:latin typeface="Times New Roman" pitchFamily="18" charset="0"/>
              </a:rPr>
              <a:t>leerling</a:t>
            </a:r>
            <a:endParaRPr kumimoji="1" lang="en-US" sz="2800" dirty="0">
              <a:latin typeface="Times New Roman" pitchFamily="18" charset="0"/>
            </a:endParaRPr>
          </a:p>
          <a:p>
            <a:r>
              <a:rPr kumimoji="1" lang="en-US" sz="2800" dirty="0">
                <a:latin typeface="Times New Roman" pitchFamily="18" charset="0"/>
              </a:rPr>
              <a:t>Rood: </a:t>
            </a:r>
            <a:r>
              <a:rPr kumimoji="1" lang="en-US" sz="2800" dirty="0" err="1">
                <a:latin typeface="Times New Roman" pitchFamily="18" charset="0"/>
              </a:rPr>
              <a:t>docentcorrectie</a:t>
            </a:r>
            <a:endParaRPr kumimoji="1" lang="en-US" sz="2800" dirty="0">
              <a:latin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Arafat en Rabin</a:t>
            </a:r>
          </a:p>
        </p:txBody>
      </p:sp>
      <p:graphicFrame>
        <p:nvGraphicFramePr>
          <p:cNvPr id="12291" name="Object 3"/>
          <p:cNvGraphicFramePr>
            <a:graphicFrameLocks noChangeAspect="1"/>
          </p:cNvGraphicFramePr>
          <p:nvPr/>
        </p:nvGraphicFramePr>
        <p:xfrm>
          <a:off x="457200" y="2209800"/>
          <a:ext cx="4543425" cy="3840163"/>
        </p:xfrm>
        <a:graphic>
          <a:graphicData uri="http://schemas.openxmlformats.org/presentationml/2006/ole">
            <mc:AlternateContent xmlns:mc="http://schemas.openxmlformats.org/markup-compatibility/2006">
              <mc:Choice xmlns:v="urn:schemas-microsoft-com:vml" Requires="v">
                <p:oleObj spid="_x0000_s198674" name="Document" r:id="rId4" imgW="2532888" imgH="2139696" progId="Word.Document.8">
                  <p:embed/>
                </p:oleObj>
              </mc:Choice>
              <mc:Fallback>
                <p:oleObj name="Document" r:id="rId4" imgW="2532888" imgH="2139696"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209800"/>
                        <a:ext cx="4543425" cy="384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2" name="Text Box 4"/>
          <p:cNvSpPr txBox="1">
            <a:spLocks noChangeArrowheads="1"/>
          </p:cNvSpPr>
          <p:nvPr/>
        </p:nvSpPr>
        <p:spPr bwMode="auto">
          <a:xfrm>
            <a:off x="5368925" y="2057400"/>
            <a:ext cx="3775075"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kumimoji="1" lang="en-US" sz="3200">
                <a:latin typeface="Times New Roman" pitchFamily="18" charset="0"/>
              </a:rPr>
              <a:t>1. Teken en label de krachten op Arafat</a:t>
            </a:r>
          </a:p>
          <a:p>
            <a:r>
              <a:rPr kumimoji="1" lang="en-US" sz="3200">
                <a:latin typeface="Times New Roman" pitchFamily="18" charset="0"/>
              </a:rPr>
              <a:t>2. Teken en label de krachten op Rabin</a:t>
            </a:r>
            <a:endParaRPr kumimoji="1" lang="en-US" sz="2400">
              <a:latin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143000"/>
          </a:xfrm>
        </p:spPr>
        <p:txBody>
          <a:bodyPr/>
          <a:lstStyle/>
          <a:p>
            <a:r>
              <a:rPr lang="en-US" dirty="0" err="1" smtClean="0"/>
              <a:t>Snelle</a:t>
            </a:r>
            <a:r>
              <a:rPr lang="en-US" dirty="0" smtClean="0"/>
              <a:t> formats</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937" y="2362200"/>
            <a:ext cx="2268537"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937" y="4648096"/>
            <a:ext cx="3048000" cy="1881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Afbeelding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4448" y="1881621"/>
            <a:ext cx="1975104" cy="2273808"/>
          </a:xfrm>
          <a:prstGeom prst="rect">
            <a:avLst/>
          </a:prstGeom>
        </p:spPr>
      </p:pic>
      <p:pic>
        <p:nvPicPr>
          <p:cNvPr id="6" name="Afbeelding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44148" y="1940295"/>
            <a:ext cx="1792224" cy="2234184"/>
          </a:xfrm>
          <a:prstGeom prst="rect">
            <a:avLst/>
          </a:prstGeom>
        </p:spPr>
      </p:pic>
      <p:sp>
        <p:nvSpPr>
          <p:cNvPr id="7" name="Tekstvak 6"/>
          <p:cNvSpPr txBox="1"/>
          <p:nvPr/>
        </p:nvSpPr>
        <p:spPr>
          <a:xfrm>
            <a:off x="446704" y="1143000"/>
            <a:ext cx="1815753" cy="584775"/>
          </a:xfrm>
          <a:prstGeom prst="rect">
            <a:avLst/>
          </a:prstGeom>
          <a:noFill/>
        </p:spPr>
        <p:txBody>
          <a:bodyPr wrap="none" rtlCol="0">
            <a:spAutoFit/>
          </a:bodyPr>
          <a:lstStyle/>
          <a:p>
            <a:r>
              <a:rPr lang="en-US" sz="3200" dirty="0" err="1" smtClean="0">
                <a:solidFill>
                  <a:srgbClr val="FFFF00"/>
                </a:solidFill>
              </a:rPr>
              <a:t>Schetsen</a:t>
            </a:r>
            <a:endParaRPr lang="en-US" sz="3200" dirty="0">
              <a:solidFill>
                <a:srgbClr val="FFFF00"/>
              </a:solidFill>
            </a:endParaRPr>
          </a:p>
        </p:txBody>
      </p:sp>
      <p:sp>
        <p:nvSpPr>
          <p:cNvPr id="8" name="Tekstvak 7"/>
          <p:cNvSpPr txBox="1"/>
          <p:nvPr/>
        </p:nvSpPr>
        <p:spPr>
          <a:xfrm>
            <a:off x="3819525" y="1149636"/>
            <a:ext cx="4001865" cy="584775"/>
          </a:xfrm>
          <a:prstGeom prst="rect">
            <a:avLst/>
          </a:prstGeom>
          <a:noFill/>
        </p:spPr>
        <p:txBody>
          <a:bodyPr wrap="none" rtlCol="0">
            <a:spAutoFit/>
          </a:bodyPr>
          <a:lstStyle/>
          <a:p>
            <a:r>
              <a:rPr lang="en-US" sz="3200" dirty="0" err="1" smtClean="0">
                <a:solidFill>
                  <a:srgbClr val="FFFF00"/>
                </a:solidFill>
              </a:rPr>
              <a:t>krachtendiagrammen</a:t>
            </a:r>
            <a:endParaRPr lang="en-US" sz="3200" dirty="0">
              <a:solidFill>
                <a:srgbClr val="FFFF00"/>
              </a:solidFill>
            </a:endParaRPr>
          </a:p>
        </p:txBody>
      </p:sp>
      <p:sp>
        <p:nvSpPr>
          <p:cNvPr id="3" name="Tekstvak 2"/>
          <p:cNvSpPr txBox="1"/>
          <p:nvPr/>
        </p:nvSpPr>
        <p:spPr>
          <a:xfrm>
            <a:off x="125412" y="4155429"/>
            <a:ext cx="2229906" cy="369332"/>
          </a:xfrm>
          <a:prstGeom prst="rect">
            <a:avLst/>
          </a:prstGeom>
          <a:noFill/>
        </p:spPr>
        <p:txBody>
          <a:bodyPr wrap="none" rtlCol="0">
            <a:spAutoFit/>
          </a:bodyPr>
          <a:lstStyle/>
          <a:p>
            <a:r>
              <a:rPr lang="en-US" dirty="0" err="1" smtClean="0"/>
              <a:t>Convectie</a:t>
            </a:r>
            <a:r>
              <a:rPr lang="en-US" dirty="0" smtClean="0"/>
              <a:t> </a:t>
            </a:r>
            <a:r>
              <a:rPr lang="en-US" dirty="0" err="1" smtClean="0"/>
              <a:t>rond</a:t>
            </a:r>
            <a:r>
              <a:rPr lang="en-US" dirty="0" smtClean="0"/>
              <a:t> </a:t>
            </a:r>
            <a:r>
              <a:rPr lang="en-US" dirty="0" err="1" smtClean="0"/>
              <a:t>vuur</a:t>
            </a:r>
            <a:endParaRPr lang="en-US" dirty="0"/>
          </a:p>
        </p:txBody>
      </p:sp>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52800" y="4741216"/>
            <a:ext cx="2843404" cy="2116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p:cNvSpPr txBox="1"/>
          <p:nvPr/>
        </p:nvSpPr>
        <p:spPr>
          <a:xfrm>
            <a:off x="6546555" y="4549676"/>
            <a:ext cx="2597446" cy="2862322"/>
          </a:xfrm>
          <a:prstGeom prst="rect">
            <a:avLst/>
          </a:prstGeom>
          <a:noFill/>
        </p:spPr>
        <p:txBody>
          <a:bodyPr wrap="square" rtlCol="0">
            <a:spAutoFit/>
          </a:bodyPr>
          <a:lstStyle/>
          <a:p>
            <a:r>
              <a:rPr lang="en-US" sz="2400" dirty="0" err="1" smtClean="0"/>
              <a:t>Bellen</a:t>
            </a:r>
            <a:r>
              <a:rPr lang="en-US" sz="2400" dirty="0" smtClean="0"/>
              <a:t> in </a:t>
            </a:r>
            <a:r>
              <a:rPr lang="en-US" sz="2400" dirty="0" err="1" smtClean="0"/>
              <a:t>kokend</a:t>
            </a:r>
            <a:r>
              <a:rPr lang="en-US" sz="2400" dirty="0" smtClean="0"/>
              <a:t> water </a:t>
            </a:r>
            <a:r>
              <a:rPr lang="en-US" sz="2400" dirty="0" err="1" smtClean="0"/>
              <a:t>bestaan</a:t>
            </a:r>
            <a:r>
              <a:rPr lang="en-US" sz="2400" dirty="0" smtClean="0"/>
              <a:t> </a:t>
            </a:r>
            <a:r>
              <a:rPr lang="en-US" sz="2400" dirty="0" err="1" smtClean="0"/>
              <a:t>uit</a:t>
            </a:r>
            <a:endParaRPr lang="en-US" sz="2400" dirty="0" smtClean="0"/>
          </a:p>
          <a:p>
            <a:pPr marL="457200" indent="-457200">
              <a:buAutoNum type="alphaUcPeriod"/>
            </a:pPr>
            <a:r>
              <a:rPr lang="en-US" sz="2400" dirty="0" err="1" smtClean="0"/>
              <a:t>Lucht</a:t>
            </a:r>
            <a:endParaRPr lang="en-US" sz="2400" dirty="0" smtClean="0"/>
          </a:p>
          <a:p>
            <a:pPr marL="457200" indent="-457200">
              <a:buAutoNum type="alphaUcPeriod"/>
            </a:pPr>
            <a:r>
              <a:rPr lang="en-US" sz="2400" dirty="0" err="1" smtClean="0"/>
              <a:t>Warmte</a:t>
            </a:r>
            <a:endParaRPr lang="en-US" sz="2400" dirty="0" smtClean="0"/>
          </a:p>
          <a:p>
            <a:pPr marL="457200" indent="-457200">
              <a:buFontTx/>
              <a:buAutoNum type="alphaUcPeriod"/>
            </a:pPr>
            <a:r>
              <a:rPr lang="en-US" sz="2400" dirty="0" err="1" smtClean="0"/>
              <a:t>Stoom</a:t>
            </a:r>
            <a:endParaRPr lang="en-US" sz="2400" dirty="0" smtClean="0"/>
          </a:p>
          <a:p>
            <a:pPr marL="457200" indent="-457200">
              <a:buFontTx/>
              <a:buAutoNum type="alphaUcPeriod"/>
            </a:pPr>
            <a:r>
              <a:rPr lang="en-US" sz="2400" dirty="0" smtClean="0"/>
              <a:t>O</a:t>
            </a:r>
            <a:r>
              <a:rPr lang="en-US" sz="2400" baseline="-25000" dirty="0" smtClean="0"/>
              <a:t>2</a:t>
            </a:r>
            <a:r>
              <a:rPr lang="en-US" sz="2400" dirty="0" smtClean="0"/>
              <a:t> </a:t>
            </a:r>
            <a:r>
              <a:rPr lang="en-US" sz="2400" dirty="0"/>
              <a:t>+ H</a:t>
            </a:r>
            <a:r>
              <a:rPr lang="en-US" sz="2400" baseline="-25000" dirty="0"/>
              <a:t>2</a:t>
            </a:r>
          </a:p>
          <a:p>
            <a:pPr marL="457200" indent="-457200">
              <a:buAutoNum type="alphaUcPeriod"/>
            </a:pPr>
            <a:endParaRPr lang="en-US" dirty="0" smtClean="0"/>
          </a:p>
          <a:p>
            <a:pPr marL="457200" indent="-457200">
              <a:buAutoNum type="alphaUcPeriod"/>
            </a:pPr>
            <a:endParaRPr lang="en-US" dirty="0"/>
          </a:p>
        </p:txBody>
      </p:sp>
      <p:sp>
        <p:nvSpPr>
          <p:cNvPr id="9" name="Tekstvak 8"/>
          <p:cNvSpPr txBox="1"/>
          <p:nvPr/>
        </p:nvSpPr>
        <p:spPr>
          <a:xfrm>
            <a:off x="3442673" y="4200717"/>
            <a:ext cx="1276311" cy="369332"/>
          </a:xfrm>
          <a:prstGeom prst="rect">
            <a:avLst/>
          </a:prstGeom>
          <a:noFill/>
        </p:spPr>
        <p:txBody>
          <a:bodyPr wrap="none" rtlCol="0">
            <a:spAutoFit/>
          </a:bodyPr>
          <a:lstStyle/>
          <a:p>
            <a:r>
              <a:rPr lang="en-US" dirty="0" err="1" smtClean="0">
                <a:solidFill>
                  <a:srgbClr val="FFFF00"/>
                </a:solidFill>
              </a:rPr>
              <a:t>Meerkeuze</a:t>
            </a:r>
            <a:endParaRPr lang="en-US" dirty="0">
              <a:solidFill>
                <a:srgbClr val="FFFF00"/>
              </a:solidFill>
            </a:endParaRPr>
          </a:p>
        </p:txBody>
      </p:sp>
      <p:sp>
        <p:nvSpPr>
          <p:cNvPr id="10" name="Tekstvak 9"/>
          <p:cNvSpPr txBox="1"/>
          <p:nvPr/>
        </p:nvSpPr>
        <p:spPr>
          <a:xfrm>
            <a:off x="6740260" y="79414"/>
            <a:ext cx="1954381" cy="1077218"/>
          </a:xfrm>
          <a:prstGeom prst="rect">
            <a:avLst/>
          </a:prstGeom>
          <a:noFill/>
        </p:spPr>
        <p:txBody>
          <a:bodyPr wrap="none" rtlCol="0">
            <a:spAutoFit/>
          </a:bodyPr>
          <a:lstStyle/>
          <a:p>
            <a:r>
              <a:rPr lang="en-US" sz="3200" dirty="0" err="1" smtClean="0">
                <a:solidFill>
                  <a:srgbClr val="FFFF00"/>
                </a:solidFill>
              </a:rPr>
              <a:t>Grafieken</a:t>
            </a:r>
            <a:endParaRPr lang="en-US" sz="3200" dirty="0" smtClean="0">
              <a:solidFill>
                <a:srgbClr val="FFFF00"/>
              </a:solidFill>
            </a:endParaRPr>
          </a:p>
          <a:p>
            <a:r>
              <a:rPr lang="en-US" sz="3200" dirty="0" err="1" smtClean="0">
                <a:solidFill>
                  <a:srgbClr val="FFFF00"/>
                </a:solidFill>
              </a:rPr>
              <a:t>Formules</a:t>
            </a:r>
            <a:endParaRPr lang="en-US" sz="3200" dirty="0">
              <a:solidFill>
                <a:srgbClr val="FFFF00"/>
              </a:solidFill>
            </a:endParaRPr>
          </a:p>
        </p:txBody>
      </p:sp>
    </p:spTree>
    <p:extLst>
      <p:ext uri="{BB962C8B-B14F-4D97-AF65-F5344CB8AC3E}">
        <p14:creationId xmlns:p14="http://schemas.microsoft.com/office/powerpoint/2010/main" val="1355394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sz="quarter"/>
          </p:nvPr>
        </p:nvSpPr>
        <p:spPr/>
        <p:txBody>
          <a:bodyPr/>
          <a:lstStyle/>
          <a:p>
            <a:pPr algn="ctr"/>
            <a:r>
              <a:rPr lang="en-US" dirty="0" err="1" smtClean="0"/>
              <a:t>Waarom</a:t>
            </a:r>
            <a:r>
              <a:rPr lang="en-US" dirty="0" smtClean="0"/>
              <a:t> feedback?</a:t>
            </a:r>
            <a:endParaRPr lang="en-US" dirty="0"/>
          </a:p>
        </p:txBody>
      </p:sp>
    </p:spTree>
    <p:extLst>
      <p:ext uri="{BB962C8B-B14F-4D97-AF65-F5344CB8AC3E}">
        <p14:creationId xmlns:p14="http://schemas.microsoft.com/office/powerpoint/2010/main" val="12113712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sz="4000"/>
              <a:t>Wiskunde/natuurkunde: </a:t>
            </a:r>
            <a:r>
              <a:rPr lang="en-US" sz="4000">
                <a:solidFill>
                  <a:schemeClr val="tx1"/>
                </a:solidFill>
              </a:rPr>
              <a:t>Teken het bijbehorende v, t diagram neem v(t=0) = 0</a:t>
            </a:r>
          </a:p>
        </p:txBody>
      </p:sp>
      <p:sp>
        <p:nvSpPr>
          <p:cNvPr id="86019" name="Line 3"/>
          <p:cNvSpPr>
            <a:spLocks noChangeShapeType="1"/>
          </p:cNvSpPr>
          <p:nvPr/>
        </p:nvSpPr>
        <p:spPr bwMode="auto">
          <a:xfrm>
            <a:off x="762000" y="2438400"/>
            <a:ext cx="0" cy="28194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20" name="Line 4"/>
          <p:cNvSpPr>
            <a:spLocks noChangeShapeType="1"/>
          </p:cNvSpPr>
          <p:nvPr/>
        </p:nvSpPr>
        <p:spPr bwMode="auto">
          <a:xfrm>
            <a:off x="762000" y="5257800"/>
            <a:ext cx="571500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21" name="Text Box 5"/>
          <p:cNvSpPr txBox="1">
            <a:spLocks noChangeArrowheads="1"/>
          </p:cNvSpPr>
          <p:nvPr/>
        </p:nvSpPr>
        <p:spPr bwMode="auto">
          <a:xfrm>
            <a:off x="6080125" y="5248275"/>
            <a:ext cx="65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US" sz="2800">
                <a:latin typeface="Times New Roman" pitchFamily="18" charset="0"/>
              </a:rPr>
              <a:t>tijd</a:t>
            </a:r>
          </a:p>
        </p:txBody>
      </p:sp>
      <p:sp>
        <p:nvSpPr>
          <p:cNvPr id="86022" name="Text Box 6"/>
          <p:cNvSpPr txBox="1">
            <a:spLocks noChangeArrowheads="1"/>
          </p:cNvSpPr>
          <p:nvPr/>
        </p:nvSpPr>
        <p:spPr bwMode="auto">
          <a:xfrm>
            <a:off x="288925" y="1971675"/>
            <a:ext cx="17621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en-US" sz="2800">
                <a:latin typeface="Times New Roman" pitchFamily="18" charset="0"/>
              </a:rPr>
              <a:t>versnelling</a:t>
            </a:r>
          </a:p>
        </p:txBody>
      </p:sp>
      <p:sp>
        <p:nvSpPr>
          <p:cNvPr id="86023" name="Line 7"/>
          <p:cNvSpPr>
            <a:spLocks noChangeShapeType="1"/>
          </p:cNvSpPr>
          <p:nvPr/>
        </p:nvSpPr>
        <p:spPr bwMode="auto">
          <a:xfrm>
            <a:off x="762000" y="4495800"/>
            <a:ext cx="1600200" cy="0"/>
          </a:xfrm>
          <a:prstGeom prst="line">
            <a:avLst/>
          </a:prstGeom>
          <a:noFill/>
          <a:ln w="38100" cap="sq">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24" name="Line 8"/>
          <p:cNvSpPr>
            <a:spLocks noChangeShapeType="1"/>
          </p:cNvSpPr>
          <p:nvPr/>
        </p:nvSpPr>
        <p:spPr bwMode="auto">
          <a:xfrm>
            <a:off x="2362200" y="4495800"/>
            <a:ext cx="0" cy="762000"/>
          </a:xfrm>
          <a:prstGeom prst="line">
            <a:avLst/>
          </a:prstGeom>
          <a:noFill/>
          <a:ln w="38100" cap="sq">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25" name="Line 9"/>
          <p:cNvSpPr>
            <a:spLocks noChangeShapeType="1"/>
          </p:cNvSpPr>
          <p:nvPr/>
        </p:nvSpPr>
        <p:spPr bwMode="auto">
          <a:xfrm>
            <a:off x="2362200" y="5257800"/>
            <a:ext cx="1295400" cy="0"/>
          </a:xfrm>
          <a:prstGeom prst="line">
            <a:avLst/>
          </a:prstGeom>
          <a:noFill/>
          <a:ln w="38100" cap="sq">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26" name="Line 10"/>
          <p:cNvSpPr>
            <a:spLocks noChangeShapeType="1"/>
          </p:cNvSpPr>
          <p:nvPr/>
        </p:nvSpPr>
        <p:spPr bwMode="auto">
          <a:xfrm flipV="1">
            <a:off x="3657600" y="3962400"/>
            <a:ext cx="1371600" cy="1295400"/>
          </a:xfrm>
          <a:prstGeom prst="line">
            <a:avLst/>
          </a:prstGeom>
          <a:noFill/>
          <a:ln w="38100" cap="sq">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27" name="Line 11"/>
          <p:cNvSpPr>
            <a:spLocks noChangeShapeType="1"/>
          </p:cNvSpPr>
          <p:nvPr/>
        </p:nvSpPr>
        <p:spPr bwMode="auto">
          <a:xfrm>
            <a:off x="5029200" y="3962400"/>
            <a:ext cx="990600" cy="0"/>
          </a:xfrm>
          <a:prstGeom prst="line">
            <a:avLst/>
          </a:prstGeom>
          <a:noFill/>
          <a:ln w="38100" cap="sq">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0"/>
            <a:ext cx="7543800" cy="3048000"/>
          </a:xfrm>
        </p:spPr>
        <p:txBody>
          <a:bodyPr/>
          <a:lstStyle/>
          <a:p>
            <a:pPr algn="ctr"/>
            <a:r>
              <a:rPr lang="nl-NL" dirty="0" smtClean="0"/>
              <a:t>Stap-voor-stap opbouwen van begrippen of vaardigheden met feedback</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Line 2"/>
          <p:cNvSpPr>
            <a:spLocks noChangeShapeType="1"/>
          </p:cNvSpPr>
          <p:nvPr/>
        </p:nvSpPr>
        <p:spPr bwMode="auto">
          <a:xfrm>
            <a:off x="1905000" y="990600"/>
            <a:ext cx="0" cy="4724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499" name="Line 3"/>
          <p:cNvSpPr>
            <a:spLocks noChangeShapeType="1"/>
          </p:cNvSpPr>
          <p:nvPr/>
        </p:nvSpPr>
        <p:spPr bwMode="auto">
          <a:xfrm>
            <a:off x="1905000" y="5715000"/>
            <a:ext cx="6172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500" name="Text Box 4"/>
          <p:cNvSpPr txBox="1">
            <a:spLocks noChangeArrowheads="1"/>
          </p:cNvSpPr>
          <p:nvPr/>
        </p:nvSpPr>
        <p:spPr bwMode="auto">
          <a:xfrm>
            <a:off x="898525" y="574675"/>
            <a:ext cx="12810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t>Positie</a:t>
            </a:r>
            <a:r>
              <a:rPr lang="en-US" dirty="0" smtClean="0"/>
              <a:t> </a:t>
            </a:r>
            <a:r>
              <a:rPr lang="en-US" dirty="0"/>
              <a:t>(m)</a:t>
            </a:r>
          </a:p>
        </p:txBody>
      </p:sp>
      <p:sp>
        <p:nvSpPr>
          <p:cNvPr id="234501" name="Text Box 5"/>
          <p:cNvSpPr txBox="1">
            <a:spLocks noChangeArrowheads="1"/>
          </p:cNvSpPr>
          <p:nvPr/>
        </p:nvSpPr>
        <p:spPr bwMode="auto">
          <a:xfrm>
            <a:off x="6537325" y="5832475"/>
            <a:ext cx="9172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t>Tijd</a:t>
            </a:r>
            <a:r>
              <a:rPr lang="en-US" dirty="0" smtClean="0"/>
              <a:t> </a:t>
            </a:r>
            <a:r>
              <a:rPr lang="en-US" dirty="0"/>
              <a:t>(s)</a:t>
            </a:r>
          </a:p>
        </p:txBody>
      </p:sp>
      <p:sp>
        <p:nvSpPr>
          <p:cNvPr id="234502" name="Text Box 6"/>
          <p:cNvSpPr txBox="1">
            <a:spLocks noChangeArrowheads="1"/>
          </p:cNvSpPr>
          <p:nvPr/>
        </p:nvSpPr>
        <p:spPr bwMode="auto">
          <a:xfrm>
            <a:off x="1143000" y="5867400"/>
            <a:ext cx="19660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t>Stoel</a:t>
            </a:r>
            <a:r>
              <a:rPr lang="en-US" dirty="0" smtClean="0"/>
              <a:t> (</a:t>
            </a:r>
            <a:r>
              <a:rPr lang="en-US" dirty="0" err="1" smtClean="0"/>
              <a:t>oorsprong</a:t>
            </a:r>
            <a:r>
              <a:rPr lang="en-US" dirty="0" smtClean="0"/>
              <a:t>)</a:t>
            </a:r>
            <a:endParaRPr lang="en-US" dirty="0"/>
          </a:p>
        </p:txBody>
      </p:sp>
      <p:sp>
        <p:nvSpPr>
          <p:cNvPr id="234503" name="Text Box 7"/>
          <p:cNvSpPr txBox="1">
            <a:spLocks noChangeArrowheads="1"/>
          </p:cNvSpPr>
          <p:nvPr/>
        </p:nvSpPr>
        <p:spPr bwMode="auto">
          <a:xfrm>
            <a:off x="2514600" y="0"/>
            <a:ext cx="378084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dirty="0" err="1" smtClean="0">
                <a:solidFill>
                  <a:schemeClr val="tx2"/>
                </a:solidFill>
              </a:rPr>
              <a:t>Plaats-tijd</a:t>
            </a:r>
            <a:r>
              <a:rPr lang="en-US" sz="3200" dirty="0" smtClean="0">
                <a:solidFill>
                  <a:schemeClr val="tx2"/>
                </a:solidFill>
              </a:rPr>
              <a:t> </a:t>
            </a:r>
            <a:r>
              <a:rPr lang="en-US" sz="3200" dirty="0" err="1" smtClean="0">
                <a:solidFill>
                  <a:schemeClr val="tx2"/>
                </a:solidFill>
              </a:rPr>
              <a:t>grafieken</a:t>
            </a:r>
            <a:endParaRPr lang="en-US" sz="3200" dirty="0">
              <a:solidFill>
                <a:srgbClr val="D60093"/>
              </a:solidFill>
            </a:endParaRPr>
          </a:p>
        </p:txBody>
      </p:sp>
      <p:sp>
        <p:nvSpPr>
          <p:cNvPr id="234504" name="Text Box 8"/>
          <p:cNvSpPr txBox="1">
            <a:spLocks noChangeArrowheads="1"/>
          </p:cNvSpPr>
          <p:nvPr/>
        </p:nvSpPr>
        <p:spPr bwMode="auto">
          <a:xfrm>
            <a:off x="3810001" y="1524000"/>
            <a:ext cx="5215434"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dirty="0" smtClean="0"/>
              <a:t>Docent </a:t>
            </a:r>
            <a:r>
              <a:rPr lang="en-US" sz="3200" dirty="0" err="1" smtClean="0"/>
              <a:t>loopt</a:t>
            </a:r>
            <a:r>
              <a:rPr lang="en-US" sz="3200" dirty="0" smtClean="0"/>
              <a:t> met </a:t>
            </a:r>
            <a:r>
              <a:rPr lang="en-US" sz="3200" dirty="0" err="1" smtClean="0"/>
              <a:t>constante</a:t>
            </a:r>
            <a:r>
              <a:rPr lang="en-US" sz="3200" dirty="0" smtClean="0"/>
              <a:t> </a:t>
            </a:r>
            <a:r>
              <a:rPr lang="en-US" sz="3200" dirty="0" err="1" smtClean="0"/>
              <a:t>snelheid</a:t>
            </a:r>
            <a:r>
              <a:rPr lang="en-US" sz="3200" dirty="0" smtClean="0"/>
              <a:t> </a:t>
            </a:r>
            <a:r>
              <a:rPr lang="en-US" sz="3200" dirty="0" err="1" smtClean="0"/>
              <a:t>weg</a:t>
            </a:r>
            <a:r>
              <a:rPr lang="en-US" sz="3200" dirty="0" smtClean="0"/>
              <a:t> van </a:t>
            </a:r>
            <a:r>
              <a:rPr lang="en-US" sz="3200" dirty="0" err="1" smtClean="0"/>
              <a:t>oorsprong</a:t>
            </a:r>
            <a:endParaRPr lang="en-US" sz="3200" dirty="0" smtClean="0"/>
          </a:p>
          <a:p>
            <a:r>
              <a:rPr lang="en-US" sz="3200" dirty="0" err="1" smtClean="0">
                <a:solidFill>
                  <a:srgbClr val="FFFF00"/>
                </a:solidFill>
              </a:rPr>
              <a:t>Schets</a:t>
            </a:r>
            <a:r>
              <a:rPr lang="en-US" sz="3200" dirty="0" smtClean="0">
                <a:solidFill>
                  <a:srgbClr val="FFFF00"/>
                </a:solidFill>
              </a:rPr>
              <a:t> </a:t>
            </a:r>
            <a:r>
              <a:rPr lang="en-US" sz="3200" dirty="0" err="1" smtClean="0">
                <a:solidFill>
                  <a:srgbClr val="FFFF00"/>
                </a:solidFill>
              </a:rPr>
              <a:t>positie-tijd</a:t>
            </a:r>
            <a:r>
              <a:rPr lang="en-US" sz="3200" dirty="0" smtClean="0">
                <a:solidFill>
                  <a:srgbClr val="FFFF00"/>
                </a:solidFill>
              </a:rPr>
              <a:t> diagram</a:t>
            </a:r>
            <a:endParaRPr lang="en-US" sz="3200" dirty="0">
              <a:solidFill>
                <a:srgbClr val="FFFF00"/>
              </a:solidFill>
            </a:endParaRPr>
          </a:p>
        </p:txBody>
      </p:sp>
      <p:sp>
        <p:nvSpPr>
          <p:cNvPr id="2" name="Tekstvak 1"/>
          <p:cNvSpPr txBox="1"/>
          <p:nvPr/>
        </p:nvSpPr>
        <p:spPr>
          <a:xfrm>
            <a:off x="1295399" y="4070001"/>
            <a:ext cx="833883" cy="461665"/>
          </a:xfrm>
          <a:prstGeom prst="rect">
            <a:avLst/>
          </a:prstGeom>
          <a:noFill/>
        </p:spPr>
        <p:txBody>
          <a:bodyPr wrap="none" rtlCol="0">
            <a:spAutoFit/>
          </a:bodyPr>
          <a:lstStyle/>
          <a:p>
            <a:r>
              <a:rPr lang="en-US" dirty="0" smtClean="0"/>
              <a:t>1 m -</a:t>
            </a:r>
            <a:endParaRPr lang="en-US" dirty="0"/>
          </a:p>
        </p:txBody>
      </p:sp>
    </p:spTree>
    <p:extLst>
      <p:ext uri="{BB962C8B-B14F-4D97-AF65-F5344CB8AC3E}">
        <p14:creationId xmlns:p14="http://schemas.microsoft.com/office/powerpoint/2010/main" val="3571649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Line 2"/>
          <p:cNvSpPr>
            <a:spLocks noChangeShapeType="1"/>
          </p:cNvSpPr>
          <p:nvPr/>
        </p:nvSpPr>
        <p:spPr bwMode="auto">
          <a:xfrm>
            <a:off x="1905000" y="990600"/>
            <a:ext cx="0" cy="4724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499" name="Line 3"/>
          <p:cNvSpPr>
            <a:spLocks noChangeShapeType="1"/>
          </p:cNvSpPr>
          <p:nvPr/>
        </p:nvSpPr>
        <p:spPr bwMode="auto">
          <a:xfrm>
            <a:off x="1905000" y="5715000"/>
            <a:ext cx="6172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500" name="Text Box 4"/>
          <p:cNvSpPr txBox="1">
            <a:spLocks noChangeArrowheads="1"/>
          </p:cNvSpPr>
          <p:nvPr/>
        </p:nvSpPr>
        <p:spPr bwMode="auto">
          <a:xfrm>
            <a:off x="898525" y="574675"/>
            <a:ext cx="12810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t>Positie</a:t>
            </a:r>
            <a:r>
              <a:rPr lang="en-US" dirty="0" smtClean="0"/>
              <a:t> </a:t>
            </a:r>
            <a:r>
              <a:rPr lang="en-US" dirty="0"/>
              <a:t>(m)</a:t>
            </a:r>
          </a:p>
        </p:txBody>
      </p:sp>
      <p:sp>
        <p:nvSpPr>
          <p:cNvPr id="234501" name="Text Box 5"/>
          <p:cNvSpPr txBox="1">
            <a:spLocks noChangeArrowheads="1"/>
          </p:cNvSpPr>
          <p:nvPr/>
        </p:nvSpPr>
        <p:spPr bwMode="auto">
          <a:xfrm>
            <a:off x="6537325" y="5832475"/>
            <a:ext cx="9172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t>Tijd</a:t>
            </a:r>
            <a:r>
              <a:rPr lang="en-US" dirty="0" smtClean="0"/>
              <a:t> </a:t>
            </a:r>
            <a:r>
              <a:rPr lang="en-US" dirty="0"/>
              <a:t>(s)</a:t>
            </a:r>
          </a:p>
        </p:txBody>
      </p:sp>
      <p:sp>
        <p:nvSpPr>
          <p:cNvPr id="234502" name="Text Box 6"/>
          <p:cNvSpPr txBox="1">
            <a:spLocks noChangeArrowheads="1"/>
          </p:cNvSpPr>
          <p:nvPr/>
        </p:nvSpPr>
        <p:spPr bwMode="auto">
          <a:xfrm>
            <a:off x="1143000" y="5867400"/>
            <a:ext cx="19660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t>Stoel</a:t>
            </a:r>
            <a:r>
              <a:rPr lang="en-US" dirty="0" smtClean="0"/>
              <a:t> (</a:t>
            </a:r>
            <a:r>
              <a:rPr lang="en-US" dirty="0" err="1" smtClean="0"/>
              <a:t>oorsprong</a:t>
            </a:r>
            <a:r>
              <a:rPr lang="en-US" dirty="0" smtClean="0"/>
              <a:t>)</a:t>
            </a:r>
            <a:endParaRPr lang="en-US" dirty="0"/>
          </a:p>
        </p:txBody>
      </p:sp>
      <p:sp>
        <p:nvSpPr>
          <p:cNvPr id="234503" name="Text Box 7"/>
          <p:cNvSpPr txBox="1">
            <a:spLocks noChangeArrowheads="1"/>
          </p:cNvSpPr>
          <p:nvPr/>
        </p:nvSpPr>
        <p:spPr bwMode="auto">
          <a:xfrm>
            <a:off x="2514600" y="0"/>
            <a:ext cx="378084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dirty="0" err="1" smtClean="0">
                <a:solidFill>
                  <a:schemeClr val="tx2"/>
                </a:solidFill>
              </a:rPr>
              <a:t>Plaats-tijd</a:t>
            </a:r>
            <a:r>
              <a:rPr lang="en-US" sz="3200" dirty="0" smtClean="0">
                <a:solidFill>
                  <a:schemeClr val="tx2"/>
                </a:solidFill>
              </a:rPr>
              <a:t> </a:t>
            </a:r>
            <a:r>
              <a:rPr lang="en-US" sz="3200" dirty="0" err="1" smtClean="0">
                <a:solidFill>
                  <a:schemeClr val="tx2"/>
                </a:solidFill>
              </a:rPr>
              <a:t>grafieken</a:t>
            </a:r>
            <a:endParaRPr lang="en-US" sz="3200" dirty="0">
              <a:solidFill>
                <a:srgbClr val="D60093"/>
              </a:solidFill>
            </a:endParaRPr>
          </a:p>
        </p:txBody>
      </p:sp>
      <p:sp>
        <p:nvSpPr>
          <p:cNvPr id="234504" name="Text Box 8"/>
          <p:cNvSpPr txBox="1">
            <a:spLocks noChangeArrowheads="1"/>
          </p:cNvSpPr>
          <p:nvPr/>
        </p:nvSpPr>
        <p:spPr bwMode="auto">
          <a:xfrm>
            <a:off x="3810001" y="1524000"/>
            <a:ext cx="5215434"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dirty="0" smtClean="0"/>
              <a:t>Docent </a:t>
            </a:r>
            <a:r>
              <a:rPr lang="en-US" sz="3200" dirty="0" err="1" smtClean="0"/>
              <a:t>loopt</a:t>
            </a:r>
            <a:r>
              <a:rPr lang="en-US" sz="3200" dirty="0" smtClean="0"/>
              <a:t> met </a:t>
            </a:r>
            <a:r>
              <a:rPr lang="en-US" sz="3200" dirty="0" err="1" smtClean="0"/>
              <a:t>constante</a:t>
            </a:r>
            <a:r>
              <a:rPr lang="en-US" sz="3200" dirty="0" smtClean="0"/>
              <a:t> </a:t>
            </a:r>
            <a:r>
              <a:rPr lang="en-US" sz="3200" dirty="0" err="1" smtClean="0"/>
              <a:t>snelheid</a:t>
            </a:r>
            <a:r>
              <a:rPr lang="en-US" sz="3200" dirty="0" smtClean="0"/>
              <a:t> </a:t>
            </a:r>
            <a:r>
              <a:rPr lang="en-US" sz="3200" dirty="0" err="1" smtClean="0"/>
              <a:t>weg</a:t>
            </a:r>
            <a:r>
              <a:rPr lang="en-US" sz="3200" dirty="0" smtClean="0"/>
              <a:t> van </a:t>
            </a:r>
            <a:r>
              <a:rPr lang="en-US" sz="3200" dirty="0" err="1" smtClean="0"/>
              <a:t>oorsprong</a:t>
            </a:r>
            <a:endParaRPr lang="en-US" sz="3200" dirty="0" smtClean="0"/>
          </a:p>
          <a:p>
            <a:r>
              <a:rPr lang="en-US" sz="3200" dirty="0" err="1" smtClean="0">
                <a:solidFill>
                  <a:srgbClr val="FFFF00"/>
                </a:solidFill>
              </a:rPr>
              <a:t>Schets</a:t>
            </a:r>
            <a:r>
              <a:rPr lang="en-US" sz="3200" dirty="0" smtClean="0">
                <a:solidFill>
                  <a:srgbClr val="FFFF00"/>
                </a:solidFill>
              </a:rPr>
              <a:t> </a:t>
            </a:r>
            <a:r>
              <a:rPr lang="en-US" sz="3200" dirty="0" err="1" smtClean="0">
                <a:solidFill>
                  <a:srgbClr val="FFFF00"/>
                </a:solidFill>
              </a:rPr>
              <a:t>positie-tijd</a:t>
            </a:r>
            <a:r>
              <a:rPr lang="en-US" sz="3200" dirty="0" smtClean="0">
                <a:solidFill>
                  <a:srgbClr val="FFFF00"/>
                </a:solidFill>
              </a:rPr>
              <a:t> diagram</a:t>
            </a:r>
            <a:endParaRPr lang="en-US" sz="3200" dirty="0">
              <a:solidFill>
                <a:srgbClr val="FFFF00"/>
              </a:solidFill>
            </a:endParaRPr>
          </a:p>
        </p:txBody>
      </p:sp>
      <p:sp>
        <p:nvSpPr>
          <p:cNvPr id="2" name="Tekstvak 1"/>
          <p:cNvSpPr txBox="1"/>
          <p:nvPr/>
        </p:nvSpPr>
        <p:spPr>
          <a:xfrm>
            <a:off x="1295399" y="4070001"/>
            <a:ext cx="833883" cy="461665"/>
          </a:xfrm>
          <a:prstGeom prst="rect">
            <a:avLst/>
          </a:prstGeom>
          <a:noFill/>
        </p:spPr>
        <p:txBody>
          <a:bodyPr wrap="none" rtlCol="0">
            <a:spAutoFit/>
          </a:bodyPr>
          <a:lstStyle/>
          <a:p>
            <a:r>
              <a:rPr lang="en-US" dirty="0" smtClean="0"/>
              <a:t>1 m -</a:t>
            </a:r>
            <a:endParaRPr lang="en-US" dirty="0"/>
          </a:p>
        </p:txBody>
      </p:sp>
      <p:cxnSp>
        <p:nvCxnSpPr>
          <p:cNvPr id="4" name="Straight Connector 3"/>
          <p:cNvCxnSpPr/>
          <p:nvPr/>
        </p:nvCxnSpPr>
        <p:spPr>
          <a:xfrm flipV="1">
            <a:off x="1905001" y="2590800"/>
            <a:ext cx="3809999" cy="315994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0732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Line 2"/>
          <p:cNvSpPr>
            <a:spLocks noChangeShapeType="1"/>
          </p:cNvSpPr>
          <p:nvPr/>
        </p:nvSpPr>
        <p:spPr bwMode="auto">
          <a:xfrm>
            <a:off x="1905000" y="990600"/>
            <a:ext cx="0" cy="4724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499" name="Line 3"/>
          <p:cNvSpPr>
            <a:spLocks noChangeShapeType="1"/>
          </p:cNvSpPr>
          <p:nvPr/>
        </p:nvSpPr>
        <p:spPr bwMode="auto">
          <a:xfrm>
            <a:off x="1905000" y="5715000"/>
            <a:ext cx="6172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500" name="Text Box 4"/>
          <p:cNvSpPr txBox="1">
            <a:spLocks noChangeArrowheads="1"/>
          </p:cNvSpPr>
          <p:nvPr/>
        </p:nvSpPr>
        <p:spPr bwMode="auto">
          <a:xfrm>
            <a:off x="898525" y="574675"/>
            <a:ext cx="12810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t>Positie</a:t>
            </a:r>
            <a:r>
              <a:rPr lang="en-US" dirty="0" smtClean="0"/>
              <a:t> </a:t>
            </a:r>
            <a:r>
              <a:rPr lang="en-US" dirty="0"/>
              <a:t>(m)</a:t>
            </a:r>
          </a:p>
        </p:txBody>
      </p:sp>
      <p:sp>
        <p:nvSpPr>
          <p:cNvPr id="234501" name="Text Box 5"/>
          <p:cNvSpPr txBox="1">
            <a:spLocks noChangeArrowheads="1"/>
          </p:cNvSpPr>
          <p:nvPr/>
        </p:nvSpPr>
        <p:spPr bwMode="auto">
          <a:xfrm>
            <a:off x="6537325" y="5832475"/>
            <a:ext cx="9172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t>Tijd</a:t>
            </a:r>
            <a:r>
              <a:rPr lang="en-US" dirty="0" smtClean="0"/>
              <a:t> </a:t>
            </a:r>
            <a:r>
              <a:rPr lang="en-US" dirty="0"/>
              <a:t>(s)</a:t>
            </a:r>
          </a:p>
        </p:txBody>
      </p:sp>
      <p:sp>
        <p:nvSpPr>
          <p:cNvPr id="234502" name="Text Box 6"/>
          <p:cNvSpPr txBox="1">
            <a:spLocks noChangeArrowheads="1"/>
          </p:cNvSpPr>
          <p:nvPr/>
        </p:nvSpPr>
        <p:spPr bwMode="auto">
          <a:xfrm>
            <a:off x="1143000" y="5867400"/>
            <a:ext cx="19660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t>Stoel</a:t>
            </a:r>
            <a:r>
              <a:rPr lang="en-US" dirty="0" smtClean="0"/>
              <a:t> (</a:t>
            </a:r>
            <a:r>
              <a:rPr lang="en-US" dirty="0" err="1" smtClean="0"/>
              <a:t>oorsprong</a:t>
            </a:r>
            <a:r>
              <a:rPr lang="en-US" dirty="0" smtClean="0"/>
              <a:t>)</a:t>
            </a:r>
            <a:endParaRPr lang="en-US" dirty="0"/>
          </a:p>
        </p:txBody>
      </p:sp>
      <p:sp>
        <p:nvSpPr>
          <p:cNvPr id="234503" name="Text Box 7"/>
          <p:cNvSpPr txBox="1">
            <a:spLocks noChangeArrowheads="1"/>
          </p:cNvSpPr>
          <p:nvPr/>
        </p:nvSpPr>
        <p:spPr bwMode="auto">
          <a:xfrm>
            <a:off x="2514600" y="0"/>
            <a:ext cx="469494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dirty="0" err="1" smtClean="0">
                <a:solidFill>
                  <a:schemeClr val="tx2"/>
                </a:solidFill>
              </a:rPr>
              <a:t>Plaats</a:t>
            </a:r>
            <a:r>
              <a:rPr lang="en-US" sz="3200" dirty="0" smtClean="0">
                <a:solidFill>
                  <a:schemeClr val="tx2"/>
                </a:solidFill>
              </a:rPr>
              <a:t> – </a:t>
            </a:r>
            <a:r>
              <a:rPr lang="en-US" sz="3200" dirty="0" err="1" smtClean="0">
                <a:solidFill>
                  <a:schemeClr val="tx2"/>
                </a:solidFill>
              </a:rPr>
              <a:t>tijd</a:t>
            </a:r>
            <a:r>
              <a:rPr lang="en-US" sz="3200" dirty="0" smtClean="0">
                <a:solidFill>
                  <a:schemeClr val="tx2"/>
                </a:solidFill>
              </a:rPr>
              <a:t> </a:t>
            </a:r>
            <a:r>
              <a:rPr lang="en-US" sz="3200" dirty="0" err="1" smtClean="0">
                <a:solidFill>
                  <a:schemeClr val="tx2"/>
                </a:solidFill>
              </a:rPr>
              <a:t>diagrammen</a:t>
            </a:r>
            <a:endParaRPr lang="en-US" sz="3200" dirty="0">
              <a:solidFill>
                <a:srgbClr val="D60093"/>
              </a:solidFill>
            </a:endParaRPr>
          </a:p>
        </p:txBody>
      </p:sp>
      <p:sp>
        <p:nvSpPr>
          <p:cNvPr id="234504" name="Text Box 8"/>
          <p:cNvSpPr txBox="1">
            <a:spLocks noChangeArrowheads="1"/>
          </p:cNvSpPr>
          <p:nvPr/>
        </p:nvSpPr>
        <p:spPr bwMode="auto">
          <a:xfrm>
            <a:off x="4495800" y="1524000"/>
            <a:ext cx="44958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dirty="0" smtClean="0"/>
              <a:t>Docent </a:t>
            </a:r>
            <a:r>
              <a:rPr lang="en-US" sz="3200" dirty="0" err="1" smtClean="0"/>
              <a:t>staat</a:t>
            </a:r>
            <a:r>
              <a:rPr lang="en-US" sz="3200" dirty="0" smtClean="0"/>
              <a:t> </a:t>
            </a:r>
            <a:r>
              <a:rPr lang="en-US" sz="3200" dirty="0" err="1" smtClean="0"/>
              <a:t>stil</a:t>
            </a:r>
            <a:r>
              <a:rPr lang="en-US" sz="3200" dirty="0" smtClean="0"/>
              <a:t> op 1 m van </a:t>
            </a:r>
            <a:r>
              <a:rPr lang="en-US" sz="3200" dirty="0" err="1" smtClean="0"/>
              <a:t>oorsprong</a:t>
            </a:r>
            <a:endParaRPr lang="en-US" sz="3200" dirty="0"/>
          </a:p>
          <a:p>
            <a:r>
              <a:rPr lang="en-US" sz="3200" dirty="0" err="1" smtClean="0">
                <a:solidFill>
                  <a:srgbClr val="FFFF00"/>
                </a:solidFill>
              </a:rPr>
              <a:t>Schets</a:t>
            </a:r>
            <a:r>
              <a:rPr lang="en-US" sz="3200" dirty="0" smtClean="0">
                <a:solidFill>
                  <a:srgbClr val="FFFF00"/>
                </a:solidFill>
              </a:rPr>
              <a:t> </a:t>
            </a:r>
            <a:r>
              <a:rPr lang="en-US" sz="3200" dirty="0" err="1" smtClean="0">
                <a:solidFill>
                  <a:srgbClr val="FFFF00"/>
                </a:solidFill>
              </a:rPr>
              <a:t>positie-tijd</a:t>
            </a:r>
            <a:r>
              <a:rPr lang="en-US" sz="3200" dirty="0" smtClean="0">
                <a:solidFill>
                  <a:srgbClr val="FFFF00"/>
                </a:solidFill>
              </a:rPr>
              <a:t> diagram</a:t>
            </a:r>
            <a:endParaRPr lang="en-US" sz="3200" dirty="0">
              <a:solidFill>
                <a:srgbClr val="FFFF00"/>
              </a:solidFill>
            </a:endParaRPr>
          </a:p>
        </p:txBody>
      </p:sp>
      <p:sp>
        <p:nvSpPr>
          <p:cNvPr id="2" name="Tekstvak 1"/>
          <p:cNvSpPr txBox="1"/>
          <p:nvPr/>
        </p:nvSpPr>
        <p:spPr>
          <a:xfrm>
            <a:off x="1295399" y="4070001"/>
            <a:ext cx="833883" cy="461665"/>
          </a:xfrm>
          <a:prstGeom prst="rect">
            <a:avLst/>
          </a:prstGeom>
          <a:noFill/>
        </p:spPr>
        <p:txBody>
          <a:bodyPr wrap="none" rtlCol="0">
            <a:spAutoFit/>
          </a:bodyPr>
          <a:lstStyle/>
          <a:p>
            <a:r>
              <a:rPr lang="en-US" dirty="0" smtClean="0"/>
              <a:t>1 m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Line 2"/>
          <p:cNvSpPr>
            <a:spLocks noChangeShapeType="1"/>
          </p:cNvSpPr>
          <p:nvPr/>
        </p:nvSpPr>
        <p:spPr bwMode="auto">
          <a:xfrm>
            <a:off x="1676400" y="1143000"/>
            <a:ext cx="0" cy="4572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23" name="Line 3"/>
          <p:cNvSpPr>
            <a:spLocks noChangeShapeType="1"/>
          </p:cNvSpPr>
          <p:nvPr/>
        </p:nvSpPr>
        <p:spPr bwMode="auto">
          <a:xfrm>
            <a:off x="1600200" y="5715000"/>
            <a:ext cx="5562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24" name="Line 4"/>
          <p:cNvSpPr>
            <a:spLocks noChangeShapeType="1"/>
          </p:cNvSpPr>
          <p:nvPr/>
        </p:nvSpPr>
        <p:spPr bwMode="auto">
          <a:xfrm>
            <a:off x="1676400" y="4267200"/>
            <a:ext cx="5181600" cy="0"/>
          </a:xfrm>
          <a:prstGeom prst="line">
            <a:avLst/>
          </a:prstGeom>
          <a:noFill/>
          <a:ln w="571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525" name="Text Box 5"/>
          <p:cNvSpPr txBox="1">
            <a:spLocks noChangeArrowheads="1"/>
          </p:cNvSpPr>
          <p:nvPr/>
        </p:nvSpPr>
        <p:spPr bwMode="auto">
          <a:xfrm>
            <a:off x="6003925" y="5886450"/>
            <a:ext cx="148790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dirty="0" err="1" smtClean="0"/>
              <a:t>Tijd</a:t>
            </a:r>
            <a:r>
              <a:rPr lang="en-US" sz="3200" dirty="0" smtClean="0"/>
              <a:t> </a:t>
            </a:r>
            <a:r>
              <a:rPr lang="en-US" sz="3200" dirty="0"/>
              <a:t>(s)</a:t>
            </a:r>
            <a:endParaRPr lang="en-US" dirty="0"/>
          </a:p>
        </p:txBody>
      </p:sp>
      <p:sp>
        <p:nvSpPr>
          <p:cNvPr id="235526" name="Text Box 6"/>
          <p:cNvSpPr txBox="1">
            <a:spLocks noChangeArrowheads="1"/>
          </p:cNvSpPr>
          <p:nvPr/>
        </p:nvSpPr>
        <p:spPr bwMode="auto">
          <a:xfrm>
            <a:off x="898525" y="704850"/>
            <a:ext cx="22034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dirty="0" err="1" smtClean="0"/>
              <a:t>Positie</a:t>
            </a:r>
            <a:r>
              <a:rPr lang="en-US" sz="3200" dirty="0" smtClean="0"/>
              <a:t> </a:t>
            </a:r>
            <a:r>
              <a:rPr lang="en-US" sz="3200" dirty="0"/>
              <a:t>(m)</a:t>
            </a:r>
            <a:endParaRPr lang="en-US" dirty="0"/>
          </a:p>
        </p:txBody>
      </p:sp>
      <p:sp>
        <p:nvSpPr>
          <p:cNvPr id="235527" name="Text Box 7"/>
          <p:cNvSpPr txBox="1">
            <a:spLocks noChangeArrowheads="1"/>
          </p:cNvSpPr>
          <p:nvPr/>
        </p:nvSpPr>
        <p:spPr bwMode="auto">
          <a:xfrm>
            <a:off x="1127125" y="3905250"/>
            <a:ext cx="8048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t>1 m</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Line 2"/>
          <p:cNvSpPr>
            <a:spLocks noChangeShapeType="1"/>
          </p:cNvSpPr>
          <p:nvPr/>
        </p:nvSpPr>
        <p:spPr bwMode="auto">
          <a:xfrm>
            <a:off x="1905000" y="990600"/>
            <a:ext cx="0" cy="4724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0883" name="Line 3"/>
          <p:cNvSpPr>
            <a:spLocks noChangeShapeType="1"/>
          </p:cNvSpPr>
          <p:nvPr/>
        </p:nvSpPr>
        <p:spPr bwMode="auto">
          <a:xfrm>
            <a:off x="1905000" y="5715000"/>
            <a:ext cx="6172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0884" name="Text Box 4"/>
          <p:cNvSpPr txBox="1">
            <a:spLocks noChangeArrowheads="1"/>
          </p:cNvSpPr>
          <p:nvPr/>
        </p:nvSpPr>
        <p:spPr bwMode="auto">
          <a:xfrm>
            <a:off x="898525" y="574675"/>
            <a:ext cx="12810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t>Positie</a:t>
            </a:r>
            <a:r>
              <a:rPr lang="en-US" dirty="0" smtClean="0"/>
              <a:t> </a:t>
            </a:r>
            <a:r>
              <a:rPr lang="en-US" dirty="0"/>
              <a:t>(m)</a:t>
            </a:r>
          </a:p>
        </p:txBody>
      </p:sp>
      <p:sp>
        <p:nvSpPr>
          <p:cNvPr id="250885" name="Text Box 5"/>
          <p:cNvSpPr txBox="1">
            <a:spLocks noChangeArrowheads="1"/>
          </p:cNvSpPr>
          <p:nvPr/>
        </p:nvSpPr>
        <p:spPr bwMode="auto">
          <a:xfrm>
            <a:off x="6537325" y="5832475"/>
            <a:ext cx="9172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t>Tijd</a:t>
            </a:r>
            <a:r>
              <a:rPr lang="en-US" dirty="0" smtClean="0"/>
              <a:t> </a:t>
            </a:r>
            <a:r>
              <a:rPr lang="en-US" dirty="0"/>
              <a:t>(s)</a:t>
            </a:r>
          </a:p>
        </p:txBody>
      </p:sp>
      <p:sp>
        <p:nvSpPr>
          <p:cNvPr id="250886" name="Text Box 6"/>
          <p:cNvSpPr txBox="1">
            <a:spLocks noChangeArrowheads="1"/>
          </p:cNvSpPr>
          <p:nvPr/>
        </p:nvSpPr>
        <p:spPr bwMode="auto">
          <a:xfrm>
            <a:off x="1143000" y="5867400"/>
            <a:ext cx="18778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t>Stoel</a:t>
            </a:r>
            <a:r>
              <a:rPr lang="en-US" dirty="0" smtClean="0"/>
              <a:t> (</a:t>
            </a:r>
            <a:r>
              <a:rPr lang="en-US" dirty="0" err="1" smtClean="0"/>
              <a:t>oorsprong</a:t>
            </a:r>
            <a:endParaRPr lang="en-US" dirty="0"/>
          </a:p>
        </p:txBody>
      </p:sp>
      <p:sp>
        <p:nvSpPr>
          <p:cNvPr id="250887" name="Text Box 7"/>
          <p:cNvSpPr txBox="1">
            <a:spLocks noChangeArrowheads="1"/>
          </p:cNvSpPr>
          <p:nvPr/>
        </p:nvSpPr>
        <p:spPr bwMode="auto">
          <a:xfrm>
            <a:off x="2514600" y="0"/>
            <a:ext cx="35607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solidFill>
                  <a:schemeClr val="tx2"/>
                </a:solidFill>
              </a:rPr>
              <a:t>Kinematic Diagrams</a:t>
            </a:r>
            <a:endParaRPr lang="en-US" sz="3200">
              <a:solidFill>
                <a:srgbClr val="D60093"/>
              </a:solidFill>
            </a:endParaRPr>
          </a:p>
        </p:txBody>
      </p:sp>
      <p:sp>
        <p:nvSpPr>
          <p:cNvPr id="250888" name="Text Box 8"/>
          <p:cNvSpPr txBox="1">
            <a:spLocks noChangeArrowheads="1"/>
          </p:cNvSpPr>
          <p:nvPr/>
        </p:nvSpPr>
        <p:spPr bwMode="auto">
          <a:xfrm>
            <a:off x="4114801" y="1524000"/>
            <a:ext cx="4724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dirty="0" err="1" smtClean="0">
                <a:solidFill>
                  <a:srgbClr val="FFFF00"/>
                </a:solidFill>
              </a:rPr>
              <a:t>Zie</a:t>
            </a:r>
            <a:r>
              <a:rPr lang="en-US" sz="3200" dirty="0" smtClean="0">
                <a:solidFill>
                  <a:srgbClr val="FFFF00"/>
                </a:solidFill>
              </a:rPr>
              <a:t> de </a:t>
            </a:r>
            <a:r>
              <a:rPr lang="en-US" sz="3200" dirty="0" err="1" smtClean="0">
                <a:solidFill>
                  <a:srgbClr val="FFFF00"/>
                </a:solidFill>
              </a:rPr>
              <a:t>beweging</a:t>
            </a:r>
            <a:r>
              <a:rPr lang="en-US" sz="3200" dirty="0" smtClean="0">
                <a:solidFill>
                  <a:srgbClr val="FFFF00"/>
                </a:solidFill>
              </a:rPr>
              <a:t> van de docent en </a:t>
            </a:r>
            <a:r>
              <a:rPr lang="en-US" sz="3200" dirty="0" err="1" smtClean="0">
                <a:solidFill>
                  <a:srgbClr val="FFFF00"/>
                </a:solidFill>
              </a:rPr>
              <a:t>schets</a:t>
            </a:r>
            <a:r>
              <a:rPr lang="en-US" sz="3200" dirty="0" smtClean="0">
                <a:solidFill>
                  <a:srgbClr val="FFFF00"/>
                </a:solidFill>
              </a:rPr>
              <a:t> het </a:t>
            </a:r>
            <a:r>
              <a:rPr lang="en-US" sz="3200" dirty="0" err="1" smtClean="0">
                <a:solidFill>
                  <a:srgbClr val="FFFF00"/>
                </a:solidFill>
              </a:rPr>
              <a:t>plaats</a:t>
            </a:r>
            <a:r>
              <a:rPr lang="en-US" sz="3200" dirty="0" smtClean="0">
                <a:solidFill>
                  <a:srgbClr val="FFFF00"/>
                </a:solidFill>
              </a:rPr>
              <a:t> – </a:t>
            </a:r>
            <a:r>
              <a:rPr lang="en-US" sz="3200" dirty="0" err="1" smtClean="0">
                <a:solidFill>
                  <a:srgbClr val="FFFF00"/>
                </a:solidFill>
              </a:rPr>
              <a:t>tijd</a:t>
            </a:r>
            <a:r>
              <a:rPr lang="en-US" sz="3200" dirty="0" smtClean="0">
                <a:solidFill>
                  <a:srgbClr val="FFFF00"/>
                </a:solidFill>
              </a:rPr>
              <a:t> diagram</a:t>
            </a:r>
            <a:endParaRPr lang="en-US" sz="3200" dirty="0">
              <a:solidFill>
                <a:srgbClr val="FFFF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Line 2"/>
          <p:cNvSpPr>
            <a:spLocks noChangeShapeType="1"/>
          </p:cNvSpPr>
          <p:nvPr/>
        </p:nvSpPr>
        <p:spPr bwMode="auto">
          <a:xfrm>
            <a:off x="1600200" y="1066800"/>
            <a:ext cx="0" cy="5029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547" name="Line 3"/>
          <p:cNvSpPr>
            <a:spLocks noChangeShapeType="1"/>
          </p:cNvSpPr>
          <p:nvPr/>
        </p:nvSpPr>
        <p:spPr bwMode="auto">
          <a:xfrm>
            <a:off x="1600200" y="6096000"/>
            <a:ext cx="6858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548" name="Line 4"/>
          <p:cNvSpPr>
            <a:spLocks noChangeShapeType="1"/>
          </p:cNvSpPr>
          <p:nvPr/>
        </p:nvSpPr>
        <p:spPr bwMode="auto">
          <a:xfrm flipV="1">
            <a:off x="1600200" y="2895600"/>
            <a:ext cx="2057400" cy="3200400"/>
          </a:xfrm>
          <a:prstGeom prst="line">
            <a:avLst/>
          </a:prstGeom>
          <a:noFill/>
          <a:ln w="571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549" name="Line 5"/>
          <p:cNvSpPr>
            <a:spLocks noChangeShapeType="1"/>
          </p:cNvSpPr>
          <p:nvPr/>
        </p:nvSpPr>
        <p:spPr bwMode="auto">
          <a:xfrm>
            <a:off x="3581400" y="2895600"/>
            <a:ext cx="4343400" cy="3200400"/>
          </a:xfrm>
          <a:prstGeom prst="line">
            <a:avLst/>
          </a:prstGeom>
          <a:noFill/>
          <a:ln w="571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550" name="Text Box 6"/>
          <p:cNvSpPr txBox="1">
            <a:spLocks noChangeArrowheads="1"/>
          </p:cNvSpPr>
          <p:nvPr/>
        </p:nvSpPr>
        <p:spPr bwMode="auto">
          <a:xfrm>
            <a:off x="441325" y="476250"/>
            <a:ext cx="22034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dirty="0" err="1" smtClean="0"/>
              <a:t>Positie</a:t>
            </a:r>
            <a:r>
              <a:rPr lang="en-US" sz="3200" dirty="0" smtClean="0"/>
              <a:t> </a:t>
            </a:r>
            <a:r>
              <a:rPr lang="en-US" sz="3200" dirty="0"/>
              <a:t>(m)</a:t>
            </a:r>
            <a:endParaRPr lang="en-US" dirty="0"/>
          </a:p>
        </p:txBody>
      </p:sp>
      <p:sp>
        <p:nvSpPr>
          <p:cNvPr id="236551" name="Text Box 7"/>
          <p:cNvSpPr txBox="1">
            <a:spLocks noChangeArrowheads="1"/>
          </p:cNvSpPr>
          <p:nvPr/>
        </p:nvSpPr>
        <p:spPr bwMode="auto">
          <a:xfrm>
            <a:off x="6689725" y="6038850"/>
            <a:ext cx="148790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dirty="0" err="1" smtClean="0"/>
              <a:t>Tijd</a:t>
            </a:r>
            <a:r>
              <a:rPr lang="en-US" sz="3200" dirty="0" smtClean="0"/>
              <a:t> </a:t>
            </a:r>
            <a:r>
              <a:rPr lang="en-US" sz="3200" dirty="0"/>
              <a:t>(s)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Line 2"/>
          <p:cNvSpPr>
            <a:spLocks noChangeShapeType="1"/>
          </p:cNvSpPr>
          <p:nvPr/>
        </p:nvSpPr>
        <p:spPr bwMode="auto">
          <a:xfrm>
            <a:off x="1905000" y="990600"/>
            <a:ext cx="0" cy="4724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91" name="Line 3"/>
          <p:cNvSpPr>
            <a:spLocks noChangeShapeType="1"/>
          </p:cNvSpPr>
          <p:nvPr/>
        </p:nvSpPr>
        <p:spPr bwMode="auto">
          <a:xfrm>
            <a:off x="1905000" y="5715000"/>
            <a:ext cx="6172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92" name="Text Box 4"/>
          <p:cNvSpPr txBox="1">
            <a:spLocks noChangeArrowheads="1"/>
          </p:cNvSpPr>
          <p:nvPr/>
        </p:nvSpPr>
        <p:spPr bwMode="auto">
          <a:xfrm>
            <a:off x="898525" y="476250"/>
            <a:ext cx="19780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latin typeface="Times New Roman" pitchFamily="18" charset="0"/>
              </a:rPr>
              <a:t>Positie (m)</a:t>
            </a:r>
          </a:p>
        </p:txBody>
      </p:sp>
      <p:sp>
        <p:nvSpPr>
          <p:cNvPr id="89093" name="Text Box 5"/>
          <p:cNvSpPr txBox="1">
            <a:spLocks noChangeArrowheads="1"/>
          </p:cNvSpPr>
          <p:nvPr/>
        </p:nvSpPr>
        <p:spPr bwMode="auto">
          <a:xfrm>
            <a:off x="6537325" y="5734050"/>
            <a:ext cx="13906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latin typeface="Times New Roman" pitchFamily="18" charset="0"/>
              </a:rPr>
              <a:t>Tijd (s)</a:t>
            </a:r>
          </a:p>
        </p:txBody>
      </p:sp>
      <p:sp>
        <p:nvSpPr>
          <p:cNvPr id="89094" name="Text Box 6"/>
          <p:cNvSpPr txBox="1">
            <a:spLocks noChangeArrowheads="1"/>
          </p:cNvSpPr>
          <p:nvPr/>
        </p:nvSpPr>
        <p:spPr bwMode="auto">
          <a:xfrm>
            <a:off x="1143000" y="5768975"/>
            <a:ext cx="30384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latin typeface="Times New Roman" pitchFamily="18" charset="0"/>
              </a:rPr>
              <a:t>Stoel (oorsprong)</a:t>
            </a:r>
          </a:p>
        </p:txBody>
      </p:sp>
      <p:sp>
        <p:nvSpPr>
          <p:cNvPr id="89095" name="Text Box 7"/>
          <p:cNvSpPr txBox="1">
            <a:spLocks noChangeArrowheads="1"/>
          </p:cNvSpPr>
          <p:nvPr/>
        </p:nvSpPr>
        <p:spPr bwMode="auto">
          <a:xfrm>
            <a:off x="1828800" y="0"/>
            <a:ext cx="459773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dirty="0" err="1" smtClean="0">
                <a:solidFill>
                  <a:schemeClr val="tx2"/>
                </a:solidFill>
                <a:latin typeface="Times New Roman" pitchFamily="18" charset="0"/>
              </a:rPr>
              <a:t>Kinematische</a:t>
            </a:r>
            <a:r>
              <a:rPr lang="en-US" sz="3200" dirty="0" smtClean="0">
                <a:solidFill>
                  <a:schemeClr val="tx2"/>
                </a:solidFill>
                <a:latin typeface="Times New Roman" pitchFamily="18" charset="0"/>
              </a:rPr>
              <a:t> </a:t>
            </a:r>
            <a:r>
              <a:rPr lang="en-US" sz="3200" dirty="0" err="1">
                <a:solidFill>
                  <a:schemeClr val="tx2"/>
                </a:solidFill>
                <a:latin typeface="Times New Roman" pitchFamily="18" charset="0"/>
              </a:rPr>
              <a:t>diagrammen</a:t>
            </a:r>
            <a:endParaRPr lang="en-US" sz="3200" dirty="0">
              <a:solidFill>
                <a:srgbClr val="D60093"/>
              </a:solidFill>
              <a:latin typeface="Times New Roman" pitchFamily="18" charset="0"/>
            </a:endParaRPr>
          </a:p>
        </p:txBody>
      </p:sp>
      <p:sp>
        <p:nvSpPr>
          <p:cNvPr id="89096" name="Rectangle 8"/>
          <p:cNvSpPr>
            <a:spLocks noChangeArrowheads="1"/>
          </p:cNvSpPr>
          <p:nvPr/>
        </p:nvSpPr>
        <p:spPr bwMode="auto">
          <a:xfrm>
            <a:off x="4572000" y="990600"/>
            <a:ext cx="45720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solidFill>
                  <a:schemeClr val="tx2"/>
                </a:solidFill>
              </a:rPr>
              <a:t>Veel voorkomende fout: alleen de eerste lijn wordt getekend en dan ga je terug langs die lijn, maar dat is teruggaan in de tijd!!</a:t>
            </a:r>
            <a:r>
              <a:rPr lang="en-US">
                <a:solidFill>
                  <a:schemeClr val="tx2"/>
                </a:solidFill>
              </a:rPr>
              <a:t> </a:t>
            </a:r>
          </a:p>
          <a:p>
            <a:endParaRPr kumimoji="1" lang="en-US" sz="2400">
              <a:solidFill>
                <a:schemeClr val="tx2"/>
              </a:solidFill>
              <a:latin typeface="Times New Roman" pitchFamily="18" charset="0"/>
            </a:endParaRPr>
          </a:p>
        </p:txBody>
      </p:sp>
      <p:sp>
        <p:nvSpPr>
          <p:cNvPr id="89097" name="Line 9"/>
          <p:cNvSpPr>
            <a:spLocks noChangeShapeType="1"/>
          </p:cNvSpPr>
          <p:nvPr/>
        </p:nvSpPr>
        <p:spPr bwMode="auto">
          <a:xfrm flipV="1">
            <a:off x="1905000" y="3048000"/>
            <a:ext cx="3276600" cy="266700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5197186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685800" y="304800"/>
            <a:ext cx="7772400" cy="1143000"/>
          </a:xfrm>
        </p:spPr>
        <p:txBody>
          <a:bodyPr/>
          <a:lstStyle/>
          <a:p>
            <a:r>
              <a:rPr lang="en-US" dirty="0" err="1" smtClean="0"/>
              <a:t>Werkwijze</a:t>
            </a:r>
            <a:r>
              <a:rPr lang="en-US" dirty="0" smtClean="0"/>
              <a:t>:</a:t>
            </a:r>
            <a:endParaRPr lang="en-US" dirty="0"/>
          </a:p>
        </p:txBody>
      </p:sp>
      <p:sp>
        <p:nvSpPr>
          <p:cNvPr id="231427" name="Rectangle 3"/>
          <p:cNvSpPr>
            <a:spLocks noGrp="1" noChangeArrowheads="1"/>
          </p:cNvSpPr>
          <p:nvPr>
            <p:ph type="body" idx="1"/>
          </p:nvPr>
        </p:nvSpPr>
        <p:spPr>
          <a:xfrm>
            <a:off x="685800" y="1600200"/>
            <a:ext cx="7772400" cy="4572000"/>
          </a:xfrm>
        </p:spPr>
        <p:txBody>
          <a:bodyPr/>
          <a:lstStyle/>
          <a:p>
            <a:pPr marL="0" indent="0">
              <a:buNone/>
            </a:pPr>
            <a:r>
              <a:rPr lang="en-US" sz="2800" dirty="0" smtClean="0"/>
              <a:t>De docent:</a:t>
            </a:r>
          </a:p>
          <a:p>
            <a:r>
              <a:rPr lang="en-US" sz="2800" dirty="0" err="1" smtClean="0"/>
              <a:t>Zorgt</a:t>
            </a:r>
            <a:r>
              <a:rPr lang="en-US" sz="2800" dirty="0" smtClean="0"/>
              <a:t> </a:t>
            </a:r>
            <a:r>
              <a:rPr lang="en-US" sz="2800" dirty="0" err="1" smtClean="0"/>
              <a:t>dat</a:t>
            </a:r>
            <a:r>
              <a:rPr lang="en-US" sz="2800" dirty="0" smtClean="0"/>
              <a:t> </a:t>
            </a:r>
            <a:r>
              <a:rPr lang="en-US" sz="2800" dirty="0" err="1" smtClean="0"/>
              <a:t>ieder</a:t>
            </a:r>
            <a:r>
              <a:rPr lang="en-US" sz="2800" dirty="0" smtClean="0"/>
              <a:t> </a:t>
            </a:r>
            <a:r>
              <a:rPr lang="en-US" sz="2800" dirty="0" err="1" smtClean="0"/>
              <a:t>aan</a:t>
            </a:r>
            <a:r>
              <a:rPr lang="en-US" sz="2800" dirty="0" smtClean="0"/>
              <a:t> het </a:t>
            </a:r>
            <a:r>
              <a:rPr lang="en-US" sz="2800" dirty="0" err="1" smtClean="0"/>
              <a:t>werk</a:t>
            </a:r>
            <a:r>
              <a:rPr lang="en-US" sz="2800" dirty="0" smtClean="0"/>
              <a:t> </a:t>
            </a:r>
            <a:r>
              <a:rPr lang="en-US" sz="2800" dirty="0" err="1" smtClean="0"/>
              <a:t>gaat</a:t>
            </a:r>
            <a:endParaRPr lang="en-US" sz="2800" dirty="0"/>
          </a:p>
          <a:p>
            <a:r>
              <a:rPr lang="en-US" sz="2800" dirty="0" err="1" smtClean="0"/>
              <a:t>Gaat</a:t>
            </a:r>
            <a:r>
              <a:rPr lang="en-US" sz="2800" dirty="0" smtClean="0"/>
              <a:t> </a:t>
            </a:r>
            <a:r>
              <a:rPr lang="en-US" sz="2800" dirty="0" err="1" smtClean="0"/>
              <a:t>rond</a:t>
            </a:r>
            <a:r>
              <a:rPr lang="en-US" sz="2800" dirty="0" smtClean="0"/>
              <a:t> en </a:t>
            </a:r>
            <a:r>
              <a:rPr lang="en-US" sz="2800" dirty="0" err="1" smtClean="0"/>
              <a:t>ziet</a:t>
            </a:r>
            <a:r>
              <a:rPr lang="en-US" sz="2800" dirty="0" smtClean="0"/>
              <a:t> 10 – 15 </a:t>
            </a:r>
            <a:r>
              <a:rPr lang="en-US" sz="2800" dirty="0" err="1" smtClean="0"/>
              <a:t>grafieken</a:t>
            </a:r>
            <a:endParaRPr lang="en-US" sz="2800" dirty="0"/>
          </a:p>
          <a:p>
            <a:r>
              <a:rPr lang="en-US" sz="2800" dirty="0" err="1" smtClean="0"/>
              <a:t>Soms</a:t>
            </a:r>
            <a:r>
              <a:rPr lang="en-US" sz="2800" dirty="0" smtClean="0"/>
              <a:t>: Interviews </a:t>
            </a:r>
            <a:r>
              <a:rPr lang="en-US" sz="2800" dirty="0" err="1" smtClean="0"/>
              <a:t>een</a:t>
            </a:r>
            <a:r>
              <a:rPr lang="en-US" sz="2800" dirty="0" smtClean="0"/>
              <a:t> </a:t>
            </a:r>
            <a:r>
              <a:rPr lang="en-US" sz="2800" dirty="0" err="1" smtClean="0"/>
              <a:t>leerling</a:t>
            </a:r>
            <a:r>
              <a:rPr lang="en-US" sz="2800" dirty="0" smtClean="0"/>
              <a:t> met </a:t>
            </a:r>
            <a:r>
              <a:rPr lang="en-US" sz="2800" dirty="0" err="1" smtClean="0"/>
              <a:t>een</a:t>
            </a:r>
            <a:r>
              <a:rPr lang="en-US" sz="2800" dirty="0" smtClean="0"/>
              <a:t> </a:t>
            </a:r>
            <a:r>
              <a:rPr lang="en-US" sz="2800" dirty="0" err="1" smtClean="0"/>
              <a:t>afwijkende</a:t>
            </a:r>
            <a:r>
              <a:rPr lang="en-US" sz="2800" dirty="0" smtClean="0"/>
              <a:t> </a:t>
            </a:r>
            <a:r>
              <a:rPr lang="en-US" sz="2800" dirty="0" err="1" smtClean="0"/>
              <a:t>oplossing</a:t>
            </a:r>
            <a:endParaRPr lang="en-US" sz="2800" dirty="0"/>
          </a:p>
          <a:p>
            <a:r>
              <a:rPr lang="en-US" sz="2800" dirty="0" err="1" smtClean="0"/>
              <a:t>Soms</a:t>
            </a:r>
            <a:r>
              <a:rPr lang="en-US" sz="2800" dirty="0" smtClean="0"/>
              <a:t>: </a:t>
            </a:r>
            <a:r>
              <a:rPr lang="en-US" sz="2800" dirty="0" err="1" smtClean="0"/>
              <a:t>Geeft</a:t>
            </a:r>
            <a:r>
              <a:rPr lang="en-US" sz="2800" dirty="0" smtClean="0"/>
              <a:t> </a:t>
            </a:r>
            <a:r>
              <a:rPr lang="en-US" sz="2800" dirty="0" err="1" smtClean="0"/>
              <a:t>snelle</a:t>
            </a:r>
            <a:r>
              <a:rPr lang="en-US" sz="2800" dirty="0" smtClean="0"/>
              <a:t> </a:t>
            </a:r>
            <a:r>
              <a:rPr lang="en-US" sz="2800" dirty="0" err="1" smtClean="0"/>
              <a:t>individuele</a:t>
            </a:r>
            <a:r>
              <a:rPr lang="en-US" sz="2800" dirty="0" smtClean="0"/>
              <a:t> </a:t>
            </a:r>
            <a:r>
              <a:rPr lang="en-US" sz="2800" dirty="0" err="1" smtClean="0"/>
              <a:t>uitleg</a:t>
            </a:r>
            <a:endParaRPr lang="en-US" sz="2800" dirty="0"/>
          </a:p>
          <a:p>
            <a:r>
              <a:rPr lang="en-US" sz="2800" dirty="0" err="1" smtClean="0"/>
              <a:t>Geeft</a:t>
            </a:r>
            <a:r>
              <a:rPr lang="en-US" sz="2800" dirty="0" smtClean="0"/>
              <a:t> </a:t>
            </a:r>
            <a:r>
              <a:rPr lang="en-US" sz="2800" dirty="0" err="1" smtClean="0"/>
              <a:t>plenair</a:t>
            </a:r>
            <a:r>
              <a:rPr lang="en-US" sz="2800" dirty="0" smtClean="0"/>
              <a:t> feedback op </a:t>
            </a:r>
            <a:r>
              <a:rPr lang="en-US" sz="2800" dirty="0" err="1" smtClean="0"/>
              <a:t>meest</a:t>
            </a:r>
            <a:r>
              <a:rPr lang="en-US" sz="2800" dirty="0" smtClean="0"/>
              <a:t> </a:t>
            </a:r>
            <a:r>
              <a:rPr lang="en-US" sz="2800" dirty="0" err="1" smtClean="0"/>
              <a:t>gemaakte</a:t>
            </a:r>
            <a:r>
              <a:rPr lang="en-US" sz="2800" dirty="0" smtClean="0"/>
              <a:t> </a:t>
            </a:r>
            <a:r>
              <a:rPr lang="en-US" sz="2800" dirty="0" err="1" smtClean="0"/>
              <a:t>fouten</a:t>
            </a:r>
            <a:endParaRPr lang="en-US" sz="2800" dirty="0" smtClean="0"/>
          </a:p>
          <a:p>
            <a:r>
              <a:rPr lang="en-US" sz="2800" dirty="0" err="1" smtClean="0"/>
              <a:t>Volgende</a:t>
            </a:r>
            <a:r>
              <a:rPr lang="en-US" sz="2800" dirty="0" smtClean="0"/>
              <a:t> </a:t>
            </a:r>
            <a:r>
              <a:rPr lang="en-US" sz="2800" dirty="0" err="1" smtClean="0"/>
              <a:t>opgave</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placval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300330"/>
            <a:ext cx="4495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6"/>
          <p:cNvSpPr txBox="1">
            <a:spLocks noChangeArrowheads="1"/>
          </p:cNvSpPr>
          <p:nvPr/>
        </p:nvSpPr>
        <p:spPr bwMode="auto">
          <a:xfrm>
            <a:off x="381000" y="5181600"/>
            <a:ext cx="324364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4400" dirty="0"/>
              <a:t>49</a:t>
            </a:r>
            <a:r>
              <a:rPr lang="en-US" sz="4400" dirty="0" smtClean="0"/>
              <a:t>% correct</a:t>
            </a:r>
            <a:endParaRPr lang="en-US" sz="4400" dirty="0">
              <a:solidFill>
                <a:schemeClr val="bg1"/>
              </a:solidFill>
            </a:endParaRPr>
          </a:p>
        </p:txBody>
      </p:sp>
      <p:sp>
        <p:nvSpPr>
          <p:cNvPr id="2" name="TextBox 1"/>
          <p:cNvSpPr txBox="1"/>
          <p:nvPr/>
        </p:nvSpPr>
        <p:spPr>
          <a:xfrm>
            <a:off x="-20782" y="260352"/>
            <a:ext cx="8555182" cy="3416320"/>
          </a:xfrm>
          <a:prstGeom prst="rect">
            <a:avLst/>
          </a:prstGeom>
          <a:noFill/>
        </p:spPr>
        <p:txBody>
          <a:bodyPr wrap="square" rtlCol="0">
            <a:spAutoFit/>
          </a:bodyPr>
          <a:lstStyle/>
          <a:p>
            <a:r>
              <a:rPr lang="en-US" sz="3600" dirty="0" err="1" smtClean="0"/>
              <a:t>Als</a:t>
            </a:r>
            <a:r>
              <a:rPr lang="en-US" sz="3600" dirty="0" smtClean="0"/>
              <a:t> je </a:t>
            </a:r>
            <a:r>
              <a:rPr lang="en-US" sz="3600" dirty="0" err="1" smtClean="0">
                <a:solidFill>
                  <a:srgbClr val="FFFF00"/>
                </a:solidFill>
              </a:rPr>
              <a:t>niet</a:t>
            </a:r>
            <a:r>
              <a:rPr lang="en-US" sz="3600" dirty="0" smtClean="0"/>
              <a:t> </a:t>
            </a:r>
            <a:r>
              <a:rPr lang="en-US" sz="3600" dirty="0" err="1" smtClean="0"/>
              <a:t>regelmatig</a:t>
            </a:r>
            <a:r>
              <a:rPr lang="en-US" sz="3600" dirty="0" smtClean="0"/>
              <a:t> </a:t>
            </a:r>
            <a:r>
              <a:rPr lang="en-US" sz="3600" dirty="0" err="1" smtClean="0"/>
              <a:t>begrips</a:t>
            </a:r>
            <a:r>
              <a:rPr lang="en-US" sz="3600" dirty="0" smtClean="0"/>
              <a:t>- en </a:t>
            </a:r>
            <a:r>
              <a:rPr lang="en-US" sz="3600" dirty="0" err="1" smtClean="0"/>
              <a:t>vaardigheidsontwikkeling</a:t>
            </a:r>
            <a:r>
              <a:rPr lang="en-US" sz="3600" dirty="0" smtClean="0"/>
              <a:t> </a:t>
            </a:r>
            <a:r>
              <a:rPr lang="en-US" sz="3600" dirty="0" err="1" smtClean="0"/>
              <a:t>controleert</a:t>
            </a:r>
            <a:r>
              <a:rPr lang="en-US" sz="3600" dirty="0" smtClean="0"/>
              <a:t>:</a:t>
            </a:r>
          </a:p>
          <a:p>
            <a:endParaRPr lang="en-US" sz="3600" dirty="0"/>
          </a:p>
          <a:p>
            <a:endParaRPr lang="en-US" sz="3600" dirty="0" smtClean="0"/>
          </a:p>
          <a:p>
            <a:r>
              <a:rPr lang="en-US" sz="3600" dirty="0" err="1" smtClean="0"/>
              <a:t>Filippijnen</a:t>
            </a:r>
            <a:r>
              <a:rPr lang="en-US" sz="3600" dirty="0" smtClean="0"/>
              <a:t> 567 </a:t>
            </a:r>
            <a:r>
              <a:rPr lang="en-US" sz="3600" dirty="0" err="1" smtClean="0"/>
              <a:t>leerlingen</a:t>
            </a:r>
            <a:r>
              <a:rPr lang="en-US" sz="3600" dirty="0" smtClean="0"/>
              <a:t> </a:t>
            </a:r>
            <a:r>
              <a:rPr lang="en-US" sz="3600" dirty="0" err="1" smtClean="0"/>
              <a:t>klas</a:t>
            </a:r>
            <a:r>
              <a:rPr lang="en-US" sz="3600" dirty="0" smtClean="0"/>
              <a:t> 2 en 4 VO, 15 </a:t>
            </a:r>
            <a:r>
              <a:rPr lang="en-US" sz="3600" dirty="0" err="1" smtClean="0"/>
              <a:t>scholen</a:t>
            </a:r>
            <a:r>
              <a:rPr lang="en-US" sz="3600" dirty="0" smtClean="0"/>
              <a:t>, range </a:t>
            </a:r>
            <a:r>
              <a:rPr lang="en-US" sz="3600" dirty="0" err="1" smtClean="0"/>
              <a:t>vmbo</a:t>
            </a:r>
            <a:r>
              <a:rPr lang="en-US" sz="3600" dirty="0" smtClean="0"/>
              <a:t> - </a:t>
            </a:r>
            <a:r>
              <a:rPr lang="en-US" sz="3600" dirty="0" err="1" smtClean="0"/>
              <a:t>vwo</a:t>
            </a:r>
            <a:endParaRPr lang="en-US" sz="3600" dirty="0"/>
          </a:p>
        </p:txBody>
      </p:sp>
    </p:spTree>
    <p:extLst>
      <p:ext uri="{BB962C8B-B14F-4D97-AF65-F5344CB8AC3E}">
        <p14:creationId xmlns:p14="http://schemas.microsoft.com/office/powerpoint/2010/main" val="12300279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NL" dirty="0" smtClean="0"/>
              <a:t>VERTROUWEN</a:t>
            </a:r>
            <a:endParaRPr lang="nl-NL" dirty="0"/>
          </a:p>
        </p:txBody>
      </p:sp>
      <p:sp>
        <p:nvSpPr>
          <p:cNvPr id="3" name="Content Placeholder 2"/>
          <p:cNvSpPr>
            <a:spLocks noGrp="1"/>
          </p:cNvSpPr>
          <p:nvPr>
            <p:ph idx="1"/>
          </p:nvPr>
        </p:nvSpPr>
        <p:spPr/>
        <p:txBody>
          <a:bodyPr/>
          <a:lstStyle/>
          <a:p>
            <a:pPr>
              <a:defRPr/>
            </a:pPr>
            <a:r>
              <a:rPr lang="nl-NL" dirty="0" smtClean="0"/>
              <a:t>Docent is echt geïnteresseerd in antwoorden van leerlingen en het achterliggend denkproces</a:t>
            </a:r>
          </a:p>
          <a:p>
            <a:pPr>
              <a:defRPr/>
            </a:pPr>
            <a:r>
              <a:rPr lang="nl-NL" dirty="0" smtClean="0"/>
              <a:t>Docent wil alle leerlingen verder helpen</a:t>
            </a:r>
          </a:p>
          <a:p>
            <a:pPr>
              <a:defRPr/>
            </a:pPr>
            <a:r>
              <a:rPr lang="nl-NL" dirty="0" err="1" smtClean="0"/>
              <a:t>Formatieve</a:t>
            </a:r>
            <a:r>
              <a:rPr lang="nl-NL" dirty="0" smtClean="0"/>
              <a:t> toetsing … GEEN </a:t>
            </a:r>
            <a:r>
              <a:rPr lang="nl-NL" dirty="0" err="1" smtClean="0"/>
              <a:t>cijfergeving</a:t>
            </a:r>
            <a:endParaRPr lang="nl-NL" dirty="0" smtClean="0"/>
          </a:p>
        </p:txBody>
      </p:sp>
    </p:spTree>
    <p:extLst>
      <p:ext uri="{BB962C8B-B14F-4D97-AF65-F5344CB8AC3E}">
        <p14:creationId xmlns:p14="http://schemas.microsoft.com/office/powerpoint/2010/main" val="7048460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ChangeArrowheads="1"/>
          </p:cNvSpPr>
          <p:nvPr/>
        </p:nvSpPr>
        <p:spPr bwMode="auto">
          <a:xfrm>
            <a:off x="2838450" y="1042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4198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0"/>
            <a:ext cx="5843588"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3338" y="1185862"/>
            <a:ext cx="5867400" cy="5638800"/>
          </a:xfrm>
        </p:spPr>
        <p:txBody>
          <a:bodyPr/>
          <a:lstStyle/>
          <a:p>
            <a:r>
              <a:rPr lang="en-US" b="0" dirty="0" err="1" smtClean="0">
                <a:solidFill>
                  <a:schemeClr val="tx1"/>
                </a:solidFill>
              </a:rPr>
              <a:t>Stel</a:t>
            </a:r>
            <a:r>
              <a:rPr lang="en-US" b="0" dirty="0" smtClean="0">
                <a:solidFill>
                  <a:schemeClr val="tx1"/>
                </a:solidFill>
              </a:rPr>
              <a:t> </a:t>
            </a:r>
            <a:r>
              <a:rPr lang="en-US" b="0" dirty="0" err="1">
                <a:solidFill>
                  <a:schemeClr val="tx1"/>
                </a:solidFill>
              </a:rPr>
              <a:t>dat</a:t>
            </a:r>
            <a:r>
              <a:rPr lang="en-US" b="0" dirty="0">
                <a:solidFill>
                  <a:schemeClr val="tx1"/>
                </a:solidFill>
              </a:rPr>
              <a:t> we door </a:t>
            </a:r>
            <a:r>
              <a:rPr lang="en-US" b="0" dirty="0" err="1">
                <a:solidFill>
                  <a:schemeClr val="tx1"/>
                </a:solidFill>
              </a:rPr>
              <a:t>een</a:t>
            </a:r>
            <a:r>
              <a:rPr lang="en-US" b="0" dirty="0">
                <a:solidFill>
                  <a:schemeClr val="tx1"/>
                </a:solidFill>
              </a:rPr>
              <a:t> </a:t>
            </a:r>
            <a:r>
              <a:rPr lang="en-US" b="0" dirty="0" err="1">
                <a:solidFill>
                  <a:schemeClr val="tx1"/>
                </a:solidFill>
              </a:rPr>
              <a:t>magische</a:t>
            </a:r>
            <a:r>
              <a:rPr lang="en-US" b="0" dirty="0">
                <a:solidFill>
                  <a:schemeClr val="tx1"/>
                </a:solidFill>
              </a:rPr>
              <a:t> </a:t>
            </a:r>
            <a:r>
              <a:rPr lang="en-US" b="0" dirty="0" err="1">
                <a:solidFill>
                  <a:schemeClr val="tx1"/>
                </a:solidFill>
              </a:rPr>
              <a:t>bril</a:t>
            </a:r>
            <a:r>
              <a:rPr lang="en-US" b="0" dirty="0">
                <a:solidFill>
                  <a:schemeClr val="tx1"/>
                </a:solidFill>
              </a:rPr>
              <a:t> de </a:t>
            </a:r>
            <a:r>
              <a:rPr lang="en-US" b="0" dirty="0" err="1">
                <a:solidFill>
                  <a:schemeClr val="tx1"/>
                </a:solidFill>
              </a:rPr>
              <a:t>lucht</a:t>
            </a:r>
            <a:r>
              <a:rPr lang="en-US" b="0" dirty="0">
                <a:solidFill>
                  <a:schemeClr val="tx1"/>
                </a:solidFill>
              </a:rPr>
              <a:t> </a:t>
            </a:r>
            <a:r>
              <a:rPr lang="en-US" b="0" dirty="0" err="1">
                <a:solidFill>
                  <a:schemeClr val="tx1"/>
                </a:solidFill>
              </a:rPr>
              <a:t>kunnen</a:t>
            </a:r>
            <a:r>
              <a:rPr lang="en-US" b="0" dirty="0">
                <a:solidFill>
                  <a:schemeClr val="tx1"/>
                </a:solidFill>
              </a:rPr>
              <a:t> </a:t>
            </a:r>
            <a:r>
              <a:rPr lang="en-US" b="0" dirty="0" err="1">
                <a:solidFill>
                  <a:schemeClr val="tx1"/>
                </a:solidFill>
              </a:rPr>
              <a:t>zien</a:t>
            </a:r>
            <a:r>
              <a:rPr lang="en-US" b="0" dirty="0">
                <a:solidFill>
                  <a:schemeClr val="tx1"/>
                </a:solidFill>
              </a:rPr>
              <a:t>, </a:t>
            </a:r>
            <a:r>
              <a:rPr lang="en-US" b="0" dirty="0" err="1">
                <a:solidFill>
                  <a:schemeClr val="tx1"/>
                </a:solidFill>
              </a:rPr>
              <a:t>teken</a:t>
            </a:r>
            <a:r>
              <a:rPr lang="en-US" b="0" dirty="0">
                <a:solidFill>
                  <a:schemeClr val="tx1"/>
                </a:solidFill>
              </a:rPr>
              <a:t> de </a:t>
            </a:r>
            <a:r>
              <a:rPr lang="en-US" b="0" dirty="0" err="1">
                <a:solidFill>
                  <a:schemeClr val="tx1"/>
                </a:solidFill>
              </a:rPr>
              <a:t>lucht</a:t>
            </a: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endParaRPr lang="en-US" dirty="0"/>
          </a:p>
        </p:txBody>
      </p:sp>
      <p:pic>
        <p:nvPicPr>
          <p:cNvPr id="78851" name="Picture 3" descr="erlenmey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762000"/>
            <a:ext cx="3165475" cy="4876800"/>
          </a:xfrm>
          <a:prstGeom prst="rect">
            <a:avLst/>
          </a:prstGeom>
          <a:noFill/>
          <a:extLst>
            <a:ext uri="{909E8E84-426E-40DD-AFC4-6F175D3DCCD1}">
              <a14:hiddenFill xmlns:a14="http://schemas.microsoft.com/office/drawing/2010/main">
                <a:solidFill>
                  <a:srgbClr val="FFFFFF"/>
                </a:solidFill>
              </a14:hiddenFill>
            </a:ext>
          </a:extLst>
        </p:spPr>
      </p:pic>
      <p:sp>
        <p:nvSpPr>
          <p:cNvPr id="78854" name="Text Box 6"/>
          <p:cNvSpPr txBox="1">
            <a:spLocks noChangeArrowheads="1"/>
          </p:cNvSpPr>
          <p:nvPr/>
        </p:nvSpPr>
        <p:spPr bwMode="auto">
          <a:xfrm>
            <a:off x="5786829" y="6347791"/>
            <a:ext cx="33266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dirty="0" smtClean="0">
                <a:solidFill>
                  <a:schemeClr val="tx2"/>
                </a:solidFill>
                <a:latin typeface="Arial" charset="0"/>
              </a:rPr>
              <a:t>VO </a:t>
            </a:r>
            <a:r>
              <a:rPr lang="en-US" dirty="0" err="1" smtClean="0">
                <a:solidFill>
                  <a:schemeClr val="tx2"/>
                </a:solidFill>
                <a:latin typeface="Arial" charset="0"/>
              </a:rPr>
              <a:t>onderbouw</a:t>
            </a:r>
            <a:r>
              <a:rPr lang="en-US" dirty="0" smtClean="0">
                <a:solidFill>
                  <a:schemeClr val="tx2"/>
                </a:solidFill>
                <a:latin typeface="Arial" charset="0"/>
              </a:rPr>
              <a:t>, </a:t>
            </a:r>
            <a:r>
              <a:rPr lang="en-US" dirty="0">
                <a:solidFill>
                  <a:schemeClr val="tx2"/>
                </a:solidFill>
                <a:latin typeface="Arial" charset="0"/>
              </a:rPr>
              <a:t>format: </a:t>
            </a:r>
            <a:r>
              <a:rPr lang="en-US" dirty="0" err="1">
                <a:solidFill>
                  <a:schemeClr val="tx2"/>
                </a:solidFill>
                <a:latin typeface="Arial" charset="0"/>
              </a:rPr>
              <a:t>Schets</a:t>
            </a:r>
            <a:endParaRPr lang="en-US" dirty="0">
              <a:solidFill>
                <a:schemeClr val="tx2"/>
              </a:solidFill>
              <a:latin typeface="Arial" charset="0"/>
            </a:endParaRPr>
          </a:p>
        </p:txBody>
      </p:sp>
      <p:sp>
        <p:nvSpPr>
          <p:cNvPr id="2" name="Tekstvak 1"/>
          <p:cNvSpPr txBox="1"/>
          <p:nvPr/>
        </p:nvSpPr>
        <p:spPr>
          <a:xfrm>
            <a:off x="41574" y="152400"/>
            <a:ext cx="5046574" cy="830997"/>
          </a:xfrm>
          <a:prstGeom prst="rect">
            <a:avLst/>
          </a:prstGeom>
          <a:noFill/>
        </p:spPr>
        <p:txBody>
          <a:bodyPr wrap="none" rtlCol="0">
            <a:spAutoFit/>
          </a:bodyPr>
          <a:lstStyle/>
          <a:p>
            <a:r>
              <a:rPr lang="en-US" sz="4800" dirty="0" err="1" smtClean="0"/>
              <a:t>Voorkennis</a:t>
            </a:r>
            <a:r>
              <a:rPr lang="en-US" sz="4800" dirty="0" smtClean="0"/>
              <a:t> </a:t>
            </a:r>
            <a:r>
              <a:rPr lang="en-US" sz="4800" dirty="0" err="1" smtClean="0"/>
              <a:t>meten</a:t>
            </a:r>
            <a:endParaRPr lang="en-US" sz="4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04800" y="762000"/>
            <a:ext cx="4953000" cy="4114800"/>
          </a:xfrm>
        </p:spPr>
        <p:txBody>
          <a:bodyPr/>
          <a:lstStyle/>
          <a:p>
            <a:r>
              <a:rPr lang="en-US" b="0" dirty="0" err="1">
                <a:solidFill>
                  <a:schemeClr val="tx1"/>
                </a:solidFill>
              </a:rPr>
              <a:t>Een</a:t>
            </a:r>
            <a:r>
              <a:rPr lang="en-US" b="0" dirty="0">
                <a:solidFill>
                  <a:schemeClr val="tx1"/>
                </a:solidFill>
              </a:rPr>
              <a:t> </a:t>
            </a:r>
            <a:r>
              <a:rPr lang="en-US" b="0" dirty="0" err="1">
                <a:solidFill>
                  <a:schemeClr val="tx1"/>
                </a:solidFill>
              </a:rPr>
              <a:t>beetje</a:t>
            </a:r>
            <a:r>
              <a:rPr lang="en-US" b="0" dirty="0">
                <a:solidFill>
                  <a:schemeClr val="tx1"/>
                </a:solidFill>
              </a:rPr>
              <a:t> </a:t>
            </a:r>
            <a:r>
              <a:rPr lang="en-US" b="0" dirty="0" err="1">
                <a:solidFill>
                  <a:schemeClr val="tx1"/>
                </a:solidFill>
              </a:rPr>
              <a:t>lucht</a:t>
            </a:r>
            <a:r>
              <a:rPr lang="en-US" b="0" dirty="0">
                <a:solidFill>
                  <a:schemeClr val="tx1"/>
                </a:solidFill>
              </a:rPr>
              <a:t> </a:t>
            </a:r>
            <a:r>
              <a:rPr lang="en-US" b="0" dirty="0" err="1">
                <a:solidFill>
                  <a:schemeClr val="tx1"/>
                </a:solidFill>
              </a:rPr>
              <a:t>wordt</a:t>
            </a:r>
            <a:r>
              <a:rPr lang="en-US" b="0" dirty="0">
                <a:solidFill>
                  <a:schemeClr val="tx1"/>
                </a:solidFill>
              </a:rPr>
              <a:t> </a:t>
            </a:r>
            <a:r>
              <a:rPr lang="en-US" b="0" dirty="0" err="1">
                <a:solidFill>
                  <a:schemeClr val="tx1"/>
                </a:solidFill>
              </a:rPr>
              <a:t>uit</a:t>
            </a:r>
            <a:r>
              <a:rPr lang="en-US" b="0" dirty="0">
                <a:solidFill>
                  <a:schemeClr val="tx1"/>
                </a:solidFill>
              </a:rPr>
              <a:t> de </a:t>
            </a:r>
            <a:r>
              <a:rPr lang="en-US" b="0" dirty="0" err="1">
                <a:solidFill>
                  <a:schemeClr val="tx1"/>
                </a:solidFill>
              </a:rPr>
              <a:t>fles</a:t>
            </a:r>
            <a:r>
              <a:rPr lang="en-US" b="0" dirty="0">
                <a:solidFill>
                  <a:schemeClr val="tx1"/>
                </a:solidFill>
              </a:rPr>
              <a:t> </a:t>
            </a:r>
            <a:r>
              <a:rPr lang="en-US" b="0" dirty="0" err="1">
                <a:solidFill>
                  <a:schemeClr val="tx1"/>
                </a:solidFill>
              </a:rPr>
              <a:t>gezogen</a:t>
            </a:r>
            <a:r>
              <a:rPr lang="en-US" b="0" dirty="0">
                <a:solidFill>
                  <a:schemeClr val="tx1"/>
                </a:solidFill>
              </a:rPr>
              <a:t>, </a:t>
            </a:r>
            <a:r>
              <a:rPr lang="en-US" b="0" dirty="0" err="1">
                <a:solidFill>
                  <a:schemeClr val="tx1"/>
                </a:solidFill>
              </a:rPr>
              <a:t>teken</a:t>
            </a:r>
            <a:r>
              <a:rPr lang="en-US" b="0" dirty="0">
                <a:solidFill>
                  <a:schemeClr val="tx1"/>
                </a:solidFill>
              </a:rPr>
              <a:t> de </a:t>
            </a:r>
            <a:r>
              <a:rPr lang="en-US" b="0" dirty="0" err="1">
                <a:solidFill>
                  <a:schemeClr val="tx1"/>
                </a:solidFill>
              </a:rPr>
              <a:t>lucht</a:t>
            </a:r>
            <a:r>
              <a:rPr lang="en-US" b="0" dirty="0">
                <a:solidFill>
                  <a:schemeClr val="tx1"/>
                </a:solidFill>
              </a:rPr>
              <a:t> die in de </a:t>
            </a:r>
            <a:r>
              <a:rPr lang="en-US" b="0" dirty="0" err="1">
                <a:solidFill>
                  <a:schemeClr val="tx1"/>
                </a:solidFill>
              </a:rPr>
              <a:t>fles</a:t>
            </a:r>
            <a:r>
              <a:rPr lang="en-US" b="0" dirty="0">
                <a:solidFill>
                  <a:schemeClr val="tx1"/>
                </a:solidFill>
              </a:rPr>
              <a:t> </a:t>
            </a:r>
            <a:r>
              <a:rPr lang="en-US" b="0" dirty="0" err="1">
                <a:solidFill>
                  <a:schemeClr val="tx1"/>
                </a:solidFill>
              </a:rPr>
              <a:t>achterblijft</a:t>
            </a:r>
            <a:endParaRPr lang="en-GB" b="0" dirty="0">
              <a:solidFill>
                <a:schemeClr val="tx1"/>
              </a:solidFill>
            </a:endParaRPr>
          </a:p>
        </p:txBody>
      </p:sp>
      <p:pic>
        <p:nvPicPr>
          <p:cNvPr id="80899" name="Picture 3" descr="erlenmey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1066800"/>
            <a:ext cx="3165475" cy="487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09934"/>
            <a:ext cx="4495800" cy="6752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91484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sz="quarter"/>
          </p:nvPr>
        </p:nvSpPr>
        <p:spPr/>
        <p:txBody>
          <a:bodyPr/>
          <a:lstStyle/>
          <a:p>
            <a:r>
              <a:rPr lang="en-US" dirty="0" err="1" smtClean="0"/>
              <a:t>Didactische</a:t>
            </a:r>
            <a:r>
              <a:rPr lang="en-US" dirty="0" smtClean="0"/>
              <a:t> </a:t>
            </a:r>
            <a:r>
              <a:rPr lang="en-US" dirty="0" err="1" smtClean="0"/>
              <a:t>suggesties</a:t>
            </a:r>
            <a:endParaRPr lang="en-US" dirty="0"/>
          </a:p>
        </p:txBody>
      </p:sp>
    </p:spTree>
    <p:extLst>
      <p:ext uri="{BB962C8B-B14F-4D97-AF65-F5344CB8AC3E}">
        <p14:creationId xmlns:p14="http://schemas.microsoft.com/office/powerpoint/2010/main" val="10243187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09600" y="0"/>
            <a:ext cx="7772400" cy="1143000"/>
          </a:xfrm>
        </p:spPr>
        <p:txBody>
          <a:bodyPr/>
          <a:lstStyle/>
          <a:p>
            <a:r>
              <a:rPr lang="nl-NL"/>
              <a:t>Voorlopige Samenvatting</a:t>
            </a:r>
          </a:p>
        </p:txBody>
      </p:sp>
      <p:sp>
        <p:nvSpPr>
          <p:cNvPr id="23555" name="Rectangle 3"/>
          <p:cNvSpPr>
            <a:spLocks noGrp="1" noChangeArrowheads="1"/>
          </p:cNvSpPr>
          <p:nvPr>
            <p:ph type="body" idx="1"/>
          </p:nvPr>
        </p:nvSpPr>
        <p:spPr>
          <a:xfrm>
            <a:off x="685800" y="1371600"/>
            <a:ext cx="7772400" cy="5486400"/>
          </a:xfrm>
        </p:spPr>
        <p:txBody>
          <a:bodyPr/>
          <a:lstStyle/>
          <a:p>
            <a:r>
              <a:rPr lang="nl-NL" sz="2800" dirty="0"/>
              <a:t>Formatieve evaluatie en kwaliteits feedback zijn cruciaal in leren en onderwijzen</a:t>
            </a:r>
          </a:p>
          <a:p>
            <a:r>
              <a:rPr lang="nl-NL" sz="2800" dirty="0"/>
              <a:t>Formatieve evaluatie kan gedaan worden in  “real time” met “fast formats”</a:t>
            </a:r>
          </a:p>
          <a:p>
            <a:r>
              <a:rPr lang="nl-NL" sz="2800" dirty="0"/>
              <a:t>Het leren zelf kan een beetje gevolgd worden in “real time”</a:t>
            </a:r>
          </a:p>
          <a:p>
            <a:r>
              <a:rPr lang="nl-NL" sz="2800" dirty="0">
                <a:solidFill>
                  <a:srgbClr val="FFFF00"/>
                </a:solidFill>
              </a:rPr>
              <a:t>Het proces genereert kennis over veel voorkomende </a:t>
            </a:r>
            <a:r>
              <a:rPr lang="nl-NL" sz="2800" dirty="0" smtClean="0">
                <a:solidFill>
                  <a:srgbClr val="FFFF00"/>
                </a:solidFill>
              </a:rPr>
              <a:t>begrips- en vaardigheidsproblemen</a:t>
            </a:r>
            <a:endParaRPr lang="nl-NL" sz="2800" dirty="0">
              <a:solidFill>
                <a:srgbClr val="FFFF00"/>
              </a:solidFill>
            </a:endParaRPr>
          </a:p>
          <a:p>
            <a:r>
              <a:rPr lang="nl-NL" sz="2800" dirty="0">
                <a:solidFill>
                  <a:srgbClr val="00B0F0"/>
                </a:solidFill>
              </a:rPr>
              <a:t>Peer </a:t>
            </a:r>
            <a:r>
              <a:rPr lang="nl-NL" sz="2800" dirty="0" smtClean="0">
                <a:solidFill>
                  <a:srgbClr val="00B0F0"/>
                </a:solidFill>
              </a:rPr>
              <a:t>teaching (Harvard!)</a:t>
            </a:r>
            <a:endParaRPr lang="nl-NL" sz="2800" dirty="0">
              <a:solidFill>
                <a:srgbClr val="00B0F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nl-NL" dirty="0" err="1" smtClean="0"/>
              <a:t>Fast</a:t>
            </a:r>
            <a:r>
              <a:rPr lang="nl-NL" dirty="0" smtClean="0"/>
              <a:t> feedback inzetten voor:</a:t>
            </a:r>
            <a:endParaRPr lang="nl-NL" dirty="0"/>
          </a:p>
        </p:txBody>
      </p:sp>
      <p:sp>
        <p:nvSpPr>
          <p:cNvPr id="159747" name="Rectangle 3"/>
          <p:cNvSpPr>
            <a:spLocks noGrp="1" noChangeArrowheads="1"/>
          </p:cNvSpPr>
          <p:nvPr>
            <p:ph type="body" idx="1"/>
          </p:nvPr>
        </p:nvSpPr>
        <p:spPr>
          <a:xfrm>
            <a:off x="685800" y="1600200"/>
            <a:ext cx="7543800" cy="4800600"/>
          </a:xfrm>
        </p:spPr>
        <p:txBody>
          <a:bodyPr/>
          <a:lstStyle/>
          <a:p>
            <a:r>
              <a:rPr lang="nl-NL" dirty="0"/>
              <a:t>Begrip </a:t>
            </a:r>
            <a:r>
              <a:rPr lang="nl-NL" dirty="0" smtClean="0"/>
              <a:t>meten, voorkennis meten</a:t>
            </a:r>
          </a:p>
          <a:p>
            <a:r>
              <a:rPr lang="nl-NL" dirty="0" smtClean="0"/>
              <a:t>Begrip opbouwen (stap voor stap met feedback)</a:t>
            </a:r>
          </a:p>
          <a:p>
            <a:r>
              <a:rPr lang="nl-NL" dirty="0" smtClean="0"/>
              <a:t>Vaardigheden inslijpen</a:t>
            </a:r>
          </a:p>
          <a:p>
            <a:r>
              <a:rPr lang="nl-NL" dirty="0" smtClean="0"/>
              <a:t>Klassikaal controle moment</a:t>
            </a:r>
          </a:p>
          <a:p>
            <a:r>
              <a:rPr lang="nl-NL" dirty="0" smtClean="0"/>
              <a:t>Uitleggen aan elkaar (peer teaching)</a:t>
            </a:r>
          </a:p>
          <a:p>
            <a:r>
              <a:rPr lang="nl-NL" dirty="0" smtClean="0"/>
              <a:t>Trigger voor leerlingdiscussie</a:t>
            </a:r>
            <a:endParaRPr lang="nl-NL"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nl-NL"/>
              <a:t>Nuttige “formats”</a:t>
            </a:r>
          </a:p>
        </p:txBody>
      </p:sp>
      <p:sp>
        <p:nvSpPr>
          <p:cNvPr id="24579" name="Rectangle 3"/>
          <p:cNvSpPr>
            <a:spLocks noGrp="1" noChangeArrowheads="1"/>
          </p:cNvSpPr>
          <p:nvPr>
            <p:ph type="body" idx="1"/>
          </p:nvPr>
        </p:nvSpPr>
        <p:spPr/>
        <p:txBody>
          <a:bodyPr/>
          <a:lstStyle/>
          <a:p>
            <a:r>
              <a:rPr lang="nl-NL" dirty="0"/>
              <a:t>Grafieken</a:t>
            </a:r>
          </a:p>
          <a:p>
            <a:r>
              <a:rPr lang="nl-NL" dirty="0"/>
              <a:t>Tekenen/schetsen</a:t>
            </a:r>
          </a:p>
          <a:p>
            <a:r>
              <a:rPr lang="nl-NL" dirty="0"/>
              <a:t>Diagrammen (krachten, optica, scheikunde)</a:t>
            </a:r>
          </a:p>
          <a:p>
            <a:r>
              <a:rPr lang="nl-NL" dirty="0"/>
              <a:t>Korte antwoorden of multiple choice</a:t>
            </a:r>
          </a:p>
          <a:p>
            <a:r>
              <a:rPr lang="nl-NL" dirty="0"/>
              <a:t>Ordenen</a:t>
            </a:r>
          </a:p>
          <a:p>
            <a:r>
              <a:rPr lang="nl-NL" dirty="0" smtClean="0"/>
              <a:t>Rollen </a:t>
            </a:r>
            <a:r>
              <a:rPr lang="nl-NL" dirty="0"/>
              <a:t>spelen (niet snel)</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04800"/>
            <a:ext cx="7772400" cy="1143000"/>
          </a:xfrm>
        </p:spPr>
        <p:txBody>
          <a:bodyPr/>
          <a:lstStyle/>
          <a:p>
            <a:r>
              <a:rPr lang="nl-NL"/>
              <a:t>Suggesties</a:t>
            </a:r>
          </a:p>
        </p:txBody>
      </p:sp>
      <p:sp>
        <p:nvSpPr>
          <p:cNvPr id="27651" name="Rectangle 3"/>
          <p:cNvSpPr>
            <a:spLocks noGrp="1" noChangeArrowheads="1"/>
          </p:cNvSpPr>
          <p:nvPr>
            <p:ph type="body" idx="1"/>
          </p:nvPr>
        </p:nvSpPr>
        <p:spPr>
          <a:xfrm>
            <a:off x="685800" y="1524000"/>
            <a:ext cx="7772400" cy="4724400"/>
          </a:xfrm>
        </p:spPr>
        <p:txBody>
          <a:bodyPr/>
          <a:lstStyle/>
          <a:p>
            <a:r>
              <a:rPr lang="nl-NL" dirty="0"/>
              <a:t>Bij serie van vragen, klassikale terugkoppeling er tussendoor om leerlingen kans te geven eigen verbetering te zien. </a:t>
            </a:r>
            <a:r>
              <a:rPr lang="nl-NL" dirty="0">
                <a:solidFill>
                  <a:schemeClr val="tx2"/>
                </a:solidFill>
              </a:rPr>
              <a:t>NIET</a:t>
            </a:r>
            <a:r>
              <a:rPr lang="nl-NL" dirty="0"/>
              <a:t> </a:t>
            </a:r>
            <a:r>
              <a:rPr lang="nl-NL" dirty="0" smtClean="0"/>
              <a:t>eerst alle </a:t>
            </a:r>
            <a:r>
              <a:rPr lang="nl-NL" dirty="0"/>
              <a:t>opgaven </a:t>
            </a:r>
            <a:r>
              <a:rPr lang="nl-NL" dirty="0" smtClean="0"/>
              <a:t>doen en </a:t>
            </a:r>
            <a:r>
              <a:rPr lang="nl-NL" dirty="0"/>
              <a:t>dan pas klassikaal</a:t>
            </a:r>
          </a:p>
          <a:p>
            <a:r>
              <a:rPr lang="nl-NL" dirty="0"/>
              <a:t>Tijdens individueel werk: korte diagnostische interviews</a:t>
            </a:r>
          </a:p>
          <a:p>
            <a:r>
              <a:rPr lang="nl-NL" dirty="0" smtClean="0">
                <a:solidFill>
                  <a:schemeClr val="tx2"/>
                </a:solidFill>
              </a:rPr>
              <a:t>Laat </a:t>
            </a:r>
            <a:r>
              <a:rPr lang="nl-NL" dirty="0">
                <a:solidFill>
                  <a:schemeClr val="tx2"/>
                </a:solidFill>
              </a:rPr>
              <a:t>leerlingen om aan elkaar uit te leggen (peer teaching)</a:t>
            </a:r>
          </a:p>
          <a:p>
            <a:endParaRPr lang="nl-NL" dirty="0">
              <a:solidFill>
                <a:schemeClr val="tx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F1F86A9-1FF0-418A-AA15-341339C4BBBC}" type="slidenum">
              <a:rPr lang="en-US"/>
              <a:pPr/>
              <a:t>4</a:t>
            </a:fld>
            <a:endParaRPr lang="en-US"/>
          </a:p>
        </p:txBody>
      </p:sp>
      <p:sp>
        <p:nvSpPr>
          <p:cNvPr id="31747" name="Rectangle 3"/>
          <p:cNvSpPr>
            <a:spLocks noGrp="1" noChangeArrowheads="1"/>
          </p:cNvSpPr>
          <p:nvPr>
            <p:ph type="body" idx="1"/>
          </p:nvPr>
        </p:nvSpPr>
        <p:spPr>
          <a:xfrm>
            <a:off x="762000" y="1447800"/>
            <a:ext cx="7772400" cy="3657600"/>
          </a:xfrm>
          <a:ln>
            <a:solidFill>
              <a:schemeClr val="tx1"/>
            </a:solidFill>
            <a:miter lim="800000"/>
            <a:headEnd/>
            <a:tailEnd/>
          </a:ln>
        </p:spPr>
        <p:txBody>
          <a:bodyPr/>
          <a:lstStyle/>
          <a:p>
            <a:pPr>
              <a:buFontTx/>
              <a:buNone/>
            </a:pPr>
            <a:r>
              <a:rPr lang="en-US" sz="2800" i="1" dirty="0">
                <a:latin typeface="Verdana" pitchFamily="34" charset="0"/>
              </a:rPr>
              <a:t>   </a:t>
            </a:r>
            <a:r>
              <a:rPr lang="en-US" sz="3600" i="1" dirty="0">
                <a:latin typeface="Verdana" pitchFamily="34" charset="0"/>
              </a:rPr>
              <a:t>“Be very, very careful what you put into that head, </a:t>
            </a:r>
            <a:r>
              <a:rPr lang="en-US" sz="3600" i="1" dirty="0" smtClean="0">
                <a:latin typeface="Verdana" pitchFamily="34" charset="0"/>
              </a:rPr>
              <a:t>because </a:t>
            </a:r>
            <a:r>
              <a:rPr lang="en-US" sz="3600" i="1" dirty="0">
                <a:latin typeface="Verdana" pitchFamily="34" charset="0"/>
              </a:rPr>
              <a:t>you will never, ever get it out.”</a:t>
            </a:r>
          </a:p>
          <a:p>
            <a:pPr>
              <a:buFontTx/>
              <a:buNone/>
            </a:pPr>
            <a:r>
              <a:rPr lang="en-US" sz="3600" dirty="0">
                <a:latin typeface="Verdana" pitchFamily="34" charset="0"/>
              </a:rPr>
              <a:t> </a:t>
            </a:r>
            <a:r>
              <a:rPr lang="en-US" sz="2800" dirty="0">
                <a:latin typeface="Verdana" pitchFamily="34" charset="0"/>
              </a:rPr>
              <a:t/>
            </a:r>
            <a:br>
              <a:rPr lang="en-US" sz="2800" dirty="0">
                <a:latin typeface="Verdana" pitchFamily="34" charset="0"/>
              </a:rPr>
            </a:br>
            <a:r>
              <a:rPr lang="en-US" sz="2400" dirty="0">
                <a:latin typeface="Verdana" pitchFamily="34" charset="0"/>
              </a:rPr>
              <a:t>Thomas Cardinal Wolsey (1471-1530)</a:t>
            </a:r>
          </a:p>
          <a:p>
            <a:pPr>
              <a:buFontTx/>
              <a:buNone/>
            </a:pPr>
            <a:endParaRPr lang="en-US" sz="2400" dirty="0">
              <a:latin typeface="Verdana" pitchFamily="34" charset="0"/>
            </a:endParaRPr>
          </a:p>
          <a:p>
            <a:pPr>
              <a:buFontTx/>
              <a:buNone/>
            </a:pPr>
            <a:r>
              <a:rPr lang="en-US" sz="2400" dirty="0">
                <a:latin typeface="Verdana" pitchFamily="34" charset="0"/>
              </a:rPr>
              <a:t>From the Bad Science web site:</a:t>
            </a:r>
          </a:p>
          <a:p>
            <a:pPr>
              <a:buFontTx/>
              <a:buNone/>
            </a:pPr>
            <a:r>
              <a:rPr lang="en-US" sz="2000" dirty="0">
                <a:latin typeface="Verdana" pitchFamily="34" charset="0"/>
              </a:rPr>
              <a:t>&lt;http://www.ems.psu.edu/~fraser/BadScience.html&gt;)</a:t>
            </a:r>
          </a:p>
          <a:p>
            <a:pPr>
              <a:buFontTx/>
              <a:buNone/>
            </a:pPr>
            <a:endParaRPr lang="en-US" sz="2000" dirty="0">
              <a:latin typeface="Verdana" pitchFamily="34" charset="0"/>
            </a:endParaRPr>
          </a:p>
        </p:txBody>
      </p:sp>
    </p:spTree>
    <p:extLst>
      <p:ext uri="{BB962C8B-B14F-4D97-AF65-F5344CB8AC3E}">
        <p14:creationId xmlns:p14="http://schemas.microsoft.com/office/powerpoint/2010/main" val="11427274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0" y="304800"/>
            <a:ext cx="6324600" cy="1371600"/>
          </a:xfrm>
        </p:spPr>
        <p:txBody>
          <a:bodyPr/>
          <a:lstStyle/>
          <a:p>
            <a:r>
              <a:rPr lang="en-US" sz="4000" b="0" dirty="0" err="1"/>
              <a:t>Snelle</a:t>
            </a:r>
            <a:r>
              <a:rPr lang="en-US" sz="4000" b="0" dirty="0"/>
              <a:t> feedback in </a:t>
            </a:r>
            <a:r>
              <a:rPr lang="en-US" sz="4000" b="0" dirty="0" err="1"/>
              <a:t>stappen</a:t>
            </a:r>
            <a:r>
              <a:rPr lang="en-US" sz="4000" b="0" dirty="0"/>
              <a:t> met </a:t>
            </a:r>
            <a:r>
              <a:rPr lang="en-US" sz="4000" b="0" dirty="0" err="1"/>
              <a:t>verbetering</a:t>
            </a:r>
            <a:endParaRPr lang="en-US" sz="4000" b="0" dirty="0"/>
          </a:p>
        </p:txBody>
      </p:sp>
      <p:pic>
        <p:nvPicPr>
          <p:cNvPr id="76913" name="Picture 113" descr="results1o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885950"/>
            <a:ext cx="7848600" cy="4789488"/>
          </a:xfrm>
          <a:prstGeom prst="rect">
            <a:avLst/>
          </a:prstGeom>
          <a:noFill/>
          <a:extLst>
            <a:ext uri="{909E8E84-426E-40DD-AFC4-6F175D3DCCD1}">
              <a14:hiddenFill xmlns:a14="http://schemas.microsoft.com/office/drawing/2010/main">
                <a:solidFill>
                  <a:srgbClr val="FFFFFF"/>
                </a:solidFill>
              </a14:hiddenFill>
            </a:ext>
          </a:extLst>
        </p:spPr>
      </p:pic>
      <p:sp>
        <p:nvSpPr>
          <p:cNvPr id="76914" name="Text Box 114"/>
          <p:cNvSpPr txBox="1">
            <a:spLocks noChangeArrowheads="1"/>
          </p:cNvSpPr>
          <p:nvPr/>
        </p:nvSpPr>
        <p:spPr bwMode="auto">
          <a:xfrm>
            <a:off x="6918325" y="265113"/>
            <a:ext cx="22256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atin typeface="Arial" charset="0"/>
              </a:rPr>
              <a:t>Onderzoek Katrina Emmett in Utrecht, zie artikel in Physics Education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066800" y="304800"/>
            <a:ext cx="5249863" cy="1431925"/>
          </a:xfrm>
        </p:spPr>
        <p:txBody>
          <a:bodyPr/>
          <a:lstStyle/>
          <a:p>
            <a:r>
              <a:rPr lang="en-US" b="0" dirty="0" err="1" smtClean="0"/>
              <a:t>Oefening</a:t>
            </a:r>
            <a:r>
              <a:rPr lang="en-US" b="0" dirty="0" smtClean="0"/>
              <a:t> </a:t>
            </a:r>
            <a:r>
              <a:rPr lang="en-US" b="0" dirty="0" err="1" smtClean="0"/>
              <a:t>zonder</a:t>
            </a:r>
            <a:r>
              <a:rPr lang="en-US" b="0" dirty="0" smtClean="0"/>
              <a:t> feedback</a:t>
            </a:r>
            <a:endParaRPr lang="en-US" b="0" dirty="0"/>
          </a:p>
        </p:txBody>
      </p:sp>
      <p:pic>
        <p:nvPicPr>
          <p:cNvPr id="77828" name="Picture 4" descr="results2not_o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963738"/>
            <a:ext cx="8077200" cy="4894262"/>
          </a:xfrm>
          <a:prstGeom prst="rect">
            <a:avLst/>
          </a:prstGeom>
          <a:noFill/>
          <a:extLst>
            <a:ext uri="{909E8E84-426E-40DD-AFC4-6F175D3DCCD1}">
              <a14:hiddenFill xmlns:a14="http://schemas.microsoft.com/office/drawing/2010/main">
                <a:solidFill>
                  <a:srgbClr val="FFFFFF"/>
                </a:solidFill>
              </a14:hiddenFill>
            </a:ext>
          </a:extLst>
        </p:spPr>
      </p:pic>
      <p:sp>
        <p:nvSpPr>
          <p:cNvPr id="77829" name="Text Box 5"/>
          <p:cNvSpPr txBox="1">
            <a:spLocks noChangeArrowheads="1"/>
          </p:cNvSpPr>
          <p:nvPr/>
        </p:nvSpPr>
        <p:spPr bwMode="auto">
          <a:xfrm>
            <a:off x="6629400" y="304800"/>
            <a:ext cx="22256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atin typeface="Arial" charset="0"/>
              </a:rPr>
              <a:t>Onderzoek Katrina Emmett in Utrecht, zie artikel in Physics Education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819400"/>
            <a:ext cx="7543800" cy="1431925"/>
          </a:xfrm>
        </p:spPr>
        <p:txBody>
          <a:bodyPr/>
          <a:lstStyle/>
          <a:p>
            <a:r>
              <a:rPr lang="en-US" dirty="0" smtClean="0"/>
              <a:t>Peer Teaching Harvard</a:t>
            </a:r>
            <a:endParaRPr lang="en-US" dirty="0"/>
          </a:p>
        </p:txBody>
      </p:sp>
    </p:spTree>
    <p:extLst>
      <p:ext uri="{BB962C8B-B14F-4D97-AF65-F5344CB8AC3E}">
        <p14:creationId xmlns:p14="http://schemas.microsoft.com/office/powerpoint/2010/main" val="28406345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Teaching Harvard</a:t>
            </a:r>
            <a:endParaRPr lang="en-US" dirty="0"/>
          </a:p>
        </p:txBody>
      </p:sp>
      <p:sp>
        <p:nvSpPr>
          <p:cNvPr id="3" name="Content Placeholder 2"/>
          <p:cNvSpPr>
            <a:spLocks noGrp="1"/>
          </p:cNvSpPr>
          <p:nvPr>
            <p:ph idx="1"/>
          </p:nvPr>
        </p:nvSpPr>
        <p:spPr/>
        <p:txBody>
          <a:bodyPr/>
          <a:lstStyle/>
          <a:p>
            <a:r>
              <a:rPr lang="en-US" dirty="0" err="1" smtClean="0"/>
              <a:t>Thuis</a:t>
            </a:r>
            <a:r>
              <a:rPr lang="en-US" dirty="0" smtClean="0"/>
              <a:t> </a:t>
            </a:r>
            <a:r>
              <a:rPr lang="en-US" dirty="0" err="1" smtClean="0"/>
              <a:t>stof</a:t>
            </a:r>
            <a:r>
              <a:rPr lang="en-US" dirty="0" smtClean="0"/>
              <a:t> </a:t>
            </a:r>
            <a:r>
              <a:rPr lang="en-US" dirty="0" err="1" smtClean="0"/>
              <a:t>bestuderen</a:t>
            </a:r>
            <a:endParaRPr lang="en-US" dirty="0" smtClean="0"/>
          </a:p>
          <a:p>
            <a:r>
              <a:rPr lang="en-US" dirty="0" smtClean="0"/>
              <a:t>Op College:</a:t>
            </a:r>
          </a:p>
          <a:p>
            <a:pPr lvl="1"/>
            <a:r>
              <a:rPr lang="en-US" dirty="0" smtClean="0"/>
              <a:t>Mini </a:t>
            </a:r>
            <a:r>
              <a:rPr lang="en-US" dirty="0" err="1" smtClean="0"/>
              <a:t>uitleg</a:t>
            </a:r>
            <a:r>
              <a:rPr lang="en-US" dirty="0" smtClean="0"/>
              <a:t> van </a:t>
            </a:r>
            <a:r>
              <a:rPr lang="en-US" dirty="0" err="1" smtClean="0"/>
              <a:t>begrip</a:t>
            </a:r>
            <a:endParaRPr lang="en-US" dirty="0" smtClean="0"/>
          </a:p>
          <a:p>
            <a:pPr lvl="1"/>
            <a:r>
              <a:rPr lang="en-US" dirty="0" err="1" smtClean="0"/>
              <a:t>Meerkeuzevraag</a:t>
            </a:r>
            <a:endParaRPr lang="en-US" dirty="0" smtClean="0"/>
          </a:p>
          <a:p>
            <a:pPr lvl="1"/>
            <a:r>
              <a:rPr lang="en-US" dirty="0" smtClean="0"/>
              <a:t>Peer teaching</a:t>
            </a:r>
          </a:p>
          <a:p>
            <a:pPr lvl="1"/>
            <a:r>
              <a:rPr lang="en-US" dirty="0" err="1" smtClean="0"/>
              <a:t>Meerkeuzevraag</a:t>
            </a:r>
            <a:endParaRPr lang="en-US" dirty="0" smtClean="0"/>
          </a:p>
          <a:p>
            <a:pPr lvl="1"/>
            <a:r>
              <a:rPr lang="en-US" dirty="0" err="1" smtClean="0"/>
              <a:t>Volgende</a:t>
            </a:r>
            <a:r>
              <a:rPr lang="en-US" dirty="0" smtClean="0"/>
              <a:t> mini lecture</a:t>
            </a:r>
            <a:endParaRPr lang="en-US" dirty="0"/>
          </a:p>
        </p:txBody>
      </p:sp>
    </p:spTree>
    <p:extLst>
      <p:ext uri="{BB962C8B-B14F-4D97-AF65-F5344CB8AC3E}">
        <p14:creationId xmlns:p14="http://schemas.microsoft.com/office/powerpoint/2010/main" val="19341635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Natuurkunde</a:t>
            </a:r>
          </a:p>
        </p:txBody>
      </p:sp>
      <p:sp>
        <p:nvSpPr>
          <p:cNvPr id="60419" name="Rectangle 3"/>
          <p:cNvSpPr>
            <a:spLocks noGrp="1" noChangeArrowheads="1"/>
          </p:cNvSpPr>
          <p:nvPr>
            <p:ph type="body" idx="1"/>
          </p:nvPr>
        </p:nvSpPr>
        <p:spPr/>
        <p:txBody>
          <a:bodyPr/>
          <a:lstStyle/>
          <a:p>
            <a:r>
              <a:rPr lang="en-US" sz="2800" dirty="0" err="1"/>
              <a:t>Geometrische</a:t>
            </a:r>
            <a:r>
              <a:rPr lang="en-US" sz="2800" dirty="0"/>
              <a:t> </a:t>
            </a:r>
            <a:r>
              <a:rPr lang="en-US" sz="2800" dirty="0" err="1"/>
              <a:t>optica</a:t>
            </a:r>
            <a:endParaRPr lang="en-US" sz="2800" dirty="0"/>
          </a:p>
          <a:p>
            <a:r>
              <a:rPr lang="en-US" sz="2800" dirty="0"/>
              <a:t>Ad hoc </a:t>
            </a:r>
            <a:r>
              <a:rPr lang="en-US" sz="2800" dirty="0" err="1"/>
              <a:t>representaties</a:t>
            </a:r>
            <a:r>
              <a:rPr lang="en-US" sz="2800" dirty="0"/>
              <a:t> </a:t>
            </a:r>
            <a:r>
              <a:rPr lang="en-US" sz="2800" dirty="0" err="1"/>
              <a:t>elektriciteit</a:t>
            </a:r>
            <a:endParaRPr lang="en-US" sz="2800" dirty="0"/>
          </a:p>
          <a:p>
            <a:r>
              <a:rPr lang="en-US" sz="2800" dirty="0" err="1"/>
              <a:t>Krachten</a:t>
            </a:r>
            <a:r>
              <a:rPr lang="en-US" sz="2800" dirty="0"/>
              <a:t> </a:t>
            </a:r>
            <a:r>
              <a:rPr lang="en-US" sz="2800" dirty="0" err="1"/>
              <a:t>diagrammen</a:t>
            </a:r>
            <a:endParaRPr lang="en-US" sz="2800" dirty="0"/>
          </a:p>
          <a:p>
            <a:r>
              <a:rPr lang="en-US" sz="2800" dirty="0" err="1" smtClean="0"/>
              <a:t>Gasdeeltjes</a:t>
            </a:r>
            <a:r>
              <a:rPr lang="en-US" sz="2800" dirty="0"/>
              <a:t>, </a:t>
            </a:r>
            <a:r>
              <a:rPr lang="en-US" sz="2800" dirty="0" err="1"/>
              <a:t>atomen</a:t>
            </a:r>
            <a:r>
              <a:rPr lang="en-US" sz="2800" dirty="0"/>
              <a:t>, </a:t>
            </a:r>
            <a:r>
              <a:rPr lang="en-US" sz="2800" dirty="0" err="1"/>
              <a:t>bindingen</a:t>
            </a:r>
            <a:endParaRPr lang="en-US" sz="2800" dirty="0"/>
          </a:p>
          <a:p>
            <a:r>
              <a:rPr lang="en-US" sz="2800" dirty="0" err="1"/>
              <a:t>Energie</a:t>
            </a:r>
            <a:r>
              <a:rPr lang="en-US" sz="2800" dirty="0"/>
              <a:t> flow of </a:t>
            </a:r>
            <a:r>
              <a:rPr lang="en-US" sz="2800" dirty="0" err="1" smtClean="0"/>
              <a:t>systeemdiagrammen</a:t>
            </a:r>
            <a:r>
              <a:rPr lang="en-US" sz="2800" dirty="0" smtClean="0"/>
              <a:t>, </a:t>
            </a:r>
            <a:r>
              <a:rPr lang="en-US" sz="2800" dirty="0" err="1" smtClean="0"/>
              <a:t>eerst</a:t>
            </a:r>
            <a:r>
              <a:rPr lang="en-US" sz="2800" dirty="0" smtClean="0"/>
              <a:t> </a:t>
            </a:r>
            <a:r>
              <a:rPr lang="en-US" sz="2800" dirty="0" err="1" smtClean="0"/>
              <a:t>representatie</a:t>
            </a:r>
            <a:r>
              <a:rPr lang="en-US" sz="2800" dirty="0" smtClean="0"/>
              <a:t> </a:t>
            </a:r>
            <a:r>
              <a:rPr lang="en-US" sz="2800" dirty="0" err="1" smtClean="0"/>
              <a:t>afspreken</a:t>
            </a:r>
            <a:endParaRPr lang="en-US" sz="2800" dirty="0"/>
          </a:p>
          <a:p>
            <a:r>
              <a:rPr lang="en-US" sz="2800" dirty="0" err="1"/>
              <a:t>Elektrostatica</a:t>
            </a:r>
            <a:r>
              <a:rPr lang="en-US" sz="2800" dirty="0"/>
              <a:t>, </a:t>
            </a:r>
            <a:r>
              <a:rPr lang="en-US" sz="2800" dirty="0" err="1"/>
              <a:t>ladingen</a:t>
            </a:r>
            <a:r>
              <a:rPr lang="en-US" sz="2800" dirty="0"/>
              <a:t>, </a:t>
            </a:r>
            <a:r>
              <a:rPr lang="en-US" sz="2800" dirty="0" err="1"/>
              <a:t>ladingsverdeling</a:t>
            </a:r>
            <a:endParaRPr lang="en-US" sz="2800" dirty="0"/>
          </a:p>
          <a:p>
            <a:r>
              <a:rPr lang="en-US" sz="2800" dirty="0" err="1" smtClean="0"/>
              <a:t>Veldlijnen</a:t>
            </a:r>
            <a:endParaRPr lang="en-US" sz="2800" dirty="0" smtClean="0"/>
          </a:p>
          <a:p>
            <a:r>
              <a:rPr lang="en-US" sz="2800" dirty="0" err="1" smtClean="0"/>
              <a:t>Etc</a:t>
            </a:r>
            <a:r>
              <a:rPr lang="en-US" sz="2800" dirty="0" smtClean="0"/>
              <a:t>, etc.</a:t>
            </a:r>
            <a:endParaRPr lang="en-US" sz="2800" dirty="0"/>
          </a:p>
          <a:p>
            <a:endParaRPr lang="en-US" sz="2800" dirty="0"/>
          </a:p>
          <a:p>
            <a:endParaRPr lang="en-US" sz="28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971800" cy="1431925"/>
          </a:xfrm>
        </p:spPr>
        <p:txBody>
          <a:bodyPr/>
          <a:lstStyle/>
          <a:p>
            <a:r>
              <a:rPr lang="en-US" dirty="0" smtClean="0"/>
              <a:t>De </a:t>
            </a:r>
            <a:r>
              <a:rPr lang="en-US" dirty="0" err="1" smtClean="0"/>
              <a:t>olifant</a:t>
            </a:r>
            <a:endParaRPr lang="en-US" dirty="0"/>
          </a:p>
        </p:txBody>
      </p:sp>
      <p:pic>
        <p:nvPicPr>
          <p:cNvPr id="1986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1286" y="1143001"/>
            <a:ext cx="7622714"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14673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t>Meer materiaal</a:t>
            </a:r>
          </a:p>
        </p:txBody>
      </p:sp>
      <p:sp>
        <p:nvSpPr>
          <p:cNvPr id="83971" name="Rectangle 3"/>
          <p:cNvSpPr>
            <a:spLocks noGrp="1" noChangeArrowheads="1"/>
          </p:cNvSpPr>
          <p:nvPr>
            <p:ph type="body" idx="1"/>
          </p:nvPr>
        </p:nvSpPr>
        <p:spPr>
          <a:xfrm>
            <a:off x="685800" y="1981200"/>
            <a:ext cx="8153400" cy="2971800"/>
          </a:xfrm>
        </p:spPr>
        <p:txBody>
          <a:bodyPr/>
          <a:lstStyle/>
          <a:p>
            <a:pPr marL="609600" indent="-609600">
              <a:lnSpc>
                <a:spcPct val="80000"/>
              </a:lnSpc>
            </a:pPr>
            <a:r>
              <a:rPr lang="en-US" dirty="0" err="1"/>
              <a:t>Diagnostische</a:t>
            </a:r>
            <a:r>
              <a:rPr lang="en-US" dirty="0"/>
              <a:t> </a:t>
            </a:r>
            <a:r>
              <a:rPr lang="en-US" dirty="0" err="1"/>
              <a:t>toetsen</a:t>
            </a:r>
            <a:r>
              <a:rPr lang="en-US" dirty="0"/>
              <a:t> + </a:t>
            </a:r>
            <a:r>
              <a:rPr lang="en-US" dirty="0" err="1"/>
              <a:t>artikelen</a:t>
            </a:r>
            <a:endParaRPr lang="en-US" dirty="0"/>
          </a:p>
          <a:p>
            <a:pPr marL="609600" indent="-609600">
              <a:lnSpc>
                <a:spcPct val="80000"/>
              </a:lnSpc>
            </a:pPr>
            <a:r>
              <a:rPr lang="en-US" dirty="0" err="1"/>
              <a:t>Boekje</a:t>
            </a:r>
            <a:r>
              <a:rPr lang="en-US" dirty="0"/>
              <a:t> over </a:t>
            </a:r>
            <a:r>
              <a:rPr lang="en-US" dirty="0" err="1"/>
              <a:t>misconcepties</a:t>
            </a:r>
            <a:endParaRPr lang="en-US" dirty="0"/>
          </a:p>
          <a:p>
            <a:pPr marL="609600" indent="-609600">
              <a:lnSpc>
                <a:spcPct val="80000"/>
              </a:lnSpc>
            </a:pPr>
            <a:r>
              <a:rPr lang="en-US" dirty="0" err="1"/>
              <a:t>Werkgroepboekje</a:t>
            </a:r>
            <a:endParaRPr lang="en-US" dirty="0"/>
          </a:p>
          <a:p>
            <a:pPr marL="609600" indent="-609600">
              <a:lnSpc>
                <a:spcPct val="80000"/>
              </a:lnSpc>
            </a:pPr>
            <a:endParaRPr lang="en-US" sz="2800" dirty="0"/>
          </a:p>
          <a:p>
            <a:pPr marL="609600" indent="-609600">
              <a:lnSpc>
                <a:spcPct val="80000"/>
              </a:lnSpc>
              <a:buFont typeface="Wingdings" pitchFamily="2" charset="2"/>
              <a:buNone/>
            </a:pPr>
            <a:r>
              <a:rPr lang="en-US" sz="2800" dirty="0" err="1" smtClean="0"/>
              <a:t>Bijvoorbeeld</a:t>
            </a:r>
            <a:r>
              <a:rPr lang="en-US" sz="2800" dirty="0" smtClean="0"/>
              <a:t>: </a:t>
            </a:r>
            <a:endParaRPr lang="en-US" sz="2800" dirty="0"/>
          </a:p>
          <a:p>
            <a:pPr marL="609600" indent="-609600">
              <a:lnSpc>
                <a:spcPct val="80000"/>
              </a:lnSpc>
              <a:buFont typeface="Wingdings" pitchFamily="2" charset="2"/>
              <a:buNone/>
            </a:pPr>
            <a:r>
              <a:rPr lang="en-US" sz="2800" dirty="0">
                <a:hlinkClick r:id="rId3"/>
              </a:rPr>
              <a:t>http://staff.science.uva.nl/~</a:t>
            </a:r>
            <a:r>
              <a:rPr lang="en-US" sz="2800" dirty="0" smtClean="0">
                <a:hlinkClick r:id="rId3"/>
              </a:rPr>
              <a:t>eberg/antwerpen</a:t>
            </a:r>
            <a:endParaRPr lang="en-US" sz="2800" dirty="0" smtClean="0"/>
          </a:p>
          <a:p>
            <a:pPr marL="609600" indent="-609600">
              <a:lnSpc>
                <a:spcPct val="80000"/>
              </a:lnSpc>
              <a:buFont typeface="Wingdings" pitchFamily="2" charset="2"/>
              <a:buNone/>
            </a:pPr>
            <a:endParaRPr lang="en-US" sz="2800" dirty="0"/>
          </a:p>
          <a:p>
            <a:pPr marL="609600" indent="-609600">
              <a:lnSpc>
                <a:spcPct val="80000"/>
              </a:lnSpc>
              <a:buFont typeface="Wingdings" pitchFamily="2" charset="2"/>
              <a:buNone/>
            </a:pPr>
            <a:r>
              <a:rPr lang="en-US" sz="2800" dirty="0" smtClean="0"/>
              <a:t>Of </a:t>
            </a:r>
            <a:r>
              <a:rPr lang="en-US" sz="2800" dirty="0" err="1" smtClean="0"/>
              <a:t>schrijf</a:t>
            </a:r>
            <a:r>
              <a:rPr lang="en-US" sz="2800" dirty="0" smtClean="0"/>
              <a:t> </a:t>
            </a:r>
            <a:r>
              <a:rPr lang="en-US" sz="2800" dirty="0" err="1" smtClean="0"/>
              <a:t>naar</a:t>
            </a:r>
            <a:r>
              <a:rPr lang="en-US" sz="2800" dirty="0" smtClean="0"/>
              <a:t>: </a:t>
            </a:r>
            <a:r>
              <a:rPr lang="en-US" sz="2800" dirty="0" smtClean="0">
                <a:hlinkClick r:id="rId4"/>
              </a:rPr>
              <a:t>e.berg@vu.nl</a:t>
            </a:r>
            <a:r>
              <a:rPr lang="en-US" sz="2800" dirty="0" smtClean="0"/>
              <a:t> </a:t>
            </a:r>
            <a:endParaRPr lang="en-US" sz="2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8" name="Picture 4" descr="brain is fu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78" y="152400"/>
            <a:ext cx="4677032" cy="5486400"/>
          </a:xfrm>
          <a:prstGeom prst="rect">
            <a:avLst/>
          </a:prstGeom>
          <a:noFill/>
          <a:extLst>
            <a:ext uri="{909E8E84-426E-40DD-AFC4-6F175D3DCCD1}">
              <a14:hiddenFill xmlns:a14="http://schemas.microsoft.com/office/drawing/2010/main">
                <a:solidFill>
                  <a:srgbClr val="FFFFFF"/>
                </a:solidFill>
              </a14:hiddenFill>
            </a:ext>
          </a:extLst>
        </p:spPr>
      </p:pic>
      <p:sp>
        <p:nvSpPr>
          <p:cNvPr id="88069" name="Text Box 5"/>
          <p:cNvSpPr txBox="1">
            <a:spLocks noChangeArrowheads="1"/>
          </p:cNvSpPr>
          <p:nvPr/>
        </p:nvSpPr>
        <p:spPr bwMode="auto">
          <a:xfrm>
            <a:off x="5622924" y="733425"/>
            <a:ext cx="3063875"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3200" dirty="0">
                <a:latin typeface="Arial" charset="0"/>
              </a:rPr>
              <a:t>“Mr. Osborne, may I be excused? My brain is full</a:t>
            </a:r>
            <a:r>
              <a:rPr lang="en-US" sz="3200" dirty="0" smtClean="0">
                <a:latin typeface="Arial" charset="0"/>
              </a:rPr>
              <a:t>.”</a:t>
            </a:r>
          </a:p>
          <a:p>
            <a:pPr eaLnBrk="0" hangingPunct="0"/>
            <a:endParaRPr lang="en-US" sz="3200" dirty="0">
              <a:latin typeface="Arial" charset="0"/>
            </a:endParaRPr>
          </a:p>
          <a:p>
            <a:pPr eaLnBrk="0" hangingPunct="0"/>
            <a:endParaRPr lang="en-US" sz="3200" dirty="0" smtClean="0">
              <a:latin typeface="Arial" charset="0"/>
            </a:endParaRPr>
          </a:p>
          <a:p>
            <a:pPr eaLnBrk="0" hangingPunct="0"/>
            <a:r>
              <a:rPr lang="en-US" sz="3200" dirty="0" smtClean="0">
                <a:solidFill>
                  <a:srgbClr val="FFFF00"/>
                </a:solidFill>
                <a:latin typeface="Arial" charset="0"/>
                <a:hlinkClick r:id="rId4"/>
              </a:rPr>
              <a:t>e.berg@vu.nl</a:t>
            </a:r>
            <a:endParaRPr lang="en-US" sz="3200" dirty="0" smtClean="0">
              <a:solidFill>
                <a:srgbClr val="FFFF00"/>
              </a:solidFill>
              <a:latin typeface="Arial" charset="0"/>
            </a:endParaRPr>
          </a:p>
          <a:p>
            <a:pPr eaLnBrk="0" hangingPunct="0"/>
            <a:endParaRPr lang="en-US" sz="3200" dirty="0" smtClean="0">
              <a:latin typeface="Arial" charset="0"/>
            </a:endParaRPr>
          </a:p>
        </p:txBody>
      </p:sp>
      <p:sp>
        <p:nvSpPr>
          <p:cNvPr id="3"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Unicode MS" pitchFamily="34" charset="-128"/>
                <a:hlinkClick r:id="rId5"/>
              </a:rPr>
              <a:t>http://staff.science.uva.nl/~eberg/GIREP%20workshop%20fast%20feedback.pdf</a:t>
            </a:r>
            <a:r>
              <a:rPr kumimoji="0" lang="en-US" sz="1400" b="0" i="0" u="none" strike="noStrike" cap="none" normalizeH="0" baseline="0" smtClean="0">
                <a:ln>
                  <a:noFill/>
                </a:ln>
                <a:solidFill>
                  <a:schemeClr val="tx1"/>
                </a:solidFill>
                <a:effectLst/>
                <a:latin typeface="Arial" pitchFamily="34"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5" name="Rectangle 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Unicode MS" pitchFamily="34" charset="-128"/>
                <a:hlinkClick r:id="rId5"/>
              </a:rPr>
              <a:t>http://staff.science.uva.nl/~eberg/GIREP%20workshop%20fast%20feedback.pdf</a:t>
            </a:r>
            <a:r>
              <a:rPr kumimoji="0" lang="en-US" sz="1400" b="0" i="0" u="none" strike="noStrike" cap="none" normalizeH="0" baseline="0" smtClean="0">
                <a:ln>
                  <a:noFill/>
                </a:ln>
                <a:solidFill>
                  <a:schemeClr val="tx1"/>
                </a:solidFill>
                <a:effectLst/>
                <a:latin typeface="Arial" pitchFamily="34"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6" name="TextBox 5"/>
          <p:cNvSpPr txBox="1"/>
          <p:nvPr/>
        </p:nvSpPr>
        <p:spPr>
          <a:xfrm>
            <a:off x="125896" y="5638800"/>
            <a:ext cx="8534399" cy="1200329"/>
          </a:xfrm>
          <a:prstGeom prst="rect">
            <a:avLst/>
          </a:prstGeom>
          <a:noFill/>
        </p:spPr>
        <p:txBody>
          <a:bodyPr wrap="square" rtlCol="0">
            <a:spAutoFit/>
          </a:bodyPr>
          <a:lstStyle/>
          <a:p>
            <a:r>
              <a:rPr lang="en-US" sz="2400" dirty="0">
                <a:hlinkClick r:id="rId6"/>
              </a:rPr>
              <a:t>http://staff.science.uva.nl</a:t>
            </a:r>
            <a:r>
              <a:rPr lang="en-US" sz="2400" dirty="0" smtClean="0">
                <a:hlinkClick r:id="rId6"/>
              </a:rPr>
              <a:t>/~eberg/</a:t>
            </a:r>
            <a:r>
              <a:rPr lang="en-US" sz="2400" dirty="0" smtClean="0"/>
              <a:t>          </a:t>
            </a:r>
            <a:r>
              <a:rPr lang="en-US" sz="2400" dirty="0" err="1" smtClean="0"/>
              <a:t>kies</a:t>
            </a:r>
            <a:r>
              <a:rPr lang="en-US" sz="2400" dirty="0" smtClean="0"/>
              <a:t> GIREP</a:t>
            </a:r>
          </a:p>
          <a:p>
            <a:r>
              <a:rPr lang="en-US" sz="2400" dirty="0" err="1" smtClean="0"/>
              <a:t>Kies</a:t>
            </a:r>
            <a:r>
              <a:rPr lang="en-US" sz="2400" dirty="0" smtClean="0"/>
              <a:t> </a:t>
            </a:r>
            <a:r>
              <a:rPr lang="en-US" sz="2400" dirty="0" err="1" smtClean="0"/>
              <a:t>ook</a:t>
            </a:r>
            <a:r>
              <a:rPr lang="en-US" sz="2400" smtClean="0"/>
              <a:t>  ……/</a:t>
            </a:r>
            <a:r>
              <a:rPr lang="en-US" sz="2400" dirty="0" err="1" smtClean="0"/>
              <a:t>Antwerpen</a:t>
            </a:r>
            <a:r>
              <a:rPr lang="en-US" sz="2400" dirty="0" smtClean="0"/>
              <a:t> </a:t>
            </a:r>
            <a:r>
              <a:rPr lang="en-US" sz="2400" dirty="0" err="1" smtClean="0"/>
              <a:t>voor</a:t>
            </a:r>
            <a:r>
              <a:rPr lang="en-US" sz="2400" dirty="0" smtClean="0"/>
              <a:t> </a:t>
            </a:r>
            <a:r>
              <a:rPr lang="en-US" sz="2400" dirty="0" err="1" smtClean="0"/>
              <a:t>artikelen</a:t>
            </a:r>
            <a:r>
              <a:rPr lang="en-US" sz="2400" dirty="0" smtClean="0"/>
              <a:t>, </a:t>
            </a:r>
            <a:r>
              <a:rPr lang="en-US" sz="2400" dirty="0" err="1" smtClean="0"/>
              <a:t>werkbladen</a:t>
            </a:r>
            <a:r>
              <a:rPr lang="en-US" sz="2400" dirty="0" smtClean="0"/>
              <a:t>, </a:t>
            </a:r>
            <a:r>
              <a:rPr lang="en-US" sz="2400" dirty="0" err="1" smtClean="0"/>
              <a:t>diagnostische</a:t>
            </a:r>
            <a:r>
              <a:rPr lang="en-US" sz="2400" dirty="0" smtClean="0"/>
              <a:t> </a:t>
            </a:r>
            <a:r>
              <a:rPr lang="en-US" sz="2400" dirty="0" err="1" smtClean="0"/>
              <a:t>toetsen</a:t>
            </a:r>
            <a:endParaRPr lang="en-US" sz="2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“Website”</a:t>
            </a:r>
            <a:endParaRPr lang="en-US" dirty="0"/>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3704" y="2133178"/>
            <a:ext cx="7865895" cy="4420022"/>
          </a:xfrm>
        </p:spPr>
      </p:pic>
    </p:spTree>
    <p:extLst>
      <p:ext uri="{BB962C8B-B14F-4D97-AF65-F5344CB8AC3E}">
        <p14:creationId xmlns:p14="http://schemas.microsoft.com/office/powerpoint/2010/main" val="32585428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De </a:t>
            </a:r>
            <a:r>
              <a:rPr lang="en-US" smtClean="0"/>
              <a:t>documenten</a:t>
            </a:r>
            <a:endParaRPr lang="en-US"/>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8120" y="1905000"/>
            <a:ext cx="7838680" cy="4343400"/>
          </a:xfrm>
        </p:spPr>
      </p:pic>
    </p:spTree>
    <p:extLst>
      <p:ext uri="{BB962C8B-B14F-4D97-AF65-F5344CB8AC3E}">
        <p14:creationId xmlns:p14="http://schemas.microsoft.com/office/powerpoint/2010/main" val="263205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381000" y="304800"/>
            <a:ext cx="7543800" cy="1143000"/>
          </a:xfrm>
        </p:spPr>
        <p:txBody>
          <a:bodyPr/>
          <a:lstStyle/>
          <a:p>
            <a:r>
              <a:rPr lang="en-US"/>
              <a:t>Onderwijzen en Leren</a:t>
            </a:r>
          </a:p>
        </p:txBody>
      </p:sp>
      <p:graphicFrame>
        <p:nvGraphicFramePr>
          <p:cNvPr id="162821" name="Object 5"/>
          <p:cNvGraphicFramePr>
            <a:graphicFrameLocks noGrp="1" noChangeAspect="1"/>
          </p:cNvGraphicFramePr>
          <p:nvPr>
            <p:ph idx="1"/>
          </p:nvPr>
        </p:nvGraphicFramePr>
        <p:xfrm>
          <a:off x="152400" y="1905000"/>
          <a:ext cx="6096000" cy="4891088"/>
        </p:xfrm>
        <a:graphic>
          <a:graphicData uri="http://schemas.openxmlformats.org/presentationml/2006/ole">
            <mc:AlternateContent xmlns:mc="http://schemas.openxmlformats.org/markup-compatibility/2006">
              <mc:Choice xmlns:v="urn:schemas-microsoft-com:vml" Requires="v">
                <p:oleObj spid="_x0000_s162876" name="Document" r:id="rId4" imgW="5710428" imgH="4581144" progId="Word.Document.8">
                  <p:embed/>
                </p:oleObj>
              </mc:Choice>
              <mc:Fallback>
                <p:oleObj name="Document" r:id="rId4" imgW="5710428" imgH="4581144" progId="Word.Document.8">
                  <p:embed/>
                  <p:pic>
                    <p:nvPicPr>
                      <p:cNvPr id="0" name="Picture 2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905000"/>
                        <a:ext cx="6096000" cy="4891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Diagnostische</a:t>
            </a:r>
            <a:r>
              <a:rPr lang="en-US" dirty="0" smtClean="0"/>
              <a:t> </a:t>
            </a:r>
            <a:r>
              <a:rPr lang="en-US" dirty="0" err="1" smtClean="0"/>
              <a:t>toetsen</a:t>
            </a:r>
            <a:endParaRPr lang="en-US" dirty="0"/>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2084" y="1995742"/>
            <a:ext cx="7728997" cy="4709858"/>
          </a:xfrm>
        </p:spPr>
      </p:pic>
    </p:spTree>
    <p:extLst>
      <p:ext uri="{BB962C8B-B14F-4D97-AF65-F5344CB8AC3E}">
        <p14:creationId xmlns:p14="http://schemas.microsoft.com/office/powerpoint/2010/main" val="11943020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0" y="228600"/>
            <a:ext cx="6400800" cy="1143000"/>
          </a:xfrm>
        </p:spPr>
        <p:txBody>
          <a:bodyPr/>
          <a:lstStyle/>
          <a:p>
            <a:r>
              <a:rPr lang="en-US" dirty="0" err="1"/>
              <a:t>Onderwijzen</a:t>
            </a:r>
            <a:r>
              <a:rPr lang="en-US" dirty="0"/>
              <a:t> en </a:t>
            </a:r>
            <a:r>
              <a:rPr lang="en-US" dirty="0" err="1"/>
              <a:t>Leren</a:t>
            </a:r>
            <a:endParaRPr lang="en-US" dirty="0"/>
          </a:p>
        </p:txBody>
      </p:sp>
      <p:sp>
        <p:nvSpPr>
          <p:cNvPr id="197635" name="Text Box 3"/>
          <p:cNvSpPr txBox="1">
            <a:spLocks noChangeArrowheads="1"/>
          </p:cNvSpPr>
          <p:nvPr/>
        </p:nvSpPr>
        <p:spPr bwMode="auto">
          <a:xfrm>
            <a:off x="5715000" y="1219200"/>
            <a:ext cx="32766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kumimoji="1" lang="nl-NL" sz="3200" dirty="0">
                <a:latin typeface="Times New Roman" pitchFamily="18" charset="0"/>
              </a:rPr>
              <a:t>Leren is constructie,</a:t>
            </a:r>
          </a:p>
          <a:p>
            <a:pPr eaLnBrk="0" hangingPunct="0"/>
            <a:r>
              <a:rPr kumimoji="1" lang="nl-NL" sz="3200" dirty="0">
                <a:latin typeface="Times New Roman" pitchFamily="18" charset="0"/>
              </a:rPr>
              <a:t>NIET kopiëren</a:t>
            </a:r>
          </a:p>
          <a:p>
            <a:pPr eaLnBrk="0" hangingPunct="0"/>
            <a:endParaRPr kumimoji="1" lang="en-US" sz="3200" dirty="0">
              <a:latin typeface="Times New Roman" pitchFamily="18" charset="0"/>
            </a:endParaRPr>
          </a:p>
          <a:p>
            <a:pPr eaLnBrk="0" hangingPunct="0"/>
            <a:r>
              <a:rPr kumimoji="1" lang="nl-NL" sz="3200" dirty="0">
                <a:latin typeface="Times New Roman" pitchFamily="18" charset="0"/>
              </a:rPr>
              <a:t>Constructie gaat vaak fout </a:t>
            </a:r>
          </a:p>
          <a:p>
            <a:pPr eaLnBrk="0" hangingPunct="0"/>
            <a:endParaRPr kumimoji="1" lang="nl-NL" sz="3200" dirty="0">
              <a:latin typeface="Times New Roman" pitchFamily="18" charset="0"/>
            </a:endParaRPr>
          </a:p>
          <a:p>
            <a:pPr eaLnBrk="0" hangingPunct="0"/>
            <a:r>
              <a:rPr kumimoji="1" lang="nl-NL" sz="3200" dirty="0">
                <a:latin typeface="Times New Roman" pitchFamily="18" charset="0"/>
              </a:rPr>
              <a:t>Continu monitoren is </a:t>
            </a:r>
            <a:r>
              <a:rPr kumimoji="1" lang="nl-NL" sz="3200" dirty="0" smtClean="0">
                <a:latin typeface="Times New Roman" pitchFamily="18" charset="0"/>
              </a:rPr>
              <a:t>essentieel</a:t>
            </a:r>
          </a:p>
          <a:p>
            <a:pPr eaLnBrk="0" hangingPunct="0"/>
            <a:r>
              <a:rPr kumimoji="1" lang="nl-NL" sz="3200" dirty="0" smtClean="0">
                <a:latin typeface="Times New Roman" pitchFamily="18" charset="0"/>
              </a:rPr>
              <a:t> </a:t>
            </a:r>
            <a:endParaRPr kumimoji="1" lang="nl-NL" sz="3200" dirty="0">
              <a:latin typeface="Times New Roman" pitchFamily="18" charset="0"/>
            </a:endParaRPr>
          </a:p>
          <a:p>
            <a:pPr eaLnBrk="0" hangingPunct="0"/>
            <a:r>
              <a:rPr kumimoji="1" lang="nl-NL" sz="4000" dirty="0" smtClean="0">
                <a:solidFill>
                  <a:schemeClr val="folHlink"/>
                </a:solidFill>
                <a:latin typeface="Times New Roman" pitchFamily="18" charset="0"/>
              </a:rPr>
              <a:t>INTERACTIE</a:t>
            </a:r>
            <a:endParaRPr kumimoji="1" lang="nl-NL" sz="4000" dirty="0">
              <a:solidFill>
                <a:schemeClr val="folHlink"/>
              </a:solidFill>
              <a:latin typeface="Times New Roman" pitchFamily="18" charset="0"/>
            </a:endParaRPr>
          </a:p>
        </p:txBody>
      </p:sp>
      <p:graphicFrame>
        <p:nvGraphicFramePr>
          <p:cNvPr id="197636" name="Object 4"/>
          <p:cNvGraphicFramePr>
            <a:graphicFrameLocks noGrp="1" noChangeAspect="1"/>
          </p:cNvGraphicFramePr>
          <p:nvPr>
            <p:ph idx="1"/>
          </p:nvPr>
        </p:nvGraphicFramePr>
        <p:xfrm>
          <a:off x="152400" y="1905000"/>
          <a:ext cx="5129213" cy="4114800"/>
        </p:xfrm>
        <a:graphic>
          <a:graphicData uri="http://schemas.openxmlformats.org/presentationml/2006/ole">
            <mc:AlternateContent xmlns:mc="http://schemas.openxmlformats.org/markup-compatibility/2006">
              <mc:Choice xmlns:v="urn:schemas-microsoft-com:vml" Requires="v">
                <p:oleObj spid="_x0000_s197690" name="Document" r:id="rId4" imgW="5710428" imgH="4581144" progId="Word.Document.8">
                  <p:embed/>
                </p:oleObj>
              </mc:Choice>
              <mc:Fallback>
                <p:oleObj name="Document" r:id="rId4" imgW="5710428" imgH="4581144" progId="Word.Document.8">
                  <p:embed/>
                  <p:pic>
                    <p:nvPicPr>
                      <p:cNvPr id="0" name="Picture 2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905000"/>
                        <a:ext cx="5129213"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kstvak 1"/>
          <p:cNvSpPr txBox="1"/>
          <p:nvPr/>
        </p:nvSpPr>
        <p:spPr>
          <a:xfrm>
            <a:off x="457200" y="5970657"/>
            <a:ext cx="4275529" cy="707886"/>
          </a:xfrm>
          <a:prstGeom prst="rect">
            <a:avLst/>
          </a:prstGeom>
          <a:noFill/>
        </p:spPr>
        <p:txBody>
          <a:bodyPr wrap="none" rtlCol="0">
            <a:spAutoFit/>
          </a:bodyPr>
          <a:lstStyle/>
          <a:p>
            <a:pPr eaLnBrk="0" hangingPunct="0"/>
            <a:r>
              <a:rPr kumimoji="1" lang="en-US" sz="4000" dirty="0" err="1">
                <a:solidFill>
                  <a:schemeClr val="folHlink"/>
                </a:solidFill>
                <a:latin typeface="Times New Roman" pitchFamily="18" charset="0"/>
              </a:rPr>
              <a:t>Formatieve</a:t>
            </a:r>
            <a:r>
              <a:rPr kumimoji="1" lang="en-US" sz="4000" dirty="0">
                <a:solidFill>
                  <a:schemeClr val="folHlink"/>
                </a:solidFill>
                <a:latin typeface="Times New Roman" pitchFamily="18" charset="0"/>
              </a:rPr>
              <a:t> </a:t>
            </a:r>
            <a:r>
              <a:rPr kumimoji="1" lang="en-US" sz="4000" dirty="0" err="1">
                <a:solidFill>
                  <a:schemeClr val="folHlink"/>
                </a:solidFill>
                <a:latin typeface="Times New Roman" pitchFamily="18" charset="0"/>
              </a:rPr>
              <a:t>toetsing</a:t>
            </a:r>
            <a:endParaRPr kumimoji="1" lang="en-US" sz="4000" dirty="0">
              <a:solidFill>
                <a:schemeClr val="folHlink"/>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33130" y="228600"/>
            <a:ext cx="9110870" cy="1447800"/>
          </a:xfrm>
        </p:spPr>
        <p:txBody>
          <a:bodyPr/>
          <a:lstStyle/>
          <a:p>
            <a:r>
              <a:rPr lang="nl-NL" sz="4000" dirty="0" smtClean="0"/>
              <a:t>Volgen van </a:t>
            </a:r>
            <a:r>
              <a:rPr lang="nl-NL" sz="4000" dirty="0"/>
              <a:t>“leren” en corrigeren via </a:t>
            </a:r>
            <a:r>
              <a:rPr lang="nl-NL" sz="4000" dirty="0" err="1"/>
              <a:t>formatieve</a:t>
            </a:r>
            <a:r>
              <a:rPr lang="nl-NL" sz="4000" dirty="0"/>
              <a:t> </a:t>
            </a:r>
            <a:r>
              <a:rPr lang="nl-NL" sz="4000" dirty="0" smtClean="0"/>
              <a:t>toetsing </a:t>
            </a:r>
            <a:r>
              <a:rPr lang="nl-NL" sz="4000" dirty="0"/>
              <a:t>en feedback</a:t>
            </a:r>
            <a:endParaRPr lang="en-US" sz="4000" dirty="0"/>
          </a:p>
        </p:txBody>
      </p:sp>
      <p:sp>
        <p:nvSpPr>
          <p:cNvPr id="75779" name="Rectangle 3"/>
          <p:cNvSpPr>
            <a:spLocks noGrp="1" noChangeArrowheads="1"/>
          </p:cNvSpPr>
          <p:nvPr>
            <p:ph type="body" idx="1"/>
          </p:nvPr>
        </p:nvSpPr>
        <p:spPr>
          <a:xfrm>
            <a:off x="1219200" y="2057400"/>
            <a:ext cx="7124700" cy="4203700"/>
          </a:xfrm>
        </p:spPr>
        <p:txBody>
          <a:bodyPr/>
          <a:lstStyle/>
          <a:p>
            <a:pPr>
              <a:lnSpc>
                <a:spcPct val="90000"/>
              </a:lnSpc>
              <a:buFont typeface="Wingdings" pitchFamily="2" charset="2"/>
              <a:buNone/>
            </a:pPr>
            <a:r>
              <a:rPr lang="nl-NL" sz="2800" dirty="0"/>
              <a:t>Black &amp; Wiliam 1998:</a:t>
            </a:r>
            <a:endParaRPr lang="nl-NL" sz="2800" dirty="0">
              <a:solidFill>
                <a:schemeClr val="tx2"/>
              </a:solidFill>
            </a:endParaRPr>
          </a:p>
          <a:p>
            <a:pPr>
              <a:lnSpc>
                <a:spcPct val="90000"/>
              </a:lnSpc>
              <a:buFont typeface="Wingdings" pitchFamily="2" charset="2"/>
              <a:buNone/>
            </a:pPr>
            <a:endParaRPr lang="nl-NL" sz="2800" dirty="0" smtClean="0">
              <a:solidFill>
                <a:schemeClr val="tx2"/>
              </a:solidFill>
            </a:endParaRPr>
          </a:p>
          <a:p>
            <a:pPr>
              <a:lnSpc>
                <a:spcPct val="90000"/>
              </a:lnSpc>
              <a:buFont typeface="Wingdings" pitchFamily="2" charset="2"/>
              <a:buNone/>
            </a:pPr>
            <a:r>
              <a:rPr lang="nl-NL" sz="2800" dirty="0" err="1" smtClean="0">
                <a:solidFill>
                  <a:schemeClr val="tx2"/>
                </a:solidFill>
              </a:rPr>
              <a:t>Formatieve</a:t>
            </a:r>
            <a:r>
              <a:rPr lang="nl-NL" sz="2800" dirty="0" smtClean="0">
                <a:solidFill>
                  <a:schemeClr val="tx2"/>
                </a:solidFill>
              </a:rPr>
              <a:t> toetsing en feedback:</a:t>
            </a:r>
            <a:endParaRPr lang="nl-NL" sz="2400" dirty="0"/>
          </a:p>
          <a:p>
            <a:pPr>
              <a:lnSpc>
                <a:spcPct val="90000"/>
              </a:lnSpc>
            </a:pPr>
            <a:r>
              <a:rPr lang="nl-NL" sz="2800" dirty="0" smtClean="0"/>
              <a:t>Heeft grote </a:t>
            </a:r>
            <a:r>
              <a:rPr lang="nl-NL" sz="2800" dirty="0"/>
              <a:t>leereffecten indien op de juiste manier </a:t>
            </a:r>
            <a:r>
              <a:rPr lang="nl-NL" sz="2800" dirty="0" smtClean="0"/>
              <a:t>gebruikt:</a:t>
            </a:r>
            <a:endParaRPr lang="nl-NL" sz="2800" dirty="0"/>
          </a:p>
          <a:p>
            <a:pPr lvl="1">
              <a:lnSpc>
                <a:spcPct val="90000"/>
              </a:lnSpc>
            </a:pPr>
            <a:r>
              <a:rPr lang="nl-NL" sz="2400" dirty="0"/>
              <a:t>Moet niet-evaluatief (geen cijfer)</a:t>
            </a:r>
          </a:p>
          <a:p>
            <a:pPr lvl="1">
              <a:lnSpc>
                <a:spcPct val="90000"/>
              </a:lnSpc>
            </a:pPr>
            <a:r>
              <a:rPr lang="nl-NL" sz="2400" dirty="0" smtClean="0"/>
              <a:t>Feedback moet </a:t>
            </a:r>
            <a:r>
              <a:rPr lang="nl-NL" sz="2400" dirty="0"/>
              <a:t>zinvol zijn voor leerling</a:t>
            </a:r>
          </a:p>
          <a:p>
            <a:pPr lvl="1">
              <a:lnSpc>
                <a:spcPct val="90000"/>
              </a:lnSpc>
            </a:pPr>
            <a:r>
              <a:rPr lang="nl-NL" sz="2400" dirty="0" smtClean="0"/>
              <a:t>Feedback moet </a:t>
            </a:r>
            <a:r>
              <a:rPr lang="nl-NL" sz="2400" dirty="0"/>
              <a:t>snel zijn, </a:t>
            </a:r>
            <a:r>
              <a:rPr lang="nl-NL" sz="2400" dirty="0">
                <a:solidFill>
                  <a:srgbClr val="FFFF00"/>
                </a:solidFill>
              </a:rPr>
              <a:t>dus gedurende </a:t>
            </a:r>
            <a:r>
              <a:rPr lang="nl-NL" sz="2400" dirty="0" smtClean="0">
                <a:solidFill>
                  <a:srgbClr val="FFFF00"/>
                </a:solidFill>
              </a:rPr>
              <a:t>de les</a:t>
            </a:r>
            <a:endParaRPr lang="en-US" sz="2400" dirty="0">
              <a:solidFill>
                <a:srgbClr val="FFFF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76200" y="9939"/>
            <a:ext cx="9144000" cy="1905000"/>
          </a:xfrm>
        </p:spPr>
        <p:txBody>
          <a:bodyPr/>
          <a:lstStyle/>
          <a:p>
            <a:r>
              <a:rPr lang="en-US" dirty="0" smtClean="0"/>
              <a:t>Maar hoe </a:t>
            </a:r>
            <a:r>
              <a:rPr lang="en-US" dirty="0" err="1" smtClean="0"/>
              <a:t>volg</a:t>
            </a:r>
            <a:r>
              <a:rPr lang="en-US" dirty="0" smtClean="0"/>
              <a:t> </a:t>
            </a:r>
            <a:r>
              <a:rPr lang="en-US" dirty="0"/>
              <a:t>je </a:t>
            </a:r>
            <a:r>
              <a:rPr lang="en-US" dirty="0" err="1" smtClean="0"/>
              <a:t>individuele</a:t>
            </a:r>
            <a:r>
              <a:rPr lang="en-US" dirty="0" smtClean="0"/>
              <a:t> </a:t>
            </a:r>
            <a:r>
              <a:rPr lang="en-US" dirty="0" err="1" smtClean="0"/>
              <a:t>ontwikkeling</a:t>
            </a:r>
            <a:r>
              <a:rPr lang="en-US" dirty="0" smtClean="0"/>
              <a:t> van </a:t>
            </a:r>
            <a:r>
              <a:rPr lang="en-US" dirty="0" err="1" smtClean="0"/>
              <a:t>begrip</a:t>
            </a:r>
            <a:r>
              <a:rPr lang="en-US" dirty="0" smtClean="0"/>
              <a:t> en </a:t>
            </a:r>
            <a:r>
              <a:rPr lang="en-US" dirty="0" err="1" smtClean="0"/>
              <a:t>vaardigheden</a:t>
            </a:r>
            <a:r>
              <a:rPr lang="en-US" dirty="0" smtClean="0"/>
              <a:t> in </a:t>
            </a:r>
            <a:r>
              <a:rPr lang="en-US" dirty="0" err="1"/>
              <a:t>echte</a:t>
            </a:r>
            <a:r>
              <a:rPr lang="en-US" dirty="0"/>
              <a:t> </a:t>
            </a:r>
            <a:r>
              <a:rPr lang="en-US" dirty="0" err="1"/>
              <a:t>klassen</a:t>
            </a:r>
            <a:r>
              <a:rPr lang="en-US" dirty="0"/>
              <a:t>?  </a:t>
            </a:r>
          </a:p>
        </p:txBody>
      </p:sp>
      <p:pic>
        <p:nvPicPr>
          <p:cNvPr id="73731" name="Picture 3" descr="Consg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2147887"/>
            <a:ext cx="7162800" cy="4710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US" dirty="0"/>
              <a:t>En </a:t>
            </a:r>
            <a:r>
              <a:rPr lang="en-US" dirty="0" smtClean="0"/>
              <a:t>in </a:t>
            </a:r>
            <a:r>
              <a:rPr lang="en-US" dirty="0" err="1" smtClean="0"/>
              <a:t>deze</a:t>
            </a:r>
            <a:r>
              <a:rPr lang="en-US" dirty="0" smtClean="0"/>
              <a:t> </a:t>
            </a:r>
            <a:r>
              <a:rPr lang="en-US" dirty="0" err="1" smtClean="0"/>
              <a:t>klassen</a:t>
            </a:r>
            <a:r>
              <a:rPr lang="en-US" dirty="0" smtClean="0"/>
              <a:t>…….</a:t>
            </a:r>
            <a:endParaRPr lang="en-US" dirty="0"/>
          </a:p>
        </p:txBody>
      </p:sp>
      <p:pic>
        <p:nvPicPr>
          <p:cNvPr id="199684" name="Picture 4" descr="c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752600"/>
            <a:ext cx="6937375" cy="4560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linstering">
  <a:themeElements>
    <a:clrScheme name="Glinstering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Glinstering">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instering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Glinstering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Glinstering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Glinstering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Glinstering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Glinstering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Glinstering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Glinstering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Glinstering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Template>
  <TotalTime>3413</TotalTime>
  <Words>2227</Words>
  <Application>Microsoft Office PowerPoint</Application>
  <PresentationFormat>On-screen Show (4:3)</PresentationFormat>
  <Paragraphs>282</Paragraphs>
  <Slides>50</Slides>
  <Notes>47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Glinstering</vt:lpstr>
      <vt:lpstr>Document</vt:lpstr>
      <vt:lpstr>Snelle feedback: begrip en vaardigheden ontwikkelen door formatieve toetsing met onmiddellijke feedback Versie met aantekeningen</vt:lpstr>
      <vt:lpstr>Waarom feedback?</vt:lpstr>
      <vt:lpstr>PowerPoint Presentation</vt:lpstr>
      <vt:lpstr>PowerPoint Presentation</vt:lpstr>
      <vt:lpstr>Onderwijzen en Leren</vt:lpstr>
      <vt:lpstr>Onderwijzen en Leren</vt:lpstr>
      <vt:lpstr>Volgen van “leren” en corrigeren via formatieve toetsing en feedback</vt:lpstr>
      <vt:lpstr>Maar hoe volg je individuele ontwikkeling van begrip en vaardigheden in echte klassen?  </vt:lpstr>
      <vt:lpstr>En in deze klassen…….</vt:lpstr>
      <vt:lpstr>Concept checks</vt:lpstr>
      <vt:lpstr>Concept check over breking</vt:lpstr>
      <vt:lpstr>Concept check over breking</vt:lpstr>
      <vt:lpstr>Concept checks met feedback</vt:lpstr>
      <vt:lpstr>Teken en label de krachten op de steen</vt:lpstr>
      <vt:lpstr>Antwoorden studenten</vt:lpstr>
      <vt:lpstr>Hoogste punt</vt:lpstr>
      <vt:lpstr>Leerlingvoorbeeld</vt:lpstr>
      <vt:lpstr>Arafat en Rabin</vt:lpstr>
      <vt:lpstr>Snelle formats</vt:lpstr>
      <vt:lpstr>Wiskunde/natuurkunde: Teken het bijbehorende v, t diagram neem v(t=0) = 0</vt:lpstr>
      <vt:lpstr>Stap-voor-stap opbouwen van begrippen of vaardigheden met feedback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Werkwijze:</vt:lpstr>
      <vt:lpstr>VERTROUWEN</vt:lpstr>
      <vt:lpstr>PowerPoint Presentation</vt:lpstr>
      <vt:lpstr>Stel dat we door een magische bril de lucht kunnen zien, teken de lucht  </vt:lpstr>
      <vt:lpstr>Een beetje lucht wordt uit de fles gezogen, teken de lucht die in de fles achterblijft</vt:lpstr>
      <vt:lpstr>PowerPoint Presentation</vt:lpstr>
      <vt:lpstr>Didactische suggesties</vt:lpstr>
      <vt:lpstr>Voorlopige Samenvatting</vt:lpstr>
      <vt:lpstr>Fast feedback inzetten voor:</vt:lpstr>
      <vt:lpstr>Nuttige “formats”</vt:lpstr>
      <vt:lpstr>Suggesties</vt:lpstr>
      <vt:lpstr>Snelle feedback in stappen met verbetering</vt:lpstr>
      <vt:lpstr>Oefening zonder feedback</vt:lpstr>
      <vt:lpstr>Peer Teaching Harvard</vt:lpstr>
      <vt:lpstr>Peer Teaching Harvard</vt:lpstr>
      <vt:lpstr>Natuurkunde</vt:lpstr>
      <vt:lpstr>De olifant</vt:lpstr>
      <vt:lpstr>Meer materiaal</vt:lpstr>
      <vt:lpstr>PowerPoint Presentation</vt:lpstr>
      <vt:lpstr>“Website”</vt:lpstr>
      <vt:lpstr>De documenten</vt:lpstr>
      <vt:lpstr>Diagnostische toetsen</vt:lpstr>
    </vt:vector>
  </TitlesOfParts>
  <Company>University of San Carlos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Fast Feedback Teaching Methods</dc:title>
  <dc:creator>Euwe van den Berg</dc:creator>
  <cp:lastModifiedBy>Ed van den Berg</cp:lastModifiedBy>
  <cp:revision>144</cp:revision>
  <dcterms:created xsi:type="dcterms:W3CDTF">2002-07-27T10:55:54Z</dcterms:created>
  <dcterms:modified xsi:type="dcterms:W3CDTF">2012-12-17T21:18:21Z</dcterms:modified>
</cp:coreProperties>
</file>