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9" r:id="rId2"/>
    <p:sldId id="270" r:id="rId3"/>
    <p:sldId id="271" r:id="rId4"/>
    <p:sldId id="272" r:id="rId5"/>
    <p:sldId id="273" r:id="rId6"/>
    <p:sldId id="274" r:id="rId7"/>
    <p:sldId id="275" r:id="rId8"/>
    <p:sldId id="276" r:id="rId9"/>
    <p:sldId id="277" r:id="rId10"/>
    <p:sldId id="278" r:id="rId11"/>
    <p:sldId id="279" r:id="rId12"/>
    <p:sldId id="280" r:id="rId13"/>
  </p:sldIdLst>
  <p:sldSz cx="9144000" cy="6858000" type="screen4x3"/>
  <p:notesSz cx="7099300" cy="10234613"/>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5258"/>
    <a:srgbClr val="002C5F"/>
    <a:srgbClr val="887B1B"/>
    <a:srgbClr val="4F2D7F"/>
    <a:srgbClr val="006A4D"/>
    <a:srgbClr val="DC0C30"/>
    <a:srgbClr val="0098C3"/>
    <a:srgbClr val="FED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snapVertSplitter="1" vertBarState="minimized" horzBarState="maximized">
    <p:restoredLeft sz="15620"/>
    <p:restoredTop sz="94660"/>
  </p:normalViewPr>
  <p:slideViewPr>
    <p:cSldViewPr>
      <p:cViewPr>
        <p:scale>
          <a:sx n="70" d="100"/>
          <a:sy n="70" d="100"/>
        </p:scale>
        <p:origin x="-882" y="-312"/>
      </p:cViewPr>
      <p:guideLst>
        <p:guide orient="horz" pos="2160"/>
        <p:guide pos="2880"/>
      </p:guideLst>
    </p:cSldViewPr>
  </p:slideViewPr>
  <p:notesTextViewPr>
    <p:cViewPr>
      <p:scale>
        <a:sx n="100" d="100"/>
        <a:sy n="100" d="100"/>
      </p:scale>
      <p:origin x="0" y="0"/>
    </p:cViewPr>
  </p:notesTextViewPr>
  <p:notesViewPr>
    <p:cSldViewPr>
      <p:cViewPr varScale="1">
        <p:scale>
          <a:sx n="54" d="100"/>
          <a:sy n="54" d="100"/>
        </p:scale>
        <p:origin x="-2496" y="-9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nl-NL"/>
          </a:p>
        </p:txBody>
      </p:sp>
      <p:sp>
        <p:nvSpPr>
          <p:cNvPr id="3075"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nl-NL"/>
          </a:p>
        </p:txBody>
      </p:sp>
      <p:sp>
        <p:nvSpPr>
          <p:cNvPr id="17412"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3078"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nl-NL"/>
          </a:p>
        </p:txBody>
      </p:sp>
      <p:sp>
        <p:nvSpPr>
          <p:cNvPr id="3079"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5ACC2239-C189-44DC-8D85-5268B3FB1DC0}" type="slidenum">
              <a:rPr lang="nl-NL"/>
              <a:pPr>
                <a:defRPr/>
              </a:pPr>
              <a:t>‹#›</a:t>
            </a:fld>
            <a:endParaRPr lang="nl-NL"/>
          </a:p>
        </p:txBody>
      </p:sp>
    </p:spTree>
    <p:extLst>
      <p:ext uri="{BB962C8B-B14F-4D97-AF65-F5344CB8AC3E}">
        <p14:creationId xmlns:p14="http://schemas.microsoft.com/office/powerpoint/2010/main" val="32042754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nieuwezijds.nl/Boek/9789057121678/Doorbraken-in-de-natuurkunde/"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nieuwarchief.nl/serie5/deel09/jun2008/dijksterhuis.pdf"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r>
              <a:rPr lang="en-US" dirty="0" err="1" smtClean="0"/>
              <a:t>Wetenschapshistoricus</a:t>
            </a:r>
            <a:r>
              <a:rPr lang="en-US" dirty="0" smtClean="0"/>
              <a:t> </a:t>
            </a:r>
            <a:r>
              <a:rPr lang="en-US" dirty="0" err="1" smtClean="0"/>
              <a:t>Universiteit</a:t>
            </a:r>
            <a:r>
              <a:rPr lang="en-US" dirty="0" smtClean="0"/>
              <a:t> </a:t>
            </a:r>
            <a:r>
              <a:rPr lang="en-US" dirty="0" err="1" smtClean="0"/>
              <a:t>Twente</a:t>
            </a:r>
            <a:r>
              <a:rPr lang="en-US" dirty="0" smtClean="0"/>
              <a:t>. </a:t>
            </a:r>
          </a:p>
          <a:p>
            <a:r>
              <a:rPr lang="en-US" dirty="0" err="1" smtClean="0"/>
              <a:t>Proefschrift</a:t>
            </a:r>
            <a:r>
              <a:rPr lang="en-US" dirty="0" smtClean="0"/>
              <a:t> (1999) over de </a:t>
            </a:r>
            <a:r>
              <a:rPr lang="en-US" dirty="0" err="1" smtClean="0"/>
              <a:t>golftheorie</a:t>
            </a:r>
            <a:r>
              <a:rPr lang="en-US" dirty="0" smtClean="0"/>
              <a:t> van </a:t>
            </a:r>
            <a:r>
              <a:rPr lang="en-US" dirty="0" err="1" smtClean="0"/>
              <a:t>licht</a:t>
            </a:r>
            <a:r>
              <a:rPr lang="en-US" dirty="0" smtClean="0"/>
              <a:t> van Christiaan Huygens. </a:t>
            </a:r>
          </a:p>
          <a:p>
            <a:r>
              <a:rPr lang="en-US" sz="1100" dirty="0" smtClean="0">
                <a:hlinkClick r:id="rId3"/>
              </a:rPr>
              <a:t>http://www.nieuwezijds.nl/Boek/9789057121678/Doorbraken-in-de-natuurkunde/</a:t>
            </a:r>
            <a:r>
              <a:rPr lang="en-US" sz="1100" dirty="0" smtClean="0"/>
              <a:t> </a:t>
            </a:r>
          </a:p>
          <a:p>
            <a:endParaRPr lang="en-US" dirty="0" smtClean="0"/>
          </a:p>
          <a:p>
            <a:r>
              <a:rPr lang="en-US" dirty="0" err="1" smtClean="0"/>
              <a:t>Onderzoeksproject</a:t>
            </a:r>
            <a:r>
              <a:rPr lang="en-US" dirty="0" smtClean="0"/>
              <a:t> over </a:t>
            </a:r>
            <a:r>
              <a:rPr lang="en-US" dirty="0" err="1" smtClean="0"/>
              <a:t>mathematisering</a:t>
            </a:r>
            <a:r>
              <a:rPr lang="en-US" dirty="0" smtClean="0"/>
              <a:t> in </a:t>
            </a:r>
            <a:r>
              <a:rPr lang="en-US" dirty="0" err="1" smtClean="0"/>
              <a:t>wetenschap</a:t>
            </a:r>
            <a:r>
              <a:rPr lang="en-US" dirty="0" smtClean="0"/>
              <a:t> en </a:t>
            </a:r>
            <a:r>
              <a:rPr lang="en-US" dirty="0" err="1" smtClean="0"/>
              <a:t>techniek</a:t>
            </a:r>
            <a:r>
              <a:rPr lang="en-US" dirty="0" smtClean="0"/>
              <a:t> in de </a:t>
            </a:r>
            <a:r>
              <a:rPr lang="en-US" dirty="0" err="1" smtClean="0"/>
              <a:t>vroegmoderne</a:t>
            </a:r>
            <a:r>
              <a:rPr lang="en-US" dirty="0" smtClean="0"/>
              <a:t> </a:t>
            </a:r>
            <a:r>
              <a:rPr lang="en-US" dirty="0" err="1" smtClean="0"/>
              <a:t>tijd</a:t>
            </a:r>
            <a:r>
              <a:rPr lang="en-US" dirty="0" smtClean="0"/>
              <a:t>. ‘Uses of Mathematics in the Dutch Republic’. </a:t>
            </a:r>
          </a:p>
          <a:p>
            <a:r>
              <a:rPr lang="en-US" dirty="0" smtClean="0">
                <a:hlinkClick r:id="rId4"/>
              </a:rPr>
              <a:t>http://www.nieuwarchief.nl/serie5/deel09/jun2008/dijksterhuis.pdf</a:t>
            </a:r>
            <a:r>
              <a:rPr lang="en-US" dirty="0" smtClean="0"/>
              <a:t> </a:t>
            </a:r>
          </a:p>
          <a:p>
            <a:endParaRPr lang="en-US" dirty="0" smtClean="0"/>
          </a:p>
          <a:p>
            <a:r>
              <a:rPr lang="en-US" dirty="0" err="1" smtClean="0"/>
              <a:t>Geen</a:t>
            </a:r>
            <a:r>
              <a:rPr lang="en-US" dirty="0" smtClean="0"/>
              <a:t> </a:t>
            </a:r>
            <a:r>
              <a:rPr lang="en-US" dirty="0" err="1" smtClean="0"/>
              <a:t>familie</a:t>
            </a:r>
            <a:r>
              <a:rPr lang="en-US" dirty="0" smtClean="0"/>
              <a:t> van</a:t>
            </a:r>
            <a:r>
              <a:rPr lang="en-US" dirty="0" smtClean="0"/>
              <a:t>.</a:t>
            </a:r>
          </a:p>
          <a:p>
            <a:endParaRPr lang="en-US" dirty="0"/>
          </a:p>
          <a:p>
            <a:endParaRPr lang="en-US" dirty="0" smtClean="0"/>
          </a:p>
          <a:p>
            <a:r>
              <a:rPr lang="en-US" dirty="0" err="1" smtClean="0"/>
              <a:t>Natuurwetten</a:t>
            </a:r>
            <a:r>
              <a:rPr lang="en-US" dirty="0" smtClean="0"/>
              <a:t>: </a:t>
            </a:r>
          </a:p>
          <a:p>
            <a:pPr marL="171450" indent="-171450">
              <a:buFont typeface="Arial" charset="0"/>
              <a:buChar char="•"/>
            </a:pPr>
            <a:r>
              <a:rPr lang="en-US" dirty="0" err="1" smtClean="0"/>
              <a:t>Welke</a:t>
            </a:r>
            <a:r>
              <a:rPr lang="en-US" dirty="0" smtClean="0"/>
              <a:t> </a:t>
            </a:r>
            <a:r>
              <a:rPr lang="en-US" dirty="0" err="1" smtClean="0"/>
              <a:t>kennen</a:t>
            </a:r>
            <a:r>
              <a:rPr lang="en-US" dirty="0" smtClean="0"/>
              <a:t> we?</a:t>
            </a:r>
          </a:p>
          <a:p>
            <a:pPr marL="171450" indent="-171450">
              <a:buFont typeface="Arial" charset="0"/>
              <a:buChar char="•"/>
            </a:pPr>
            <a:r>
              <a:rPr lang="en-US" dirty="0" err="1" smtClean="0"/>
              <a:t>Wie</a:t>
            </a:r>
            <a:r>
              <a:rPr lang="en-US" dirty="0" smtClean="0"/>
              <a:t> </a:t>
            </a:r>
            <a:r>
              <a:rPr lang="en-US" dirty="0" err="1" smtClean="0"/>
              <a:t>stelt</a:t>
            </a:r>
            <a:r>
              <a:rPr lang="en-US" dirty="0" smtClean="0"/>
              <a:t> </a:t>
            </a:r>
            <a:r>
              <a:rPr lang="en-US" dirty="0" err="1" smtClean="0"/>
              <a:t>ze</a:t>
            </a:r>
            <a:r>
              <a:rPr lang="en-US" dirty="0" smtClean="0"/>
              <a:t> in?</a:t>
            </a:r>
          </a:p>
          <a:p>
            <a:pPr marL="171450" indent="-171450">
              <a:buFont typeface="Arial" charset="0"/>
              <a:buChar char="•"/>
            </a:pPr>
            <a:r>
              <a:rPr lang="en-US" dirty="0" err="1" smtClean="0"/>
              <a:t>Welke</a:t>
            </a:r>
            <a:r>
              <a:rPr lang="en-US" dirty="0" smtClean="0"/>
              <a:t> </a:t>
            </a:r>
            <a:r>
              <a:rPr lang="en-US" dirty="0" err="1" smtClean="0"/>
              <a:t>straf</a:t>
            </a:r>
            <a:r>
              <a:rPr lang="en-US" dirty="0" smtClean="0"/>
              <a:t> </a:t>
            </a:r>
            <a:r>
              <a:rPr lang="en-US" dirty="0" err="1" smtClean="0"/>
              <a:t>krijg</a:t>
            </a:r>
            <a:r>
              <a:rPr lang="en-US" dirty="0" smtClean="0"/>
              <a:t> je </a:t>
            </a:r>
            <a:r>
              <a:rPr lang="en-US" dirty="0" err="1" smtClean="0"/>
              <a:t>bij</a:t>
            </a:r>
            <a:r>
              <a:rPr lang="en-US" dirty="0" smtClean="0"/>
              <a:t> </a:t>
            </a:r>
            <a:r>
              <a:rPr lang="en-US" dirty="0" err="1" smtClean="0"/>
              <a:t>een</a:t>
            </a:r>
            <a:r>
              <a:rPr lang="en-US" dirty="0" smtClean="0"/>
              <a:t> </a:t>
            </a:r>
            <a:r>
              <a:rPr lang="en-US" dirty="0" err="1" smtClean="0"/>
              <a:t>overtreding</a:t>
            </a:r>
            <a:r>
              <a:rPr lang="en-US" dirty="0" smtClean="0"/>
              <a:t>? </a:t>
            </a:r>
          </a:p>
          <a:p>
            <a:r>
              <a:rPr lang="en-US" dirty="0" smtClean="0"/>
              <a:t> </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r>
              <a:rPr lang="en-US" dirty="0" smtClean="0"/>
              <a:t>De </a:t>
            </a:r>
            <a:r>
              <a:rPr lang="en-US" dirty="0" err="1" smtClean="0"/>
              <a:t>puzzel</a:t>
            </a:r>
            <a:r>
              <a:rPr lang="en-US" dirty="0" smtClean="0"/>
              <a:t> van Thomson. </a:t>
            </a:r>
            <a:br>
              <a:rPr lang="en-US" dirty="0" smtClean="0"/>
            </a:br>
            <a:r>
              <a:rPr lang="en-US" dirty="0" smtClean="0"/>
              <a:t>1849. ‘An Account of the Theory of Carnot’</a:t>
            </a:r>
            <a:br>
              <a:rPr lang="en-US" dirty="0" smtClean="0"/>
            </a:br>
            <a:r>
              <a:rPr lang="en-US" dirty="0" err="1" smtClean="0"/>
              <a:t>Maar</a:t>
            </a:r>
            <a:r>
              <a:rPr lang="en-US" dirty="0" smtClean="0"/>
              <a:t> </a:t>
            </a:r>
            <a:r>
              <a:rPr lang="en-US" dirty="0" err="1" smtClean="0"/>
              <a:t>intussen</a:t>
            </a:r>
            <a:r>
              <a:rPr lang="en-US" dirty="0" smtClean="0"/>
              <a:t> het </a:t>
            </a:r>
            <a:r>
              <a:rPr lang="en-US" dirty="0" err="1" smtClean="0"/>
              <a:t>werk</a:t>
            </a:r>
            <a:r>
              <a:rPr lang="en-US" dirty="0" smtClean="0"/>
              <a:t> van Joule </a:t>
            </a:r>
            <a:r>
              <a:rPr lang="en-US" dirty="0" err="1" smtClean="0"/>
              <a:t>ontdekt</a:t>
            </a:r>
            <a:r>
              <a:rPr lang="en-US" dirty="0" smtClean="0"/>
              <a:t>: </a:t>
            </a:r>
            <a:r>
              <a:rPr lang="en-US" dirty="0" err="1" smtClean="0"/>
              <a:t>mechanisch</a:t>
            </a:r>
            <a:r>
              <a:rPr lang="en-US" dirty="0" smtClean="0"/>
              <a:t> </a:t>
            </a:r>
            <a:r>
              <a:rPr lang="en-US" dirty="0" err="1" smtClean="0"/>
              <a:t>warmte</a:t>
            </a:r>
            <a:r>
              <a:rPr lang="en-US" dirty="0" smtClean="0"/>
              <a:t> equivalent. </a:t>
            </a:r>
            <a:endParaRPr lang="nl-NL" dirty="0" smtClean="0"/>
          </a:p>
          <a:p>
            <a:r>
              <a:rPr lang="en-US" dirty="0" smtClean="0"/>
              <a:t>Impasse: Carnot </a:t>
            </a:r>
            <a:r>
              <a:rPr lang="en-US" dirty="0" err="1" smtClean="0"/>
              <a:t>vs</a:t>
            </a:r>
            <a:r>
              <a:rPr lang="en-US" dirty="0" smtClean="0"/>
              <a:t> Joule. </a:t>
            </a:r>
            <a:r>
              <a:rPr lang="en-US" dirty="0" err="1" smtClean="0"/>
              <a:t>Wordt</a:t>
            </a:r>
            <a:r>
              <a:rPr lang="en-US" dirty="0" smtClean="0"/>
              <a:t> </a:t>
            </a:r>
            <a:r>
              <a:rPr lang="en-US" dirty="0" err="1" smtClean="0"/>
              <a:t>warmte</a:t>
            </a:r>
            <a:r>
              <a:rPr lang="en-US" dirty="0" smtClean="0"/>
              <a:t> </a:t>
            </a:r>
            <a:r>
              <a:rPr lang="en-US" dirty="0" err="1" smtClean="0"/>
              <a:t>gebruikt</a:t>
            </a:r>
            <a:r>
              <a:rPr lang="en-US" dirty="0" smtClean="0"/>
              <a:t> of </a:t>
            </a:r>
            <a:r>
              <a:rPr lang="en-US" dirty="0" err="1" smtClean="0"/>
              <a:t>verbruikt</a:t>
            </a:r>
            <a:r>
              <a:rPr lang="en-US" dirty="0" smtClean="0"/>
              <a:t>? </a:t>
            </a:r>
            <a:endParaRPr lang="nl-NL" dirty="0" smtClean="0"/>
          </a:p>
          <a:p>
            <a:r>
              <a:rPr lang="en-US" dirty="0" smtClean="0"/>
              <a:t>“When ‘thermal agency’ is thus spent in conducting heat through a solid, what becomes of the mechanical effect which it might produce? Nothing can be lost in the operations of nature – no energy can be destroyed. What effect then is produced in place of the mechanical effect which is lost?” </a:t>
            </a:r>
            <a:endParaRPr lang="nl-NL" dirty="0" smtClean="0"/>
          </a:p>
          <a:p>
            <a:r>
              <a:rPr lang="nl-NL" dirty="0" smtClean="0"/>
              <a:t>Clausius 1850. </a:t>
            </a:r>
            <a:r>
              <a:rPr lang="nl-NL" i="1" dirty="0" smtClean="0"/>
              <a:t>Über die bewegende Kraft der Wärme</a:t>
            </a:r>
            <a:r>
              <a:rPr lang="nl-NL" dirty="0" smtClean="0"/>
              <a:t> (=Carnot)</a:t>
            </a:r>
            <a:br>
              <a:rPr lang="nl-NL" dirty="0" smtClean="0"/>
            </a:br>
            <a:r>
              <a:rPr lang="nl-NL" dirty="0" smtClean="0"/>
              <a:t>Joule en Carnot hebben beide gelijk: twee processen nodig om arbeid te produceren: verspreiding en omzetting van warmte. Les van Carnot is niet behoud maar: arbeid kan alleen verricht wordt wanneer warmte van een warm naar een koud lichaam beweegt. Warmte is equivalent met arbeid en waar warmte arbeid levert wordt een deel omgezet in arbeid en een ander deel daalt naar een lagere temperatuur. </a:t>
            </a:r>
          </a:p>
          <a:p>
            <a:r>
              <a:rPr lang="en-US" dirty="0" smtClean="0"/>
              <a:t>Thomson: </a:t>
            </a:r>
            <a:endParaRPr lang="nl-NL" dirty="0" smtClean="0"/>
          </a:p>
          <a:p>
            <a:r>
              <a:rPr lang="en-US" dirty="0" smtClean="0"/>
              <a:t>“The difficulty which weighed principally with me in not accepting the theory so ably supported by Mr Joule was that the mechanical effect stated in Carnot’s theory to be </a:t>
            </a:r>
            <a:r>
              <a:rPr lang="en-US" i="1" dirty="0" smtClean="0"/>
              <a:t>absolutely lost</a:t>
            </a:r>
            <a:r>
              <a:rPr lang="en-US" dirty="0" smtClean="0"/>
              <a:t> by conduction, is not accounted for in the dynamical theory otherwise than by asserting that </a:t>
            </a:r>
            <a:r>
              <a:rPr lang="en-US" i="1" dirty="0" smtClean="0"/>
              <a:t>it is not lost</a:t>
            </a:r>
            <a:r>
              <a:rPr lang="en-US" dirty="0" smtClean="0"/>
              <a:t>.”</a:t>
            </a:r>
            <a:endParaRPr lang="nl-NL" dirty="0" smtClean="0"/>
          </a:p>
          <a:p>
            <a:r>
              <a:rPr lang="nl-NL" dirty="0" smtClean="0"/>
              <a:t>‘On the dynamical theory of heat’ (1851): energie verdwijnt niet, maar wordt onbruikbaar </a:t>
            </a:r>
            <a:br>
              <a:rPr lang="nl-NL" dirty="0" smtClean="0"/>
            </a:br>
            <a:r>
              <a:rPr lang="nl-NL" dirty="0" smtClean="0"/>
              <a:t>(voor de mens)</a:t>
            </a:r>
          </a:p>
          <a:p>
            <a:pPr lvl="1"/>
            <a:r>
              <a:rPr lang="nl-NL" dirty="0" smtClean="0"/>
              <a:t>generalisatie van Clausius’ inzichten</a:t>
            </a:r>
          </a:p>
          <a:p>
            <a:pPr lvl="1"/>
            <a:r>
              <a:rPr lang="nl-NL" dirty="0" smtClean="0"/>
              <a:t>mede mbv dynamische warmtetheorie Rankine</a:t>
            </a:r>
          </a:p>
          <a:p>
            <a:pPr lvl="1"/>
            <a:r>
              <a:rPr lang="nl-NL" dirty="0" smtClean="0"/>
              <a:t>gerichtheid is dissipatie: energie gaat in deeltjes zitten</a:t>
            </a:r>
            <a:endParaRPr lang="nl-NL" dirty="0"/>
          </a:p>
        </p:txBody>
      </p:sp>
      <p:sp>
        <p:nvSpPr>
          <p:cNvPr id="4" name="Slide Number Placeholder 3"/>
          <p:cNvSpPr>
            <a:spLocks noGrp="1"/>
          </p:cNvSpPr>
          <p:nvPr>
            <p:ph type="sldNum" sz="quarter" idx="10"/>
          </p:nvPr>
        </p:nvSpPr>
        <p:spPr/>
        <p:txBody>
          <a:bodyPr/>
          <a:lstStyle/>
          <a:p>
            <a:pPr>
              <a:defRPr/>
            </a:pPr>
            <a:fld id="{5ACC2239-C189-44DC-8D85-5268B3FB1DC0}" type="slidenum">
              <a:rPr lang="nl-NL" smtClean="0"/>
              <a:pPr>
                <a:defRPr/>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nl-NL" dirty="0" smtClean="0"/>
              <a:t>Energiefysica. </a:t>
            </a:r>
          </a:p>
          <a:p>
            <a:pPr lvl="1"/>
            <a:r>
              <a:rPr lang="nl-NL" dirty="0" smtClean="0"/>
              <a:t>Die Energie der Welt ist konstant</a:t>
            </a:r>
          </a:p>
          <a:p>
            <a:pPr lvl="1"/>
            <a:r>
              <a:rPr lang="nl-NL" dirty="0" smtClean="0"/>
              <a:t>Die Entropie der Welt strebt einem Maximum zu</a:t>
            </a:r>
          </a:p>
          <a:p>
            <a:r>
              <a:rPr lang="nl-NL" dirty="0" smtClean="0"/>
              <a:t>Zijn dit nu wetten? Of beginsels? </a:t>
            </a:r>
          </a:p>
          <a:p>
            <a:r>
              <a:rPr lang="nl-NL" dirty="0" smtClean="0"/>
              <a:t>Ook hier geldt – net als in het geval van Newton – dat de wet van behoud van </a:t>
            </a:r>
            <a:r>
              <a:rPr lang="nl-NL" i="1" dirty="0" smtClean="0"/>
              <a:t>energie</a:t>
            </a:r>
            <a:r>
              <a:rPr lang="nl-NL" dirty="0" smtClean="0"/>
              <a:t> de oplossing voor een conceptuele puzzel is. En die oplossing bestaat niet uit het afleiden van een wet uit de verschijnselen, maar uit een nieuwe manier om de verschijnselen te </a:t>
            </a:r>
            <a:r>
              <a:rPr lang="nl-NL" i="1" dirty="0" smtClean="0"/>
              <a:t>begrijpen</a:t>
            </a:r>
            <a:r>
              <a:rPr lang="nl-NL" dirty="0" smtClean="0"/>
              <a:t>. In dit geval: de natuur als machine begrijpen, als omzetter (van warmte in beweging, etc.). </a:t>
            </a:r>
          </a:p>
          <a:p>
            <a:r>
              <a:rPr lang="nl-NL" dirty="0" smtClean="0"/>
              <a:t>De wet van behoud van energie is niet te bewijzen, dat is een filosofische onmogelijkheid. En eigenlijk geldt dat voor alle natuurwetten. </a:t>
            </a:r>
            <a:endParaRPr lang="nl-NL" dirty="0"/>
          </a:p>
        </p:txBody>
      </p:sp>
      <p:sp>
        <p:nvSpPr>
          <p:cNvPr id="4" name="Slide Number Placeholder 3"/>
          <p:cNvSpPr>
            <a:spLocks noGrp="1"/>
          </p:cNvSpPr>
          <p:nvPr>
            <p:ph type="sldNum" sz="quarter" idx="10"/>
          </p:nvPr>
        </p:nvSpPr>
        <p:spPr/>
        <p:txBody>
          <a:bodyPr/>
          <a:lstStyle/>
          <a:p>
            <a:pPr>
              <a:defRPr/>
            </a:pPr>
            <a:fld id="{5ACC2239-C189-44DC-8D85-5268B3FB1DC0}" type="slidenum">
              <a:rPr lang="nl-NL" smtClean="0"/>
              <a:pPr>
                <a:defRPr/>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dirty="0" err="1" smtClean="0"/>
              <a:t>Goede</a:t>
            </a:r>
            <a:r>
              <a:rPr lang="en-US" sz="1400" dirty="0" smtClean="0"/>
              <a:t> </a:t>
            </a:r>
            <a:r>
              <a:rPr lang="en-US" sz="1400" dirty="0" err="1" smtClean="0"/>
              <a:t>vertaling</a:t>
            </a:r>
            <a:r>
              <a:rPr lang="en-US" sz="1400" dirty="0" smtClean="0"/>
              <a:t> </a:t>
            </a:r>
            <a:r>
              <a:rPr lang="en-US" sz="1400" i="1" dirty="0" smtClean="0"/>
              <a:t>Principia</a:t>
            </a:r>
            <a:r>
              <a:rPr lang="en-US" sz="1400" dirty="0" smtClean="0"/>
              <a:t/>
            </a:r>
            <a:br>
              <a:rPr lang="en-US" sz="1400" dirty="0" smtClean="0"/>
            </a:br>
            <a:r>
              <a:rPr lang="en-US" sz="1400" dirty="0" smtClean="0"/>
              <a:t>Isaac Newton, </a:t>
            </a:r>
            <a:r>
              <a:rPr lang="en-US" sz="1400" i="1" dirty="0" smtClean="0"/>
              <a:t>The Principia. Mathematical Principles of Natural Philosophy. </a:t>
            </a:r>
            <a:r>
              <a:rPr lang="en-US" sz="1400" dirty="0" smtClean="0"/>
              <a:t>A New Translation by I. Bernard Cohen and Anne Whitman … preceded by A Guide to Newton’s Principia (Berkeley: University of California Press, 1999)</a:t>
            </a:r>
            <a:br>
              <a:rPr lang="en-US" sz="1400" dirty="0" smtClean="0"/>
            </a:br>
            <a:r>
              <a:rPr lang="en-US" sz="1400" dirty="0" smtClean="0"/>
              <a:t>(</a:t>
            </a:r>
            <a:r>
              <a:rPr lang="en-US" sz="1400" dirty="0" err="1" smtClean="0"/>
              <a:t>ipv</a:t>
            </a:r>
            <a:r>
              <a:rPr lang="en-US" sz="1400" dirty="0" smtClean="0"/>
              <a:t> de Andrew </a:t>
            </a:r>
            <a:r>
              <a:rPr lang="en-US" sz="1400" dirty="0" err="1" smtClean="0"/>
              <a:t>Motte</a:t>
            </a:r>
            <a:r>
              <a:rPr lang="en-US" sz="1400" dirty="0" smtClean="0"/>
              <a:t> </a:t>
            </a:r>
            <a:r>
              <a:rPr lang="en-US" sz="1400" dirty="0" err="1" smtClean="0"/>
              <a:t>vertaling</a:t>
            </a:r>
            <a:r>
              <a:rPr lang="en-US" sz="1400" dirty="0" smtClean="0"/>
              <a:t> </a:t>
            </a:r>
            <a:r>
              <a:rPr lang="en-US" sz="1400" dirty="0" err="1" smtClean="0"/>
              <a:t>uit</a:t>
            </a:r>
            <a:r>
              <a:rPr lang="en-US" sz="1400" dirty="0" smtClean="0"/>
              <a:t> 1729</a:t>
            </a:r>
            <a:r>
              <a:rPr lang="en-US" sz="1400" dirty="0" smtClean="0"/>
              <a:t>)</a:t>
            </a:r>
          </a:p>
          <a:p>
            <a:endParaRPr lang="nl-NL" sz="1400" dirty="0" smtClean="0"/>
          </a:p>
          <a:p>
            <a:r>
              <a:rPr lang="nl-NL" sz="1400" dirty="0" smtClean="0"/>
              <a:t>Goede inleiding in </a:t>
            </a:r>
            <a:r>
              <a:rPr lang="nl-NL" sz="1400" i="1" dirty="0" smtClean="0"/>
              <a:t>Principia</a:t>
            </a:r>
            <a:r>
              <a:rPr lang="nl-NL" sz="1400" dirty="0" smtClean="0"/>
              <a:t/>
            </a:r>
            <a:br>
              <a:rPr lang="nl-NL" sz="1400" dirty="0" smtClean="0"/>
            </a:br>
            <a:r>
              <a:rPr lang="nl-NL" sz="1400" i="1" dirty="0" smtClean="0"/>
              <a:t>Selections from Newton’s Principia. </a:t>
            </a:r>
            <a:r>
              <a:rPr lang="nl-NL" sz="1400" dirty="0" smtClean="0"/>
              <a:t>Edited and annotated by Dana Densmore (Santa Fe: Green Lion Press, 2004)</a:t>
            </a:r>
          </a:p>
          <a:p>
            <a:endParaRPr lang="en-US" sz="1400" dirty="0" smtClean="0"/>
          </a:p>
          <a:p>
            <a:r>
              <a:rPr lang="en-US" sz="1400" dirty="0" err="1" smtClean="0"/>
              <a:t>Goede</a:t>
            </a:r>
            <a:r>
              <a:rPr lang="en-US" sz="1400" dirty="0" smtClean="0"/>
              <a:t> </a:t>
            </a:r>
            <a:r>
              <a:rPr lang="en-US" sz="1400" dirty="0" err="1" smtClean="0"/>
              <a:t>inleiding</a:t>
            </a:r>
            <a:r>
              <a:rPr lang="en-US" sz="1400" dirty="0" smtClean="0"/>
              <a:t> op Newton</a:t>
            </a:r>
            <a:br>
              <a:rPr lang="en-US" sz="1400" dirty="0" smtClean="0"/>
            </a:br>
            <a:r>
              <a:rPr lang="en-US" sz="1400" dirty="0" smtClean="0"/>
              <a:t>Frans van </a:t>
            </a:r>
            <a:r>
              <a:rPr lang="en-US" sz="1400" dirty="0" err="1" smtClean="0"/>
              <a:t>Lunteren</a:t>
            </a:r>
            <a:r>
              <a:rPr lang="en-US" sz="1400" dirty="0" smtClean="0"/>
              <a:t>, ‘</a:t>
            </a:r>
            <a:r>
              <a:rPr lang="en-US" sz="1400" dirty="0" err="1" smtClean="0"/>
              <a:t>Newtons</a:t>
            </a:r>
            <a:r>
              <a:rPr lang="en-US" sz="1400" dirty="0" smtClean="0"/>
              <a:t> God en </a:t>
            </a:r>
            <a:r>
              <a:rPr lang="en-US" sz="1400" dirty="0" err="1" smtClean="0"/>
              <a:t>Newtons</a:t>
            </a:r>
            <a:r>
              <a:rPr lang="en-US" sz="1400" dirty="0" smtClean="0"/>
              <a:t> </a:t>
            </a:r>
            <a:r>
              <a:rPr lang="en-US" sz="1400" dirty="0" err="1" smtClean="0"/>
              <a:t>gravitatie</a:t>
            </a:r>
            <a:r>
              <a:rPr lang="en-US" sz="1400" dirty="0" smtClean="0"/>
              <a:t>’, in: </a:t>
            </a:r>
            <a:r>
              <a:rPr lang="nl-NL" sz="1400" dirty="0" smtClean="0"/>
              <a:t>Bert Theunissen, Casper Hakfoort, e.a., </a:t>
            </a:r>
            <a:r>
              <a:rPr lang="nl-NL" sz="1400" i="1" dirty="0" smtClean="0"/>
              <a:t>Newtons God &amp; Mendels bastaarden. Nieuwe visies op de 'helden van de wetenschap'</a:t>
            </a:r>
            <a:r>
              <a:rPr lang="nl-NL" sz="1400" dirty="0" smtClean="0"/>
              <a:t>, (Amsterdam: Meulenhoff, 1997)</a:t>
            </a:r>
          </a:p>
          <a:p>
            <a:endParaRPr lang="en-US" sz="1400" smtClean="0"/>
          </a:p>
          <a:p>
            <a:r>
              <a:rPr lang="en-US" sz="1400" smtClean="0"/>
              <a:t>Over </a:t>
            </a:r>
            <a:r>
              <a:rPr lang="en-US" sz="1400" dirty="0" smtClean="0"/>
              <a:t>Thomson:  </a:t>
            </a:r>
            <a:br>
              <a:rPr lang="en-US" sz="1400" dirty="0" smtClean="0"/>
            </a:br>
            <a:r>
              <a:rPr lang="en-US" sz="1400" dirty="0" err="1" smtClean="0"/>
              <a:t>Crosbie</a:t>
            </a:r>
            <a:r>
              <a:rPr lang="en-US" sz="1400" dirty="0" smtClean="0"/>
              <a:t> Smith, </a:t>
            </a:r>
            <a:r>
              <a:rPr lang="en-US" sz="1400" i="1" dirty="0" smtClean="0"/>
              <a:t>The Science of Energy. A Cultural History of Energy Physics in Victorian Britain</a:t>
            </a:r>
            <a:r>
              <a:rPr lang="en-US" sz="1400" dirty="0" smtClean="0"/>
              <a:t> (Chicago: Chicago University Press, 1998)</a:t>
            </a:r>
            <a:endParaRPr lang="en-US" sz="1400" i="1" dirty="0" smtClean="0"/>
          </a:p>
          <a:p>
            <a:endParaRPr lang="nl-NL" sz="1700" dirty="0"/>
          </a:p>
        </p:txBody>
      </p:sp>
      <p:sp>
        <p:nvSpPr>
          <p:cNvPr id="4" name="Slide Number Placeholder 3"/>
          <p:cNvSpPr>
            <a:spLocks noGrp="1"/>
          </p:cNvSpPr>
          <p:nvPr>
            <p:ph type="sldNum" sz="quarter" idx="10"/>
          </p:nvPr>
        </p:nvSpPr>
        <p:spPr/>
        <p:txBody>
          <a:bodyPr/>
          <a:lstStyle/>
          <a:p>
            <a:pPr>
              <a:defRPr/>
            </a:pPr>
            <a:fld id="{5ACC2239-C189-44DC-8D85-5268B3FB1DC0}" type="slidenum">
              <a:rPr lang="nl-NL" smtClean="0"/>
              <a:pPr>
                <a:defRPr/>
              </a:pPr>
              <a:t>12</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0"/>
            <a:r>
              <a:rPr lang="nl-NL" dirty="0" smtClean="0"/>
              <a:t>NL-wiki: </a:t>
            </a:r>
          </a:p>
          <a:p>
            <a:r>
              <a:rPr lang="nl-NL" dirty="0" smtClean="0"/>
              <a:t>De </a:t>
            </a:r>
            <a:r>
              <a:rPr lang="nl-NL" b="1" dirty="0" smtClean="0"/>
              <a:t>gravitatiewet van Isaac Newton</a:t>
            </a:r>
            <a:r>
              <a:rPr lang="nl-NL" dirty="0" smtClean="0"/>
              <a:t> is een natuurwet, die de aantrekking door de zwaartekracht tussen voorwerpen beschrijft. Deze wet staat in Newtons werk </a:t>
            </a:r>
            <a:r>
              <a:rPr lang="nl-NL" i="1" dirty="0" smtClean="0"/>
              <a:t>Philosophiae Naturalis Principia Mathematica</a:t>
            </a:r>
            <a:r>
              <a:rPr lang="nl-NL" dirty="0" smtClean="0"/>
              <a:t> dat hij publiceerde op 5 juli 1687:</a:t>
            </a:r>
          </a:p>
          <a:p>
            <a:r>
              <a:rPr lang="nl-NL" dirty="0" smtClean="0"/>
              <a:t>Elke puntmassa oefent een kracht uit op elke andere puntmassa. Deze kracht is gericht langs de lijn die beide punten verbindt en is evenredig met het product van de massa's en is omgekeerd evenredig met het kwadraat van de afstand tussen beide massa's.</a:t>
            </a:r>
          </a:p>
          <a:p>
            <a:r>
              <a:rPr lang="nl-NL" dirty="0" smtClean="0"/>
              <a:t>Ismaël Bullialdus stelde als eerste een omgekeerde kwadratenwet voor de zwaartekracht voor.</a:t>
            </a:r>
          </a:p>
          <a:p>
            <a:pPr lvl="1"/>
            <a:r>
              <a:rPr lang="nl-NL" dirty="0" smtClean="0"/>
              <a:t>dat is al een stuk beter dan de Engelse wiki:</a:t>
            </a:r>
          </a:p>
          <a:p>
            <a:r>
              <a:rPr lang="en-US" b="1" dirty="0" smtClean="0"/>
              <a:t>Newton's law of universal gravitation</a:t>
            </a:r>
            <a:r>
              <a:rPr lang="en-US" dirty="0" smtClean="0"/>
              <a:t> states that every point mass in the universe attracts every other point mass with a force that is directly proportional to the product of their masses and inversely proportional to the square of the distance between them. This is a general physical law derived from empirical observations by what Newton called induction. </a:t>
            </a:r>
            <a:endParaRPr lang="nl-NL" dirty="0" smtClean="0"/>
          </a:p>
          <a:p>
            <a:r>
              <a:rPr lang="nl-NL" dirty="0" smtClean="0"/>
              <a:t>Over dat ‘derived by induction’ zullen we het nog hebben. </a:t>
            </a:r>
          </a:p>
          <a:p>
            <a:r>
              <a:rPr lang="nl-NL" dirty="0" smtClean="0"/>
              <a:t>De referentie in de NL-wiki klopt echter niet. (afgezien van het onjuiste paginanummer: 956 moet zijn 594) Het lemma verwijst naar de juiste publicatie, namelijk de vertaling van I.B. Cohen en Anne Whitman (UCalPress 1999), maar daar staat iets anders:</a:t>
            </a:r>
          </a:p>
          <a:p>
            <a:r>
              <a:rPr lang="en-US" dirty="0" smtClean="0"/>
              <a:t>‘If toward each of the points of a given sphere there tend equal centripetal forces decreasing in the squared ratio of the distances from the points, I say that this sphere will attract any other homogeneous sphere with a force inversely proportional to the square of the distance between the centers.’</a:t>
            </a:r>
            <a:endParaRPr lang="nl-NL" dirty="0" smtClean="0"/>
          </a:p>
          <a:p>
            <a:r>
              <a:rPr lang="nl-NL" dirty="0" smtClean="0"/>
              <a:t>Het gaat hier inderdaad over aantrekking die omgekeerd evenredig is met het kwadraat van de afstanden. Het gaat niet over puntmassa’s die elkaar aantrekken, maar alleen over het effect van een verzameling punten. Het gaat ook niet over gravitatie, maar over centripetale krachten en over aantrekking. </a:t>
            </a:r>
          </a:p>
          <a:p>
            <a:r>
              <a:rPr lang="nl-NL" dirty="0" smtClean="0"/>
              <a:t>Bovendien noemt Newton het geen ‘wet’. Het is een stelling cq theorema (over het verschil zal ik u niet lastig vallen). Propositie 75/theorema 35 (van boek I van de Principia, om precies te zijn.) En bovendien zou Newton het niet zo snel een ‘natuurwet’ noemen. </a:t>
            </a:r>
          </a:p>
          <a:p>
            <a:r>
              <a:rPr lang="nl-NL" dirty="0" smtClean="0"/>
              <a:t>Sterker nog: ‘de gravitatiewet’ is niet in de Principia te vinden. </a:t>
            </a:r>
          </a:p>
          <a:p>
            <a:endParaRPr lang="nl-NL" dirty="0"/>
          </a:p>
        </p:txBody>
      </p:sp>
      <p:sp>
        <p:nvSpPr>
          <p:cNvPr id="4" name="Slide Number Placeholder 3"/>
          <p:cNvSpPr>
            <a:spLocks noGrp="1"/>
          </p:cNvSpPr>
          <p:nvPr>
            <p:ph type="sldNum" sz="quarter" idx="10"/>
          </p:nvPr>
        </p:nvSpPr>
        <p:spPr/>
        <p:txBody>
          <a:bodyPr/>
          <a:lstStyle/>
          <a:p>
            <a:pPr>
              <a:defRPr/>
            </a:pPr>
            <a:fld id="{5ACC2239-C189-44DC-8D85-5268B3FB1DC0}" type="slidenum">
              <a:rPr lang="nl-NL" smtClean="0"/>
              <a:pPr>
                <a:defRPr/>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nl-NL" dirty="0" smtClean="0"/>
              <a:t>Over </a:t>
            </a:r>
            <a:r>
              <a:rPr lang="nl-NL" dirty="0" smtClean="0"/>
              <a:t>gravitatie wordt pas in boek III gesproken:</a:t>
            </a:r>
          </a:p>
          <a:p>
            <a:r>
              <a:rPr lang="en-US" dirty="0" smtClean="0"/>
              <a:t>prop7/th7: ‘Gravity exists in all bodies universally and is proportional to the quantity of matter in each.’ plus de 2</a:t>
            </a:r>
            <a:r>
              <a:rPr lang="en-US" baseline="30000" dirty="0" smtClean="0"/>
              <a:t>de</a:t>
            </a:r>
            <a:r>
              <a:rPr lang="en-US" dirty="0" smtClean="0"/>
              <a:t> </a:t>
            </a:r>
            <a:r>
              <a:rPr lang="en-US" dirty="0" err="1" smtClean="0"/>
              <a:t>corollarium</a:t>
            </a:r>
            <a:r>
              <a:rPr lang="en-US" dirty="0" smtClean="0"/>
              <a:t> (</a:t>
            </a:r>
            <a:r>
              <a:rPr lang="en-US" dirty="0" err="1" smtClean="0"/>
              <a:t>gevolg</a:t>
            </a:r>
            <a:r>
              <a:rPr lang="en-US" dirty="0" smtClean="0"/>
              <a:t>): ‘The gravitation toward each of the individual equal particles of a body is inversely as the square of the distance of places from those particles. </a:t>
            </a:r>
            <a:r>
              <a:rPr lang="nl-NL" dirty="0" smtClean="0"/>
              <a:t>This is evident by book 1, prop. 74, corol. 3.’</a:t>
            </a:r>
          </a:p>
          <a:p>
            <a:r>
              <a:rPr lang="en-US" dirty="0" smtClean="0"/>
              <a:t>[</a:t>
            </a:r>
            <a:r>
              <a:rPr lang="en-US" dirty="0" err="1" smtClean="0"/>
              <a:t>Dat</a:t>
            </a:r>
            <a:r>
              <a:rPr lang="en-US" dirty="0" smtClean="0"/>
              <a:t> </a:t>
            </a:r>
            <a:r>
              <a:rPr lang="en-US" dirty="0" err="1" smtClean="0"/>
              <a:t>corollarium</a:t>
            </a:r>
            <a:r>
              <a:rPr lang="en-US" dirty="0" smtClean="0"/>
              <a:t> </a:t>
            </a:r>
            <a:r>
              <a:rPr lang="en-US" dirty="0" err="1" smtClean="0"/>
              <a:t>luidt</a:t>
            </a:r>
            <a:r>
              <a:rPr lang="en-US" dirty="0" smtClean="0"/>
              <a:t> (</a:t>
            </a:r>
            <a:r>
              <a:rPr lang="en-US" dirty="0" err="1" smtClean="0"/>
              <a:t>dus</a:t>
            </a:r>
            <a:r>
              <a:rPr lang="en-US" dirty="0" smtClean="0"/>
              <a:t> </a:t>
            </a:r>
            <a:r>
              <a:rPr lang="en-US" dirty="0" err="1" smtClean="0"/>
              <a:t>niet</a:t>
            </a:r>
            <a:r>
              <a:rPr lang="en-US" dirty="0" smtClean="0"/>
              <a:t> </a:t>
            </a:r>
            <a:r>
              <a:rPr lang="en-US" dirty="0" err="1" smtClean="0"/>
              <a:t>naar</a:t>
            </a:r>
            <a:r>
              <a:rPr lang="en-US" dirty="0" smtClean="0"/>
              <a:t> </a:t>
            </a:r>
            <a:r>
              <a:rPr lang="en-US" dirty="0" err="1" smtClean="0"/>
              <a:t>stelling</a:t>
            </a:r>
            <a:r>
              <a:rPr lang="en-US" dirty="0" smtClean="0"/>
              <a:t> 75, </a:t>
            </a:r>
            <a:r>
              <a:rPr lang="en-US" dirty="0" err="1" smtClean="0"/>
              <a:t>zoals</a:t>
            </a:r>
            <a:r>
              <a:rPr lang="en-US" dirty="0" smtClean="0"/>
              <a:t> de NL-Wiki het </a:t>
            </a:r>
            <a:r>
              <a:rPr lang="en-US" dirty="0" err="1" smtClean="0"/>
              <a:t>wil</a:t>
            </a:r>
            <a:r>
              <a:rPr lang="en-US" dirty="0" smtClean="0"/>
              <a:t>): ‘If a </a:t>
            </a:r>
            <a:r>
              <a:rPr lang="en-US" dirty="0" err="1" smtClean="0"/>
              <a:t>corpuscule</a:t>
            </a:r>
            <a:r>
              <a:rPr lang="en-US" dirty="0" smtClean="0"/>
              <a:t> placed outside a homogeneous sphere is attracted by a force inversely proportional to the square of the distance of the corpuscle from the center of the sphere, and the sphere consists of attracting particles, the force of each particle will decrease in the squared ratio of the distance from the particle.’ </a:t>
            </a:r>
            <a:r>
              <a:rPr lang="nl-NL" dirty="0" smtClean="0"/>
              <a:t>]</a:t>
            </a:r>
          </a:p>
          <a:p>
            <a:r>
              <a:rPr lang="nl-NL" dirty="0" smtClean="0"/>
              <a:t>Kortom. Newton bewijst in de Principia wel degelijk wat wij de gravitatiewet noemen, maar doet dat op weloverwogen en gestructureerde manier. Het is de moeite waard om wat preciezer te kijken hoe hij dat doet. </a:t>
            </a:r>
          </a:p>
          <a:p>
            <a:r>
              <a:rPr lang="nl-NL" dirty="0" smtClean="0"/>
              <a:t>Wat hij bewijst is het volgende: de kracht die zwaarte hier op aarde veroorzaakt houdt ook de maan in zijn baan om de aarde en de planeten in hun baan om de zon, is dus universeel en geldt voor elk lichaam cq puntmassa.</a:t>
            </a:r>
          </a:p>
          <a:p>
            <a:r>
              <a:rPr lang="nl-NL" dirty="0" smtClean="0"/>
              <a:t>Aardse zwaartkracht was een welbekend verschijnsel. Het was tegen die tijd (halverwege de zeventiende eeuw) ook goed begrepen: de analyses van vrije val door Galilei, en van de slingerbeweging door Christiaan Huygens. En de precieze bepaling van de valversnelling door Huygens. De revolutionaire stap die Newton zette was aan te tonen dat diezelfde zwaartekracht niet alleen een appel doet vallen en een slinger doet slingeren, maar ook de maan in zijn baan houdt. En dat deed hij op een uiterst inventieve manier. </a:t>
            </a:r>
          </a:p>
          <a:p>
            <a:endParaRPr lang="nl-NL" dirty="0"/>
          </a:p>
        </p:txBody>
      </p:sp>
      <p:sp>
        <p:nvSpPr>
          <p:cNvPr id="4" name="Slide Number Placeholder 3"/>
          <p:cNvSpPr>
            <a:spLocks noGrp="1"/>
          </p:cNvSpPr>
          <p:nvPr>
            <p:ph type="sldNum" sz="quarter" idx="10"/>
          </p:nvPr>
        </p:nvSpPr>
        <p:spPr/>
        <p:txBody>
          <a:bodyPr/>
          <a:lstStyle/>
          <a:p>
            <a:pPr>
              <a:defRPr/>
            </a:pPr>
            <a:fld id="{5ACC2239-C189-44DC-8D85-5268B3FB1DC0}" type="slidenum">
              <a:rPr lang="nl-NL" smtClean="0"/>
              <a:pPr>
                <a:defRPr/>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r>
              <a:rPr lang="nl-NL" dirty="0" smtClean="0"/>
              <a:t>Hoe bewijst Newton dat de aardse zwaartekracht de maan in zijn baan houdt?</a:t>
            </a:r>
          </a:p>
          <a:p>
            <a:r>
              <a:rPr lang="en-US" dirty="0" err="1" smtClean="0"/>
              <a:t>Stelling</a:t>
            </a:r>
            <a:r>
              <a:rPr lang="en-US" dirty="0" smtClean="0"/>
              <a:t> 4/Th.4, Book III van de Principia. ‘The moon gravitates toward the earth and by the force of gravity is always drawn back from rectilinear motion and kept in its orbit’</a:t>
            </a:r>
            <a:endParaRPr lang="nl-NL" dirty="0" smtClean="0"/>
          </a:p>
          <a:p>
            <a:r>
              <a:rPr lang="nl-NL" dirty="0" smtClean="0"/>
              <a:t>Bewijs: laat de maan op de aarde vallen. De befaamde ‘maantest’. </a:t>
            </a:r>
          </a:p>
          <a:p>
            <a:pPr lvl="0"/>
            <a:r>
              <a:rPr lang="nl-NL" dirty="0" smtClean="0"/>
              <a:t>stappen: </a:t>
            </a:r>
          </a:p>
          <a:p>
            <a:r>
              <a:rPr lang="nl-NL" dirty="0" smtClean="0"/>
              <a:t>(1) berekening van de (versnellende) centripetale kracht van de maan in zijn baan</a:t>
            </a:r>
          </a:p>
          <a:p>
            <a:r>
              <a:rPr lang="nl-NL" dirty="0" smtClean="0"/>
              <a:t>(2) bepaling van de versnellende kracht op de maan bij het oppervlak van de aarde</a:t>
            </a:r>
          </a:p>
          <a:p>
            <a:r>
              <a:rPr lang="nl-NL" dirty="0" smtClean="0"/>
              <a:t>(3) bepaling van de versnellende kracht op een steen bij het oppervlak van de aarde</a:t>
            </a:r>
          </a:p>
          <a:p>
            <a:r>
              <a:rPr lang="en-US" dirty="0" smtClean="0"/>
              <a:t>‘And therefore that force by which the moon is kept in its orbit, in descending from the moon’s orbit to the surface of the earth, comes out equal to the force of gravity here on earth, and so (by rules 1 and 2) is that very force which we generally call gravity.’ </a:t>
            </a:r>
            <a:endParaRPr lang="nl-NL" dirty="0" smtClean="0"/>
          </a:p>
          <a:p>
            <a:r>
              <a:rPr lang="nl-NL" dirty="0" smtClean="0"/>
              <a:t>Ik kan hier niet alle details van de drie stappen uitleggen. </a:t>
            </a:r>
          </a:p>
          <a:p>
            <a:r>
              <a:rPr lang="en-US" dirty="0" err="1" smtClean="0"/>
              <a:t>Als</a:t>
            </a:r>
            <a:r>
              <a:rPr lang="en-US" dirty="0" smtClean="0"/>
              <a:t> Newton </a:t>
            </a:r>
            <a:r>
              <a:rPr lang="en-US" dirty="0" err="1" smtClean="0"/>
              <a:t>zo</a:t>
            </a:r>
            <a:r>
              <a:rPr lang="en-US" dirty="0" smtClean="0"/>
              <a:t> </a:t>
            </a:r>
            <a:r>
              <a:rPr lang="en-US" dirty="0" err="1" smtClean="0"/>
              <a:t>ver</a:t>
            </a:r>
            <a:r>
              <a:rPr lang="en-US" dirty="0" smtClean="0"/>
              <a:t> is, </a:t>
            </a:r>
            <a:r>
              <a:rPr lang="en-US" dirty="0" err="1" smtClean="0"/>
              <a:t>kan</a:t>
            </a:r>
            <a:r>
              <a:rPr lang="en-US" dirty="0" smtClean="0"/>
              <a:t> in </a:t>
            </a:r>
            <a:r>
              <a:rPr lang="en-US" dirty="0" err="1" smtClean="0"/>
              <a:t>hij</a:t>
            </a:r>
            <a:r>
              <a:rPr lang="en-US" dirty="0" smtClean="0"/>
              <a:t> </a:t>
            </a:r>
            <a:r>
              <a:rPr lang="en-US" dirty="0" err="1" smtClean="0"/>
              <a:t>een</a:t>
            </a:r>
            <a:r>
              <a:rPr lang="en-US" dirty="0" smtClean="0"/>
              <a:t> ‘</a:t>
            </a:r>
            <a:r>
              <a:rPr lang="en-US" dirty="0" err="1" smtClean="0"/>
              <a:t>scholium</a:t>
            </a:r>
            <a:r>
              <a:rPr lang="en-US" dirty="0" smtClean="0"/>
              <a:t>’ </a:t>
            </a:r>
            <a:r>
              <a:rPr lang="en-US" dirty="0" err="1" smtClean="0"/>
              <a:t>zeggen</a:t>
            </a:r>
            <a:r>
              <a:rPr lang="en-US" dirty="0" smtClean="0"/>
              <a:t>: ‘Therefore, since both forces – namely, those of heavy bodies and those of the moons – are directed toward the center of the earth and are similar to each other and equal, they will (by rules 1 and 2) have the same cause. And therefore that force by which the moon is kept in its orbit is the very one that we generally call gravity. For if this were not so, the little moon at the top of a mountain must either be lacking in gravity or else fall twice as fast as heavy bodies generally do.’</a:t>
            </a:r>
            <a:endParaRPr lang="nl-NL" dirty="0" smtClean="0"/>
          </a:p>
          <a:p>
            <a:r>
              <a:rPr lang="en-US" dirty="0" smtClean="0"/>
              <a:t>(en het </a:t>
            </a:r>
            <a:r>
              <a:rPr lang="en-US" dirty="0" err="1" smtClean="0"/>
              <a:t>scholium</a:t>
            </a:r>
            <a:r>
              <a:rPr lang="en-US" dirty="0" smtClean="0"/>
              <a:t> </a:t>
            </a:r>
            <a:r>
              <a:rPr lang="en-US" dirty="0" err="1" smtClean="0"/>
              <a:t>na</a:t>
            </a:r>
            <a:r>
              <a:rPr lang="en-US" dirty="0" smtClean="0"/>
              <a:t> pr.5) ‘Hitherto we have called ‘centripetal’ that force by which celestial bodies are kept in their orbits. It is now established that this force is gravity, and therefore we shall call it gravity from now on.’ </a:t>
            </a:r>
            <a:endParaRPr lang="nl-NL" dirty="0" smtClean="0"/>
          </a:p>
          <a:p>
            <a:endParaRPr lang="nl-NL" dirty="0"/>
          </a:p>
        </p:txBody>
      </p:sp>
      <p:sp>
        <p:nvSpPr>
          <p:cNvPr id="4" name="Slide Number Placeholder 3"/>
          <p:cNvSpPr>
            <a:spLocks noGrp="1"/>
          </p:cNvSpPr>
          <p:nvPr>
            <p:ph type="sldNum" sz="quarter" idx="10"/>
          </p:nvPr>
        </p:nvSpPr>
        <p:spPr/>
        <p:txBody>
          <a:bodyPr/>
          <a:lstStyle/>
          <a:p>
            <a:pPr>
              <a:defRPr/>
            </a:pPr>
            <a:fld id="{5ACC2239-C189-44DC-8D85-5268B3FB1DC0}" type="slidenum">
              <a:rPr lang="nl-NL" smtClean="0"/>
              <a:pPr>
                <a:defRPr/>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nl-NL" dirty="0" smtClean="0"/>
              <a:t>De maantest is gebouwd op drie elementen: </a:t>
            </a:r>
          </a:p>
          <a:p>
            <a:pPr lvl="0"/>
            <a:r>
              <a:rPr lang="nl-NL" dirty="0" smtClean="0"/>
              <a:t>de regels van het filosoferen (regulae philosophandi) waarmee boek III opent. </a:t>
            </a:r>
            <a:r>
              <a:rPr lang="en-US" dirty="0" smtClean="0"/>
              <a:t>Newton </a:t>
            </a:r>
            <a:r>
              <a:rPr lang="en-US" dirty="0" err="1" smtClean="0"/>
              <a:t>verwijst</a:t>
            </a:r>
            <a:r>
              <a:rPr lang="en-US" dirty="0" smtClean="0"/>
              <a:t> </a:t>
            </a:r>
            <a:r>
              <a:rPr lang="en-US" dirty="0" err="1" smtClean="0"/>
              <a:t>naar</a:t>
            </a:r>
            <a:r>
              <a:rPr lang="en-US" dirty="0" smtClean="0"/>
              <a:t> twee </a:t>
            </a:r>
            <a:r>
              <a:rPr lang="en-US" dirty="0" err="1" smtClean="0"/>
              <a:t>daarvan</a:t>
            </a:r>
            <a:r>
              <a:rPr lang="en-US" dirty="0" smtClean="0"/>
              <a:t> </a:t>
            </a:r>
            <a:r>
              <a:rPr lang="en-US" dirty="0" err="1" smtClean="0"/>
              <a:t>expliciet</a:t>
            </a:r>
            <a:r>
              <a:rPr lang="en-US" dirty="0" smtClean="0"/>
              <a:t>: </a:t>
            </a:r>
            <a:br>
              <a:rPr lang="en-US" dirty="0" smtClean="0"/>
            </a:br>
            <a:r>
              <a:rPr lang="en-US" dirty="0" smtClean="0"/>
              <a:t>‘No more causes of natural things should be admitted than are both true and sufficient to explain their phenomena.’ – het </a:t>
            </a:r>
            <a:r>
              <a:rPr lang="en-US" dirty="0" err="1" smtClean="0"/>
              <a:t>scheermes</a:t>
            </a:r>
            <a:r>
              <a:rPr lang="en-US" dirty="0" smtClean="0"/>
              <a:t> van Ockham. </a:t>
            </a:r>
            <a:br>
              <a:rPr lang="en-US" dirty="0" smtClean="0"/>
            </a:br>
            <a:r>
              <a:rPr lang="en-US" dirty="0" smtClean="0"/>
              <a:t>‘the causes assigned to natural effects of the same kind must be, so far as possible, the same’ – </a:t>
            </a:r>
            <a:r>
              <a:rPr lang="en-US" dirty="0" err="1" smtClean="0"/>
              <a:t>ofwel</a:t>
            </a:r>
            <a:r>
              <a:rPr lang="en-US" dirty="0" smtClean="0"/>
              <a:t> </a:t>
            </a:r>
            <a:r>
              <a:rPr lang="en-US" dirty="0" err="1" smtClean="0"/>
              <a:t>als</a:t>
            </a:r>
            <a:r>
              <a:rPr lang="en-US" dirty="0" smtClean="0"/>
              <a:t> de </a:t>
            </a:r>
            <a:r>
              <a:rPr lang="en-US" dirty="0" err="1" smtClean="0"/>
              <a:t>gevolgen</a:t>
            </a:r>
            <a:r>
              <a:rPr lang="en-US" dirty="0" smtClean="0"/>
              <a:t> </a:t>
            </a:r>
            <a:r>
              <a:rPr lang="en-US" dirty="0" err="1" smtClean="0"/>
              <a:t>hetzelfde</a:t>
            </a:r>
            <a:r>
              <a:rPr lang="en-US" dirty="0" smtClean="0"/>
              <a:t> </a:t>
            </a:r>
            <a:r>
              <a:rPr lang="en-US" dirty="0" err="1" smtClean="0"/>
              <a:t>zijn</a:t>
            </a:r>
            <a:r>
              <a:rPr lang="en-US" dirty="0" smtClean="0"/>
              <a:t> </a:t>
            </a:r>
            <a:r>
              <a:rPr lang="en-US" dirty="0" err="1" smtClean="0"/>
              <a:t>moeten</a:t>
            </a:r>
            <a:r>
              <a:rPr lang="en-US" dirty="0" smtClean="0"/>
              <a:t> de </a:t>
            </a:r>
            <a:r>
              <a:rPr lang="en-US" dirty="0" err="1" smtClean="0"/>
              <a:t>oorzaken</a:t>
            </a:r>
            <a:r>
              <a:rPr lang="en-US" dirty="0" smtClean="0"/>
              <a:t> </a:t>
            </a:r>
            <a:r>
              <a:rPr lang="en-US" dirty="0" err="1" smtClean="0"/>
              <a:t>hetzelfde</a:t>
            </a:r>
            <a:r>
              <a:rPr lang="en-US" dirty="0" smtClean="0"/>
              <a:t> </a:t>
            </a:r>
            <a:r>
              <a:rPr lang="en-US" dirty="0" err="1" smtClean="0"/>
              <a:t>zijn</a:t>
            </a:r>
            <a:r>
              <a:rPr lang="en-US" dirty="0" smtClean="0"/>
              <a:t>.</a:t>
            </a:r>
            <a:endParaRPr lang="nl-NL" dirty="0" smtClean="0"/>
          </a:p>
          <a:p>
            <a:pPr lvl="0"/>
            <a:r>
              <a:rPr lang="nl-NL" dirty="0" smtClean="0"/>
              <a:t>de ‘phenomena’. De empirische gegevens ten aanzien van de bewegingen van de aarde, de maan, de planeten enzovoort</a:t>
            </a:r>
          </a:p>
          <a:p>
            <a:pPr lvl="0"/>
            <a:r>
              <a:rPr lang="nl-NL" dirty="0" smtClean="0"/>
              <a:t>de bewegingstheorie van boek I. </a:t>
            </a:r>
            <a:br>
              <a:rPr lang="nl-NL" dirty="0" smtClean="0"/>
            </a:br>
            <a:r>
              <a:rPr lang="nl-NL" dirty="0" smtClean="0"/>
              <a:t>Daarin bewijst Newton onder meer (I-1) voor een voorwerp dat door een centrale kracht in een baan gehouden wordt dat de straal waarlangs de kracht werkt in gelijke tijden gelijke oppervlakken beschrijft (de perkenwet); en (I-4) de centripetale kracht van een voorwerp in eenparige cirkelbeweging is omgekeerd evenredig met het kwadraat van de afstand. </a:t>
            </a:r>
          </a:p>
          <a:p>
            <a:endParaRPr lang="nl-NL" dirty="0"/>
          </a:p>
        </p:txBody>
      </p:sp>
      <p:sp>
        <p:nvSpPr>
          <p:cNvPr id="4" name="Slide Number Placeholder 3"/>
          <p:cNvSpPr>
            <a:spLocks noGrp="1"/>
          </p:cNvSpPr>
          <p:nvPr>
            <p:ph type="sldNum" sz="quarter" idx="10"/>
          </p:nvPr>
        </p:nvSpPr>
        <p:spPr/>
        <p:txBody>
          <a:bodyPr/>
          <a:lstStyle/>
          <a:p>
            <a:pPr>
              <a:defRPr/>
            </a:pPr>
            <a:fld id="{5ACC2239-C189-44DC-8D85-5268B3FB1DC0}" type="slidenum">
              <a:rPr lang="nl-NL" smtClean="0"/>
              <a:pPr>
                <a:defRPr/>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nl-NL" dirty="0" smtClean="0"/>
              <a:t>De bewegingstheorie van Boek 1 is zuiver wiskundig. Alle begrippen zijn abstract en er worden geen uitspraken gedaan over de realiteit ervan.</a:t>
            </a:r>
            <a:br>
              <a:rPr lang="nl-NL" dirty="0" smtClean="0"/>
            </a:br>
            <a:r>
              <a:rPr lang="nl-NL" dirty="0" smtClean="0"/>
              <a:t>Tekenend is de perkenwet: die wordt in zijn algemeenheid voor een willekeurige centrale kracht en een willekeurige baan bewezen. (Op zich al een staaltje van de kracht van Newtons theorie!) Maar geen enkele verwijzing naar planeten, ellipsen of wat dan ook. </a:t>
            </a:r>
          </a:p>
          <a:p>
            <a:r>
              <a:rPr lang="nl-NL" dirty="0" smtClean="0"/>
              <a:t>Dit is bewust. In Boek I leidt Newton een zuiver wiskundige theorie van beweging af en doet dat op een zuiver wiskundige manier. Hij begint met definities (massa, beweging, kracht), vervolgens axioma’s, en dan kan hij stellingen afleiden. </a:t>
            </a:r>
          </a:p>
          <a:p>
            <a:r>
              <a:rPr lang="nl-NL" dirty="0" smtClean="0"/>
              <a:t>(Hetzelfde geldt voor Boek 2, maar daar gaat het over beweging in weerstandbiedende media, vloeistofdynamica dus, eveneens in zuiver wiskundige zin.)</a:t>
            </a:r>
          </a:p>
          <a:p>
            <a:r>
              <a:rPr lang="nl-NL" dirty="0" smtClean="0"/>
              <a:t>Deze theorie staat dus los van enige empirisch fundament, en ook los van fysische claims over de aard van voorwerpen, bewegingen en krachten. </a:t>
            </a:r>
          </a:p>
          <a:p>
            <a:r>
              <a:rPr lang="nl-NL" dirty="0" smtClean="0"/>
              <a:t>In Boek 1 vinden we de enige </a:t>
            </a:r>
            <a:r>
              <a:rPr lang="nl-NL" i="1" dirty="0" smtClean="0"/>
              <a:t>wetten</a:t>
            </a:r>
            <a:r>
              <a:rPr lang="nl-NL" dirty="0" smtClean="0"/>
              <a:t> van de Principia, de wetten van Newton: traagheid, f=m.a (eigenlijk: kracht is evenredig met impulsverandering), actie = -reactie. </a:t>
            </a:r>
          </a:p>
          <a:p>
            <a:r>
              <a:rPr lang="nl-NL" dirty="0" smtClean="0"/>
              <a:t>Deze wetten zijn de axioma’s van de bewegingstheorie. Axiomata, sive Leges Motus</a:t>
            </a:r>
          </a:p>
          <a:p>
            <a:r>
              <a:rPr lang="nl-NL" dirty="0" smtClean="0"/>
              <a:t>Dat is vreemd: de wetten zijn geen uitspraken over de aard van de natuur, maar wiskundige vooronderstellingen. (Noodzakelijke vooronderstellingen weliswaar, maar toch.)</a:t>
            </a:r>
          </a:p>
          <a:p>
            <a:endParaRPr lang="nl-NL" dirty="0"/>
          </a:p>
        </p:txBody>
      </p:sp>
      <p:sp>
        <p:nvSpPr>
          <p:cNvPr id="4" name="Slide Number Placeholder 3"/>
          <p:cNvSpPr>
            <a:spLocks noGrp="1"/>
          </p:cNvSpPr>
          <p:nvPr>
            <p:ph type="sldNum" sz="quarter" idx="10"/>
          </p:nvPr>
        </p:nvSpPr>
        <p:spPr/>
        <p:txBody>
          <a:bodyPr/>
          <a:lstStyle/>
          <a:p>
            <a:pPr>
              <a:defRPr/>
            </a:pPr>
            <a:fld id="{5ACC2239-C189-44DC-8D85-5268B3FB1DC0}" type="slidenum">
              <a:rPr lang="nl-NL" smtClean="0"/>
              <a:pPr>
                <a:defRPr/>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Newton bouwt een zorgvuldig gebouw. Hij leidt eerst een theorie van beweging af – op basis van zijn bewegingswetten – en laat vervolgens zien dat deze theorie consistent is met de bewegingen zoals wij die om ons heen zien. Dat betekent dat die bewegingstheorie de oorzaken van de waarneembare bewegingen ontsluiten. Met als belangrijkste conclusie dat de aardse gravitatie de maan in zijn baan houdt en dat deze gravitatie universeel is: elke massa graviteert zoals de aarde dat doet. </a:t>
            </a:r>
          </a:p>
          <a:p>
            <a:r>
              <a:rPr lang="nl-NL" dirty="0" smtClean="0"/>
              <a:t>Hiermee laat hij zien dat je met wiskunde de oorzaken van de verschijnselen kunt achterhalen. Ofwel: dat je wetenschap op een wiskundige manier kunt bedrijven. Dat was revolutionair. Daarvoor had hij die regels voor het filosoferen nodig, omdat anders de stap van ‘eenheid in bewegingen’ = ‘eenheid in krachten’ niet kon zetten. Aan mathematische fysica liggen dus filosofische uitgangspunten over de aard van de natuur en van kennis ten grondslag. </a:t>
            </a:r>
          </a:p>
          <a:p>
            <a:r>
              <a:rPr lang="nl-NL" dirty="0" smtClean="0"/>
              <a:t>De titel van het werk maakt de inzet duidelijk: Wiskundige beginselen van de natuurfilosofie. </a:t>
            </a:r>
          </a:p>
        </p:txBody>
      </p:sp>
      <p:sp>
        <p:nvSpPr>
          <p:cNvPr id="4" name="Slide Number Placeholder 3"/>
          <p:cNvSpPr>
            <a:spLocks noGrp="1"/>
          </p:cNvSpPr>
          <p:nvPr>
            <p:ph type="sldNum" sz="quarter" idx="10"/>
          </p:nvPr>
        </p:nvSpPr>
        <p:spPr/>
        <p:txBody>
          <a:bodyPr/>
          <a:lstStyle/>
          <a:p>
            <a:pPr>
              <a:defRPr/>
            </a:pPr>
            <a:fld id="{5ACC2239-C189-44DC-8D85-5268B3FB1DC0}" type="slidenum">
              <a:rPr lang="nl-NL" smtClean="0"/>
              <a:pPr>
                <a:defRPr/>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nl-NL" dirty="0" smtClean="0"/>
              <a:t>Wat zijn nu die wetten van Newton? </a:t>
            </a:r>
            <a:br>
              <a:rPr lang="nl-NL" dirty="0" smtClean="0"/>
            </a:br>
            <a:r>
              <a:rPr lang="nl-NL" dirty="0" smtClean="0"/>
              <a:t>Allereerst: het zijn axioma’s van een wiskundige systeem. </a:t>
            </a:r>
            <a:br>
              <a:rPr lang="nl-NL" dirty="0" smtClean="0"/>
            </a:br>
            <a:r>
              <a:rPr lang="nl-NL" dirty="0" smtClean="0"/>
              <a:t>Ten tweede: het is een directe verwijzing naar de filosofie van René Descartes, die het begrip ‘natuurwet’ introduceerde. (In zijn Principia Philosophiae in 1644) </a:t>
            </a:r>
          </a:p>
          <a:p>
            <a:r>
              <a:rPr lang="nl-NL" dirty="0" smtClean="0"/>
              <a:t>Dat was een heel nieuwe kijk op de natuur: de verschijnselen niet beschrijven in termen van oorzaken en essenties, maar in termen effecten. </a:t>
            </a:r>
          </a:p>
          <a:p>
            <a:r>
              <a:rPr lang="nl-NL" dirty="0" smtClean="0"/>
              <a:t>Dat heeft alles te maken met de nieuwe kijk op de natuur van René Descartes: de essentie van de natuur is kwantitatief, en dus wiskundig. </a:t>
            </a:r>
          </a:p>
          <a:p>
            <a:r>
              <a:rPr lang="nl-NL" dirty="0" smtClean="0"/>
              <a:t>Terugkijkend kun je stellen dat een heleboel ‘wetten’ pas later wetten zijn gaan heten. Voorbeelden: de sinuswet van de breking en de gravitatiewet. Toendertijd waren het regels of stellingen, om een meetkundige constructie te maken. Ofwel: hoe je er aan rekent. (Dat zie je ook in de Principia, Newton vertelt over kracht in de eerste plaats hoe je het meet.)</a:t>
            </a:r>
          </a:p>
          <a:p>
            <a:r>
              <a:rPr lang="nl-NL" dirty="0" smtClean="0"/>
              <a:t>Een wet vertelt dus niet wat iets </a:t>
            </a:r>
            <a:r>
              <a:rPr lang="nl-NL" i="1" dirty="0" smtClean="0"/>
              <a:t>is</a:t>
            </a:r>
            <a:r>
              <a:rPr lang="nl-NL" dirty="0" smtClean="0"/>
              <a:t>, maar wat het </a:t>
            </a:r>
            <a:r>
              <a:rPr lang="nl-NL" i="1" dirty="0" smtClean="0"/>
              <a:t>doet</a:t>
            </a:r>
            <a:r>
              <a:rPr lang="nl-NL" dirty="0" smtClean="0"/>
              <a:t>. </a:t>
            </a:r>
          </a:p>
          <a:p>
            <a:r>
              <a:rPr lang="nl-NL" dirty="0" smtClean="0"/>
              <a:t>Met de gravitatiewet was dat direct het probleem. Newton kon niet uitleggen wat gravitatie </a:t>
            </a:r>
            <a:r>
              <a:rPr lang="nl-NL" i="1" dirty="0" smtClean="0"/>
              <a:t>is</a:t>
            </a:r>
            <a:r>
              <a:rPr lang="nl-NL" dirty="0" smtClean="0"/>
              <a:t>, maar hij vond dat ook niet nodig. Hij wist immers hoe het werkte? Dat was voldoende. Met het begrip gravitatie – en de werking ervan in termen van de omgekeerde verhouding tot het kwadraat van de afstand – kon hij uitleggen hoe de planeten en manen in hun baan blijven. Dat was de vraag waar hij antwoord op zocht, en had gevonden. </a:t>
            </a:r>
          </a:p>
          <a:p>
            <a:r>
              <a:rPr lang="nl-NL" dirty="0" smtClean="0"/>
              <a:t>Over de aard en oorzaken moesten toekomstige wetenschappers zich het hoofd maar breken. Dat deden ze, en ze zijn er nog steeds niet over uit. En dat is geen probleem, want wij vinden het volstrekt vanzelfsprekend om de natuur te begrijpen in haar werkingen. </a:t>
            </a:r>
          </a:p>
          <a:p>
            <a:r>
              <a:rPr lang="nl-NL" dirty="0" smtClean="0"/>
              <a:t>Het begrip ‘natuurwet’ heeft dus alles te maken met de nieuwe, wiskundige manier om de natuur begrijpen. </a:t>
            </a:r>
          </a:p>
          <a:p>
            <a:endParaRPr lang="nl-NL" dirty="0" smtClean="0"/>
          </a:p>
          <a:p>
            <a:r>
              <a:rPr lang="nl-NL" dirty="0" smtClean="0"/>
              <a:t>150 jaar later is dit allemaal geen probleem meer. Het idee om de natuur wiskundig te begrijpen is vanzelfsprekend geworden. Dat wil echter niet zeggen dat het vinden van ‘wetten van de natuur’ automatisch gaat. Nog altijd gaat daar werk in zitten. En ook in de negentiende eeuw verandert de kijk op de natuur en op de natuur wetenschap. Daarvoor het voorbeeld van de wet van behoud van energie. </a:t>
            </a:r>
            <a:br>
              <a:rPr lang="nl-NL" dirty="0" smtClean="0"/>
            </a:br>
            <a:r>
              <a:rPr lang="nl-NL" dirty="0" smtClean="0"/>
              <a:t>In de zeventiende eeuw was de vraag: wat houdt de planeten in hun baan? Het antwoord van Newton: gravitatie, volgens de regel dat massa’s elkaar aantrekken met een kracht ....</a:t>
            </a:r>
            <a:br>
              <a:rPr lang="nl-NL" dirty="0" smtClean="0"/>
            </a:br>
            <a:r>
              <a:rPr lang="nl-NL" dirty="0" smtClean="0"/>
              <a:t>Nu, in de negentiende eeuw was de vraag: hoe kun je met warmte beweging opwekken? </a:t>
            </a:r>
            <a:br>
              <a:rPr lang="nl-NL" dirty="0" smtClean="0"/>
            </a:br>
            <a:r>
              <a:rPr lang="nl-NL" dirty="0" smtClean="0"/>
              <a:t>Dat was de vraag waar William Thomson zich in de jaren 1840 op stortte.</a:t>
            </a:r>
          </a:p>
        </p:txBody>
      </p:sp>
      <p:sp>
        <p:nvSpPr>
          <p:cNvPr id="4" name="Slide Number Placeholder 3"/>
          <p:cNvSpPr>
            <a:spLocks noGrp="1"/>
          </p:cNvSpPr>
          <p:nvPr>
            <p:ph type="sldNum" sz="quarter" idx="10"/>
          </p:nvPr>
        </p:nvSpPr>
        <p:spPr/>
        <p:txBody>
          <a:bodyPr/>
          <a:lstStyle/>
          <a:p>
            <a:pPr>
              <a:defRPr/>
            </a:pPr>
            <a:fld id="{5ACC2239-C189-44DC-8D85-5268B3FB1DC0}" type="slidenum">
              <a:rPr lang="nl-NL" smtClean="0"/>
              <a:pPr>
                <a:defRPr/>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nl-NL" dirty="0" smtClean="0"/>
              <a:t>Carnot. Een theorie van de warmte machine. </a:t>
            </a:r>
          </a:p>
          <a:p>
            <a:r>
              <a:rPr lang="en-US" i="1" dirty="0" err="1" smtClean="0"/>
              <a:t>Réflexions</a:t>
            </a:r>
            <a:r>
              <a:rPr lang="en-US" i="1" dirty="0" smtClean="0"/>
              <a:t> </a:t>
            </a:r>
            <a:r>
              <a:rPr lang="en-US" i="1" dirty="0" err="1" smtClean="0"/>
              <a:t>sur</a:t>
            </a:r>
            <a:r>
              <a:rPr lang="en-US" i="1" dirty="0" smtClean="0"/>
              <a:t> la puissance </a:t>
            </a:r>
            <a:r>
              <a:rPr lang="en-US" i="1" dirty="0" err="1" smtClean="0"/>
              <a:t>motrice</a:t>
            </a:r>
            <a:r>
              <a:rPr lang="en-US" i="1" dirty="0" smtClean="0"/>
              <a:t> du </a:t>
            </a:r>
            <a:r>
              <a:rPr lang="en-US" i="1" dirty="0" err="1" smtClean="0"/>
              <a:t>feu</a:t>
            </a:r>
            <a:r>
              <a:rPr lang="en-US" dirty="0" smtClean="0"/>
              <a:t> (1824). </a:t>
            </a:r>
            <a:r>
              <a:rPr lang="nl-NL" dirty="0" smtClean="0"/>
              <a:t>Ideale warmtemachine, vergelijking met watermolen. Warmte is hierbij een stof: calorie. </a:t>
            </a:r>
          </a:p>
          <a:p>
            <a:pPr lvl="1"/>
            <a:r>
              <a:rPr lang="nl-NL" dirty="0" smtClean="0"/>
              <a:t> warmte verricht arbeid bij stromen van warm naar koud</a:t>
            </a:r>
          </a:p>
          <a:p>
            <a:pPr lvl="1"/>
            <a:r>
              <a:rPr lang="nl-NL" dirty="0" smtClean="0"/>
              <a:t> warmte blijft behouden: </a:t>
            </a:r>
            <a:r>
              <a:rPr lang="nl-NL" i="1" dirty="0" smtClean="0"/>
              <a:t>gebruikt</a:t>
            </a:r>
            <a:r>
              <a:rPr lang="nl-NL" dirty="0" smtClean="0"/>
              <a:t> voor beweging</a:t>
            </a:r>
          </a:p>
          <a:p>
            <a:pPr lvl="1"/>
            <a:r>
              <a:rPr lang="nl-NL" dirty="0" smtClean="0"/>
              <a:t> ideale warmtemachine is reversibel</a:t>
            </a:r>
          </a:p>
          <a:p>
            <a:pPr lvl="1"/>
            <a:r>
              <a:rPr lang="nl-NL" dirty="0" smtClean="0"/>
              <a:t> rendement is functie van temperatuurverschil (maar welke?)</a:t>
            </a:r>
          </a:p>
          <a:p>
            <a:r>
              <a:rPr lang="nl-NL" dirty="0" smtClean="0"/>
              <a:t>Thomson hoort van Carnot maar kan het niet vinden. Levert wel eerste resultaat op in 1848. ‘An Absolute Thermometric Scale’. </a:t>
            </a:r>
          </a:p>
          <a:p>
            <a:r>
              <a:rPr lang="en-US" dirty="0" smtClean="0"/>
              <a:t>“The characteristic property of the scale which I now propose is, that all degrees have the same value; that is, that a unit of heat descending from a body A at the temperature </a:t>
            </a:r>
            <a:r>
              <a:rPr lang="en-US" i="1" dirty="0" smtClean="0"/>
              <a:t>T </a:t>
            </a:r>
            <a:r>
              <a:rPr lang="en-US" baseline="30000" dirty="0" smtClean="0"/>
              <a:t>o</a:t>
            </a:r>
            <a:r>
              <a:rPr lang="en-US" dirty="0" smtClean="0"/>
              <a:t> of this scale, to a body B at the </a:t>
            </a:r>
            <a:r>
              <a:rPr lang="en-US" dirty="0" err="1" smtClean="0"/>
              <a:t>temparature</a:t>
            </a:r>
            <a:r>
              <a:rPr lang="en-US" dirty="0" smtClean="0"/>
              <a:t> (</a:t>
            </a:r>
            <a:r>
              <a:rPr lang="en-US" i="1" dirty="0" smtClean="0"/>
              <a:t>T</a:t>
            </a:r>
            <a:r>
              <a:rPr lang="en-US" dirty="0" smtClean="0"/>
              <a:t> ‑ 1)</a:t>
            </a:r>
            <a:r>
              <a:rPr lang="en-US" baseline="30000" dirty="0" smtClean="0"/>
              <a:t>o</a:t>
            </a:r>
            <a:r>
              <a:rPr lang="en-US" dirty="0" smtClean="0"/>
              <a:t>, would give out the same mechanical effect [motive power or work], whatever be the number </a:t>
            </a:r>
            <a:r>
              <a:rPr lang="en-US" i="1" dirty="0" smtClean="0"/>
              <a:t>T</a:t>
            </a:r>
            <a:r>
              <a:rPr lang="en-US" dirty="0" smtClean="0"/>
              <a:t>.”</a:t>
            </a:r>
            <a:endParaRPr lang="nl-NL" dirty="0" smtClean="0"/>
          </a:p>
          <a:p>
            <a:r>
              <a:rPr lang="nl-NL" dirty="0" smtClean="0"/>
              <a:t>NB: deze temperatuurschaal is gebaseerd op het </a:t>
            </a:r>
            <a:r>
              <a:rPr lang="nl-NL" i="1" dirty="0" smtClean="0"/>
              <a:t>effect</a:t>
            </a:r>
            <a:r>
              <a:rPr lang="nl-NL" dirty="0" smtClean="0"/>
              <a:t> van warmte, in plaats van de </a:t>
            </a:r>
            <a:r>
              <a:rPr lang="nl-NL" i="1" dirty="0" smtClean="0"/>
              <a:t>aard</a:t>
            </a:r>
            <a:r>
              <a:rPr lang="nl-NL" dirty="0" smtClean="0"/>
              <a:t> van warmte. Hoe zit het dan met die warmtedeeltjes? Calorie en caloriemeter. Daarover zegt Thomson niets. Belangrijkste is dat hij hier een goede theorie van de eigenschappen van warmte heeft. </a:t>
            </a:r>
            <a:endParaRPr lang="nl-NL" dirty="0"/>
          </a:p>
        </p:txBody>
      </p:sp>
      <p:sp>
        <p:nvSpPr>
          <p:cNvPr id="4" name="Slide Number Placeholder 3"/>
          <p:cNvSpPr>
            <a:spLocks noGrp="1"/>
          </p:cNvSpPr>
          <p:nvPr>
            <p:ph type="sldNum" sz="quarter" idx="10"/>
          </p:nvPr>
        </p:nvSpPr>
        <p:spPr/>
        <p:txBody>
          <a:bodyPr/>
          <a:lstStyle/>
          <a:p>
            <a:pPr>
              <a:defRPr/>
            </a:pPr>
            <a:fld id="{5ACC2239-C189-44DC-8D85-5268B3FB1DC0}" type="slidenum">
              <a:rPr lang="nl-NL" smtClean="0"/>
              <a:pPr>
                <a:defRPr/>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2100263" y="1644650"/>
            <a:ext cx="6786562" cy="1470025"/>
          </a:xfrm>
          <a:prstGeom prst="rect">
            <a:avLst/>
          </a:prstGeom>
        </p:spPr>
        <p:txBody>
          <a:bodyPr lIns="0" anchor="b" anchorCtr="0"/>
          <a:lstStyle>
            <a:lvl1pPr>
              <a:lnSpc>
                <a:spcPts val="2500"/>
              </a:lnSpc>
              <a:defRPr cap="all" baseline="0">
                <a:solidFill>
                  <a:schemeClr val="bg1"/>
                </a:solidFill>
              </a:defRPr>
            </a:lvl1pPr>
          </a:lstStyle>
          <a:p>
            <a:r>
              <a:rPr lang="nl-NL" smtClean="0"/>
              <a:t>Klik om de stijl te bewerken</a:t>
            </a:r>
            <a:endParaRPr lang="nl-NL"/>
          </a:p>
        </p:txBody>
      </p:sp>
      <p:sp>
        <p:nvSpPr>
          <p:cNvPr id="5" name="Rectangle 3"/>
          <p:cNvSpPr>
            <a:spLocks noGrp="1" noChangeArrowheads="1"/>
          </p:cNvSpPr>
          <p:nvPr>
            <p:ph type="subTitle" idx="1"/>
          </p:nvPr>
        </p:nvSpPr>
        <p:spPr>
          <a:xfrm>
            <a:off x="2098675" y="3035300"/>
            <a:ext cx="6788150" cy="1101725"/>
          </a:xfrm>
        </p:spPr>
        <p:txBody>
          <a:bodyPr/>
          <a:lstStyle>
            <a:lvl1pPr marL="0" indent="0">
              <a:buFont typeface="Wingdings" pitchFamily="2" charset="2"/>
              <a:buNone/>
              <a:defRPr cap="all" baseline="0">
                <a:solidFill>
                  <a:schemeClr val="bg1"/>
                </a:solidFill>
                <a:latin typeface="Arial Narrow" pitchFamily="34" charset="0"/>
              </a:defRPr>
            </a:lvl1pPr>
          </a:lstStyle>
          <a:p>
            <a:r>
              <a:rPr lang="nl-NL" smtClean="0"/>
              <a:t>Klik om het opmaakprofiel van de modelondertitel te bewerken</a:t>
            </a:r>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dia 4">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100263" y="1644650"/>
            <a:ext cx="6786562" cy="1470025"/>
          </a:xfrm>
          <a:prstGeom prst="rect">
            <a:avLst/>
          </a:prstGeom>
        </p:spPr>
        <p:txBody>
          <a:bodyPr lIns="0" anchor="b" anchorCtr="0"/>
          <a:lstStyle>
            <a:lvl1pPr>
              <a:lnSpc>
                <a:spcPts val="2500"/>
              </a:lnSpc>
              <a:defRPr cap="all" baseline="0">
                <a:solidFill>
                  <a:schemeClr val="bg1"/>
                </a:solidFill>
              </a:defRPr>
            </a:lvl1pPr>
          </a:lstStyle>
          <a:p>
            <a:r>
              <a:rPr lang="nl-NL" dirty="0" smtClean="0"/>
              <a:t>Klik om de stijl te bewerken</a:t>
            </a:r>
            <a:endParaRPr lang="nl-NL" dirty="0"/>
          </a:p>
        </p:txBody>
      </p:sp>
      <p:sp>
        <p:nvSpPr>
          <p:cNvPr id="8" name="Rectangle 3"/>
          <p:cNvSpPr>
            <a:spLocks noGrp="1" noChangeArrowheads="1"/>
          </p:cNvSpPr>
          <p:nvPr>
            <p:ph type="subTitle" idx="1"/>
          </p:nvPr>
        </p:nvSpPr>
        <p:spPr>
          <a:xfrm>
            <a:off x="2098675" y="3035300"/>
            <a:ext cx="6788150" cy="1101725"/>
          </a:xfrm>
        </p:spPr>
        <p:txBody>
          <a:bodyPr/>
          <a:lstStyle>
            <a:lvl1pPr marL="0" indent="0">
              <a:buFont typeface="Wingdings" pitchFamily="2" charset="2"/>
              <a:buNone/>
              <a:defRPr cap="all" baseline="0">
                <a:solidFill>
                  <a:schemeClr val="bg1"/>
                </a:solidFill>
                <a:latin typeface="Arial Narrow" pitchFamily="34" charset="0"/>
              </a:defRPr>
            </a:lvl1pPr>
          </a:lstStyle>
          <a:p>
            <a:r>
              <a:rPr lang="nl-NL" smtClean="0"/>
              <a:t>Klik om het opmaakprofiel van de modelondertitel te bewerken</a:t>
            </a:r>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ofdstukdia 1">
    <p:spTree>
      <p:nvGrpSpPr>
        <p:cNvPr id="1" name=""/>
        <p:cNvGrpSpPr/>
        <p:nvPr/>
      </p:nvGrpSpPr>
      <p:grpSpPr>
        <a:xfrm>
          <a:off x="0" y="0"/>
          <a:ext cx="0" cy="0"/>
          <a:chOff x="0" y="0"/>
          <a:chExt cx="0" cy="0"/>
        </a:xfrm>
      </p:grpSpPr>
      <p:pic>
        <p:nvPicPr>
          <p:cNvPr id="5" name="Afbeelding 8" descr="UT_Strookwit_1_klein.png"/>
          <p:cNvPicPr>
            <a:picLocks noChangeAspect="1"/>
          </p:cNvPicPr>
          <p:nvPr userDrawn="1"/>
        </p:nvPicPr>
        <p:blipFill>
          <a:blip r:embed="rId2" cstate="print"/>
          <a:srcRect/>
          <a:stretch>
            <a:fillRect/>
          </a:stretch>
        </p:blipFill>
        <p:spPr bwMode="auto">
          <a:xfrm>
            <a:off x="0" y="0"/>
            <a:ext cx="1724025" cy="6858000"/>
          </a:xfrm>
          <a:prstGeom prst="rect">
            <a:avLst/>
          </a:prstGeom>
          <a:noFill/>
          <a:ln w="9525">
            <a:noFill/>
            <a:miter lim="800000"/>
            <a:headEnd/>
            <a:tailEnd/>
          </a:ln>
        </p:spPr>
      </p:pic>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16" name="Tijdelijke aanduiding voor tekst 15"/>
          <p:cNvSpPr>
            <a:spLocks noGrp="1"/>
          </p:cNvSpPr>
          <p:nvPr>
            <p:ph type="body" sz="quarter" idx="14"/>
          </p:nvPr>
        </p:nvSpPr>
        <p:spPr>
          <a:xfrm>
            <a:off x="1768687" y="1226814"/>
            <a:ext cx="7161031" cy="285750"/>
          </a:xfrm>
        </p:spPr>
        <p:txBody>
          <a:bodyPr tIns="0" rIns="0" bIns="0" anchor="b"/>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10" name="Tijdelijke aanduiding voor tekst 13"/>
          <p:cNvSpPr>
            <a:spLocks noGrp="1"/>
          </p:cNvSpPr>
          <p:nvPr>
            <p:ph type="body" sz="quarter" idx="13"/>
          </p:nvPr>
        </p:nvSpPr>
        <p:spPr>
          <a:xfrm>
            <a:off x="1768702" y="590090"/>
            <a:ext cx="7161016" cy="642937"/>
          </a:xfrm>
        </p:spPr>
        <p:txBody>
          <a:bodyPr tIns="0" rIns="0" bIns="0" anchor="b"/>
          <a:lstStyle>
            <a:lvl1pPr marL="0" indent="0">
              <a:buNone/>
              <a:defRPr sz="2500" b="1" cap="all" baseline="0">
                <a:latin typeface="+mj-lt"/>
              </a:defRPr>
            </a:lvl1pPr>
          </a:lstStyle>
          <a:p>
            <a:pPr lvl="0"/>
            <a:r>
              <a:rPr lang="en-US" dirty="0" smtClean="0"/>
              <a:t>Click to edit Master text styles</a:t>
            </a:r>
          </a:p>
        </p:txBody>
      </p:sp>
      <p:sp>
        <p:nvSpPr>
          <p:cNvPr id="6" name="Tijdelijke aanduiding voor datum 3"/>
          <p:cNvSpPr>
            <a:spLocks noGrp="1"/>
          </p:cNvSpPr>
          <p:nvPr>
            <p:ph type="dt" sz="half" idx="15"/>
          </p:nvPr>
        </p:nvSpPr>
        <p:spPr/>
        <p:txBody>
          <a:bodyPr/>
          <a:lstStyle>
            <a:lvl1pPr>
              <a:defRPr/>
            </a:lvl1pPr>
          </a:lstStyle>
          <a:p>
            <a:pPr>
              <a:defRPr/>
            </a:pPr>
            <a:r>
              <a:rPr lang="nl-NL" smtClean="0"/>
              <a:t>16dec2011</a:t>
            </a:r>
            <a:endParaRPr lang="nl-NL"/>
          </a:p>
        </p:txBody>
      </p:sp>
      <p:sp>
        <p:nvSpPr>
          <p:cNvPr id="7" name="Tijdelijke aanduiding voor voettekst 4"/>
          <p:cNvSpPr>
            <a:spLocks noGrp="1"/>
          </p:cNvSpPr>
          <p:nvPr>
            <p:ph type="ftr" sz="quarter" idx="16"/>
          </p:nvPr>
        </p:nvSpPr>
        <p:spPr/>
        <p:txBody>
          <a:bodyPr/>
          <a:lstStyle>
            <a:lvl1pPr>
              <a:defRPr/>
            </a:lvl1pPr>
          </a:lstStyle>
          <a:p>
            <a:pPr>
              <a:defRPr/>
            </a:pPr>
            <a:r>
              <a:rPr lang="nl-NL" smtClean="0"/>
              <a:t>wat en hoe natuurwetten</a:t>
            </a:r>
            <a:endParaRPr lang="nl-NL"/>
          </a:p>
        </p:txBody>
      </p:sp>
      <p:sp>
        <p:nvSpPr>
          <p:cNvPr id="8" name="Tijdelijke aanduiding voor dianummer 5"/>
          <p:cNvSpPr>
            <a:spLocks noGrp="1"/>
          </p:cNvSpPr>
          <p:nvPr>
            <p:ph type="sldNum" sz="quarter" idx="17"/>
          </p:nvPr>
        </p:nvSpPr>
        <p:spPr/>
        <p:txBody>
          <a:bodyPr/>
          <a:lstStyle>
            <a:lvl1pPr>
              <a:defRPr/>
            </a:lvl1pPr>
          </a:lstStyle>
          <a:p>
            <a:pPr>
              <a:defRPr/>
            </a:pPr>
            <a:fld id="{77548017-A630-40A6-8F47-A422B8CDD5FB}" type="slidenum">
              <a:rPr lang="nl-NL"/>
              <a:pPr>
                <a:defRPr/>
              </a:pPr>
              <a:t>‹#›</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ofdstukdia 2">
    <p:spTree>
      <p:nvGrpSpPr>
        <p:cNvPr id="1" name=""/>
        <p:cNvGrpSpPr/>
        <p:nvPr/>
      </p:nvGrpSpPr>
      <p:grpSpPr>
        <a:xfrm>
          <a:off x="0" y="0"/>
          <a:ext cx="0" cy="0"/>
          <a:chOff x="0" y="0"/>
          <a:chExt cx="0" cy="0"/>
        </a:xfrm>
      </p:grpSpPr>
      <p:pic>
        <p:nvPicPr>
          <p:cNvPr id="5" name="Afbeelding 8" descr="UT_Strookwit_2_klein.png"/>
          <p:cNvPicPr>
            <a:picLocks noChangeAspect="1"/>
          </p:cNvPicPr>
          <p:nvPr userDrawn="1"/>
        </p:nvPicPr>
        <p:blipFill>
          <a:blip r:embed="rId2" cstate="print"/>
          <a:srcRect/>
          <a:stretch>
            <a:fillRect/>
          </a:stretch>
        </p:blipFill>
        <p:spPr bwMode="auto">
          <a:xfrm>
            <a:off x="0" y="0"/>
            <a:ext cx="1724025" cy="6858000"/>
          </a:xfrm>
          <a:prstGeom prst="rect">
            <a:avLst/>
          </a:prstGeom>
          <a:noFill/>
          <a:ln w="9525">
            <a:noFill/>
            <a:miter lim="800000"/>
            <a:headEnd/>
            <a:tailEnd/>
          </a:ln>
        </p:spPr>
      </p:pic>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12" name="Tijdelijke aanduiding voor tekst 15"/>
          <p:cNvSpPr>
            <a:spLocks noGrp="1"/>
          </p:cNvSpPr>
          <p:nvPr>
            <p:ph type="body" sz="quarter" idx="14"/>
          </p:nvPr>
        </p:nvSpPr>
        <p:spPr>
          <a:xfrm>
            <a:off x="1768687" y="1226814"/>
            <a:ext cx="7161031" cy="285750"/>
          </a:xfrm>
        </p:spPr>
        <p:txBody>
          <a:bodyPr tIns="0" rIns="0" bIns="0" anchor="b"/>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10" name="Tijdelijke aanduiding voor tekst 13"/>
          <p:cNvSpPr>
            <a:spLocks noGrp="1"/>
          </p:cNvSpPr>
          <p:nvPr>
            <p:ph type="body" sz="quarter" idx="13"/>
          </p:nvPr>
        </p:nvSpPr>
        <p:spPr>
          <a:xfrm>
            <a:off x="1768702" y="590090"/>
            <a:ext cx="7161016" cy="642937"/>
          </a:xfrm>
        </p:spPr>
        <p:txBody>
          <a:bodyPr tIns="0" rIns="0" bIns="0" anchor="b"/>
          <a:lstStyle>
            <a:lvl1pPr marL="0" indent="0">
              <a:buNone/>
              <a:defRPr sz="2500" b="1" cap="all" baseline="0">
                <a:latin typeface="+mj-lt"/>
              </a:defRPr>
            </a:lvl1pPr>
          </a:lstStyle>
          <a:p>
            <a:pPr lvl="0"/>
            <a:r>
              <a:rPr lang="en-US" dirty="0" smtClean="0"/>
              <a:t>Click to edit Master text styles</a:t>
            </a:r>
          </a:p>
        </p:txBody>
      </p:sp>
      <p:sp>
        <p:nvSpPr>
          <p:cNvPr id="6" name="Tijdelijke aanduiding voor datum 3"/>
          <p:cNvSpPr>
            <a:spLocks noGrp="1"/>
          </p:cNvSpPr>
          <p:nvPr>
            <p:ph type="dt" sz="half" idx="15"/>
          </p:nvPr>
        </p:nvSpPr>
        <p:spPr/>
        <p:txBody>
          <a:bodyPr/>
          <a:lstStyle>
            <a:lvl1pPr>
              <a:defRPr/>
            </a:lvl1pPr>
          </a:lstStyle>
          <a:p>
            <a:pPr>
              <a:defRPr/>
            </a:pPr>
            <a:r>
              <a:rPr lang="nl-NL" smtClean="0"/>
              <a:t>16dec2011</a:t>
            </a:r>
            <a:endParaRPr lang="nl-NL"/>
          </a:p>
        </p:txBody>
      </p:sp>
      <p:sp>
        <p:nvSpPr>
          <p:cNvPr id="7" name="Tijdelijke aanduiding voor voettekst 4"/>
          <p:cNvSpPr>
            <a:spLocks noGrp="1"/>
          </p:cNvSpPr>
          <p:nvPr>
            <p:ph type="ftr" sz="quarter" idx="16"/>
          </p:nvPr>
        </p:nvSpPr>
        <p:spPr/>
        <p:txBody>
          <a:bodyPr/>
          <a:lstStyle>
            <a:lvl1pPr>
              <a:defRPr/>
            </a:lvl1pPr>
          </a:lstStyle>
          <a:p>
            <a:pPr>
              <a:defRPr/>
            </a:pPr>
            <a:r>
              <a:rPr lang="nl-NL" smtClean="0"/>
              <a:t>wat en hoe natuurwetten</a:t>
            </a:r>
            <a:endParaRPr lang="nl-NL"/>
          </a:p>
        </p:txBody>
      </p:sp>
      <p:sp>
        <p:nvSpPr>
          <p:cNvPr id="8" name="Tijdelijke aanduiding voor dianummer 5"/>
          <p:cNvSpPr>
            <a:spLocks noGrp="1"/>
          </p:cNvSpPr>
          <p:nvPr>
            <p:ph type="sldNum" sz="quarter" idx="17"/>
          </p:nvPr>
        </p:nvSpPr>
        <p:spPr/>
        <p:txBody>
          <a:bodyPr/>
          <a:lstStyle>
            <a:lvl1pPr>
              <a:defRPr/>
            </a:lvl1pPr>
          </a:lstStyle>
          <a:p>
            <a:pPr>
              <a:defRPr/>
            </a:pPr>
            <a:fld id="{56447D7C-CFDD-4099-903E-2A964B073476}" type="slidenum">
              <a:rPr lang="nl-NL"/>
              <a:pPr>
                <a:defRPr/>
              </a:pPr>
              <a:t>‹#›</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oofdstukdia 3">
    <p:spTree>
      <p:nvGrpSpPr>
        <p:cNvPr id="1" name=""/>
        <p:cNvGrpSpPr/>
        <p:nvPr/>
      </p:nvGrpSpPr>
      <p:grpSpPr>
        <a:xfrm>
          <a:off x="0" y="0"/>
          <a:ext cx="0" cy="0"/>
          <a:chOff x="0" y="0"/>
          <a:chExt cx="0" cy="0"/>
        </a:xfrm>
      </p:grpSpPr>
      <p:pic>
        <p:nvPicPr>
          <p:cNvPr id="5" name="Afbeelding 7" descr="UT_Strookwit_3_klein.png"/>
          <p:cNvPicPr>
            <a:picLocks noChangeAspect="1"/>
          </p:cNvPicPr>
          <p:nvPr userDrawn="1"/>
        </p:nvPicPr>
        <p:blipFill>
          <a:blip r:embed="rId2" cstate="print"/>
          <a:srcRect/>
          <a:stretch>
            <a:fillRect/>
          </a:stretch>
        </p:blipFill>
        <p:spPr bwMode="auto">
          <a:xfrm>
            <a:off x="0" y="0"/>
            <a:ext cx="1724025" cy="6858000"/>
          </a:xfrm>
          <a:prstGeom prst="rect">
            <a:avLst/>
          </a:prstGeom>
          <a:noFill/>
          <a:ln w="9525">
            <a:noFill/>
            <a:miter lim="800000"/>
            <a:headEnd/>
            <a:tailEnd/>
          </a:ln>
        </p:spPr>
      </p:pic>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12" name="Tijdelijke aanduiding voor tekst 15"/>
          <p:cNvSpPr>
            <a:spLocks noGrp="1"/>
          </p:cNvSpPr>
          <p:nvPr>
            <p:ph type="body" sz="quarter" idx="14"/>
          </p:nvPr>
        </p:nvSpPr>
        <p:spPr>
          <a:xfrm>
            <a:off x="1768687" y="1226814"/>
            <a:ext cx="7161031" cy="285750"/>
          </a:xfrm>
        </p:spPr>
        <p:txBody>
          <a:bodyPr tIns="0" rIns="0" bIns="0" anchor="b"/>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9" name="Tijdelijke aanduiding voor tekst 13"/>
          <p:cNvSpPr>
            <a:spLocks noGrp="1"/>
          </p:cNvSpPr>
          <p:nvPr>
            <p:ph type="body" sz="quarter" idx="13"/>
          </p:nvPr>
        </p:nvSpPr>
        <p:spPr>
          <a:xfrm>
            <a:off x="1768702" y="590090"/>
            <a:ext cx="7161016" cy="642937"/>
          </a:xfrm>
        </p:spPr>
        <p:txBody>
          <a:bodyPr tIns="0" rIns="0" bIns="0" anchor="b"/>
          <a:lstStyle>
            <a:lvl1pPr marL="0" indent="0">
              <a:buNone/>
              <a:defRPr sz="2500" b="1" cap="all" baseline="0">
                <a:latin typeface="+mj-lt"/>
              </a:defRPr>
            </a:lvl1pPr>
          </a:lstStyle>
          <a:p>
            <a:pPr lvl="0"/>
            <a:r>
              <a:rPr lang="en-US" dirty="0" smtClean="0"/>
              <a:t>Click to edit Master text styles</a:t>
            </a:r>
          </a:p>
        </p:txBody>
      </p:sp>
      <p:sp>
        <p:nvSpPr>
          <p:cNvPr id="6" name="Tijdelijke aanduiding voor datum 3"/>
          <p:cNvSpPr>
            <a:spLocks noGrp="1"/>
          </p:cNvSpPr>
          <p:nvPr>
            <p:ph type="dt" sz="half" idx="15"/>
          </p:nvPr>
        </p:nvSpPr>
        <p:spPr/>
        <p:txBody>
          <a:bodyPr/>
          <a:lstStyle>
            <a:lvl1pPr>
              <a:defRPr/>
            </a:lvl1pPr>
          </a:lstStyle>
          <a:p>
            <a:pPr>
              <a:defRPr/>
            </a:pPr>
            <a:r>
              <a:rPr lang="nl-NL" smtClean="0"/>
              <a:t>16dec2011</a:t>
            </a:r>
            <a:endParaRPr lang="nl-NL"/>
          </a:p>
        </p:txBody>
      </p:sp>
      <p:sp>
        <p:nvSpPr>
          <p:cNvPr id="7" name="Tijdelijke aanduiding voor voettekst 4"/>
          <p:cNvSpPr>
            <a:spLocks noGrp="1"/>
          </p:cNvSpPr>
          <p:nvPr>
            <p:ph type="ftr" sz="quarter" idx="16"/>
          </p:nvPr>
        </p:nvSpPr>
        <p:spPr/>
        <p:txBody>
          <a:bodyPr/>
          <a:lstStyle>
            <a:lvl1pPr>
              <a:defRPr/>
            </a:lvl1pPr>
          </a:lstStyle>
          <a:p>
            <a:pPr>
              <a:defRPr/>
            </a:pPr>
            <a:r>
              <a:rPr lang="nl-NL" smtClean="0"/>
              <a:t>wat en hoe natuurwetten</a:t>
            </a:r>
            <a:endParaRPr lang="nl-NL"/>
          </a:p>
        </p:txBody>
      </p:sp>
      <p:sp>
        <p:nvSpPr>
          <p:cNvPr id="8" name="Tijdelijke aanduiding voor dianummer 5"/>
          <p:cNvSpPr>
            <a:spLocks noGrp="1"/>
          </p:cNvSpPr>
          <p:nvPr>
            <p:ph type="sldNum" sz="quarter" idx="17"/>
          </p:nvPr>
        </p:nvSpPr>
        <p:spPr/>
        <p:txBody>
          <a:bodyPr/>
          <a:lstStyle>
            <a:lvl1pPr>
              <a:defRPr/>
            </a:lvl1pPr>
          </a:lstStyle>
          <a:p>
            <a:pPr>
              <a:defRPr/>
            </a:pPr>
            <a:fld id="{9C8C4EBA-750C-4E41-A4BC-45F88E03A304}" type="slidenum">
              <a:rPr lang="nl-NL"/>
              <a:pPr>
                <a:defRPr/>
              </a:pPr>
              <a:t>‹#›</a:t>
            </a:fld>
            <a:endParaRPr lang="nl-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oofdstukdia 4">
    <p:spTree>
      <p:nvGrpSpPr>
        <p:cNvPr id="1" name=""/>
        <p:cNvGrpSpPr/>
        <p:nvPr/>
      </p:nvGrpSpPr>
      <p:grpSpPr>
        <a:xfrm>
          <a:off x="0" y="0"/>
          <a:ext cx="0" cy="0"/>
          <a:chOff x="0" y="0"/>
          <a:chExt cx="0" cy="0"/>
        </a:xfrm>
      </p:grpSpPr>
      <p:pic>
        <p:nvPicPr>
          <p:cNvPr id="5" name="Afbeelding 8" descr="UT_Strookwit_4_klein.png"/>
          <p:cNvPicPr>
            <a:picLocks noChangeAspect="1"/>
          </p:cNvPicPr>
          <p:nvPr userDrawn="1"/>
        </p:nvPicPr>
        <p:blipFill>
          <a:blip r:embed="rId2" cstate="print"/>
          <a:srcRect/>
          <a:stretch>
            <a:fillRect/>
          </a:stretch>
        </p:blipFill>
        <p:spPr bwMode="auto">
          <a:xfrm>
            <a:off x="0" y="0"/>
            <a:ext cx="1724025" cy="6858000"/>
          </a:xfrm>
          <a:prstGeom prst="rect">
            <a:avLst/>
          </a:prstGeom>
          <a:noFill/>
          <a:ln w="9525">
            <a:noFill/>
            <a:miter lim="800000"/>
            <a:headEnd/>
            <a:tailEnd/>
          </a:ln>
        </p:spPr>
      </p:pic>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12" name="Tijdelijke aanduiding voor tekst 15"/>
          <p:cNvSpPr>
            <a:spLocks noGrp="1"/>
          </p:cNvSpPr>
          <p:nvPr>
            <p:ph type="body" sz="quarter" idx="14"/>
          </p:nvPr>
        </p:nvSpPr>
        <p:spPr>
          <a:xfrm>
            <a:off x="1768687" y="1226814"/>
            <a:ext cx="7161031" cy="285750"/>
          </a:xfrm>
        </p:spPr>
        <p:txBody>
          <a:bodyPr tIns="0" rIns="0" bIns="0" anchor="b"/>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10" name="Tijdelijke aanduiding voor tekst 13"/>
          <p:cNvSpPr>
            <a:spLocks noGrp="1"/>
          </p:cNvSpPr>
          <p:nvPr>
            <p:ph type="body" sz="quarter" idx="13"/>
          </p:nvPr>
        </p:nvSpPr>
        <p:spPr>
          <a:xfrm>
            <a:off x="1768702" y="590090"/>
            <a:ext cx="7161016" cy="642937"/>
          </a:xfrm>
        </p:spPr>
        <p:txBody>
          <a:bodyPr tIns="0" rIns="0" bIns="0" anchor="b"/>
          <a:lstStyle>
            <a:lvl1pPr marL="0" indent="0">
              <a:buNone/>
              <a:defRPr sz="2500" b="1" cap="all" baseline="0">
                <a:latin typeface="+mj-lt"/>
              </a:defRPr>
            </a:lvl1pPr>
          </a:lstStyle>
          <a:p>
            <a:pPr lvl="0"/>
            <a:r>
              <a:rPr lang="en-US" dirty="0" smtClean="0"/>
              <a:t>Click to edit Master text styles</a:t>
            </a:r>
          </a:p>
        </p:txBody>
      </p:sp>
      <p:sp>
        <p:nvSpPr>
          <p:cNvPr id="6" name="Tijdelijke aanduiding voor datum 3"/>
          <p:cNvSpPr>
            <a:spLocks noGrp="1"/>
          </p:cNvSpPr>
          <p:nvPr>
            <p:ph type="dt" sz="half" idx="15"/>
          </p:nvPr>
        </p:nvSpPr>
        <p:spPr/>
        <p:txBody>
          <a:bodyPr/>
          <a:lstStyle>
            <a:lvl1pPr>
              <a:defRPr/>
            </a:lvl1pPr>
          </a:lstStyle>
          <a:p>
            <a:pPr>
              <a:defRPr/>
            </a:pPr>
            <a:r>
              <a:rPr lang="nl-NL" smtClean="0"/>
              <a:t>16dec2011</a:t>
            </a:r>
            <a:endParaRPr lang="nl-NL"/>
          </a:p>
        </p:txBody>
      </p:sp>
      <p:sp>
        <p:nvSpPr>
          <p:cNvPr id="7" name="Tijdelijke aanduiding voor voettekst 4"/>
          <p:cNvSpPr>
            <a:spLocks noGrp="1"/>
          </p:cNvSpPr>
          <p:nvPr>
            <p:ph type="ftr" sz="quarter" idx="16"/>
          </p:nvPr>
        </p:nvSpPr>
        <p:spPr/>
        <p:txBody>
          <a:bodyPr/>
          <a:lstStyle>
            <a:lvl1pPr>
              <a:defRPr/>
            </a:lvl1pPr>
          </a:lstStyle>
          <a:p>
            <a:pPr>
              <a:defRPr/>
            </a:pPr>
            <a:r>
              <a:rPr lang="nl-NL" smtClean="0"/>
              <a:t>wat en hoe natuurwetten</a:t>
            </a:r>
            <a:endParaRPr lang="nl-NL"/>
          </a:p>
        </p:txBody>
      </p:sp>
      <p:sp>
        <p:nvSpPr>
          <p:cNvPr id="8" name="Tijdelijke aanduiding voor dianummer 5"/>
          <p:cNvSpPr>
            <a:spLocks noGrp="1"/>
          </p:cNvSpPr>
          <p:nvPr>
            <p:ph type="sldNum" sz="quarter" idx="17"/>
          </p:nvPr>
        </p:nvSpPr>
        <p:spPr/>
        <p:txBody>
          <a:bodyPr/>
          <a:lstStyle>
            <a:lvl1pPr>
              <a:defRPr/>
            </a:lvl1pPr>
          </a:lstStyle>
          <a:p>
            <a:pPr>
              <a:defRPr/>
            </a:pPr>
            <a:fld id="{AACCD3B1-602E-4D96-962A-5B4762BD47F7}" type="slidenum">
              <a:rPr lang="nl-NL"/>
              <a:pPr>
                <a:defRPr/>
              </a:pPr>
              <a:t>‹#›</a:t>
            </a:fld>
            <a:endParaRPr lang="nl-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oofdstukdia 5">
    <p:spTree>
      <p:nvGrpSpPr>
        <p:cNvPr id="1" name=""/>
        <p:cNvGrpSpPr/>
        <p:nvPr/>
      </p:nvGrpSpPr>
      <p:grpSpPr>
        <a:xfrm>
          <a:off x="0" y="0"/>
          <a:ext cx="0" cy="0"/>
          <a:chOff x="0" y="0"/>
          <a:chExt cx="0" cy="0"/>
        </a:xfrm>
      </p:grpSpPr>
      <p:pic>
        <p:nvPicPr>
          <p:cNvPr id="5" name="Afbeelding 7" descr="UT_Strookwit_5_klein.png"/>
          <p:cNvPicPr>
            <a:picLocks noChangeAspect="1"/>
          </p:cNvPicPr>
          <p:nvPr userDrawn="1"/>
        </p:nvPicPr>
        <p:blipFill>
          <a:blip r:embed="rId2" cstate="print"/>
          <a:srcRect/>
          <a:stretch>
            <a:fillRect/>
          </a:stretch>
        </p:blipFill>
        <p:spPr bwMode="auto">
          <a:xfrm>
            <a:off x="0" y="0"/>
            <a:ext cx="1724025" cy="6858000"/>
          </a:xfrm>
          <a:prstGeom prst="rect">
            <a:avLst/>
          </a:prstGeom>
          <a:noFill/>
          <a:ln w="9525">
            <a:noFill/>
            <a:miter lim="800000"/>
            <a:headEnd/>
            <a:tailEnd/>
          </a:ln>
        </p:spPr>
      </p:pic>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12" name="Tijdelijke aanduiding voor tekst 15"/>
          <p:cNvSpPr>
            <a:spLocks noGrp="1"/>
          </p:cNvSpPr>
          <p:nvPr>
            <p:ph type="body" sz="quarter" idx="14"/>
          </p:nvPr>
        </p:nvSpPr>
        <p:spPr>
          <a:xfrm>
            <a:off x="1768687" y="1226814"/>
            <a:ext cx="7161031" cy="285750"/>
          </a:xfrm>
        </p:spPr>
        <p:txBody>
          <a:bodyPr tIns="0" rIns="0" bIns="0" anchor="b"/>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9" name="Tijdelijke aanduiding voor tekst 13"/>
          <p:cNvSpPr>
            <a:spLocks noGrp="1"/>
          </p:cNvSpPr>
          <p:nvPr>
            <p:ph type="body" sz="quarter" idx="13"/>
          </p:nvPr>
        </p:nvSpPr>
        <p:spPr>
          <a:xfrm>
            <a:off x="1768702" y="590090"/>
            <a:ext cx="7161016" cy="642937"/>
          </a:xfrm>
        </p:spPr>
        <p:txBody>
          <a:bodyPr tIns="0" rIns="0" bIns="0" anchor="b"/>
          <a:lstStyle>
            <a:lvl1pPr marL="0" indent="0">
              <a:buNone/>
              <a:defRPr sz="2500" b="1" cap="all" baseline="0">
                <a:latin typeface="+mj-lt"/>
              </a:defRPr>
            </a:lvl1pPr>
          </a:lstStyle>
          <a:p>
            <a:pPr lvl="0"/>
            <a:r>
              <a:rPr lang="en-US" dirty="0" smtClean="0"/>
              <a:t>Click to edit Master text styles</a:t>
            </a:r>
          </a:p>
        </p:txBody>
      </p:sp>
      <p:sp>
        <p:nvSpPr>
          <p:cNvPr id="6" name="Tijdelijke aanduiding voor datum 3"/>
          <p:cNvSpPr>
            <a:spLocks noGrp="1"/>
          </p:cNvSpPr>
          <p:nvPr>
            <p:ph type="dt" sz="half" idx="15"/>
          </p:nvPr>
        </p:nvSpPr>
        <p:spPr/>
        <p:txBody>
          <a:bodyPr/>
          <a:lstStyle>
            <a:lvl1pPr>
              <a:defRPr/>
            </a:lvl1pPr>
          </a:lstStyle>
          <a:p>
            <a:pPr>
              <a:defRPr/>
            </a:pPr>
            <a:r>
              <a:rPr lang="nl-NL" smtClean="0"/>
              <a:t>16dec2011</a:t>
            </a:r>
            <a:endParaRPr lang="nl-NL"/>
          </a:p>
        </p:txBody>
      </p:sp>
      <p:sp>
        <p:nvSpPr>
          <p:cNvPr id="7" name="Tijdelijke aanduiding voor voettekst 4"/>
          <p:cNvSpPr>
            <a:spLocks noGrp="1"/>
          </p:cNvSpPr>
          <p:nvPr>
            <p:ph type="ftr" sz="quarter" idx="16"/>
          </p:nvPr>
        </p:nvSpPr>
        <p:spPr/>
        <p:txBody>
          <a:bodyPr/>
          <a:lstStyle>
            <a:lvl1pPr>
              <a:defRPr/>
            </a:lvl1pPr>
          </a:lstStyle>
          <a:p>
            <a:pPr>
              <a:defRPr/>
            </a:pPr>
            <a:r>
              <a:rPr lang="nl-NL" dirty="0" smtClean="0"/>
              <a:t>wat en hoe natuurwetten</a:t>
            </a:r>
            <a:endParaRPr lang="nl-NL" dirty="0"/>
          </a:p>
        </p:txBody>
      </p:sp>
      <p:sp>
        <p:nvSpPr>
          <p:cNvPr id="8" name="Tijdelijke aanduiding voor dianummer 5"/>
          <p:cNvSpPr>
            <a:spLocks noGrp="1"/>
          </p:cNvSpPr>
          <p:nvPr>
            <p:ph type="sldNum" sz="quarter" idx="17"/>
          </p:nvPr>
        </p:nvSpPr>
        <p:spPr/>
        <p:txBody>
          <a:bodyPr/>
          <a:lstStyle>
            <a:lvl1pPr>
              <a:defRPr/>
            </a:lvl1pPr>
          </a:lstStyle>
          <a:p>
            <a:pPr>
              <a:defRPr/>
            </a:pPr>
            <a:fld id="{0F386BD8-C6E5-4F09-8CE6-9A20FFD728A8}" type="slidenum">
              <a:rPr lang="nl-NL"/>
              <a:pPr>
                <a:defRPr/>
              </a:pPr>
              <a:t>‹#›</a:t>
            </a:fld>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 met opsommin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9" name="Tijdelijke aanduiding voor tekst 13"/>
          <p:cNvSpPr>
            <a:spLocks noGrp="1"/>
          </p:cNvSpPr>
          <p:nvPr>
            <p:ph type="body" sz="quarter" idx="13"/>
          </p:nvPr>
        </p:nvSpPr>
        <p:spPr>
          <a:xfrm>
            <a:off x="1768702" y="590090"/>
            <a:ext cx="7161016" cy="642937"/>
          </a:xfrm>
        </p:spPr>
        <p:txBody>
          <a:bodyPr tIns="0" rIns="0" bIns="0" anchor="b"/>
          <a:lstStyle>
            <a:lvl1pPr marL="0" indent="0">
              <a:buNone/>
              <a:defRPr sz="2500" b="1" cap="all" baseline="0">
                <a:latin typeface="+mj-lt"/>
              </a:defRPr>
            </a:lvl1pPr>
          </a:lstStyle>
          <a:p>
            <a:pPr lvl="0"/>
            <a:r>
              <a:rPr lang="en-US" dirty="0" smtClean="0"/>
              <a:t>Click to edit Master text styles</a:t>
            </a:r>
          </a:p>
        </p:txBody>
      </p:sp>
      <p:sp>
        <p:nvSpPr>
          <p:cNvPr id="10" name="Tijdelijke aanduiding voor tekst 15"/>
          <p:cNvSpPr>
            <a:spLocks noGrp="1"/>
          </p:cNvSpPr>
          <p:nvPr>
            <p:ph type="body" sz="quarter" idx="14"/>
          </p:nvPr>
        </p:nvSpPr>
        <p:spPr>
          <a:xfrm>
            <a:off x="1768687" y="1226814"/>
            <a:ext cx="7161031" cy="285750"/>
          </a:xfrm>
        </p:spPr>
        <p:txBody>
          <a:bodyPr tIns="0" rIns="0" bIns="0" anchor="b"/>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5" name="Rectangle 4"/>
          <p:cNvSpPr>
            <a:spLocks noGrp="1" noChangeArrowheads="1"/>
          </p:cNvSpPr>
          <p:nvPr>
            <p:ph type="dt" sz="half" idx="15"/>
          </p:nvPr>
        </p:nvSpPr>
        <p:spPr>
          <a:ln/>
        </p:spPr>
        <p:txBody>
          <a:bodyPr/>
          <a:lstStyle>
            <a:lvl1pPr>
              <a:defRPr/>
            </a:lvl1pPr>
          </a:lstStyle>
          <a:p>
            <a:pPr>
              <a:defRPr/>
            </a:pPr>
            <a:r>
              <a:rPr lang="nl-NL" smtClean="0"/>
              <a:t>16dec2011</a:t>
            </a:r>
            <a:endParaRPr lang="nl-NL"/>
          </a:p>
        </p:txBody>
      </p:sp>
      <p:sp>
        <p:nvSpPr>
          <p:cNvPr id="6" name="Rectangle 5"/>
          <p:cNvSpPr>
            <a:spLocks noGrp="1" noChangeArrowheads="1"/>
          </p:cNvSpPr>
          <p:nvPr>
            <p:ph type="ftr" sz="quarter" idx="16"/>
          </p:nvPr>
        </p:nvSpPr>
        <p:spPr>
          <a:ln/>
        </p:spPr>
        <p:txBody>
          <a:bodyPr/>
          <a:lstStyle>
            <a:lvl1pPr>
              <a:defRPr/>
            </a:lvl1pPr>
          </a:lstStyle>
          <a:p>
            <a:pPr>
              <a:defRPr/>
            </a:pPr>
            <a:r>
              <a:rPr lang="nl-NL" smtClean="0"/>
              <a:t>wat en hoe natuurwetten</a:t>
            </a:r>
            <a:endParaRPr lang="nl-NL"/>
          </a:p>
        </p:txBody>
      </p:sp>
      <p:sp>
        <p:nvSpPr>
          <p:cNvPr id="7" name="Rectangle 6"/>
          <p:cNvSpPr>
            <a:spLocks noGrp="1" noChangeArrowheads="1"/>
          </p:cNvSpPr>
          <p:nvPr>
            <p:ph type="sldNum" sz="quarter" idx="17"/>
          </p:nvPr>
        </p:nvSpPr>
        <p:spPr>
          <a:ln/>
        </p:spPr>
        <p:txBody>
          <a:bodyPr/>
          <a:lstStyle>
            <a:lvl1pPr>
              <a:defRPr/>
            </a:lvl1pPr>
          </a:lstStyle>
          <a:p>
            <a:pPr>
              <a:defRPr/>
            </a:pPr>
            <a:fld id="{ED7FAAA7-2366-4278-87D7-7AF4934B5883}" type="slidenum">
              <a:rPr lang="nl-NL"/>
              <a:pPr>
                <a:defRPr/>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
    <p:spTree>
      <p:nvGrpSpPr>
        <p:cNvPr id="1" name=""/>
        <p:cNvGrpSpPr/>
        <p:nvPr/>
      </p:nvGrpSpPr>
      <p:grpSpPr>
        <a:xfrm>
          <a:off x="0" y="0"/>
          <a:ext cx="0" cy="0"/>
          <a:chOff x="0" y="0"/>
          <a:chExt cx="0" cy="0"/>
        </a:xfrm>
      </p:grpSpPr>
      <p:sp>
        <p:nvSpPr>
          <p:cNvPr id="9" name="Tijdelijke aanduiding voor tekst 13"/>
          <p:cNvSpPr>
            <a:spLocks noGrp="1"/>
          </p:cNvSpPr>
          <p:nvPr>
            <p:ph type="body" sz="quarter" idx="13"/>
          </p:nvPr>
        </p:nvSpPr>
        <p:spPr>
          <a:xfrm>
            <a:off x="1768702" y="590090"/>
            <a:ext cx="7161016" cy="642937"/>
          </a:xfrm>
        </p:spPr>
        <p:txBody>
          <a:bodyPr tIns="0" rIns="0" bIns="0" anchor="b"/>
          <a:lstStyle>
            <a:lvl1pPr marL="0" indent="0">
              <a:buNone/>
              <a:defRPr sz="2500" b="1" cap="all" baseline="0">
                <a:latin typeface="+mj-lt"/>
              </a:defRPr>
            </a:lvl1pPr>
          </a:lstStyle>
          <a:p>
            <a:pPr lvl="0"/>
            <a:r>
              <a:rPr lang="en-US" dirty="0" smtClean="0"/>
              <a:t>Click to edit Master text styles</a:t>
            </a:r>
          </a:p>
        </p:txBody>
      </p:sp>
      <p:sp>
        <p:nvSpPr>
          <p:cNvPr id="10" name="Tijdelijke aanduiding voor tekst 15"/>
          <p:cNvSpPr>
            <a:spLocks noGrp="1"/>
          </p:cNvSpPr>
          <p:nvPr>
            <p:ph type="body" sz="quarter" idx="14"/>
          </p:nvPr>
        </p:nvSpPr>
        <p:spPr>
          <a:xfrm>
            <a:off x="1768687" y="1226814"/>
            <a:ext cx="7161031" cy="285750"/>
          </a:xfrm>
        </p:spPr>
        <p:txBody>
          <a:bodyPr tIns="0" rIns="0" bIns="0" anchor="b"/>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4" name="Rectangle 4"/>
          <p:cNvSpPr>
            <a:spLocks noGrp="1" noChangeArrowheads="1"/>
          </p:cNvSpPr>
          <p:nvPr>
            <p:ph type="dt" sz="half" idx="15"/>
          </p:nvPr>
        </p:nvSpPr>
        <p:spPr>
          <a:ln/>
        </p:spPr>
        <p:txBody>
          <a:bodyPr/>
          <a:lstStyle>
            <a:lvl1pPr>
              <a:defRPr/>
            </a:lvl1pPr>
          </a:lstStyle>
          <a:p>
            <a:pPr>
              <a:defRPr/>
            </a:pPr>
            <a:r>
              <a:rPr lang="nl-NL" smtClean="0"/>
              <a:t>16dec2011</a:t>
            </a:r>
            <a:endParaRPr lang="nl-NL"/>
          </a:p>
        </p:txBody>
      </p:sp>
      <p:sp>
        <p:nvSpPr>
          <p:cNvPr id="5" name="Rectangle 5"/>
          <p:cNvSpPr>
            <a:spLocks noGrp="1" noChangeArrowheads="1"/>
          </p:cNvSpPr>
          <p:nvPr>
            <p:ph type="ftr" sz="quarter" idx="16"/>
          </p:nvPr>
        </p:nvSpPr>
        <p:spPr>
          <a:ln/>
        </p:spPr>
        <p:txBody>
          <a:bodyPr/>
          <a:lstStyle>
            <a:lvl1pPr>
              <a:defRPr/>
            </a:lvl1pPr>
          </a:lstStyle>
          <a:p>
            <a:pPr>
              <a:defRPr/>
            </a:pPr>
            <a:r>
              <a:rPr lang="nl-NL" smtClean="0"/>
              <a:t>wat en hoe natuurwetten</a:t>
            </a:r>
            <a:endParaRPr lang="nl-NL"/>
          </a:p>
        </p:txBody>
      </p:sp>
      <p:sp>
        <p:nvSpPr>
          <p:cNvPr id="6" name="Rectangle 6"/>
          <p:cNvSpPr>
            <a:spLocks noGrp="1" noChangeArrowheads="1"/>
          </p:cNvSpPr>
          <p:nvPr>
            <p:ph type="sldNum" sz="quarter" idx="17"/>
          </p:nvPr>
        </p:nvSpPr>
        <p:spPr>
          <a:ln/>
        </p:spPr>
        <p:txBody>
          <a:bodyPr/>
          <a:lstStyle>
            <a:lvl1pPr>
              <a:defRPr/>
            </a:lvl1pPr>
          </a:lstStyle>
          <a:p>
            <a:pPr>
              <a:defRPr/>
            </a:pPr>
            <a:fld id="{309D2607-AC85-4913-B771-F4661175310F}" type="slidenum">
              <a:rPr lang="nl-NL"/>
              <a:pPr>
                <a:defRPr/>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 met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nl-NL" dirty="0" smtClean="0"/>
              <a:t>Klik om de modelstijlen te bewerken</a:t>
            </a:r>
          </a:p>
        </p:txBody>
      </p:sp>
      <p:sp>
        <p:nvSpPr>
          <p:cNvPr id="9" name="Tijdelijke aanduiding voor tekst 13"/>
          <p:cNvSpPr>
            <a:spLocks noGrp="1"/>
          </p:cNvSpPr>
          <p:nvPr>
            <p:ph type="body" sz="quarter" idx="13"/>
          </p:nvPr>
        </p:nvSpPr>
        <p:spPr>
          <a:xfrm>
            <a:off x="1768702" y="590090"/>
            <a:ext cx="7161016" cy="642937"/>
          </a:xfrm>
        </p:spPr>
        <p:txBody>
          <a:bodyPr tIns="0" rIns="0" bIns="0" anchor="b"/>
          <a:lstStyle>
            <a:lvl1pPr marL="0" indent="0">
              <a:buNone/>
              <a:defRPr sz="2500" b="1" cap="all" baseline="0">
                <a:latin typeface="+mj-lt"/>
              </a:defRPr>
            </a:lvl1pPr>
          </a:lstStyle>
          <a:p>
            <a:pPr lvl="0"/>
            <a:r>
              <a:rPr lang="en-US" dirty="0" smtClean="0"/>
              <a:t>Click to edit Master text styles</a:t>
            </a:r>
          </a:p>
        </p:txBody>
      </p:sp>
      <p:sp>
        <p:nvSpPr>
          <p:cNvPr id="10" name="Tijdelijke aanduiding voor tekst 15"/>
          <p:cNvSpPr>
            <a:spLocks noGrp="1"/>
          </p:cNvSpPr>
          <p:nvPr>
            <p:ph type="body" sz="quarter" idx="14"/>
          </p:nvPr>
        </p:nvSpPr>
        <p:spPr>
          <a:xfrm>
            <a:off x="1768687" y="1226814"/>
            <a:ext cx="7161031" cy="285750"/>
          </a:xfrm>
        </p:spPr>
        <p:txBody>
          <a:bodyPr tIns="0" rIns="0" bIns="0" anchor="b"/>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5" name="Rectangle 4"/>
          <p:cNvSpPr>
            <a:spLocks noGrp="1" noChangeArrowheads="1"/>
          </p:cNvSpPr>
          <p:nvPr>
            <p:ph type="dt" sz="half" idx="15"/>
          </p:nvPr>
        </p:nvSpPr>
        <p:spPr>
          <a:ln/>
        </p:spPr>
        <p:txBody>
          <a:bodyPr/>
          <a:lstStyle>
            <a:lvl1pPr>
              <a:defRPr/>
            </a:lvl1pPr>
          </a:lstStyle>
          <a:p>
            <a:pPr>
              <a:defRPr/>
            </a:pPr>
            <a:r>
              <a:rPr lang="nl-NL" smtClean="0"/>
              <a:t>16dec2011</a:t>
            </a:r>
            <a:endParaRPr lang="nl-NL"/>
          </a:p>
        </p:txBody>
      </p:sp>
      <p:sp>
        <p:nvSpPr>
          <p:cNvPr id="6" name="Rectangle 5"/>
          <p:cNvSpPr>
            <a:spLocks noGrp="1" noChangeArrowheads="1"/>
          </p:cNvSpPr>
          <p:nvPr>
            <p:ph type="ftr" sz="quarter" idx="16"/>
          </p:nvPr>
        </p:nvSpPr>
        <p:spPr>
          <a:ln/>
        </p:spPr>
        <p:txBody>
          <a:bodyPr/>
          <a:lstStyle>
            <a:lvl1pPr>
              <a:defRPr/>
            </a:lvl1pPr>
          </a:lstStyle>
          <a:p>
            <a:pPr>
              <a:defRPr/>
            </a:pPr>
            <a:r>
              <a:rPr lang="nl-NL" smtClean="0"/>
              <a:t>wat en hoe natuurwetten</a:t>
            </a:r>
            <a:endParaRPr lang="nl-NL"/>
          </a:p>
        </p:txBody>
      </p:sp>
      <p:sp>
        <p:nvSpPr>
          <p:cNvPr id="7" name="Rectangle 6"/>
          <p:cNvSpPr>
            <a:spLocks noGrp="1" noChangeArrowheads="1"/>
          </p:cNvSpPr>
          <p:nvPr>
            <p:ph type="sldNum" sz="quarter" idx="17"/>
          </p:nvPr>
        </p:nvSpPr>
        <p:spPr>
          <a:ln/>
        </p:spPr>
        <p:txBody>
          <a:bodyPr/>
          <a:lstStyle>
            <a:lvl1pPr>
              <a:defRPr/>
            </a:lvl1pPr>
          </a:lstStyle>
          <a:p>
            <a:pPr>
              <a:defRPr/>
            </a:pPr>
            <a:fld id="{D07FB6F9-D2F2-4BBF-88C6-4BA50449E8B2}" type="slidenum">
              <a:rPr lang="nl-NL"/>
              <a:pPr>
                <a:defRPr/>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 met afbeelding">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3"/>
          </p:nvPr>
        </p:nvSpPr>
        <p:spPr>
          <a:xfrm>
            <a:off x="1764000" y="1643050"/>
            <a:ext cx="7380000" cy="4000528"/>
          </a:xfrm>
        </p:spPr>
        <p:txBody>
          <a:bodyPr/>
          <a:lstStyle/>
          <a:p>
            <a:pPr lvl="0"/>
            <a:r>
              <a:rPr lang="nl-NL" noProof="0" smtClean="0"/>
              <a:t>Klik op het pictogram als u een afbeelding wilt toevoegen</a:t>
            </a:r>
            <a:endParaRPr lang="nl-NL" noProof="0"/>
          </a:p>
        </p:txBody>
      </p:sp>
      <p:sp>
        <p:nvSpPr>
          <p:cNvPr id="11" name="Tijdelijke aanduiding voor tekst 15"/>
          <p:cNvSpPr>
            <a:spLocks noGrp="1"/>
          </p:cNvSpPr>
          <p:nvPr>
            <p:ph type="body" sz="quarter" idx="15"/>
          </p:nvPr>
        </p:nvSpPr>
        <p:spPr>
          <a:xfrm>
            <a:off x="1768687" y="1226814"/>
            <a:ext cx="7161031" cy="285750"/>
          </a:xfrm>
        </p:spPr>
        <p:txBody>
          <a:bodyPr tIns="0" rIns="0" bIns="0" anchor="b"/>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9" name="Tijdelijke aanduiding voor tekst 13"/>
          <p:cNvSpPr>
            <a:spLocks noGrp="1"/>
          </p:cNvSpPr>
          <p:nvPr>
            <p:ph type="body" sz="quarter" idx="16"/>
          </p:nvPr>
        </p:nvSpPr>
        <p:spPr>
          <a:xfrm>
            <a:off x="1768702" y="590090"/>
            <a:ext cx="7161016" cy="642937"/>
          </a:xfrm>
        </p:spPr>
        <p:txBody>
          <a:bodyPr tIns="0" rIns="0" bIns="0" anchor="b"/>
          <a:lstStyle>
            <a:lvl1pPr marL="0" indent="0">
              <a:buNone/>
              <a:defRPr sz="2500" b="1" cap="all" baseline="0">
                <a:latin typeface="+mj-lt"/>
              </a:defRPr>
            </a:lvl1pPr>
          </a:lstStyle>
          <a:p>
            <a:pPr lvl="0"/>
            <a:r>
              <a:rPr lang="en-US" dirty="0" smtClean="0"/>
              <a:t>Click to edit Master text styles</a:t>
            </a:r>
          </a:p>
        </p:txBody>
      </p:sp>
      <p:sp>
        <p:nvSpPr>
          <p:cNvPr id="5" name="Rectangle 4"/>
          <p:cNvSpPr>
            <a:spLocks noGrp="1" noChangeArrowheads="1"/>
          </p:cNvSpPr>
          <p:nvPr>
            <p:ph type="dt" sz="half" idx="17"/>
          </p:nvPr>
        </p:nvSpPr>
        <p:spPr>
          <a:ln/>
        </p:spPr>
        <p:txBody>
          <a:bodyPr/>
          <a:lstStyle>
            <a:lvl1pPr>
              <a:defRPr/>
            </a:lvl1pPr>
          </a:lstStyle>
          <a:p>
            <a:pPr>
              <a:defRPr/>
            </a:pPr>
            <a:r>
              <a:rPr lang="nl-NL" smtClean="0"/>
              <a:t>16dec2011</a:t>
            </a:r>
            <a:endParaRPr lang="nl-NL"/>
          </a:p>
        </p:txBody>
      </p:sp>
      <p:sp>
        <p:nvSpPr>
          <p:cNvPr id="6" name="Rectangle 5"/>
          <p:cNvSpPr>
            <a:spLocks noGrp="1" noChangeArrowheads="1"/>
          </p:cNvSpPr>
          <p:nvPr>
            <p:ph type="ftr" sz="quarter" idx="18"/>
          </p:nvPr>
        </p:nvSpPr>
        <p:spPr>
          <a:ln/>
        </p:spPr>
        <p:txBody>
          <a:bodyPr/>
          <a:lstStyle>
            <a:lvl1pPr>
              <a:defRPr/>
            </a:lvl1pPr>
          </a:lstStyle>
          <a:p>
            <a:pPr>
              <a:defRPr/>
            </a:pPr>
            <a:r>
              <a:rPr lang="nl-NL" smtClean="0"/>
              <a:t>wat en hoe natuurwetten</a:t>
            </a:r>
            <a:endParaRPr lang="nl-NL"/>
          </a:p>
        </p:txBody>
      </p:sp>
      <p:sp>
        <p:nvSpPr>
          <p:cNvPr id="7" name="Rectangle 6"/>
          <p:cNvSpPr>
            <a:spLocks noGrp="1" noChangeArrowheads="1"/>
          </p:cNvSpPr>
          <p:nvPr>
            <p:ph type="sldNum" sz="quarter" idx="19"/>
          </p:nvPr>
        </p:nvSpPr>
        <p:spPr>
          <a:ln/>
        </p:spPr>
        <p:txBody>
          <a:bodyPr/>
          <a:lstStyle>
            <a:lvl1pPr>
              <a:defRPr/>
            </a:lvl1pPr>
          </a:lstStyle>
          <a:p>
            <a:pPr>
              <a:defRPr/>
            </a:pPr>
            <a:fld id="{A54E99B4-39FF-4A9A-A809-CDF4BDE71085}" type="slidenum">
              <a:rPr lang="nl-NL"/>
              <a:pPr>
                <a:defRPr/>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 met afbeelding en tekst">
    <p:spTree>
      <p:nvGrpSpPr>
        <p:cNvPr id="1" name=""/>
        <p:cNvGrpSpPr/>
        <p:nvPr/>
      </p:nvGrpSpPr>
      <p:grpSpPr>
        <a:xfrm>
          <a:off x="0" y="0"/>
          <a:ext cx="0" cy="0"/>
          <a:chOff x="0" y="0"/>
          <a:chExt cx="0" cy="0"/>
        </a:xfrm>
      </p:grpSpPr>
      <p:sp>
        <p:nvSpPr>
          <p:cNvPr id="13" name="Tijdelijke aanduiding voor tekst 12"/>
          <p:cNvSpPr>
            <a:spLocks noGrp="1"/>
          </p:cNvSpPr>
          <p:nvPr>
            <p:ph type="body" sz="quarter" idx="16"/>
          </p:nvPr>
        </p:nvSpPr>
        <p:spPr>
          <a:xfrm>
            <a:off x="5971735" y="1643050"/>
            <a:ext cx="2933429" cy="4429156"/>
          </a:xfrm>
        </p:spPr>
        <p:txBody>
          <a:bodyPr/>
          <a:lstStyle>
            <a:lvl1pPr marL="0" indent="0">
              <a:buFontTx/>
              <a:buNone/>
              <a:defRPr baseline="0"/>
            </a:lvl1pPr>
            <a:lvl2pPr>
              <a:buFontTx/>
              <a:buNone/>
              <a:defRPr/>
            </a:lvl2pPr>
            <a:lvl3pPr>
              <a:buFontTx/>
              <a:buNone/>
              <a:defRPr/>
            </a:lvl3pPr>
            <a:lvl4pPr>
              <a:buFontTx/>
              <a:buNone/>
              <a:defRPr/>
            </a:lvl4pPr>
            <a:lvl5pPr>
              <a:buFontTx/>
              <a:buNone/>
              <a:defRPr/>
            </a:lvl5pPr>
          </a:lstStyle>
          <a:p>
            <a:pPr lvl="0"/>
            <a:r>
              <a:rPr lang="nl-NL" dirty="0" smtClean="0"/>
              <a:t>Klik om de modelstijlen te bewerken</a:t>
            </a:r>
            <a:endParaRPr lang="nl-NL" dirty="0"/>
          </a:p>
        </p:txBody>
      </p:sp>
      <p:sp>
        <p:nvSpPr>
          <p:cNvPr id="8" name="Tijdelijke aanduiding voor afbeelding 7"/>
          <p:cNvSpPr>
            <a:spLocks noGrp="1"/>
          </p:cNvSpPr>
          <p:nvPr>
            <p:ph type="pic" sz="quarter" idx="13"/>
          </p:nvPr>
        </p:nvSpPr>
        <p:spPr>
          <a:xfrm>
            <a:off x="1764000" y="1632600"/>
            <a:ext cx="4200072" cy="4425958"/>
          </a:xfrm>
        </p:spPr>
        <p:txBody>
          <a:bodyPr/>
          <a:lstStyle/>
          <a:p>
            <a:pPr lvl="0"/>
            <a:r>
              <a:rPr lang="nl-NL" noProof="0" dirty="0" smtClean="0"/>
              <a:t>Klik op het pictogram als u een afbeelding wilt toevoegen</a:t>
            </a:r>
            <a:endParaRPr lang="nl-NL" noProof="0" dirty="0"/>
          </a:p>
        </p:txBody>
      </p:sp>
      <p:sp>
        <p:nvSpPr>
          <p:cNvPr id="11" name="Tijdelijke aanduiding voor tekst 15"/>
          <p:cNvSpPr>
            <a:spLocks noGrp="1"/>
          </p:cNvSpPr>
          <p:nvPr>
            <p:ph type="body" sz="quarter" idx="15"/>
          </p:nvPr>
        </p:nvSpPr>
        <p:spPr>
          <a:xfrm>
            <a:off x="1768687" y="1226814"/>
            <a:ext cx="7161031" cy="285750"/>
          </a:xfrm>
        </p:spPr>
        <p:txBody>
          <a:bodyPr tIns="0" rIns="0" bIns="0" anchor="b"/>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9" name="Tijdelijke aanduiding voor tekst 13"/>
          <p:cNvSpPr>
            <a:spLocks noGrp="1"/>
          </p:cNvSpPr>
          <p:nvPr>
            <p:ph type="body" sz="quarter" idx="17"/>
          </p:nvPr>
        </p:nvSpPr>
        <p:spPr>
          <a:xfrm>
            <a:off x="1768702" y="590090"/>
            <a:ext cx="7161016" cy="642937"/>
          </a:xfrm>
        </p:spPr>
        <p:txBody>
          <a:bodyPr tIns="0" rIns="0" bIns="0" anchor="b"/>
          <a:lstStyle>
            <a:lvl1pPr marL="0" indent="0">
              <a:buNone/>
              <a:defRPr sz="2500" b="1" cap="all" baseline="0">
                <a:latin typeface="+mj-lt"/>
              </a:defRPr>
            </a:lvl1pPr>
          </a:lstStyle>
          <a:p>
            <a:pPr lvl="0"/>
            <a:r>
              <a:rPr lang="en-US" dirty="0" smtClean="0"/>
              <a:t>Click to edit Master text styles</a:t>
            </a:r>
          </a:p>
        </p:txBody>
      </p:sp>
      <p:sp>
        <p:nvSpPr>
          <p:cNvPr id="6" name="Rectangle 4"/>
          <p:cNvSpPr>
            <a:spLocks noGrp="1" noChangeArrowheads="1"/>
          </p:cNvSpPr>
          <p:nvPr>
            <p:ph type="dt" sz="half" idx="18"/>
          </p:nvPr>
        </p:nvSpPr>
        <p:spPr>
          <a:ln/>
        </p:spPr>
        <p:txBody>
          <a:bodyPr/>
          <a:lstStyle>
            <a:lvl1pPr>
              <a:defRPr/>
            </a:lvl1pPr>
          </a:lstStyle>
          <a:p>
            <a:pPr>
              <a:defRPr/>
            </a:pPr>
            <a:r>
              <a:rPr lang="nl-NL" smtClean="0"/>
              <a:t>16dec2011</a:t>
            </a:r>
            <a:endParaRPr lang="nl-NL"/>
          </a:p>
        </p:txBody>
      </p:sp>
      <p:sp>
        <p:nvSpPr>
          <p:cNvPr id="7" name="Rectangle 5"/>
          <p:cNvSpPr>
            <a:spLocks noGrp="1" noChangeArrowheads="1"/>
          </p:cNvSpPr>
          <p:nvPr>
            <p:ph type="ftr" sz="quarter" idx="19"/>
          </p:nvPr>
        </p:nvSpPr>
        <p:spPr>
          <a:ln/>
        </p:spPr>
        <p:txBody>
          <a:bodyPr/>
          <a:lstStyle>
            <a:lvl1pPr>
              <a:defRPr/>
            </a:lvl1pPr>
          </a:lstStyle>
          <a:p>
            <a:pPr>
              <a:defRPr/>
            </a:pPr>
            <a:r>
              <a:rPr lang="nl-NL" smtClean="0"/>
              <a:t>wat en hoe natuurwetten</a:t>
            </a:r>
            <a:endParaRPr lang="nl-NL"/>
          </a:p>
        </p:txBody>
      </p:sp>
      <p:sp>
        <p:nvSpPr>
          <p:cNvPr id="10" name="Rectangle 6"/>
          <p:cNvSpPr>
            <a:spLocks noGrp="1" noChangeArrowheads="1"/>
          </p:cNvSpPr>
          <p:nvPr>
            <p:ph type="sldNum" sz="quarter" idx="20"/>
          </p:nvPr>
        </p:nvSpPr>
        <p:spPr>
          <a:ln/>
        </p:spPr>
        <p:txBody>
          <a:bodyPr/>
          <a:lstStyle>
            <a:lvl1pPr>
              <a:defRPr/>
            </a:lvl1pPr>
          </a:lstStyle>
          <a:p>
            <a:pPr>
              <a:defRPr/>
            </a:pPr>
            <a:fld id="{838CB218-6B01-43F7-B83C-417EBAD40464}" type="slidenum">
              <a:rPr lang="nl-NL"/>
              <a:pPr>
                <a:defRPr/>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 met grafiek">
    <p:spTree>
      <p:nvGrpSpPr>
        <p:cNvPr id="1" name=""/>
        <p:cNvGrpSpPr/>
        <p:nvPr/>
      </p:nvGrpSpPr>
      <p:grpSpPr>
        <a:xfrm>
          <a:off x="0" y="0"/>
          <a:ext cx="0" cy="0"/>
          <a:chOff x="0" y="0"/>
          <a:chExt cx="0" cy="0"/>
        </a:xfrm>
      </p:grpSpPr>
      <p:sp>
        <p:nvSpPr>
          <p:cNvPr id="5" name="Line 8"/>
          <p:cNvSpPr>
            <a:spLocks noChangeShapeType="1"/>
          </p:cNvSpPr>
          <p:nvPr userDrawn="1"/>
        </p:nvSpPr>
        <p:spPr bwMode="auto">
          <a:xfrm>
            <a:off x="1762125" y="1636713"/>
            <a:ext cx="7381875" cy="0"/>
          </a:xfrm>
          <a:prstGeom prst="line">
            <a:avLst/>
          </a:prstGeom>
          <a:noFill/>
          <a:ln w="12700">
            <a:solidFill>
              <a:schemeClr val="tx1"/>
            </a:solidFill>
            <a:round/>
            <a:headEnd/>
            <a:tailEnd/>
          </a:ln>
          <a:effectLst/>
        </p:spPr>
        <p:txBody>
          <a:bodyPr/>
          <a:lstStyle/>
          <a:p>
            <a:pPr>
              <a:defRPr/>
            </a:pPr>
            <a:endParaRPr lang="nl-NL"/>
          </a:p>
        </p:txBody>
      </p:sp>
      <p:sp>
        <p:nvSpPr>
          <p:cNvPr id="9" name="Tijdelijke aanduiding voor grafiek 8"/>
          <p:cNvSpPr>
            <a:spLocks noGrp="1"/>
          </p:cNvSpPr>
          <p:nvPr>
            <p:ph type="chart" sz="quarter" idx="14"/>
          </p:nvPr>
        </p:nvSpPr>
        <p:spPr>
          <a:xfrm>
            <a:off x="1764000" y="1641599"/>
            <a:ext cx="7380000" cy="3999600"/>
          </a:xfrm>
        </p:spPr>
        <p:txBody>
          <a:bodyPr/>
          <a:lstStyle/>
          <a:p>
            <a:pPr lvl="0"/>
            <a:r>
              <a:rPr lang="nl-NL" noProof="0" smtClean="0"/>
              <a:t>Klik op het pictogram als u een grafiek wilt toevoegen</a:t>
            </a:r>
            <a:endParaRPr lang="nl-NL" noProof="0"/>
          </a:p>
        </p:txBody>
      </p:sp>
      <p:sp>
        <p:nvSpPr>
          <p:cNvPr id="12" name="Tijdelijke aanduiding voor tekst 15"/>
          <p:cNvSpPr>
            <a:spLocks noGrp="1"/>
          </p:cNvSpPr>
          <p:nvPr>
            <p:ph type="body" sz="quarter" idx="15"/>
          </p:nvPr>
        </p:nvSpPr>
        <p:spPr>
          <a:xfrm>
            <a:off x="1768687" y="1226814"/>
            <a:ext cx="7161031" cy="285750"/>
          </a:xfrm>
        </p:spPr>
        <p:txBody>
          <a:bodyPr tIns="0" rIns="0" bIns="0" anchor="b"/>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13" name="Tijdelijke aanduiding voor tekst 13"/>
          <p:cNvSpPr>
            <a:spLocks noGrp="1"/>
          </p:cNvSpPr>
          <p:nvPr>
            <p:ph type="body" sz="quarter" idx="13"/>
          </p:nvPr>
        </p:nvSpPr>
        <p:spPr>
          <a:xfrm>
            <a:off x="1768702" y="590090"/>
            <a:ext cx="7161016" cy="642937"/>
          </a:xfrm>
        </p:spPr>
        <p:txBody>
          <a:bodyPr tIns="0" rIns="0" bIns="0" anchor="b"/>
          <a:lstStyle>
            <a:lvl1pPr marL="0" indent="0">
              <a:buNone/>
              <a:defRPr sz="2500" b="1" cap="all" baseline="0">
                <a:latin typeface="+mj-lt"/>
              </a:defRPr>
            </a:lvl1pPr>
          </a:lstStyle>
          <a:p>
            <a:pPr lvl="0"/>
            <a:r>
              <a:rPr lang="en-US" dirty="0" smtClean="0"/>
              <a:t>Click to edit Master text styles</a:t>
            </a:r>
          </a:p>
        </p:txBody>
      </p:sp>
      <p:sp>
        <p:nvSpPr>
          <p:cNvPr id="6" name="Tijdelijke aanduiding voor datum 3"/>
          <p:cNvSpPr>
            <a:spLocks noGrp="1"/>
          </p:cNvSpPr>
          <p:nvPr>
            <p:ph type="dt" sz="half" idx="16"/>
          </p:nvPr>
        </p:nvSpPr>
        <p:spPr/>
        <p:txBody>
          <a:bodyPr/>
          <a:lstStyle>
            <a:lvl1pPr>
              <a:defRPr/>
            </a:lvl1pPr>
          </a:lstStyle>
          <a:p>
            <a:pPr>
              <a:defRPr/>
            </a:pPr>
            <a:r>
              <a:rPr lang="nl-NL" smtClean="0"/>
              <a:t>16dec2011</a:t>
            </a:r>
            <a:endParaRPr lang="nl-NL"/>
          </a:p>
        </p:txBody>
      </p:sp>
      <p:sp>
        <p:nvSpPr>
          <p:cNvPr id="7" name="Tijdelijke aanduiding voor voettekst 4"/>
          <p:cNvSpPr>
            <a:spLocks noGrp="1"/>
          </p:cNvSpPr>
          <p:nvPr>
            <p:ph type="ftr" sz="quarter" idx="17"/>
          </p:nvPr>
        </p:nvSpPr>
        <p:spPr/>
        <p:txBody>
          <a:bodyPr/>
          <a:lstStyle>
            <a:lvl1pPr>
              <a:defRPr/>
            </a:lvl1pPr>
          </a:lstStyle>
          <a:p>
            <a:pPr>
              <a:defRPr/>
            </a:pPr>
            <a:r>
              <a:rPr lang="nl-NL" smtClean="0"/>
              <a:t>wat en hoe natuurwetten</a:t>
            </a:r>
            <a:endParaRPr lang="nl-NL"/>
          </a:p>
        </p:txBody>
      </p:sp>
      <p:sp>
        <p:nvSpPr>
          <p:cNvPr id="8" name="Tijdelijke aanduiding voor dianummer 5"/>
          <p:cNvSpPr>
            <a:spLocks noGrp="1"/>
          </p:cNvSpPr>
          <p:nvPr>
            <p:ph type="sldNum" sz="quarter" idx="18"/>
          </p:nvPr>
        </p:nvSpPr>
        <p:spPr/>
        <p:txBody>
          <a:bodyPr/>
          <a:lstStyle>
            <a:lvl1pPr>
              <a:defRPr/>
            </a:lvl1pPr>
          </a:lstStyle>
          <a:p>
            <a:pPr>
              <a:defRPr/>
            </a:pPr>
            <a:fld id="{78A617B5-39D5-4566-A40D-E05D461639B5}" type="slidenum">
              <a:rPr lang="nl-NL"/>
              <a:pPr>
                <a:defRPr/>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dia 2">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4071934" y="5756275"/>
            <a:ext cx="5072066" cy="1101725"/>
          </a:xfrm>
        </p:spPr>
        <p:txBody>
          <a:bodyPr/>
          <a:lstStyle>
            <a:lvl1pPr marL="0" indent="0">
              <a:buFont typeface="Wingdings" pitchFamily="2" charset="2"/>
              <a:buNone/>
              <a:defRPr cap="all" baseline="0">
                <a:solidFill>
                  <a:schemeClr val="bg1"/>
                </a:solidFill>
                <a:latin typeface="Arial Narrow" pitchFamily="34" charset="0"/>
              </a:defRPr>
            </a:lvl1pPr>
          </a:lstStyle>
          <a:p>
            <a:r>
              <a:rPr lang="nl-NL" smtClean="0"/>
              <a:t>Klik om het opmaakprofiel van de modelondertitel te bewerken</a:t>
            </a:r>
            <a:endParaRPr lang="nl-NL"/>
          </a:p>
        </p:txBody>
      </p:sp>
      <p:sp>
        <p:nvSpPr>
          <p:cNvPr id="5122" name="Rectangle 2"/>
          <p:cNvSpPr>
            <a:spLocks noGrp="1" noChangeArrowheads="1"/>
          </p:cNvSpPr>
          <p:nvPr>
            <p:ph type="ctrTitle"/>
          </p:nvPr>
        </p:nvSpPr>
        <p:spPr>
          <a:xfrm>
            <a:off x="0" y="0"/>
            <a:ext cx="9144000" cy="642918"/>
          </a:xfrm>
          <a:prstGeom prst="rect">
            <a:avLst/>
          </a:prstGeom>
          <a:solidFill>
            <a:schemeClr val="tx1"/>
          </a:solidFill>
        </p:spPr>
        <p:txBody>
          <a:bodyPr lIns="0" anchor="b" anchorCtr="0"/>
          <a:lstStyle>
            <a:lvl1pPr>
              <a:lnSpc>
                <a:spcPts val="2500"/>
              </a:lnSpc>
              <a:defRPr cap="all" baseline="0">
                <a:solidFill>
                  <a:schemeClr val="bg1"/>
                </a:solidFill>
              </a:defRPr>
            </a:lvl1pPr>
          </a:lstStyle>
          <a:p>
            <a:r>
              <a:rPr lang="nl-NL" smtClean="0"/>
              <a:t>Klik om de stijl te bewerken</a:t>
            </a:r>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dia 3">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100263" y="1644650"/>
            <a:ext cx="6786562" cy="1470025"/>
          </a:xfrm>
          <a:prstGeom prst="rect">
            <a:avLst/>
          </a:prstGeom>
        </p:spPr>
        <p:txBody>
          <a:bodyPr lIns="0" anchor="b" anchorCtr="0"/>
          <a:lstStyle>
            <a:lvl1pPr>
              <a:lnSpc>
                <a:spcPts val="2500"/>
              </a:lnSpc>
              <a:defRPr cap="all" baseline="0">
                <a:solidFill>
                  <a:schemeClr val="bg1"/>
                </a:solidFill>
              </a:defRPr>
            </a:lvl1pPr>
          </a:lstStyle>
          <a:p>
            <a:r>
              <a:rPr lang="nl-NL" smtClean="0"/>
              <a:t>Klik om de stijl te bewerken</a:t>
            </a:r>
            <a:endParaRPr lang="nl-NL"/>
          </a:p>
        </p:txBody>
      </p:sp>
      <p:sp>
        <p:nvSpPr>
          <p:cNvPr id="8" name="Rectangle 3"/>
          <p:cNvSpPr>
            <a:spLocks noGrp="1" noChangeArrowheads="1"/>
          </p:cNvSpPr>
          <p:nvPr>
            <p:ph type="subTitle" idx="1"/>
          </p:nvPr>
        </p:nvSpPr>
        <p:spPr>
          <a:xfrm>
            <a:off x="2098675" y="3035300"/>
            <a:ext cx="6788150" cy="1101725"/>
          </a:xfrm>
        </p:spPr>
        <p:txBody>
          <a:bodyPr/>
          <a:lstStyle>
            <a:lvl1pPr marL="0" indent="0">
              <a:buFont typeface="Wingdings" pitchFamily="2" charset="2"/>
              <a:buNone/>
              <a:defRPr cap="all" baseline="0">
                <a:solidFill>
                  <a:schemeClr val="bg1"/>
                </a:solidFill>
                <a:latin typeface="Arial Narrow" pitchFamily="34" charset="0"/>
              </a:defRPr>
            </a:lvl1pPr>
          </a:lstStyle>
          <a:p>
            <a:r>
              <a:rPr lang="nl-NL" smtClean="0"/>
              <a:t>Klik om het opmaakprofiel van de modelondertitel te bewerken</a:t>
            </a:r>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763713" y="2051050"/>
            <a:ext cx="7118350" cy="35607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8" name="Rectangle 4"/>
          <p:cNvSpPr>
            <a:spLocks noGrp="1" noChangeArrowheads="1"/>
          </p:cNvSpPr>
          <p:nvPr>
            <p:ph type="dt" sz="half" idx="2"/>
          </p:nvPr>
        </p:nvSpPr>
        <p:spPr bwMode="auto">
          <a:xfrm>
            <a:off x="7572375" y="6402388"/>
            <a:ext cx="9366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ts val="1500"/>
              </a:lnSpc>
              <a:defRPr sz="1000"/>
            </a:lvl1pPr>
          </a:lstStyle>
          <a:p>
            <a:pPr>
              <a:defRPr/>
            </a:pPr>
            <a:r>
              <a:rPr lang="nl-NL" smtClean="0"/>
              <a:t>16dec2011</a:t>
            </a:r>
            <a:endParaRPr lang="nl-NL"/>
          </a:p>
        </p:txBody>
      </p:sp>
      <p:sp>
        <p:nvSpPr>
          <p:cNvPr id="1029" name="Rectangle 5"/>
          <p:cNvSpPr>
            <a:spLocks noGrp="1" noChangeArrowheads="1"/>
          </p:cNvSpPr>
          <p:nvPr>
            <p:ph type="ftr" sz="quarter" idx="3"/>
          </p:nvPr>
        </p:nvSpPr>
        <p:spPr bwMode="auto">
          <a:xfrm>
            <a:off x="3540125" y="6402388"/>
            <a:ext cx="40322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ts val="1500"/>
              </a:lnSpc>
              <a:defRPr sz="1000"/>
            </a:lvl1pPr>
          </a:lstStyle>
          <a:p>
            <a:pPr>
              <a:defRPr/>
            </a:pPr>
            <a:r>
              <a:rPr lang="nl-NL" smtClean="0"/>
              <a:t>wat en hoe natuurwetten</a:t>
            </a:r>
            <a:endParaRPr lang="nl-NL"/>
          </a:p>
        </p:txBody>
      </p:sp>
      <p:sp>
        <p:nvSpPr>
          <p:cNvPr id="1030" name="Rectangle 6"/>
          <p:cNvSpPr>
            <a:spLocks noGrp="1" noChangeArrowheads="1"/>
          </p:cNvSpPr>
          <p:nvPr>
            <p:ph type="sldNum" sz="quarter" idx="4"/>
          </p:nvPr>
        </p:nvSpPr>
        <p:spPr bwMode="auto">
          <a:xfrm>
            <a:off x="8509000" y="6400800"/>
            <a:ext cx="374650" cy="476250"/>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bodyPr>
          <a:lstStyle>
            <a:lvl1pPr algn="r">
              <a:lnSpc>
                <a:spcPts val="1500"/>
              </a:lnSpc>
              <a:defRPr sz="1000"/>
            </a:lvl1pPr>
          </a:lstStyle>
          <a:p>
            <a:pPr>
              <a:defRPr/>
            </a:pPr>
            <a:fld id="{94792F86-29E4-4A1D-95EA-F785043FB18D}" type="slidenum">
              <a:rPr lang="nl-NL"/>
              <a:pPr>
                <a:defRPr/>
              </a:pPr>
              <a:t>‹#›</a:t>
            </a:fld>
            <a:endParaRPr lang="nl-NL"/>
          </a:p>
        </p:txBody>
      </p:sp>
      <p:sp>
        <p:nvSpPr>
          <p:cNvPr id="1032" name="Line 8"/>
          <p:cNvSpPr>
            <a:spLocks noChangeShapeType="1"/>
          </p:cNvSpPr>
          <p:nvPr/>
        </p:nvSpPr>
        <p:spPr bwMode="auto">
          <a:xfrm>
            <a:off x="1762125" y="1636713"/>
            <a:ext cx="7381875" cy="0"/>
          </a:xfrm>
          <a:prstGeom prst="line">
            <a:avLst/>
          </a:prstGeom>
          <a:noFill/>
          <a:ln w="12700">
            <a:solidFill>
              <a:schemeClr val="tx1"/>
            </a:solidFill>
            <a:round/>
            <a:headEnd/>
            <a:tailEnd/>
          </a:ln>
          <a:effectLst/>
        </p:spPr>
        <p:txBody>
          <a:bodyPr/>
          <a:lstStyle/>
          <a:p>
            <a:pPr>
              <a:defRPr/>
            </a:pPr>
            <a:endParaRPr lang="nl-NL"/>
          </a:p>
        </p:txBody>
      </p:sp>
      <p:pic>
        <p:nvPicPr>
          <p:cNvPr id="1031" name="Afbeelding 8" descr="UT_Logo_Black_NL.WMF"/>
          <p:cNvPicPr>
            <a:picLocks noChangeAspect="1"/>
          </p:cNvPicPr>
          <p:nvPr/>
        </p:nvPicPr>
        <p:blipFill>
          <a:blip r:embed="rId17" cstate="print"/>
          <a:srcRect/>
          <a:stretch>
            <a:fillRect/>
          </a:stretch>
        </p:blipFill>
        <p:spPr bwMode="auto">
          <a:xfrm>
            <a:off x="1630363" y="6335713"/>
            <a:ext cx="2019300" cy="419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 id="2147483659" r:id="rId2"/>
    <p:sldLayoutId id="2147483660" r:id="rId3"/>
    <p:sldLayoutId id="2147483661" r:id="rId4"/>
    <p:sldLayoutId id="2147483662" r:id="rId5"/>
    <p:sldLayoutId id="2147483663"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hf sldNum="0" hdr="0"/>
  <p:txStyles>
    <p:titleStyle>
      <a:lvl1pPr algn="l" rtl="0" eaLnBrk="0" fontAlgn="base" hangingPunct="0">
        <a:spcBef>
          <a:spcPct val="0"/>
        </a:spcBef>
        <a:spcAft>
          <a:spcPct val="0"/>
        </a:spcAft>
        <a:defRPr sz="2500" b="1">
          <a:solidFill>
            <a:schemeClr val="tx2"/>
          </a:solidFill>
          <a:latin typeface="+mj-lt"/>
          <a:ea typeface="+mj-ea"/>
          <a:cs typeface="+mj-cs"/>
        </a:defRPr>
      </a:lvl1pPr>
      <a:lvl2pPr algn="l" rtl="0" eaLnBrk="0" fontAlgn="base" hangingPunct="0">
        <a:spcBef>
          <a:spcPct val="0"/>
        </a:spcBef>
        <a:spcAft>
          <a:spcPct val="0"/>
        </a:spcAft>
        <a:defRPr sz="2500" b="1">
          <a:solidFill>
            <a:schemeClr val="tx2"/>
          </a:solidFill>
          <a:latin typeface="Arial Narrow" pitchFamily="34" charset="0"/>
        </a:defRPr>
      </a:lvl2pPr>
      <a:lvl3pPr algn="l" rtl="0" eaLnBrk="0" fontAlgn="base" hangingPunct="0">
        <a:spcBef>
          <a:spcPct val="0"/>
        </a:spcBef>
        <a:spcAft>
          <a:spcPct val="0"/>
        </a:spcAft>
        <a:defRPr sz="2500" b="1">
          <a:solidFill>
            <a:schemeClr val="tx2"/>
          </a:solidFill>
          <a:latin typeface="Arial Narrow" pitchFamily="34" charset="0"/>
        </a:defRPr>
      </a:lvl3pPr>
      <a:lvl4pPr algn="l" rtl="0" eaLnBrk="0" fontAlgn="base" hangingPunct="0">
        <a:spcBef>
          <a:spcPct val="0"/>
        </a:spcBef>
        <a:spcAft>
          <a:spcPct val="0"/>
        </a:spcAft>
        <a:defRPr sz="2500" b="1">
          <a:solidFill>
            <a:schemeClr val="tx2"/>
          </a:solidFill>
          <a:latin typeface="Arial Narrow" pitchFamily="34" charset="0"/>
        </a:defRPr>
      </a:lvl4pPr>
      <a:lvl5pPr algn="l" rtl="0" eaLnBrk="0" fontAlgn="base" hangingPunct="0">
        <a:spcBef>
          <a:spcPct val="0"/>
        </a:spcBef>
        <a:spcAft>
          <a:spcPct val="0"/>
        </a:spcAft>
        <a:defRPr sz="2500" b="1">
          <a:solidFill>
            <a:schemeClr val="tx2"/>
          </a:solidFill>
          <a:latin typeface="Arial Narrow" pitchFamily="34" charset="0"/>
        </a:defRPr>
      </a:lvl5pPr>
      <a:lvl6pPr marL="457200" algn="l" rtl="0" eaLnBrk="1" fontAlgn="base" hangingPunct="1">
        <a:spcBef>
          <a:spcPct val="0"/>
        </a:spcBef>
        <a:spcAft>
          <a:spcPct val="0"/>
        </a:spcAft>
        <a:defRPr sz="2500" b="1">
          <a:solidFill>
            <a:schemeClr val="tx2"/>
          </a:solidFill>
          <a:latin typeface="Arial Narrow" pitchFamily="34" charset="0"/>
        </a:defRPr>
      </a:lvl6pPr>
      <a:lvl7pPr marL="914400" algn="l" rtl="0" eaLnBrk="1" fontAlgn="base" hangingPunct="1">
        <a:spcBef>
          <a:spcPct val="0"/>
        </a:spcBef>
        <a:spcAft>
          <a:spcPct val="0"/>
        </a:spcAft>
        <a:defRPr sz="2500" b="1">
          <a:solidFill>
            <a:schemeClr val="tx2"/>
          </a:solidFill>
          <a:latin typeface="Arial Narrow" pitchFamily="34" charset="0"/>
        </a:defRPr>
      </a:lvl7pPr>
      <a:lvl8pPr marL="1371600" algn="l" rtl="0" eaLnBrk="1" fontAlgn="base" hangingPunct="1">
        <a:spcBef>
          <a:spcPct val="0"/>
        </a:spcBef>
        <a:spcAft>
          <a:spcPct val="0"/>
        </a:spcAft>
        <a:defRPr sz="2500" b="1">
          <a:solidFill>
            <a:schemeClr val="tx2"/>
          </a:solidFill>
          <a:latin typeface="Arial Narrow" pitchFamily="34" charset="0"/>
        </a:defRPr>
      </a:lvl8pPr>
      <a:lvl9pPr marL="1828800" algn="l" rtl="0" eaLnBrk="1" fontAlgn="base" hangingPunct="1">
        <a:spcBef>
          <a:spcPct val="0"/>
        </a:spcBef>
        <a:spcAft>
          <a:spcPct val="0"/>
        </a:spcAft>
        <a:defRPr sz="2500" b="1">
          <a:solidFill>
            <a:schemeClr val="tx2"/>
          </a:solidFill>
          <a:latin typeface="Arial Narrow" pitchFamily="34" charset="0"/>
        </a:defRPr>
      </a:lvl9pPr>
    </p:titleStyle>
    <p:bodyStyle>
      <a:lvl1pPr marL="255588" indent="-255588" algn="l" defTabSz="238125" rtl="0" eaLnBrk="0" fontAlgn="base" hangingPunct="0">
        <a:lnSpc>
          <a:spcPts val="2500"/>
        </a:lnSpc>
        <a:spcBef>
          <a:spcPct val="20000"/>
        </a:spcBef>
        <a:spcAft>
          <a:spcPct val="0"/>
        </a:spcAft>
        <a:buFont typeface="Wingdings" pitchFamily="2" charset="2"/>
        <a:buChar char="§"/>
        <a:defRPr sz="1700">
          <a:solidFill>
            <a:schemeClr val="tx1"/>
          </a:solidFill>
          <a:latin typeface="+mn-lt"/>
          <a:ea typeface="+mn-ea"/>
          <a:cs typeface="+mn-cs"/>
        </a:defRPr>
      </a:lvl1pPr>
      <a:lvl2pPr marL="538163" indent="-280988" algn="l" defTabSz="238125" rtl="0" eaLnBrk="0" fontAlgn="base" hangingPunct="0">
        <a:lnSpc>
          <a:spcPts val="2500"/>
        </a:lnSpc>
        <a:spcBef>
          <a:spcPct val="20000"/>
        </a:spcBef>
        <a:spcAft>
          <a:spcPct val="0"/>
        </a:spcAft>
        <a:buFont typeface="Wingdings" pitchFamily="2" charset="2"/>
        <a:buChar char="§"/>
        <a:defRPr sz="1700">
          <a:solidFill>
            <a:schemeClr val="tx1"/>
          </a:solidFill>
          <a:latin typeface="+mn-lt"/>
        </a:defRPr>
      </a:lvl2pPr>
      <a:lvl3pPr marL="801688" indent="-238125" algn="l" defTabSz="238125" rtl="0" eaLnBrk="0" fontAlgn="base" hangingPunct="0">
        <a:lnSpc>
          <a:spcPts val="2500"/>
        </a:lnSpc>
        <a:spcBef>
          <a:spcPct val="20000"/>
        </a:spcBef>
        <a:spcAft>
          <a:spcPct val="0"/>
        </a:spcAft>
        <a:buFont typeface="Wingdings" pitchFamily="2" charset="2"/>
        <a:buChar char="§"/>
        <a:defRPr sz="1700">
          <a:solidFill>
            <a:schemeClr val="tx1"/>
          </a:solidFill>
          <a:latin typeface="+mn-lt"/>
        </a:defRPr>
      </a:lvl3pPr>
      <a:lvl4pPr marL="1077913" indent="-250825" algn="l" defTabSz="238125" rtl="0" eaLnBrk="0" fontAlgn="base" hangingPunct="0">
        <a:lnSpc>
          <a:spcPts val="2500"/>
        </a:lnSpc>
        <a:spcBef>
          <a:spcPct val="20000"/>
        </a:spcBef>
        <a:spcAft>
          <a:spcPct val="0"/>
        </a:spcAft>
        <a:buFont typeface="Wingdings" pitchFamily="2" charset="2"/>
        <a:buChar char="§"/>
        <a:defRPr sz="1700">
          <a:solidFill>
            <a:schemeClr val="tx1"/>
          </a:solidFill>
          <a:latin typeface="+mn-lt"/>
        </a:defRPr>
      </a:lvl4pPr>
      <a:lvl5pPr marL="1344613" indent="-255588" algn="l" defTabSz="238125" rtl="0" eaLnBrk="0" fontAlgn="base" hangingPunct="0">
        <a:lnSpc>
          <a:spcPts val="2500"/>
        </a:lnSpc>
        <a:spcBef>
          <a:spcPct val="20000"/>
        </a:spcBef>
        <a:spcAft>
          <a:spcPct val="0"/>
        </a:spcAft>
        <a:buFont typeface="Wingdings" pitchFamily="2" charset="2"/>
        <a:buChar char="§"/>
        <a:defRPr sz="1700">
          <a:solidFill>
            <a:schemeClr val="tx1"/>
          </a:solidFill>
          <a:latin typeface="+mn-lt"/>
        </a:defRPr>
      </a:lvl5pPr>
      <a:lvl6pPr marL="18018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6pPr>
      <a:lvl7pPr marL="22590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7pPr>
      <a:lvl8pPr marL="27162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8pPr>
      <a:lvl9pPr marL="31734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pPr eaLnBrk="1" hangingPunct="1">
              <a:defRPr/>
            </a:pPr>
            <a:r>
              <a:rPr lang="en-US" dirty="0" smtClean="0"/>
              <a:t/>
            </a:r>
            <a:br>
              <a:rPr lang="en-US" dirty="0" smtClean="0"/>
            </a:br>
            <a:r>
              <a:rPr lang="en-US" dirty="0" err="1" smtClean="0"/>
              <a:t>Wat</a:t>
            </a:r>
            <a:r>
              <a:rPr lang="en-US" dirty="0" smtClean="0"/>
              <a:t> en hoe: </a:t>
            </a:r>
            <a:r>
              <a:rPr lang="en-US" dirty="0" err="1" smtClean="0"/>
              <a:t>Natuurwetten</a:t>
            </a:r>
            <a:endParaRPr lang="nl-NL" dirty="0"/>
          </a:p>
        </p:txBody>
      </p:sp>
      <p:sp>
        <p:nvSpPr>
          <p:cNvPr id="9" name="Ondertitel 8"/>
          <p:cNvSpPr>
            <a:spLocks noGrp="1"/>
          </p:cNvSpPr>
          <p:nvPr>
            <p:ph type="subTitle" idx="1"/>
          </p:nvPr>
        </p:nvSpPr>
        <p:spPr/>
        <p:txBody>
          <a:bodyPr/>
          <a:lstStyle/>
          <a:p>
            <a:pPr eaLnBrk="1" hangingPunct="1">
              <a:defRPr/>
            </a:pPr>
            <a:r>
              <a:rPr lang="en-US" dirty="0" err="1" smtClean="0"/>
              <a:t>Fokko</a:t>
            </a:r>
            <a:r>
              <a:rPr lang="en-US" dirty="0" smtClean="0"/>
              <a:t> jan </a:t>
            </a:r>
            <a:r>
              <a:rPr lang="en-US" dirty="0" err="1" smtClean="0"/>
              <a:t>dijksterhuis</a:t>
            </a:r>
            <a:r>
              <a:rPr lang="en-US" dirty="0" smtClean="0"/>
              <a:t/>
            </a:r>
            <a:br>
              <a:rPr lang="en-US" dirty="0" smtClean="0"/>
            </a:br>
            <a:r>
              <a:rPr lang="en-US" dirty="0" err="1" smtClean="0"/>
              <a:t>Universiteit</a:t>
            </a:r>
            <a:r>
              <a:rPr lang="en-US" dirty="0" smtClean="0"/>
              <a:t> </a:t>
            </a:r>
            <a:r>
              <a:rPr lang="en-US" dirty="0" err="1" smtClean="0"/>
              <a:t>Twente</a:t>
            </a:r>
            <a:endParaRPr lang="nl-N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idx="1"/>
          </p:nvPr>
        </p:nvSpPr>
        <p:spPr>
          <a:xfrm>
            <a:off x="1763688" y="1772816"/>
            <a:ext cx="7380312" cy="4392488"/>
          </a:xfrm>
        </p:spPr>
        <p:txBody>
          <a:bodyPr/>
          <a:lstStyle/>
          <a:p>
            <a:pPr lvl="0"/>
            <a:r>
              <a:rPr lang="en-US" sz="1800" dirty="0" smtClean="0"/>
              <a:t>‘An Account of the Theory of Carnot’ (1849)</a:t>
            </a:r>
          </a:p>
          <a:p>
            <a:pPr lvl="1"/>
            <a:r>
              <a:rPr lang="en-US" sz="1800" dirty="0" smtClean="0"/>
              <a:t>Carnot </a:t>
            </a:r>
            <a:r>
              <a:rPr lang="en-US" sz="1800" dirty="0" err="1" smtClean="0"/>
              <a:t>vs</a:t>
            </a:r>
            <a:r>
              <a:rPr lang="en-US" sz="1800" dirty="0" smtClean="0"/>
              <a:t> Joule. </a:t>
            </a:r>
            <a:r>
              <a:rPr lang="en-US" sz="1800" dirty="0" err="1" smtClean="0"/>
              <a:t>Wordt</a:t>
            </a:r>
            <a:r>
              <a:rPr lang="en-US" sz="1800" dirty="0" smtClean="0"/>
              <a:t> </a:t>
            </a:r>
            <a:r>
              <a:rPr lang="en-US" sz="1800" dirty="0" err="1" smtClean="0"/>
              <a:t>warmte</a:t>
            </a:r>
            <a:r>
              <a:rPr lang="en-US" sz="1800" dirty="0" smtClean="0"/>
              <a:t> </a:t>
            </a:r>
            <a:r>
              <a:rPr lang="en-US" sz="1800" dirty="0" err="1" smtClean="0"/>
              <a:t>gebruikt</a:t>
            </a:r>
            <a:r>
              <a:rPr lang="en-US" sz="1800" dirty="0" smtClean="0"/>
              <a:t> of </a:t>
            </a:r>
            <a:r>
              <a:rPr lang="en-US" sz="1800" dirty="0" err="1" smtClean="0"/>
              <a:t>verbruikt</a:t>
            </a:r>
            <a:r>
              <a:rPr lang="en-US" sz="1800" dirty="0" smtClean="0"/>
              <a:t>? </a:t>
            </a:r>
            <a:endParaRPr lang="nl-NL" sz="1800" dirty="0" smtClean="0"/>
          </a:p>
          <a:p>
            <a:pPr lvl="1"/>
            <a:r>
              <a:rPr lang="en-US" sz="1600" dirty="0" smtClean="0"/>
              <a:t>When ‘thermal agency’ is thus spent in conducting heat through a solid, what becomes of the mechanical effect which it might produce? Nothing can be lost in the operations of nature – no energy can be destroyed. What effect then is produced in place of the mechanical effect which is lost?</a:t>
            </a:r>
            <a:endParaRPr lang="nl-NL" sz="1600" dirty="0" smtClean="0"/>
          </a:p>
          <a:p>
            <a:r>
              <a:rPr lang="nl-NL" sz="1800" dirty="0" smtClean="0"/>
              <a:t>Clausius 1850. </a:t>
            </a:r>
            <a:r>
              <a:rPr lang="nl-NL" sz="1800" i="1" dirty="0" smtClean="0"/>
              <a:t>Über die bewegende Kraft der Wärme</a:t>
            </a:r>
            <a:r>
              <a:rPr lang="nl-NL" sz="1800" dirty="0" smtClean="0"/>
              <a:t> (~Carnot)</a:t>
            </a:r>
            <a:br>
              <a:rPr lang="nl-NL" sz="1800" dirty="0" smtClean="0"/>
            </a:br>
            <a:r>
              <a:rPr lang="nl-NL" sz="1800" dirty="0" smtClean="0"/>
              <a:t>verspreiding is nodig voor omzetting</a:t>
            </a:r>
          </a:p>
          <a:p>
            <a:r>
              <a:rPr lang="nl-NL" sz="1800" dirty="0" smtClean="0"/>
              <a:t>Thomson 1851 ‘On the dynamical theory of heat’</a:t>
            </a:r>
            <a:br>
              <a:rPr lang="nl-NL" sz="1800" dirty="0" smtClean="0"/>
            </a:br>
            <a:r>
              <a:rPr lang="nl-NL" sz="1800" dirty="0" smtClean="0"/>
              <a:t>energie verdwijnt niet, maar wordt onbruikbaar (voor de mens)</a:t>
            </a:r>
          </a:p>
          <a:p>
            <a:pPr lvl="1"/>
            <a:r>
              <a:rPr lang="nl-NL" sz="1800" dirty="0" smtClean="0"/>
              <a:t>generalisatie van Clausius’ inzichten</a:t>
            </a:r>
          </a:p>
          <a:p>
            <a:pPr lvl="1"/>
            <a:r>
              <a:rPr lang="nl-NL" sz="1800" dirty="0" smtClean="0"/>
              <a:t>gerichtheid is dissipatie: energie gaat in deeltjes zitten</a:t>
            </a:r>
            <a:endParaRPr lang="nl-NL" sz="1800" dirty="0"/>
          </a:p>
        </p:txBody>
      </p:sp>
      <p:sp>
        <p:nvSpPr>
          <p:cNvPr id="24" name="Text Placeholder 23"/>
          <p:cNvSpPr>
            <a:spLocks noGrp="1"/>
          </p:cNvSpPr>
          <p:nvPr>
            <p:ph type="body" sz="quarter" idx="14"/>
          </p:nvPr>
        </p:nvSpPr>
        <p:spPr/>
        <p:txBody>
          <a:bodyPr/>
          <a:lstStyle/>
          <a:p>
            <a:r>
              <a:rPr lang="en-US" dirty="0" err="1" smtClean="0"/>
              <a:t>Gebruik</a:t>
            </a:r>
            <a:r>
              <a:rPr lang="en-US" dirty="0" smtClean="0"/>
              <a:t> of </a:t>
            </a:r>
            <a:r>
              <a:rPr lang="en-US" dirty="0" err="1" smtClean="0"/>
              <a:t>verbruik</a:t>
            </a:r>
            <a:endParaRPr lang="nl-NL" dirty="0"/>
          </a:p>
        </p:txBody>
      </p:sp>
      <p:sp>
        <p:nvSpPr>
          <p:cNvPr id="23" name="Text Placeholder 22"/>
          <p:cNvSpPr>
            <a:spLocks noGrp="1"/>
          </p:cNvSpPr>
          <p:nvPr>
            <p:ph type="body" sz="quarter" idx="13"/>
          </p:nvPr>
        </p:nvSpPr>
        <p:spPr/>
        <p:txBody>
          <a:bodyPr/>
          <a:lstStyle/>
          <a:p>
            <a:r>
              <a:rPr lang="en-US" dirty="0" smtClean="0"/>
              <a:t>De </a:t>
            </a:r>
            <a:r>
              <a:rPr lang="en-US" dirty="0" err="1" smtClean="0"/>
              <a:t>puzzel</a:t>
            </a:r>
            <a:r>
              <a:rPr lang="en-US" dirty="0" smtClean="0"/>
              <a:t> van Thomson</a:t>
            </a:r>
            <a:endParaRPr lang="nl-NL" dirty="0"/>
          </a:p>
        </p:txBody>
      </p:sp>
      <p:sp>
        <p:nvSpPr>
          <p:cNvPr id="5" name="Date Placeholder 4"/>
          <p:cNvSpPr>
            <a:spLocks noGrp="1"/>
          </p:cNvSpPr>
          <p:nvPr>
            <p:ph type="dt" sz="half" idx="15"/>
          </p:nvPr>
        </p:nvSpPr>
        <p:spPr/>
        <p:txBody>
          <a:bodyPr/>
          <a:lstStyle/>
          <a:p>
            <a:pPr>
              <a:defRPr/>
            </a:pPr>
            <a:r>
              <a:rPr lang="nl-NL" smtClean="0"/>
              <a:t>16dec2011</a:t>
            </a:r>
            <a:endParaRPr lang="nl-NL"/>
          </a:p>
        </p:txBody>
      </p:sp>
      <p:sp>
        <p:nvSpPr>
          <p:cNvPr id="6" name="Footer Placeholder 5"/>
          <p:cNvSpPr>
            <a:spLocks noGrp="1"/>
          </p:cNvSpPr>
          <p:nvPr>
            <p:ph type="ftr" sz="quarter" idx="16"/>
          </p:nvPr>
        </p:nvSpPr>
        <p:spPr/>
        <p:txBody>
          <a:bodyPr/>
          <a:lstStyle/>
          <a:p>
            <a:pPr>
              <a:defRPr/>
            </a:pPr>
            <a:r>
              <a:rPr lang="nl-NL" smtClean="0"/>
              <a:t>wat en hoe natuurwetten</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idx="1"/>
          </p:nvPr>
        </p:nvSpPr>
        <p:spPr>
          <a:xfrm>
            <a:off x="1763688" y="1772816"/>
            <a:ext cx="7118350" cy="4392488"/>
          </a:xfrm>
        </p:spPr>
        <p:txBody>
          <a:bodyPr/>
          <a:lstStyle/>
          <a:p>
            <a:endParaRPr lang="nl-NL" sz="1800" dirty="0" smtClean="0"/>
          </a:p>
          <a:p>
            <a:endParaRPr lang="nl-NL" sz="1800" dirty="0" smtClean="0"/>
          </a:p>
          <a:p>
            <a:endParaRPr lang="nl-NL" sz="1800" dirty="0"/>
          </a:p>
          <a:p>
            <a:pPr marL="0" indent="0">
              <a:buNone/>
            </a:pPr>
            <a:r>
              <a:rPr lang="nl-NL" sz="1800" dirty="0" smtClean="0"/>
              <a:t>Wetten </a:t>
            </a:r>
            <a:r>
              <a:rPr lang="nl-NL" sz="1800" dirty="0" smtClean="0"/>
              <a:t>of beginsels? </a:t>
            </a:r>
          </a:p>
          <a:p>
            <a:endParaRPr lang="nl-NL" sz="1800" dirty="0" smtClean="0"/>
          </a:p>
          <a:p>
            <a:endParaRPr lang="nl-NL" sz="1800" dirty="0" smtClean="0"/>
          </a:p>
          <a:p>
            <a:r>
              <a:rPr lang="nl-NL" sz="1800" dirty="0" smtClean="0"/>
              <a:t>Wetten volgen niet uit de verschijnselen</a:t>
            </a:r>
          </a:p>
          <a:p>
            <a:pPr lvl="1"/>
            <a:r>
              <a:rPr lang="nl-NL" sz="1800" dirty="0" smtClean="0"/>
              <a:t>Zie Newton en Thomson</a:t>
            </a:r>
            <a:endParaRPr lang="nl-NL" sz="1800" dirty="0"/>
          </a:p>
          <a:p>
            <a:r>
              <a:rPr lang="nl-NL" sz="1800" dirty="0" smtClean="0"/>
              <a:t>Wetten </a:t>
            </a:r>
            <a:r>
              <a:rPr lang="nl-NL" sz="1800" dirty="0" smtClean="0"/>
              <a:t>zijn niet te </a:t>
            </a:r>
            <a:r>
              <a:rPr lang="nl-NL" sz="1800" dirty="0" smtClean="0"/>
              <a:t>bewijzen</a:t>
            </a:r>
          </a:p>
          <a:p>
            <a:r>
              <a:rPr lang="nl-NL" sz="1800" dirty="0" smtClean="0"/>
              <a:t>Wetten (en theorieën) zijn een manier </a:t>
            </a:r>
            <a:br>
              <a:rPr lang="nl-NL" sz="1800" dirty="0" smtClean="0"/>
            </a:br>
            <a:r>
              <a:rPr lang="nl-NL" sz="1800" dirty="0" smtClean="0"/>
              <a:t>om </a:t>
            </a:r>
            <a:r>
              <a:rPr lang="nl-NL" sz="1800" dirty="0"/>
              <a:t>de verschijnselen te </a:t>
            </a:r>
            <a:r>
              <a:rPr lang="nl-NL" sz="1800" i="1" dirty="0"/>
              <a:t>begrijpen</a:t>
            </a:r>
            <a:endParaRPr lang="nl-NL" sz="1800" dirty="0"/>
          </a:p>
          <a:p>
            <a:pPr marL="0" indent="0">
              <a:buNone/>
            </a:pPr>
            <a:endParaRPr lang="nl-NL" sz="1800" dirty="0"/>
          </a:p>
        </p:txBody>
      </p:sp>
      <p:sp>
        <p:nvSpPr>
          <p:cNvPr id="24" name="Text Placeholder 23"/>
          <p:cNvSpPr>
            <a:spLocks noGrp="1"/>
          </p:cNvSpPr>
          <p:nvPr>
            <p:ph type="body" sz="quarter" idx="14"/>
          </p:nvPr>
        </p:nvSpPr>
        <p:spPr/>
        <p:txBody>
          <a:bodyPr/>
          <a:lstStyle/>
          <a:p>
            <a:r>
              <a:rPr lang="en-US" dirty="0" smtClean="0"/>
              <a:t>‘</a:t>
            </a:r>
            <a:r>
              <a:rPr lang="en-US" dirty="0" err="1" smtClean="0"/>
              <a:t>wetten</a:t>
            </a:r>
            <a:r>
              <a:rPr lang="en-US" dirty="0" smtClean="0"/>
              <a:t>’ </a:t>
            </a:r>
            <a:r>
              <a:rPr lang="en-US" dirty="0" smtClean="0"/>
              <a:t>van </a:t>
            </a:r>
            <a:r>
              <a:rPr lang="en-US" dirty="0" err="1" smtClean="0"/>
              <a:t>behoud</a:t>
            </a:r>
            <a:endParaRPr lang="nl-NL" dirty="0"/>
          </a:p>
        </p:txBody>
      </p:sp>
      <p:sp>
        <p:nvSpPr>
          <p:cNvPr id="23" name="Text Placeholder 22"/>
          <p:cNvSpPr>
            <a:spLocks noGrp="1"/>
          </p:cNvSpPr>
          <p:nvPr>
            <p:ph type="body" sz="quarter" idx="13"/>
          </p:nvPr>
        </p:nvSpPr>
        <p:spPr/>
        <p:txBody>
          <a:bodyPr/>
          <a:lstStyle/>
          <a:p>
            <a:r>
              <a:rPr lang="en-US" dirty="0" err="1" smtClean="0"/>
              <a:t>energiefysica</a:t>
            </a:r>
            <a:endParaRPr lang="nl-NL" dirty="0"/>
          </a:p>
        </p:txBody>
      </p:sp>
      <p:sp>
        <p:nvSpPr>
          <p:cNvPr id="5" name="Date Placeholder 4"/>
          <p:cNvSpPr>
            <a:spLocks noGrp="1"/>
          </p:cNvSpPr>
          <p:nvPr>
            <p:ph type="dt" sz="half" idx="15"/>
          </p:nvPr>
        </p:nvSpPr>
        <p:spPr/>
        <p:txBody>
          <a:bodyPr/>
          <a:lstStyle/>
          <a:p>
            <a:pPr>
              <a:defRPr/>
            </a:pPr>
            <a:r>
              <a:rPr lang="nl-NL" smtClean="0"/>
              <a:t>16dec2011</a:t>
            </a:r>
            <a:endParaRPr lang="nl-NL"/>
          </a:p>
        </p:txBody>
      </p:sp>
      <p:sp>
        <p:nvSpPr>
          <p:cNvPr id="6" name="Footer Placeholder 5"/>
          <p:cNvSpPr>
            <a:spLocks noGrp="1"/>
          </p:cNvSpPr>
          <p:nvPr>
            <p:ph type="ftr" sz="quarter" idx="16"/>
          </p:nvPr>
        </p:nvSpPr>
        <p:spPr/>
        <p:txBody>
          <a:bodyPr/>
          <a:lstStyle/>
          <a:p>
            <a:pPr>
              <a:defRPr/>
            </a:pPr>
            <a:r>
              <a:rPr lang="nl-NL" smtClean="0"/>
              <a:t>wat en hoe natuurwetten</a:t>
            </a:r>
            <a:endParaRPr lang="nl-NL" dirty="0"/>
          </a:p>
        </p:txBody>
      </p:sp>
      <p:pic>
        <p:nvPicPr>
          <p:cNvPr id="7" name="Picture 2" descr="F:\findumonde2.tif"/>
          <p:cNvPicPr>
            <a:picLocks noChangeAspect="1" noChangeArrowheads="1"/>
          </p:cNvPicPr>
          <p:nvPr/>
        </p:nvPicPr>
        <p:blipFill>
          <a:blip r:embed="rId3" cstate="print"/>
          <a:srcRect/>
          <a:stretch>
            <a:fillRect/>
          </a:stretch>
        </p:blipFill>
        <p:spPr bwMode="auto">
          <a:xfrm>
            <a:off x="4448475" y="260648"/>
            <a:ext cx="4695526" cy="3456384"/>
          </a:xfrm>
          <a:prstGeom prst="rect">
            <a:avLst/>
          </a:prstGeom>
          <a:noFill/>
        </p:spPr>
      </p:pic>
      <p:sp>
        <p:nvSpPr>
          <p:cNvPr id="2" name="TextBox 1"/>
          <p:cNvSpPr txBox="1"/>
          <p:nvPr/>
        </p:nvSpPr>
        <p:spPr>
          <a:xfrm>
            <a:off x="467544" y="1988839"/>
            <a:ext cx="5153590" cy="584775"/>
          </a:xfrm>
          <a:prstGeom prst="rect">
            <a:avLst/>
          </a:prstGeom>
          <a:solidFill>
            <a:schemeClr val="accent3">
              <a:lumMod val="40000"/>
              <a:lumOff val="60000"/>
            </a:schemeClr>
          </a:solidFill>
          <a:effectLst>
            <a:glow rad="63500">
              <a:schemeClr val="accent3">
                <a:satMod val="175000"/>
                <a:alpha val="40000"/>
              </a:schemeClr>
            </a:glow>
            <a:softEdge rad="31750"/>
          </a:effectLst>
        </p:spPr>
        <p:txBody>
          <a:bodyPr wrap="none" rtlCol="0">
            <a:spAutoFit/>
          </a:bodyPr>
          <a:lstStyle/>
          <a:p>
            <a:pPr marL="0" lvl="1" indent="0" algn="ctr">
              <a:buNone/>
            </a:pPr>
            <a:r>
              <a:rPr lang="nl-NL" sz="1600" dirty="0">
                <a:solidFill>
                  <a:srgbClr val="00B050"/>
                </a:solidFill>
                <a:latin typeface="Verdana" pitchFamily="34" charset="0"/>
                <a:ea typeface="Verdana" pitchFamily="34" charset="0"/>
                <a:cs typeface="Verdana" pitchFamily="34" charset="0"/>
              </a:rPr>
              <a:t>Die Energie der Welt </a:t>
            </a:r>
            <a:r>
              <a:rPr lang="nl-NL" sz="1600" dirty="0" err="1">
                <a:solidFill>
                  <a:srgbClr val="00B050"/>
                </a:solidFill>
                <a:latin typeface="Verdana" pitchFamily="34" charset="0"/>
                <a:ea typeface="Verdana" pitchFamily="34" charset="0"/>
                <a:cs typeface="Verdana" pitchFamily="34" charset="0"/>
              </a:rPr>
              <a:t>ist</a:t>
            </a:r>
            <a:r>
              <a:rPr lang="nl-NL" sz="1600" dirty="0">
                <a:solidFill>
                  <a:srgbClr val="00B050"/>
                </a:solidFill>
                <a:latin typeface="Verdana" pitchFamily="34" charset="0"/>
                <a:ea typeface="Verdana" pitchFamily="34" charset="0"/>
                <a:cs typeface="Verdana" pitchFamily="34" charset="0"/>
              </a:rPr>
              <a:t> </a:t>
            </a:r>
            <a:r>
              <a:rPr lang="nl-NL" sz="1600" dirty="0" err="1">
                <a:solidFill>
                  <a:srgbClr val="00B050"/>
                </a:solidFill>
                <a:latin typeface="Verdana" pitchFamily="34" charset="0"/>
                <a:ea typeface="Verdana" pitchFamily="34" charset="0"/>
                <a:cs typeface="Verdana" pitchFamily="34" charset="0"/>
              </a:rPr>
              <a:t>konstant</a:t>
            </a:r>
            <a:endParaRPr lang="nl-NL" sz="1600" dirty="0">
              <a:solidFill>
                <a:srgbClr val="00B050"/>
              </a:solidFill>
              <a:latin typeface="Verdana" pitchFamily="34" charset="0"/>
              <a:ea typeface="Verdana" pitchFamily="34" charset="0"/>
              <a:cs typeface="Verdana" pitchFamily="34" charset="0"/>
            </a:endParaRPr>
          </a:p>
          <a:p>
            <a:pPr marL="0" lvl="1" indent="0" algn="ctr">
              <a:buNone/>
            </a:pPr>
            <a:r>
              <a:rPr lang="nl-NL" sz="1600" dirty="0">
                <a:solidFill>
                  <a:srgbClr val="00B050"/>
                </a:solidFill>
                <a:latin typeface="Verdana" pitchFamily="34" charset="0"/>
                <a:ea typeface="Verdana" pitchFamily="34" charset="0"/>
                <a:cs typeface="Verdana" pitchFamily="34" charset="0"/>
              </a:rPr>
              <a:t>Die Entropie der Welt </a:t>
            </a:r>
            <a:r>
              <a:rPr lang="nl-NL" sz="1600" dirty="0" err="1">
                <a:solidFill>
                  <a:srgbClr val="00B050"/>
                </a:solidFill>
                <a:latin typeface="Verdana" pitchFamily="34" charset="0"/>
                <a:ea typeface="Verdana" pitchFamily="34" charset="0"/>
                <a:cs typeface="Verdana" pitchFamily="34" charset="0"/>
              </a:rPr>
              <a:t>strebt</a:t>
            </a:r>
            <a:r>
              <a:rPr lang="nl-NL" sz="1600" dirty="0">
                <a:solidFill>
                  <a:srgbClr val="00B050"/>
                </a:solidFill>
                <a:latin typeface="Verdana" pitchFamily="34" charset="0"/>
                <a:ea typeface="Verdana" pitchFamily="34" charset="0"/>
                <a:cs typeface="Verdana" pitchFamily="34" charset="0"/>
              </a:rPr>
              <a:t> </a:t>
            </a:r>
            <a:r>
              <a:rPr lang="nl-NL" sz="1600" dirty="0" err="1">
                <a:solidFill>
                  <a:srgbClr val="00B050"/>
                </a:solidFill>
                <a:latin typeface="Verdana" pitchFamily="34" charset="0"/>
                <a:ea typeface="Verdana" pitchFamily="34" charset="0"/>
                <a:cs typeface="Verdana" pitchFamily="34" charset="0"/>
              </a:rPr>
              <a:t>einem</a:t>
            </a:r>
            <a:r>
              <a:rPr lang="nl-NL" sz="1600" dirty="0">
                <a:solidFill>
                  <a:srgbClr val="00B050"/>
                </a:solidFill>
                <a:latin typeface="Verdana" pitchFamily="34" charset="0"/>
                <a:ea typeface="Verdana" pitchFamily="34" charset="0"/>
                <a:cs typeface="Verdana" pitchFamily="34" charset="0"/>
              </a:rPr>
              <a:t> Maximum </a:t>
            </a:r>
            <a:r>
              <a:rPr lang="nl-NL" sz="1600" dirty="0" err="1" smtClean="0">
                <a:solidFill>
                  <a:srgbClr val="00B050"/>
                </a:solidFill>
                <a:latin typeface="Verdana" pitchFamily="34" charset="0"/>
                <a:ea typeface="Verdana" pitchFamily="34" charset="0"/>
                <a:cs typeface="Verdana" pitchFamily="34" charset="0"/>
              </a:rPr>
              <a:t>zu</a:t>
            </a:r>
            <a:endParaRPr lang="nl-NL" sz="1600" dirty="0">
              <a:solidFill>
                <a:srgbClr val="00B05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idx="1"/>
          </p:nvPr>
        </p:nvSpPr>
        <p:spPr>
          <a:xfrm>
            <a:off x="1763688" y="1772816"/>
            <a:ext cx="7128792" cy="4392488"/>
          </a:xfrm>
        </p:spPr>
        <p:txBody>
          <a:bodyPr/>
          <a:lstStyle/>
          <a:p>
            <a:r>
              <a:rPr lang="en-US" sz="1600" dirty="0" err="1" smtClean="0"/>
              <a:t>Goede</a:t>
            </a:r>
            <a:r>
              <a:rPr lang="en-US" sz="1600" dirty="0" smtClean="0"/>
              <a:t> </a:t>
            </a:r>
            <a:r>
              <a:rPr lang="en-US" sz="1600" dirty="0" err="1" smtClean="0"/>
              <a:t>vertaling</a:t>
            </a:r>
            <a:r>
              <a:rPr lang="en-US" sz="1600" dirty="0" smtClean="0"/>
              <a:t> </a:t>
            </a:r>
            <a:r>
              <a:rPr lang="en-US" sz="1600" i="1" dirty="0" smtClean="0"/>
              <a:t>Principia</a:t>
            </a:r>
            <a:r>
              <a:rPr lang="en-US" sz="1600" dirty="0" smtClean="0"/>
              <a:t>: I.B. Cohen en A. Whitman (1999) </a:t>
            </a:r>
            <a:br>
              <a:rPr lang="en-US" sz="1600" dirty="0" smtClean="0"/>
            </a:br>
            <a:r>
              <a:rPr lang="en-US" sz="1600" dirty="0" smtClean="0"/>
              <a:t>(</a:t>
            </a:r>
            <a:r>
              <a:rPr lang="en-US" sz="1600" dirty="0" err="1" smtClean="0"/>
              <a:t>liever</a:t>
            </a:r>
            <a:r>
              <a:rPr lang="en-US" sz="1600" dirty="0" smtClean="0"/>
              <a:t> </a:t>
            </a:r>
            <a:r>
              <a:rPr lang="en-US" sz="1600" dirty="0" err="1" smtClean="0"/>
              <a:t>niet</a:t>
            </a:r>
            <a:r>
              <a:rPr lang="en-US" sz="1600" dirty="0" smtClean="0"/>
              <a:t> de Andrew </a:t>
            </a:r>
            <a:r>
              <a:rPr lang="en-US" sz="1600" dirty="0" err="1" smtClean="0"/>
              <a:t>Motte</a:t>
            </a:r>
            <a:r>
              <a:rPr lang="en-US" sz="1600" dirty="0" smtClean="0"/>
              <a:t> </a:t>
            </a:r>
            <a:r>
              <a:rPr lang="en-US" sz="1600" dirty="0" err="1" smtClean="0"/>
              <a:t>vertaling</a:t>
            </a:r>
            <a:r>
              <a:rPr lang="en-US" sz="1600" dirty="0" smtClean="0"/>
              <a:t> </a:t>
            </a:r>
            <a:r>
              <a:rPr lang="en-US" sz="1600" dirty="0" err="1" smtClean="0"/>
              <a:t>uit</a:t>
            </a:r>
            <a:r>
              <a:rPr lang="en-US" sz="1600" dirty="0" smtClean="0"/>
              <a:t> 1729)</a:t>
            </a:r>
            <a:endParaRPr lang="nl-NL" sz="1600" dirty="0" smtClean="0"/>
          </a:p>
          <a:p>
            <a:r>
              <a:rPr lang="nl-NL" sz="1600" dirty="0" smtClean="0"/>
              <a:t>Goede inleiding in </a:t>
            </a:r>
            <a:r>
              <a:rPr lang="nl-NL" sz="1600" i="1" dirty="0" smtClean="0"/>
              <a:t>Principia</a:t>
            </a:r>
            <a:r>
              <a:rPr lang="nl-NL" sz="1600" dirty="0" smtClean="0"/>
              <a:t>: </a:t>
            </a:r>
            <a:br>
              <a:rPr lang="nl-NL" sz="1600" dirty="0" smtClean="0"/>
            </a:br>
            <a:r>
              <a:rPr lang="nl-NL" sz="1600" i="1" dirty="0" smtClean="0"/>
              <a:t>Selections from Newton’s Principia </a:t>
            </a:r>
            <a:r>
              <a:rPr lang="nl-NL" sz="1600" dirty="0" smtClean="0"/>
              <a:t>door Dana Densmore</a:t>
            </a:r>
          </a:p>
          <a:p>
            <a:r>
              <a:rPr lang="en-US" sz="1600" dirty="0" err="1" smtClean="0"/>
              <a:t>Goede</a:t>
            </a:r>
            <a:r>
              <a:rPr lang="en-US" sz="1600" dirty="0" smtClean="0"/>
              <a:t> </a:t>
            </a:r>
            <a:r>
              <a:rPr lang="en-US" sz="1600" dirty="0" err="1" smtClean="0"/>
              <a:t>inleiding</a:t>
            </a:r>
            <a:r>
              <a:rPr lang="en-US" sz="1600" dirty="0" smtClean="0"/>
              <a:t> op Newton</a:t>
            </a:r>
            <a:br>
              <a:rPr lang="en-US" sz="1600" dirty="0" smtClean="0"/>
            </a:br>
            <a:r>
              <a:rPr lang="en-US" sz="1600" dirty="0" smtClean="0"/>
              <a:t>Frans van </a:t>
            </a:r>
            <a:r>
              <a:rPr lang="en-US" sz="1600" dirty="0" err="1" smtClean="0"/>
              <a:t>Lunteren</a:t>
            </a:r>
            <a:r>
              <a:rPr lang="en-US" sz="1600" dirty="0" smtClean="0"/>
              <a:t>, ‘</a:t>
            </a:r>
            <a:r>
              <a:rPr lang="en-US" sz="1600" dirty="0" err="1" smtClean="0"/>
              <a:t>Newtons</a:t>
            </a:r>
            <a:r>
              <a:rPr lang="en-US" sz="1600" dirty="0" smtClean="0"/>
              <a:t> God en </a:t>
            </a:r>
            <a:r>
              <a:rPr lang="en-US" sz="1600" dirty="0" err="1" smtClean="0"/>
              <a:t>Newtons</a:t>
            </a:r>
            <a:r>
              <a:rPr lang="en-US" sz="1600" dirty="0" smtClean="0"/>
              <a:t> </a:t>
            </a:r>
            <a:r>
              <a:rPr lang="en-US" sz="1600" dirty="0" err="1" smtClean="0"/>
              <a:t>gravitatie</a:t>
            </a:r>
            <a:r>
              <a:rPr lang="en-US" sz="1600" dirty="0" smtClean="0"/>
              <a:t>’</a:t>
            </a:r>
            <a:br>
              <a:rPr lang="en-US" sz="1600" dirty="0" smtClean="0"/>
            </a:br>
            <a:r>
              <a:rPr lang="en-US" sz="1600" dirty="0" smtClean="0"/>
              <a:t>(</a:t>
            </a:r>
            <a:r>
              <a:rPr lang="en-US" sz="1600" dirty="0" err="1" smtClean="0"/>
              <a:t>helaas</a:t>
            </a:r>
            <a:r>
              <a:rPr lang="en-US" sz="1600" dirty="0" smtClean="0"/>
              <a:t> </a:t>
            </a:r>
            <a:r>
              <a:rPr lang="en-US" sz="1600" dirty="0" err="1" smtClean="0"/>
              <a:t>niet</a:t>
            </a:r>
            <a:r>
              <a:rPr lang="en-US" sz="1600" dirty="0" smtClean="0"/>
              <a:t> </a:t>
            </a:r>
            <a:r>
              <a:rPr lang="en-US" sz="1600" dirty="0" err="1" smtClean="0"/>
              <a:t>meer</a:t>
            </a:r>
            <a:r>
              <a:rPr lang="en-US" sz="1600" dirty="0" smtClean="0"/>
              <a:t> in </a:t>
            </a:r>
            <a:r>
              <a:rPr lang="en-US" sz="1600" dirty="0" err="1" smtClean="0"/>
              <a:t>druk</a:t>
            </a:r>
            <a:r>
              <a:rPr lang="en-US" sz="1600" dirty="0" smtClean="0"/>
              <a:t>)</a:t>
            </a:r>
          </a:p>
          <a:p>
            <a:r>
              <a:rPr lang="en-US" sz="1600" dirty="0" err="1" smtClean="0"/>
              <a:t>Iets</a:t>
            </a:r>
            <a:r>
              <a:rPr lang="en-US" sz="1600" dirty="0" smtClean="0"/>
              <a:t> </a:t>
            </a:r>
            <a:r>
              <a:rPr lang="en-US" sz="1600" dirty="0" err="1" smtClean="0"/>
              <a:t>dergelijks</a:t>
            </a:r>
            <a:r>
              <a:rPr lang="en-US" sz="1600" dirty="0" smtClean="0"/>
              <a:t> </a:t>
            </a:r>
            <a:r>
              <a:rPr lang="en-US" sz="1600" dirty="0" err="1" smtClean="0"/>
              <a:t>voor</a:t>
            </a:r>
            <a:r>
              <a:rPr lang="en-US" sz="1600" dirty="0" smtClean="0"/>
              <a:t> Thomson is </a:t>
            </a:r>
            <a:r>
              <a:rPr lang="en-US" sz="1600" dirty="0" err="1" smtClean="0"/>
              <a:t>er</a:t>
            </a:r>
            <a:r>
              <a:rPr lang="en-US" sz="1600" dirty="0" smtClean="0"/>
              <a:t> </a:t>
            </a:r>
            <a:r>
              <a:rPr lang="en-US" sz="1600" dirty="0" err="1" smtClean="0"/>
              <a:t>eigenlijk</a:t>
            </a:r>
            <a:r>
              <a:rPr lang="en-US" sz="1600" dirty="0" smtClean="0"/>
              <a:t> </a:t>
            </a:r>
            <a:r>
              <a:rPr lang="en-US" sz="1600" dirty="0" err="1" smtClean="0"/>
              <a:t>niet</a:t>
            </a:r>
            <a:r>
              <a:rPr lang="en-US" sz="1600" dirty="0" smtClean="0"/>
              <a:t>. </a:t>
            </a:r>
            <a:endParaRPr lang="nl-NL" sz="1600" dirty="0"/>
          </a:p>
        </p:txBody>
      </p:sp>
      <p:sp>
        <p:nvSpPr>
          <p:cNvPr id="24" name="Text Placeholder 23"/>
          <p:cNvSpPr>
            <a:spLocks noGrp="1"/>
          </p:cNvSpPr>
          <p:nvPr>
            <p:ph type="body" sz="quarter" idx="14"/>
          </p:nvPr>
        </p:nvSpPr>
        <p:spPr/>
        <p:txBody>
          <a:bodyPr/>
          <a:lstStyle/>
          <a:p>
            <a:r>
              <a:rPr lang="en-US" dirty="0" smtClean="0"/>
              <a:t>‘</a:t>
            </a:r>
            <a:endParaRPr lang="nl-NL" dirty="0"/>
          </a:p>
        </p:txBody>
      </p:sp>
      <p:sp>
        <p:nvSpPr>
          <p:cNvPr id="23" name="Text Placeholder 22"/>
          <p:cNvSpPr>
            <a:spLocks noGrp="1"/>
          </p:cNvSpPr>
          <p:nvPr>
            <p:ph type="body" sz="quarter" idx="13"/>
          </p:nvPr>
        </p:nvSpPr>
        <p:spPr/>
        <p:txBody>
          <a:bodyPr/>
          <a:lstStyle/>
          <a:p>
            <a:r>
              <a:rPr lang="en-US" dirty="0" err="1" smtClean="0"/>
              <a:t>Verder</a:t>
            </a:r>
            <a:r>
              <a:rPr lang="en-US" dirty="0" smtClean="0"/>
              <a:t> </a:t>
            </a:r>
            <a:r>
              <a:rPr lang="en-US" dirty="0" err="1" smtClean="0"/>
              <a:t>lezen</a:t>
            </a:r>
            <a:endParaRPr lang="nl-NL" dirty="0"/>
          </a:p>
        </p:txBody>
      </p:sp>
      <p:sp>
        <p:nvSpPr>
          <p:cNvPr id="5" name="Date Placeholder 4"/>
          <p:cNvSpPr>
            <a:spLocks noGrp="1"/>
          </p:cNvSpPr>
          <p:nvPr>
            <p:ph type="dt" sz="half" idx="15"/>
          </p:nvPr>
        </p:nvSpPr>
        <p:spPr/>
        <p:txBody>
          <a:bodyPr/>
          <a:lstStyle/>
          <a:p>
            <a:pPr>
              <a:defRPr/>
            </a:pPr>
            <a:r>
              <a:rPr lang="nl-NL" smtClean="0"/>
              <a:t>16dec2011</a:t>
            </a:r>
            <a:endParaRPr lang="nl-NL"/>
          </a:p>
        </p:txBody>
      </p:sp>
      <p:sp>
        <p:nvSpPr>
          <p:cNvPr id="6" name="Footer Placeholder 5"/>
          <p:cNvSpPr>
            <a:spLocks noGrp="1"/>
          </p:cNvSpPr>
          <p:nvPr>
            <p:ph type="ftr" sz="quarter" idx="16"/>
          </p:nvPr>
        </p:nvSpPr>
        <p:spPr/>
        <p:txBody>
          <a:bodyPr/>
          <a:lstStyle/>
          <a:p>
            <a:pPr>
              <a:defRPr/>
            </a:pPr>
            <a:r>
              <a:rPr lang="nl-NL" smtClean="0"/>
              <a:t>wat en hoe natuurwetten</a:t>
            </a:r>
            <a:endParaRPr lang="nl-N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idx="1"/>
          </p:nvPr>
        </p:nvSpPr>
        <p:spPr>
          <a:xfrm>
            <a:off x="1763688" y="1772816"/>
            <a:ext cx="7118350" cy="4392488"/>
          </a:xfrm>
        </p:spPr>
        <p:txBody>
          <a:bodyPr/>
          <a:lstStyle/>
          <a:p>
            <a:r>
              <a:rPr lang="nl-NL" sz="1600" dirty="0" smtClean="0"/>
              <a:t>De </a:t>
            </a:r>
            <a:r>
              <a:rPr lang="nl-NL" sz="1600" b="1" dirty="0" smtClean="0"/>
              <a:t>gravitatiewet van Isaac Newton</a:t>
            </a:r>
            <a:r>
              <a:rPr lang="nl-NL" sz="1600" dirty="0" smtClean="0"/>
              <a:t> is een natuurwet, die de aantrekking door de zwaartekracht tussen voorwerpen beschrijft. Deze wet staat in Newtons werk </a:t>
            </a:r>
            <a:r>
              <a:rPr lang="nl-NL" sz="1600" i="1" dirty="0" smtClean="0"/>
              <a:t>Philosophiae Naturalis Principia Mathematica</a:t>
            </a:r>
            <a:r>
              <a:rPr lang="nl-NL" sz="1600" dirty="0" smtClean="0"/>
              <a:t> dat hij publiceerde op 5 juli 1687:</a:t>
            </a:r>
            <a:br>
              <a:rPr lang="nl-NL" sz="1600" dirty="0" smtClean="0"/>
            </a:br>
            <a:r>
              <a:rPr lang="nl-NL" sz="1600" dirty="0" smtClean="0"/>
              <a:t>‘Elke puntmassa oefent een kracht uit op elke andere puntmassa. Deze kracht is gericht langs de lijn die beide punten verbindt en is evenredig met het product van de massa's en is omgekeerd evenredig met het kwadraat van de afstand tussen beide massa's.’</a:t>
            </a:r>
          </a:p>
          <a:p>
            <a:r>
              <a:rPr lang="en-US" sz="1600" dirty="0" smtClean="0"/>
              <a:t>‘If toward each of the points of a given sphere there tend equal centripetal forces decreasing in the squared ratio of the distances from the points, I say that this sphere will attract any other homogeneous sphere with a force inversely proportional to the square of the distance between the centers.’</a:t>
            </a:r>
          </a:p>
          <a:p>
            <a:r>
              <a:rPr lang="en-US" dirty="0" err="1" smtClean="0"/>
              <a:t>Geen</a:t>
            </a:r>
            <a:r>
              <a:rPr lang="en-US" dirty="0" smtClean="0"/>
              <a:t> </a:t>
            </a:r>
            <a:r>
              <a:rPr lang="en-US" dirty="0" err="1" smtClean="0"/>
              <a:t>gravitatiewet</a:t>
            </a:r>
            <a:r>
              <a:rPr lang="en-US" dirty="0" smtClean="0"/>
              <a:t> in </a:t>
            </a:r>
            <a:r>
              <a:rPr lang="en-US" i="1" dirty="0" smtClean="0"/>
              <a:t>Principia</a:t>
            </a:r>
            <a:endParaRPr lang="nl-NL" dirty="0"/>
          </a:p>
        </p:txBody>
      </p:sp>
      <p:sp>
        <p:nvSpPr>
          <p:cNvPr id="24" name="Text Placeholder 23"/>
          <p:cNvSpPr>
            <a:spLocks noGrp="1"/>
          </p:cNvSpPr>
          <p:nvPr>
            <p:ph type="body" sz="quarter" idx="14"/>
          </p:nvPr>
        </p:nvSpPr>
        <p:spPr/>
        <p:txBody>
          <a:bodyPr/>
          <a:lstStyle/>
          <a:p>
            <a:r>
              <a:rPr lang="en-US" dirty="0" smtClean="0"/>
              <a:t>Wiki versus Principia (1687)</a:t>
            </a:r>
            <a:endParaRPr lang="nl-NL" dirty="0"/>
          </a:p>
        </p:txBody>
      </p:sp>
      <p:sp>
        <p:nvSpPr>
          <p:cNvPr id="23" name="Text Placeholder 22"/>
          <p:cNvSpPr>
            <a:spLocks noGrp="1"/>
          </p:cNvSpPr>
          <p:nvPr>
            <p:ph type="body" sz="quarter" idx="13"/>
          </p:nvPr>
        </p:nvSpPr>
        <p:spPr/>
        <p:txBody>
          <a:bodyPr/>
          <a:lstStyle/>
          <a:p>
            <a:r>
              <a:rPr lang="en-US" dirty="0" err="1" smtClean="0"/>
              <a:t>Newtons</a:t>
            </a:r>
            <a:r>
              <a:rPr lang="en-US" dirty="0" smtClean="0"/>
              <a:t> wet van </a:t>
            </a:r>
            <a:r>
              <a:rPr lang="en-US" dirty="0" err="1" smtClean="0"/>
              <a:t>universele</a:t>
            </a:r>
            <a:r>
              <a:rPr lang="en-US" dirty="0" smtClean="0"/>
              <a:t> </a:t>
            </a:r>
            <a:r>
              <a:rPr lang="en-US" dirty="0" err="1" smtClean="0"/>
              <a:t>gravitatie</a:t>
            </a:r>
            <a:endParaRPr lang="nl-NL" dirty="0"/>
          </a:p>
        </p:txBody>
      </p:sp>
      <p:sp>
        <p:nvSpPr>
          <p:cNvPr id="5" name="Date Placeholder 4"/>
          <p:cNvSpPr>
            <a:spLocks noGrp="1"/>
          </p:cNvSpPr>
          <p:nvPr>
            <p:ph type="dt" sz="half" idx="15"/>
          </p:nvPr>
        </p:nvSpPr>
        <p:spPr/>
        <p:txBody>
          <a:bodyPr/>
          <a:lstStyle/>
          <a:p>
            <a:pPr>
              <a:defRPr/>
            </a:pPr>
            <a:r>
              <a:rPr lang="nl-NL" smtClean="0"/>
              <a:t>16dec2011</a:t>
            </a:r>
            <a:endParaRPr lang="nl-NL"/>
          </a:p>
        </p:txBody>
      </p:sp>
      <p:sp>
        <p:nvSpPr>
          <p:cNvPr id="6" name="Footer Placeholder 5"/>
          <p:cNvSpPr>
            <a:spLocks noGrp="1"/>
          </p:cNvSpPr>
          <p:nvPr>
            <p:ph type="ftr" sz="quarter" idx="16"/>
          </p:nvPr>
        </p:nvSpPr>
        <p:spPr/>
        <p:txBody>
          <a:bodyPr/>
          <a:lstStyle/>
          <a:p>
            <a:pPr>
              <a:defRPr/>
            </a:pPr>
            <a:r>
              <a:rPr lang="nl-NL" smtClean="0"/>
              <a:t>wat en hoe natuurwetten</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idx="1"/>
          </p:nvPr>
        </p:nvSpPr>
        <p:spPr>
          <a:xfrm>
            <a:off x="1763688" y="1772816"/>
            <a:ext cx="7118350" cy="4392488"/>
          </a:xfrm>
        </p:spPr>
        <p:txBody>
          <a:bodyPr/>
          <a:lstStyle/>
          <a:p>
            <a:r>
              <a:rPr lang="en-US" sz="1600" dirty="0" err="1" smtClean="0"/>
              <a:t>Boek</a:t>
            </a:r>
            <a:r>
              <a:rPr lang="en-US" sz="1600" dirty="0" smtClean="0"/>
              <a:t> III, </a:t>
            </a:r>
            <a:r>
              <a:rPr lang="en-US" sz="1600" dirty="0" err="1" smtClean="0"/>
              <a:t>stelling</a:t>
            </a:r>
            <a:r>
              <a:rPr lang="en-US" sz="1600" dirty="0" smtClean="0"/>
              <a:t> 7: ‘Gravity exists in all bodies universally and is proportional to the quantity of matter in each.’ </a:t>
            </a:r>
            <a:br>
              <a:rPr lang="en-US" sz="1600" dirty="0" smtClean="0"/>
            </a:br>
            <a:r>
              <a:rPr lang="en-US" sz="1600" dirty="0" err="1" smtClean="0"/>
              <a:t>Gevolg</a:t>
            </a:r>
            <a:r>
              <a:rPr lang="en-US" sz="1600" dirty="0" smtClean="0"/>
              <a:t>: ‘The gravitation toward each of the individual equal particles of a body is inversely as the square of the distance of places from those particles.</a:t>
            </a:r>
            <a:r>
              <a:rPr lang="nl-NL" sz="1600" dirty="0" smtClean="0"/>
              <a:t>’</a:t>
            </a:r>
          </a:p>
          <a:p>
            <a:r>
              <a:rPr lang="nl-NL" sz="1600" dirty="0" smtClean="0"/>
              <a:t>Newton bewijst dat de kracht die zwaarte hier op aarde veroorzaakt ook de maan in zijn baan om de aarde houdt.</a:t>
            </a:r>
          </a:p>
          <a:p>
            <a:pPr lvl="1"/>
            <a:r>
              <a:rPr lang="en-US" sz="1600" dirty="0" err="1" smtClean="0"/>
              <a:t>Gravitatie</a:t>
            </a:r>
            <a:r>
              <a:rPr lang="en-US" sz="1600" dirty="0" smtClean="0"/>
              <a:t> is </a:t>
            </a:r>
            <a:r>
              <a:rPr lang="en-US" sz="1600" dirty="0" err="1" smtClean="0"/>
              <a:t>dus</a:t>
            </a:r>
            <a:r>
              <a:rPr lang="en-US" sz="1600" dirty="0" smtClean="0"/>
              <a:t> </a:t>
            </a:r>
            <a:r>
              <a:rPr lang="en-US" sz="1600" dirty="0" err="1" smtClean="0"/>
              <a:t>universeel</a:t>
            </a:r>
            <a:endParaRPr lang="nl-NL" sz="1600" dirty="0" smtClean="0"/>
          </a:p>
          <a:p>
            <a:r>
              <a:rPr lang="nl-NL" sz="1600" dirty="0" smtClean="0"/>
              <a:t>Aardse zwaartkracht welbekend en welbegrepen. </a:t>
            </a:r>
          </a:p>
          <a:p>
            <a:pPr lvl="1"/>
            <a:r>
              <a:rPr lang="nl-NL" sz="1600" dirty="0" smtClean="0"/>
              <a:t>Galilei: vrije val Galilei</a:t>
            </a:r>
          </a:p>
          <a:p>
            <a:pPr lvl="1"/>
            <a:r>
              <a:rPr lang="nl-NL" sz="1600" dirty="0" smtClean="0"/>
              <a:t>Huygens: slingerbeweging en valversnelling</a:t>
            </a:r>
          </a:p>
          <a:p>
            <a:r>
              <a:rPr lang="en-US" sz="1600" dirty="0" smtClean="0"/>
              <a:t>De </a:t>
            </a:r>
            <a:r>
              <a:rPr lang="en-US" sz="1600" dirty="0" err="1" smtClean="0"/>
              <a:t>revolutie</a:t>
            </a:r>
            <a:r>
              <a:rPr lang="en-US" sz="1600" dirty="0" smtClean="0"/>
              <a:t> van Newton: </a:t>
            </a:r>
            <a:r>
              <a:rPr lang="en-US" sz="1600" dirty="0" err="1" smtClean="0"/>
              <a:t>gravitatie</a:t>
            </a:r>
            <a:r>
              <a:rPr lang="en-US" sz="1600" dirty="0" smtClean="0"/>
              <a:t> </a:t>
            </a:r>
            <a:r>
              <a:rPr lang="en-US" sz="1600" dirty="0" err="1" smtClean="0"/>
              <a:t>doet</a:t>
            </a:r>
            <a:r>
              <a:rPr lang="en-US" sz="1600" dirty="0" smtClean="0"/>
              <a:t> </a:t>
            </a:r>
            <a:r>
              <a:rPr lang="en-US" sz="1600" dirty="0" err="1" smtClean="0"/>
              <a:t>niet</a:t>
            </a:r>
            <a:r>
              <a:rPr lang="en-US" sz="1600" dirty="0" smtClean="0"/>
              <a:t> </a:t>
            </a:r>
            <a:r>
              <a:rPr lang="en-US" sz="1600" dirty="0" err="1" smtClean="0"/>
              <a:t>alleen</a:t>
            </a:r>
            <a:r>
              <a:rPr lang="en-US" sz="1600" dirty="0" smtClean="0"/>
              <a:t> </a:t>
            </a:r>
            <a:r>
              <a:rPr lang="en-US" sz="1600" dirty="0" err="1" smtClean="0"/>
              <a:t>appels</a:t>
            </a:r>
            <a:r>
              <a:rPr lang="en-US" sz="1600" dirty="0" smtClean="0"/>
              <a:t> </a:t>
            </a:r>
            <a:r>
              <a:rPr lang="en-US" sz="1600" dirty="0" err="1" smtClean="0"/>
              <a:t>vallen</a:t>
            </a:r>
            <a:r>
              <a:rPr lang="en-US" sz="1600" dirty="0" smtClean="0"/>
              <a:t> </a:t>
            </a:r>
            <a:r>
              <a:rPr lang="en-US" sz="1600" dirty="0" err="1" smtClean="0"/>
              <a:t>maar</a:t>
            </a:r>
            <a:r>
              <a:rPr lang="en-US" sz="1600" dirty="0" smtClean="0"/>
              <a:t> </a:t>
            </a:r>
            <a:r>
              <a:rPr lang="en-US" sz="1600" dirty="0" err="1" smtClean="0"/>
              <a:t>houdt</a:t>
            </a:r>
            <a:r>
              <a:rPr lang="en-US" sz="1600" dirty="0" smtClean="0"/>
              <a:t> </a:t>
            </a:r>
            <a:r>
              <a:rPr lang="en-US" sz="1600" dirty="0" err="1" smtClean="0"/>
              <a:t>ook</a:t>
            </a:r>
            <a:r>
              <a:rPr lang="en-US" sz="1600" dirty="0" smtClean="0"/>
              <a:t> </a:t>
            </a:r>
            <a:r>
              <a:rPr lang="en-US" sz="1600" dirty="0" err="1" smtClean="0"/>
              <a:t>manen</a:t>
            </a:r>
            <a:r>
              <a:rPr lang="en-US" sz="1600" dirty="0" smtClean="0"/>
              <a:t> in </a:t>
            </a:r>
            <a:r>
              <a:rPr lang="en-US" sz="1600" dirty="0" err="1" smtClean="0"/>
              <a:t>hun</a:t>
            </a:r>
            <a:r>
              <a:rPr lang="en-US" sz="1600" dirty="0" smtClean="0"/>
              <a:t> </a:t>
            </a:r>
            <a:r>
              <a:rPr lang="en-US" sz="1600" dirty="0" err="1" smtClean="0"/>
              <a:t>baan</a:t>
            </a:r>
            <a:r>
              <a:rPr lang="en-US" sz="1600" dirty="0" smtClean="0"/>
              <a:t>. </a:t>
            </a:r>
            <a:endParaRPr lang="nl-NL" sz="1600" dirty="0"/>
          </a:p>
        </p:txBody>
      </p:sp>
      <p:sp>
        <p:nvSpPr>
          <p:cNvPr id="24" name="Text Placeholder 23"/>
          <p:cNvSpPr>
            <a:spLocks noGrp="1"/>
          </p:cNvSpPr>
          <p:nvPr>
            <p:ph type="body" sz="quarter" idx="14"/>
          </p:nvPr>
        </p:nvSpPr>
        <p:spPr/>
        <p:txBody>
          <a:bodyPr/>
          <a:lstStyle/>
          <a:p>
            <a:r>
              <a:rPr lang="en-US" dirty="0" smtClean="0"/>
              <a:t>.</a:t>
            </a:r>
            <a:r>
              <a:rPr lang="en-US" dirty="0" err="1" smtClean="0"/>
              <a:t>gravitatie</a:t>
            </a:r>
            <a:r>
              <a:rPr lang="en-US" dirty="0" smtClean="0"/>
              <a:t> is </a:t>
            </a:r>
            <a:r>
              <a:rPr lang="en-US" dirty="0" err="1" smtClean="0"/>
              <a:t>universeel</a:t>
            </a:r>
            <a:endParaRPr lang="nl-NL" dirty="0"/>
          </a:p>
        </p:txBody>
      </p:sp>
      <p:sp>
        <p:nvSpPr>
          <p:cNvPr id="23" name="Text Placeholder 22"/>
          <p:cNvSpPr>
            <a:spLocks noGrp="1"/>
          </p:cNvSpPr>
          <p:nvPr>
            <p:ph type="body" sz="quarter" idx="13"/>
          </p:nvPr>
        </p:nvSpPr>
        <p:spPr/>
        <p:txBody>
          <a:bodyPr/>
          <a:lstStyle/>
          <a:p>
            <a:r>
              <a:rPr lang="en-US" dirty="0" err="1" smtClean="0"/>
              <a:t>Gravitatie</a:t>
            </a:r>
            <a:r>
              <a:rPr lang="en-US" dirty="0" smtClean="0"/>
              <a:t> in Principia</a:t>
            </a:r>
            <a:endParaRPr lang="nl-NL" dirty="0"/>
          </a:p>
        </p:txBody>
      </p:sp>
      <p:sp>
        <p:nvSpPr>
          <p:cNvPr id="5" name="Date Placeholder 4"/>
          <p:cNvSpPr>
            <a:spLocks noGrp="1"/>
          </p:cNvSpPr>
          <p:nvPr>
            <p:ph type="dt" sz="half" idx="15"/>
          </p:nvPr>
        </p:nvSpPr>
        <p:spPr/>
        <p:txBody>
          <a:bodyPr/>
          <a:lstStyle/>
          <a:p>
            <a:pPr>
              <a:defRPr/>
            </a:pPr>
            <a:r>
              <a:rPr lang="nl-NL" smtClean="0"/>
              <a:t>16dec2011</a:t>
            </a:r>
            <a:endParaRPr lang="nl-NL"/>
          </a:p>
        </p:txBody>
      </p:sp>
      <p:sp>
        <p:nvSpPr>
          <p:cNvPr id="6" name="Footer Placeholder 5"/>
          <p:cNvSpPr>
            <a:spLocks noGrp="1"/>
          </p:cNvSpPr>
          <p:nvPr>
            <p:ph type="ftr" sz="quarter" idx="16"/>
          </p:nvPr>
        </p:nvSpPr>
        <p:spPr/>
        <p:txBody>
          <a:bodyPr/>
          <a:lstStyle/>
          <a:p>
            <a:pPr>
              <a:defRPr/>
            </a:pPr>
            <a:r>
              <a:rPr lang="nl-NL" smtClean="0"/>
              <a:t>wat en hoe natuurwetten</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idx="1"/>
          </p:nvPr>
        </p:nvSpPr>
        <p:spPr>
          <a:xfrm>
            <a:off x="1763688" y="2348880"/>
            <a:ext cx="7118350" cy="3816424"/>
          </a:xfrm>
        </p:spPr>
        <p:txBody>
          <a:bodyPr/>
          <a:lstStyle/>
          <a:p>
            <a:r>
              <a:rPr lang="en-US" sz="1600" dirty="0" err="1" smtClean="0"/>
              <a:t>Boek</a:t>
            </a:r>
            <a:r>
              <a:rPr lang="en-US" sz="1600" dirty="0" smtClean="0"/>
              <a:t> III </a:t>
            </a:r>
            <a:r>
              <a:rPr lang="en-US" sz="1600" dirty="0" err="1" smtClean="0"/>
              <a:t>Stelling</a:t>
            </a:r>
            <a:r>
              <a:rPr lang="en-US" sz="1600" dirty="0" smtClean="0"/>
              <a:t> 4: ‘The moon gravitates toward the earth and by the force of gravity is always drawn back from rectilinear motion and kept in its orbit’</a:t>
            </a:r>
            <a:endParaRPr lang="nl-NL" sz="1600" dirty="0" smtClean="0"/>
          </a:p>
          <a:p>
            <a:r>
              <a:rPr lang="nl-NL" sz="1600" dirty="0" smtClean="0"/>
              <a:t>Bewijs: laat de maan op de aarde vallen. De befaamde ‘maantest’. </a:t>
            </a:r>
          </a:p>
          <a:p>
            <a:pPr>
              <a:buNone/>
            </a:pPr>
            <a:r>
              <a:rPr lang="nl-NL" sz="1600" dirty="0" smtClean="0"/>
              <a:t>	(1) (versnellende) centripetale kracht van de maan in zijn baan</a:t>
            </a:r>
          </a:p>
          <a:p>
            <a:pPr>
              <a:buNone/>
            </a:pPr>
            <a:r>
              <a:rPr lang="nl-NL" sz="1600" dirty="0" smtClean="0"/>
              <a:t>	(2) versnellende kracht op de maan bij het oppervlak van de aarde</a:t>
            </a:r>
          </a:p>
          <a:p>
            <a:pPr>
              <a:buNone/>
            </a:pPr>
            <a:r>
              <a:rPr lang="nl-NL" sz="1600" dirty="0" smtClean="0"/>
              <a:t>	(3) versnellende kracht op een steen bij het oppervlak van de aarde</a:t>
            </a:r>
          </a:p>
          <a:p>
            <a:r>
              <a:rPr lang="en-US" sz="1600" dirty="0" smtClean="0"/>
              <a:t>‘And therefore that force by which the moon is kept in its orbit, in descending from the moon’s orbit to the surface of the earth, comes out equal to the force of gravity here on earth, and so (by rules 1 and 2) is that very force which we generally call gravity.’ </a:t>
            </a:r>
            <a:endParaRPr lang="nl-NL" sz="1600" dirty="0" smtClean="0"/>
          </a:p>
        </p:txBody>
      </p:sp>
      <p:sp>
        <p:nvSpPr>
          <p:cNvPr id="24" name="Text Placeholder 23"/>
          <p:cNvSpPr>
            <a:spLocks noGrp="1"/>
          </p:cNvSpPr>
          <p:nvPr>
            <p:ph type="body" sz="quarter" idx="14"/>
          </p:nvPr>
        </p:nvSpPr>
        <p:spPr/>
        <p:txBody>
          <a:bodyPr/>
          <a:lstStyle/>
          <a:p>
            <a:r>
              <a:rPr lang="en-US" dirty="0" smtClean="0"/>
              <a:t>Hoe </a:t>
            </a:r>
            <a:r>
              <a:rPr lang="en-US" dirty="0" err="1" smtClean="0"/>
              <a:t>bewijs</a:t>
            </a:r>
            <a:r>
              <a:rPr lang="en-US" dirty="0" smtClean="0"/>
              <a:t> je </a:t>
            </a:r>
            <a:r>
              <a:rPr lang="en-US" dirty="0" err="1" smtClean="0"/>
              <a:t>dat</a:t>
            </a:r>
            <a:r>
              <a:rPr lang="en-US" dirty="0" smtClean="0"/>
              <a:t> </a:t>
            </a:r>
            <a:r>
              <a:rPr lang="en-US" dirty="0" err="1" smtClean="0"/>
              <a:t>gravitatie</a:t>
            </a:r>
            <a:r>
              <a:rPr lang="en-US" dirty="0" smtClean="0"/>
              <a:t> </a:t>
            </a:r>
            <a:r>
              <a:rPr lang="en-US" dirty="0" err="1" smtClean="0"/>
              <a:t>universeel</a:t>
            </a:r>
            <a:r>
              <a:rPr lang="en-US" dirty="0" smtClean="0"/>
              <a:t> is? </a:t>
            </a:r>
            <a:endParaRPr lang="nl-NL" dirty="0"/>
          </a:p>
        </p:txBody>
      </p:sp>
      <p:sp>
        <p:nvSpPr>
          <p:cNvPr id="23" name="Text Placeholder 22"/>
          <p:cNvSpPr>
            <a:spLocks noGrp="1"/>
          </p:cNvSpPr>
          <p:nvPr>
            <p:ph type="body" sz="quarter" idx="13"/>
          </p:nvPr>
        </p:nvSpPr>
        <p:spPr/>
        <p:txBody>
          <a:bodyPr/>
          <a:lstStyle/>
          <a:p>
            <a:r>
              <a:rPr lang="en-US" dirty="0" smtClean="0"/>
              <a:t>DE </a:t>
            </a:r>
            <a:r>
              <a:rPr lang="en-US" dirty="0" err="1" smtClean="0"/>
              <a:t>maantest</a:t>
            </a:r>
            <a:endParaRPr lang="nl-NL" dirty="0"/>
          </a:p>
        </p:txBody>
      </p:sp>
      <p:sp>
        <p:nvSpPr>
          <p:cNvPr id="5" name="Date Placeholder 4"/>
          <p:cNvSpPr>
            <a:spLocks noGrp="1"/>
          </p:cNvSpPr>
          <p:nvPr>
            <p:ph type="dt" sz="half" idx="15"/>
          </p:nvPr>
        </p:nvSpPr>
        <p:spPr/>
        <p:txBody>
          <a:bodyPr/>
          <a:lstStyle/>
          <a:p>
            <a:pPr>
              <a:defRPr/>
            </a:pPr>
            <a:r>
              <a:rPr lang="nl-NL" smtClean="0"/>
              <a:t>16dec2011</a:t>
            </a:r>
            <a:endParaRPr lang="nl-NL"/>
          </a:p>
        </p:txBody>
      </p:sp>
      <p:sp>
        <p:nvSpPr>
          <p:cNvPr id="6" name="Footer Placeholder 5"/>
          <p:cNvSpPr>
            <a:spLocks noGrp="1"/>
          </p:cNvSpPr>
          <p:nvPr>
            <p:ph type="ftr" sz="quarter" idx="16"/>
          </p:nvPr>
        </p:nvSpPr>
        <p:spPr/>
        <p:txBody>
          <a:bodyPr/>
          <a:lstStyle/>
          <a:p>
            <a:pPr>
              <a:defRPr/>
            </a:pPr>
            <a:r>
              <a:rPr lang="nl-NL" smtClean="0"/>
              <a:t>wat en hoe natuurwetten</a:t>
            </a:r>
            <a:endParaRPr lang="nl-NL" dirty="0"/>
          </a:p>
        </p:txBody>
      </p:sp>
      <p:pic>
        <p:nvPicPr>
          <p:cNvPr id="1026" name="Picture 2" descr="C:\werkplek\ow\honours\grotewetenschappers\ciel.JPG"/>
          <p:cNvPicPr>
            <a:picLocks noChangeAspect="1" noChangeArrowheads="1"/>
          </p:cNvPicPr>
          <p:nvPr/>
        </p:nvPicPr>
        <p:blipFill>
          <a:blip r:embed="rId3" cstate="print"/>
          <a:srcRect/>
          <a:stretch>
            <a:fillRect/>
          </a:stretch>
        </p:blipFill>
        <p:spPr bwMode="auto">
          <a:xfrm>
            <a:off x="6588224" y="0"/>
            <a:ext cx="2555776" cy="236409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idx="1"/>
          </p:nvPr>
        </p:nvSpPr>
        <p:spPr>
          <a:xfrm>
            <a:off x="1763688" y="1772816"/>
            <a:ext cx="7118350" cy="4392488"/>
          </a:xfrm>
        </p:spPr>
        <p:txBody>
          <a:bodyPr/>
          <a:lstStyle/>
          <a:p>
            <a:pPr lvl="0"/>
            <a:r>
              <a:rPr lang="nl-NL" sz="1600" dirty="0" smtClean="0"/>
              <a:t>Regels van het filosoferen (regulae philosophandi) </a:t>
            </a:r>
            <a:endParaRPr lang="en-US" sz="1600" dirty="0" smtClean="0"/>
          </a:p>
          <a:p>
            <a:pPr lvl="1"/>
            <a:r>
              <a:rPr lang="en-US" sz="1600" dirty="0" smtClean="0"/>
              <a:t>‘No more causes of natural things should be admitted than are both true and sufficient to explain their phenomena.’ </a:t>
            </a:r>
          </a:p>
          <a:p>
            <a:pPr lvl="1"/>
            <a:r>
              <a:rPr lang="en-US" sz="1600" dirty="0" smtClean="0"/>
              <a:t>‘the causes assigned to natural effects of the same kind must be, so far as possible, the same’ – </a:t>
            </a:r>
            <a:r>
              <a:rPr lang="en-US" sz="1600" dirty="0" err="1" smtClean="0"/>
              <a:t>ofwel</a:t>
            </a:r>
            <a:r>
              <a:rPr lang="en-US" sz="1600" dirty="0" smtClean="0"/>
              <a:t> </a:t>
            </a:r>
            <a:r>
              <a:rPr lang="en-US" sz="1600" dirty="0" err="1" smtClean="0"/>
              <a:t>als</a:t>
            </a:r>
            <a:r>
              <a:rPr lang="en-US" sz="1600" dirty="0" smtClean="0"/>
              <a:t> de </a:t>
            </a:r>
            <a:r>
              <a:rPr lang="en-US" sz="1600" dirty="0" err="1" smtClean="0"/>
              <a:t>gevolgen</a:t>
            </a:r>
            <a:r>
              <a:rPr lang="en-US" sz="1600" dirty="0" smtClean="0"/>
              <a:t> </a:t>
            </a:r>
            <a:r>
              <a:rPr lang="en-US" sz="1600" dirty="0" err="1" smtClean="0"/>
              <a:t>hetzelfde</a:t>
            </a:r>
            <a:r>
              <a:rPr lang="en-US" sz="1600" dirty="0" smtClean="0"/>
              <a:t> </a:t>
            </a:r>
            <a:r>
              <a:rPr lang="en-US" sz="1600" dirty="0" err="1" smtClean="0"/>
              <a:t>zijn</a:t>
            </a:r>
            <a:r>
              <a:rPr lang="en-US" sz="1600" dirty="0" smtClean="0"/>
              <a:t> </a:t>
            </a:r>
            <a:r>
              <a:rPr lang="en-US" sz="1600" dirty="0" err="1" smtClean="0"/>
              <a:t>moeten</a:t>
            </a:r>
            <a:r>
              <a:rPr lang="en-US" sz="1600" dirty="0" smtClean="0"/>
              <a:t> de </a:t>
            </a:r>
            <a:r>
              <a:rPr lang="en-US" sz="1600" dirty="0" err="1" smtClean="0"/>
              <a:t>oorzaken</a:t>
            </a:r>
            <a:r>
              <a:rPr lang="en-US" sz="1600" dirty="0" smtClean="0"/>
              <a:t> </a:t>
            </a:r>
            <a:r>
              <a:rPr lang="en-US" sz="1600" dirty="0" err="1" smtClean="0"/>
              <a:t>hetzelfde</a:t>
            </a:r>
            <a:r>
              <a:rPr lang="en-US" sz="1600" dirty="0" smtClean="0"/>
              <a:t> </a:t>
            </a:r>
            <a:r>
              <a:rPr lang="en-US" sz="1600" dirty="0" err="1" smtClean="0"/>
              <a:t>zijn</a:t>
            </a:r>
            <a:r>
              <a:rPr lang="en-US" sz="1600" dirty="0" smtClean="0"/>
              <a:t>.</a:t>
            </a:r>
            <a:endParaRPr lang="nl-NL" sz="1600" dirty="0" smtClean="0"/>
          </a:p>
          <a:p>
            <a:pPr lvl="0"/>
            <a:r>
              <a:rPr lang="nl-NL" sz="1600" dirty="0" smtClean="0"/>
              <a:t>Verschijnselen (‘phenomena’) </a:t>
            </a:r>
          </a:p>
          <a:p>
            <a:pPr lvl="0"/>
            <a:r>
              <a:rPr lang="nl-NL" sz="1600" dirty="0" smtClean="0"/>
              <a:t>Bewegingstheorie Boek I:</a:t>
            </a:r>
            <a:br>
              <a:rPr lang="nl-NL" sz="1600" dirty="0" smtClean="0"/>
            </a:br>
            <a:r>
              <a:rPr lang="nl-NL" sz="1600" dirty="0" smtClean="0"/>
              <a:t>eigenschappen centripetale kracht</a:t>
            </a:r>
            <a:endParaRPr lang="nl-NL" sz="1600" dirty="0"/>
          </a:p>
        </p:txBody>
      </p:sp>
      <p:sp>
        <p:nvSpPr>
          <p:cNvPr id="24" name="Text Placeholder 23"/>
          <p:cNvSpPr>
            <a:spLocks noGrp="1"/>
          </p:cNvSpPr>
          <p:nvPr>
            <p:ph type="body" sz="quarter" idx="14"/>
          </p:nvPr>
        </p:nvSpPr>
        <p:spPr/>
        <p:txBody>
          <a:bodyPr/>
          <a:lstStyle/>
          <a:p>
            <a:r>
              <a:rPr lang="nl-NL" dirty="0" smtClean="0"/>
              <a:t>Wat heeft newton nodig voor het bewijs van universele </a:t>
            </a:r>
            <a:r>
              <a:rPr lang="nl-NL" dirty="0" err="1" smtClean="0"/>
              <a:t>graviatie</a:t>
            </a:r>
            <a:r>
              <a:rPr lang="nl-NL" dirty="0" smtClean="0"/>
              <a:t>?</a:t>
            </a:r>
            <a:endParaRPr lang="nl-NL" dirty="0"/>
          </a:p>
        </p:txBody>
      </p:sp>
      <p:sp>
        <p:nvSpPr>
          <p:cNvPr id="23" name="Text Placeholder 22"/>
          <p:cNvSpPr>
            <a:spLocks noGrp="1"/>
          </p:cNvSpPr>
          <p:nvPr>
            <p:ph type="body" sz="quarter" idx="13"/>
          </p:nvPr>
        </p:nvSpPr>
        <p:spPr/>
        <p:txBody>
          <a:bodyPr/>
          <a:lstStyle/>
          <a:p>
            <a:r>
              <a:rPr lang="en-US" dirty="0" smtClean="0"/>
              <a:t>De </a:t>
            </a:r>
            <a:r>
              <a:rPr lang="en-US" dirty="0" err="1" smtClean="0"/>
              <a:t>fundamenten</a:t>
            </a:r>
            <a:r>
              <a:rPr lang="en-US" dirty="0" smtClean="0"/>
              <a:t> van de </a:t>
            </a:r>
            <a:r>
              <a:rPr lang="en-US" dirty="0" err="1" smtClean="0"/>
              <a:t>maantest</a:t>
            </a:r>
            <a:endParaRPr lang="nl-NL" dirty="0"/>
          </a:p>
        </p:txBody>
      </p:sp>
      <p:sp>
        <p:nvSpPr>
          <p:cNvPr id="5" name="Date Placeholder 4"/>
          <p:cNvSpPr>
            <a:spLocks noGrp="1"/>
          </p:cNvSpPr>
          <p:nvPr>
            <p:ph type="dt" sz="half" idx="15"/>
          </p:nvPr>
        </p:nvSpPr>
        <p:spPr/>
        <p:txBody>
          <a:bodyPr/>
          <a:lstStyle/>
          <a:p>
            <a:pPr>
              <a:defRPr/>
            </a:pPr>
            <a:r>
              <a:rPr lang="nl-NL" smtClean="0"/>
              <a:t>16dec2011</a:t>
            </a:r>
            <a:endParaRPr lang="nl-NL"/>
          </a:p>
        </p:txBody>
      </p:sp>
      <p:sp>
        <p:nvSpPr>
          <p:cNvPr id="6" name="Footer Placeholder 5"/>
          <p:cNvSpPr>
            <a:spLocks noGrp="1"/>
          </p:cNvSpPr>
          <p:nvPr>
            <p:ph type="ftr" sz="quarter" idx="16"/>
          </p:nvPr>
        </p:nvSpPr>
        <p:spPr/>
        <p:txBody>
          <a:bodyPr/>
          <a:lstStyle/>
          <a:p>
            <a:pPr>
              <a:defRPr/>
            </a:pPr>
            <a:r>
              <a:rPr lang="nl-NL" smtClean="0"/>
              <a:t>wat en hoe natuurwetten</a:t>
            </a:r>
            <a:endParaRPr lang="nl-NL" dirty="0"/>
          </a:p>
        </p:txBody>
      </p:sp>
      <p:pic>
        <p:nvPicPr>
          <p:cNvPr id="2051" name="Picture 3" descr="C:\werkplek\lit\secundair\Pages from PrincipiaMathematica1687.jpg"/>
          <p:cNvPicPr>
            <a:picLocks noChangeAspect="1" noChangeArrowheads="1"/>
          </p:cNvPicPr>
          <p:nvPr/>
        </p:nvPicPr>
        <p:blipFill>
          <a:blip r:embed="rId3" cstate="print"/>
          <a:srcRect l="27270" t="44643" r="10854" b="17855"/>
          <a:stretch>
            <a:fillRect/>
          </a:stretch>
        </p:blipFill>
        <p:spPr bwMode="auto">
          <a:xfrm>
            <a:off x="5220072" y="3573016"/>
            <a:ext cx="3528392" cy="30243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idx="1"/>
          </p:nvPr>
        </p:nvSpPr>
        <p:spPr>
          <a:xfrm>
            <a:off x="1763688" y="1772816"/>
            <a:ext cx="7118350" cy="4392488"/>
          </a:xfrm>
        </p:spPr>
        <p:txBody>
          <a:bodyPr/>
          <a:lstStyle/>
          <a:p>
            <a:r>
              <a:rPr lang="nl-NL" sz="1600" dirty="0" smtClean="0"/>
              <a:t>De bewegingstheorie van Boek 1 is zuiver wiskundig. </a:t>
            </a:r>
          </a:p>
          <a:p>
            <a:pPr lvl="1"/>
            <a:r>
              <a:rPr lang="nl-NL" sz="1600" dirty="0" smtClean="0"/>
              <a:t>definities van massa, beweging, kracht</a:t>
            </a:r>
          </a:p>
          <a:p>
            <a:pPr lvl="1"/>
            <a:r>
              <a:rPr lang="nl-NL" sz="1600" dirty="0" smtClean="0"/>
              <a:t>axioma’s</a:t>
            </a:r>
          </a:p>
          <a:p>
            <a:pPr lvl="1"/>
            <a:r>
              <a:rPr lang="nl-NL" sz="1600" dirty="0" smtClean="0"/>
              <a:t>stellingen en theoremas</a:t>
            </a:r>
          </a:p>
          <a:p>
            <a:r>
              <a:rPr lang="nl-NL" sz="1600" dirty="0" smtClean="0"/>
              <a:t>De enige wetten van de </a:t>
            </a:r>
            <a:r>
              <a:rPr lang="nl-NL" sz="1600" i="1" dirty="0" smtClean="0"/>
              <a:t>Principia </a:t>
            </a:r>
            <a:r>
              <a:rPr lang="nl-NL" sz="1600" dirty="0" smtClean="0"/>
              <a:t>staan in Boek I:</a:t>
            </a:r>
          </a:p>
          <a:p>
            <a:pPr lvl="1"/>
            <a:r>
              <a:rPr lang="nl-NL" sz="1600" dirty="0" smtClean="0"/>
              <a:t>Traagheid</a:t>
            </a:r>
          </a:p>
          <a:p>
            <a:pPr lvl="1"/>
            <a:r>
              <a:rPr lang="nl-NL" sz="1600" dirty="0" smtClean="0"/>
              <a:t>f=m.a (eigenlijk: kracht is evenredig met impulsverandering)</a:t>
            </a:r>
          </a:p>
          <a:p>
            <a:pPr lvl="1"/>
            <a:r>
              <a:rPr lang="nl-NL" sz="1600" dirty="0" smtClean="0"/>
              <a:t>actie = -reactie. </a:t>
            </a:r>
          </a:p>
          <a:p>
            <a:r>
              <a:rPr lang="nl-NL" sz="1600" dirty="0" smtClean="0"/>
              <a:t>Axiomata, sive Leges Motus</a:t>
            </a:r>
          </a:p>
          <a:p>
            <a:pPr lvl="1"/>
            <a:r>
              <a:rPr lang="nl-NL" sz="1600" dirty="0" smtClean="0"/>
              <a:t>geen uitspraken over de aard van de natuur</a:t>
            </a:r>
          </a:p>
          <a:p>
            <a:pPr lvl="1"/>
            <a:r>
              <a:rPr lang="nl-NL" sz="1600" dirty="0" smtClean="0"/>
              <a:t>wiskundige vooronderstellingen. </a:t>
            </a:r>
            <a:endParaRPr lang="nl-NL" sz="1600" dirty="0"/>
          </a:p>
        </p:txBody>
      </p:sp>
      <p:sp>
        <p:nvSpPr>
          <p:cNvPr id="24" name="Text Placeholder 23"/>
          <p:cNvSpPr>
            <a:spLocks noGrp="1"/>
          </p:cNvSpPr>
          <p:nvPr>
            <p:ph type="body" sz="quarter" idx="14"/>
          </p:nvPr>
        </p:nvSpPr>
        <p:spPr/>
        <p:txBody>
          <a:bodyPr/>
          <a:lstStyle/>
          <a:p>
            <a:r>
              <a:rPr lang="en-US" dirty="0" err="1" smtClean="0"/>
              <a:t>Wiskunde</a:t>
            </a:r>
            <a:r>
              <a:rPr lang="en-US" dirty="0" smtClean="0"/>
              <a:t> van de </a:t>
            </a:r>
            <a:r>
              <a:rPr lang="en-US" dirty="0" err="1" smtClean="0"/>
              <a:t>beweging</a:t>
            </a:r>
            <a:endParaRPr lang="nl-NL" dirty="0"/>
          </a:p>
        </p:txBody>
      </p:sp>
      <p:sp>
        <p:nvSpPr>
          <p:cNvPr id="23" name="Text Placeholder 22"/>
          <p:cNvSpPr>
            <a:spLocks noGrp="1"/>
          </p:cNvSpPr>
          <p:nvPr>
            <p:ph type="body" sz="quarter" idx="13"/>
          </p:nvPr>
        </p:nvSpPr>
        <p:spPr/>
        <p:txBody>
          <a:bodyPr/>
          <a:lstStyle/>
          <a:p>
            <a:r>
              <a:rPr lang="en-US" i="1" dirty="0" smtClean="0"/>
              <a:t>Principia</a:t>
            </a:r>
            <a:r>
              <a:rPr lang="en-US" dirty="0" smtClean="0"/>
              <a:t> </a:t>
            </a:r>
            <a:r>
              <a:rPr lang="en-US" dirty="0" err="1" smtClean="0"/>
              <a:t>Boek</a:t>
            </a:r>
            <a:r>
              <a:rPr lang="en-US" dirty="0" smtClean="0"/>
              <a:t> I</a:t>
            </a:r>
            <a:endParaRPr lang="nl-NL" i="1" dirty="0"/>
          </a:p>
        </p:txBody>
      </p:sp>
      <p:sp>
        <p:nvSpPr>
          <p:cNvPr id="5" name="Date Placeholder 4"/>
          <p:cNvSpPr>
            <a:spLocks noGrp="1"/>
          </p:cNvSpPr>
          <p:nvPr>
            <p:ph type="dt" sz="half" idx="15"/>
          </p:nvPr>
        </p:nvSpPr>
        <p:spPr/>
        <p:txBody>
          <a:bodyPr/>
          <a:lstStyle/>
          <a:p>
            <a:pPr>
              <a:defRPr/>
            </a:pPr>
            <a:r>
              <a:rPr lang="nl-NL" smtClean="0"/>
              <a:t>16dec2011</a:t>
            </a:r>
            <a:endParaRPr lang="nl-NL"/>
          </a:p>
        </p:txBody>
      </p:sp>
      <p:sp>
        <p:nvSpPr>
          <p:cNvPr id="6" name="Footer Placeholder 5"/>
          <p:cNvSpPr>
            <a:spLocks noGrp="1"/>
          </p:cNvSpPr>
          <p:nvPr>
            <p:ph type="ftr" sz="quarter" idx="16"/>
          </p:nvPr>
        </p:nvSpPr>
        <p:spPr/>
        <p:txBody>
          <a:bodyPr/>
          <a:lstStyle/>
          <a:p>
            <a:pPr>
              <a:defRPr/>
            </a:pPr>
            <a:r>
              <a:rPr lang="nl-NL" smtClean="0"/>
              <a:t>wat en hoe natuurwetten</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idx="1"/>
          </p:nvPr>
        </p:nvSpPr>
        <p:spPr>
          <a:xfrm>
            <a:off x="1763688" y="1772816"/>
            <a:ext cx="4536504" cy="4392488"/>
          </a:xfrm>
        </p:spPr>
        <p:txBody>
          <a:bodyPr/>
          <a:lstStyle/>
          <a:p>
            <a:r>
              <a:rPr lang="nl-NL" sz="1600" dirty="0" smtClean="0"/>
              <a:t>Boek 1: wiskundige theorie van beweging</a:t>
            </a:r>
          </a:p>
          <a:p>
            <a:r>
              <a:rPr lang="nl-NL" sz="1600" dirty="0" smtClean="0"/>
              <a:t>(Boek 2: idem voor beweging in media)</a:t>
            </a:r>
          </a:p>
          <a:p>
            <a:r>
              <a:rPr lang="nl-NL" sz="1600" dirty="0" smtClean="0"/>
              <a:t>Boek 3: system of the world</a:t>
            </a:r>
          </a:p>
          <a:p>
            <a:pPr marL="531813" lvl="1" indent="0">
              <a:buNone/>
            </a:pPr>
            <a:r>
              <a:rPr lang="nl-NL" sz="1600" dirty="0" smtClean="0"/>
              <a:t>Theorie van beweging is consistent </a:t>
            </a:r>
            <a:r>
              <a:rPr lang="nl-NL" sz="1600" dirty="0" smtClean="0"/>
              <a:t/>
            </a:r>
            <a:br>
              <a:rPr lang="nl-NL" sz="1600" dirty="0" smtClean="0"/>
            </a:br>
            <a:r>
              <a:rPr lang="nl-NL" sz="1600" dirty="0" smtClean="0"/>
              <a:t>met </a:t>
            </a:r>
            <a:r>
              <a:rPr lang="nl-NL" sz="1600" dirty="0" smtClean="0"/>
              <a:t>de bewegingen in de natuur. </a:t>
            </a:r>
          </a:p>
          <a:p>
            <a:pPr marL="531813" lvl="1" indent="0">
              <a:buNone/>
            </a:pPr>
            <a:r>
              <a:rPr lang="nl-NL" sz="1600" dirty="0" smtClean="0"/>
              <a:t>Dus bewegingstheorie ontsluit </a:t>
            </a:r>
            <a:r>
              <a:rPr lang="nl-NL" sz="1600" dirty="0" smtClean="0"/>
              <a:t/>
            </a:r>
            <a:br>
              <a:rPr lang="nl-NL" sz="1600" dirty="0" smtClean="0"/>
            </a:br>
            <a:r>
              <a:rPr lang="nl-NL" sz="1600" dirty="0" smtClean="0"/>
              <a:t>de </a:t>
            </a:r>
            <a:r>
              <a:rPr lang="nl-NL" sz="1600" dirty="0" smtClean="0"/>
              <a:t>oorzaken van verschijnselen. </a:t>
            </a:r>
          </a:p>
          <a:p>
            <a:pPr marL="531813" lvl="1" indent="0">
              <a:buNone/>
            </a:pPr>
            <a:r>
              <a:rPr lang="nl-NL" sz="1600" dirty="0" smtClean="0"/>
              <a:t>En aardse gravitatie is universeel. </a:t>
            </a:r>
          </a:p>
          <a:p>
            <a:r>
              <a:rPr lang="nl-NL" sz="1600" i="1" dirty="0" err="1" smtClean="0"/>
              <a:t>Principia</a:t>
            </a:r>
            <a:r>
              <a:rPr lang="nl-NL" sz="1600" i="1" dirty="0" smtClean="0"/>
              <a:t> </a:t>
            </a:r>
            <a:r>
              <a:rPr lang="nl-NL" sz="1600" i="1" dirty="0" smtClean="0"/>
              <a:t>Mathematica Philosophiae Naturalis</a:t>
            </a:r>
            <a:r>
              <a:rPr lang="nl-NL" sz="1600" dirty="0" smtClean="0"/>
              <a:t/>
            </a:r>
            <a:br>
              <a:rPr lang="nl-NL" sz="1600" dirty="0" smtClean="0"/>
            </a:br>
            <a:r>
              <a:rPr lang="nl-NL" sz="1600" dirty="0"/>
              <a:t>wiskundig wetenschap bedrijven</a:t>
            </a:r>
            <a:r>
              <a:rPr lang="nl-NL" sz="1600" dirty="0" smtClean="0"/>
              <a:t>. </a:t>
            </a:r>
          </a:p>
          <a:p>
            <a:pPr lvl="1">
              <a:buNone/>
            </a:pPr>
            <a:r>
              <a:rPr lang="nl-NL" sz="1600" dirty="0" smtClean="0"/>
              <a:t>(daarvoor </a:t>
            </a:r>
            <a:r>
              <a:rPr lang="nl-NL" sz="1600" dirty="0" smtClean="0"/>
              <a:t>zijn </a:t>
            </a:r>
            <a:r>
              <a:rPr lang="nl-NL" sz="1600" dirty="0" smtClean="0"/>
              <a:t>filosofieregels nodig)</a:t>
            </a:r>
            <a:endParaRPr lang="nl-NL" sz="1600" dirty="0" smtClean="0"/>
          </a:p>
        </p:txBody>
      </p:sp>
      <p:sp>
        <p:nvSpPr>
          <p:cNvPr id="24" name="Text Placeholder 23"/>
          <p:cNvSpPr>
            <a:spLocks noGrp="1"/>
          </p:cNvSpPr>
          <p:nvPr>
            <p:ph type="body" sz="quarter" idx="14"/>
          </p:nvPr>
        </p:nvSpPr>
        <p:spPr/>
        <p:txBody>
          <a:bodyPr/>
          <a:lstStyle/>
          <a:p>
            <a:r>
              <a:rPr lang="en-US" dirty="0" err="1" smtClean="0"/>
              <a:t>Wiskunde</a:t>
            </a:r>
            <a:r>
              <a:rPr lang="en-US" dirty="0" smtClean="0"/>
              <a:t> van de </a:t>
            </a:r>
            <a:r>
              <a:rPr lang="en-US" dirty="0" err="1" smtClean="0"/>
              <a:t>natuur</a:t>
            </a:r>
            <a:endParaRPr lang="nl-NL" dirty="0"/>
          </a:p>
        </p:txBody>
      </p:sp>
      <p:sp>
        <p:nvSpPr>
          <p:cNvPr id="23" name="Text Placeholder 22"/>
          <p:cNvSpPr>
            <a:spLocks noGrp="1"/>
          </p:cNvSpPr>
          <p:nvPr>
            <p:ph type="body" sz="quarter" idx="13"/>
          </p:nvPr>
        </p:nvSpPr>
        <p:spPr/>
        <p:txBody>
          <a:bodyPr/>
          <a:lstStyle/>
          <a:p>
            <a:r>
              <a:rPr lang="en-US" dirty="0" err="1" smtClean="0"/>
              <a:t>Structuur</a:t>
            </a:r>
            <a:r>
              <a:rPr lang="en-US" dirty="0" smtClean="0"/>
              <a:t> van de </a:t>
            </a:r>
            <a:r>
              <a:rPr lang="en-US" i="1" dirty="0" smtClean="0"/>
              <a:t>Principia</a:t>
            </a:r>
            <a:endParaRPr lang="nl-NL" dirty="0"/>
          </a:p>
        </p:txBody>
      </p:sp>
      <p:sp>
        <p:nvSpPr>
          <p:cNvPr id="5" name="Date Placeholder 4"/>
          <p:cNvSpPr>
            <a:spLocks noGrp="1"/>
          </p:cNvSpPr>
          <p:nvPr>
            <p:ph type="dt" sz="half" idx="15"/>
          </p:nvPr>
        </p:nvSpPr>
        <p:spPr/>
        <p:txBody>
          <a:bodyPr/>
          <a:lstStyle/>
          <a:p>
            <a:pPr>
              <a:defRPr/>
            </a:pPr>
            <a:r>
              <a:rPr lang="nl-NL" smtClean="0"/>
              <a:t>16dec2011</a:t>
            </a:r>
            <a:endParaRPr lang="nl-NL"/>
          </a:p>
        </p:txBody>
      </p:sp>
      <p:sp>
        <p:nvSpPr>
          <p:cNvPr id="6" name="Footer Placeholder 5"/>
          <p:cNvSpPr>
            <a:spLocks noGrp="1"/>
          </p:cNvSpPr>
          <p:nvPr>
            <p:ph type="ftr" sz="quarter" idx="16"/>
          </p:nvPr>
        </p:nvSpPr>
        <p:spPr/>
        <p:txBody>
          <a:bodyPr/>
          <a:lstStyle/>
          <a:p>
            <a:pPr>
              <a:defRPr/>
            </a:pPr>
            <a:r>
              <a:rPr lang="nl-NL" smtClean="0"/>
              <a:t>wat en hoe natuurwetten</a:t>
            </a:r>
            <a:endParaRPr lang="nl-NL" dirty="0"/>
          </a:p>
        </p:txBody>
      </p:sp>
      <p:sp>
        <p:nvSpPr>
          <p:cNvPr id="4098" name="AutoShape 2" descr="data:image/jpeg;base64,/9j/4AAQSkZJRgABAQAAAQABAAD/2wCEAAkGBhQSERUUExQWFRUVGBoWGBcYFxcaFxcdGBoaHRgXFxsaHCYfHBkkGRwcHy8gIycpLCwsFx4xNTAqNSYrLCkBCQoKDgwOGg8PGiwkHyUsLSwpLCw0LCwsLCwsLCwpLCwsLCwsLCwsLCwsLCwsLCwsKSwsLCwsLCwsLCwsLCwsLP/AABEIAQ4AuwMBIgACEQEDEQH/xAAbAAACAwEBAQAAAAAAAAAAAAADBQECBAYAB//EAFAQAAICAAQDBAUGBw4FAgcAAAECAxEABBIhBTFBEyJRYQYjMnGhFEKBkbHRM1KTwdLT8BUkQ1NiY3KDkqKjssPhNHOCs8IW8QclVISUxNT/xAAZAQEBAQEBAQAAAAAAAAAAAAABAAIDBQT/xAAqEQACAgIBAgQHAQEBAAAAAAAAAQIREiFBMVFhgcHwAxMicaGx0VLxYv/aAAwDAQACEQMRAD8A+oyOFBJ2A3JO1eJJxjXisRFhwR4gMR8Bic/KVky9XvKQaPMdhOw9/eAPvA8MHzU7KAVRpCTVBkFeduwFe6z5Y8ukfXbMcPGImNKzGv5qb9DBJOKxg0RJ9EGYPxEeJkzEvSEn+sj+/EpmJesIHl2oP2Lipe2VlvlqV7Mn5Cf9XiIeKITQSf8A/HzAH19nRxMmZlHKAE/81R8dJxeGeY84UX+uJ/0sWK9tFZf5av4kv5Gb9DENxBfxZfD8BP8Aq+Xnis083zYUJ85yB8ITiqTz9YYh/Xsf9DC0vbC37RYZ8H5kv5GX9GxiknEQvzJj7oJj/wCGPSzz/NiiPvncfZlzisUmYPtRQj3Tuf8A9cYzXuzVsmPiYb+DmFeMLj7Rggzwv2JfyUv5lxR3n6RxX5zyD7Mvj0Lz/OjhHumkP2wDDS9sLZJ4oLoRznz7FwPrYDFhxD+bl/Jn82PFpuiRfTK/6nFFecX3IfIdq/xPY/YDipFbBvxev4HMfkj49N8SOIX/AAcv0oP0sVWXME96OEDxE0hPxy4+3FUOYvcQ10oyH6+6uBpDbDjP/wA3L/Yv7Dj37rUa7HMfkvvbERrmL9qADp3JSf8AuAYJpn8Yf7Mg/wDM4te7LZX90/5mcf1f++LLnv5qb8mfzYuO38Yfqk+/AC+b37mWI8e1lHw7E/biST7BbCNxMD+CnPuhf89YonE7r1OY+mKvtOJEmZ6xwfRNL/8Az4q2azABJih0jckZh7oc9jlwDt5j6OeGkVssOJAsFMcqljQLRsFuifa3A2BONX7dcZc0dTZZlqjIW6XRy89VXvxsKn9v/fGZLoMWKuKL67Kj+df4ZbMffgsCk5iXwEcIHv1Tk/Ari2dUdvl7/GkI9/ZOPsJH04jJv++Z18EgN+/tvu+OOnHl6meTYI8SExZwenPoDsPKyATWOX4P6VzZqOZ48ugaGV4SjZg27R1ekiGhd0NVedDGIwbQuVHT1jwOOTh9NjKuTaFE05zUF7SQqyNHs4ZQp10du6el8sbPTPj0mSyz5lESQR1qVnKWGZQNJAIuzyP0Y1g7SLJUdEDikjY5bi/Hc3A2TULA3ylhEx0S1G7UQR6zdKNb72vnQvxT0iniz2XyqrC3boWDMso06AS+qmIru2N+tHxN8tlmjpwMTpxKmhv9w+OFPC+KPml7WHQsJsIzqzNJpNF9IdAi2CACSTVkLyxlRs05UNguPVhAfSfszNHmU0yQRNmO4bSWJBu8eqiGB7pRuRrvEb4HluKZqXJDMJ2AdkMixaJHAAB9XrEi3JsRYWtVitrw/LZnNHR4qcJ5ONNJO+Xy+nVGqvK7glY9dmNNKkapGA1VYAA3smsVznFZMtJGJtDwyMI+1UFDG7GkEiMzWhO2tTsateuDBjmhrKu2KRYS57jUy8QhyoMWiaKSUFkfWpjNFdpQGvnyHXGDiPpXPCM8hSPtctCuYjZVbRIjdHUuSGBBGzG62rqr4bYZpHZgYtp88IuD8YaSKESSIs08SSABCAmtA1UWOqjfMi65dcJ+H8ezjZHNztNA0kHaaahOj1MYdg1S2SbK89q3BNgShfIuVHa1jwOEPoRxSfM5OPMZhoy0oLaY0KqoDFa3ZiSau9ufLxw8Q9I8yudhhTsRFPLNEjmN2YdhGGcmpVB9ZrTkPYJxL4bba7Bkqs6y8CzkZMbgdVYD6QawCHthJTMjRlT3lUqyuGUAH1jAqVLdBRXzxql5H3HBVNDdoV5ZahyVdOzHPxy8g/PhteEmQY/Jcgd+UF9auAjfysgX54cFTimEBfnj++MsD1MtbfzZ/Ni+VT98znxSDe+ddt9WLZ6ImbLnwMnxTcfCr6Y9BJc8o8Ei+Jm/3xvjy9Q5NL39Hj1xwPoZlpXbiKRSrBWdm7whDOCWPeBZwt0AN1NVfXbvZEsEG6IrYlTv4FSCD5gg4UcJ9F4MtK8kKFGk9v1krazd2Q7kFrs6qvc+JsjJRTJpujmeN8FXKPwiGHUFjzDxhzTPciEsx1DSSzEkmvcPC3/xPyzDhmZYzSuKTuEQBT62Pa1hD/3vux0/F/RmDNMjTIZDHvGO0kVUP4yhGFNsO9V7DFeIej0E4CzR61FDSzPRqiNdN36IBBa/HqcdFPozOPUQemOdqThDAmmzcXiLDKKse8g1g/Hor4zw1uVR5ge86DQ5+Z/asOM56IZSYRiWBXEYCpqLnQByC97b/YeAweX0XyzyLK0QaVFCLIWk1qACAFbVY2J5HeyTucGcdef5LFmvisWuJ49WhpVeJG/lMjVXmBZ+g4Veg+dD5VY9OiWC4pYvnRlSasc6ZaYHrq2wxTgUHaLJ2YMiElGLOxWwQSNTHeiR9OCZvg8MrB3iRnA0hyo1gH5uqrryut8YuNUap3ZyfHOIx/uiJvaiyOWl+UEUVBmZFETXsWCAuV9188LfSf0ZHDcvJmshPJAYyHWHVqy8pZ1HZhSLN3tux5AVtXevweIw9j2aCEijGFAQg8wVAqj1wLL+juWQqyZeFGXdSsUalf6JC2D7saXxEgxZzvAHMPEM1HLatm+zzEWq+8QmmWJDW7IaGnnW/I7G9Px2kC5RRc2ZkjVF6qqyK7zHqERVvVysqOtY6afIpIumRFdedMoYeRog74FleGRRX2UaJfPSqi/eQLP04zkryHF1RxvpI18byKiRoy8GYFjRq6kUJEYGyCORvpjd6S+j0cWT4hKNTTTZZhJJI3eIjjIVRQCoPJVAs+6neZ4BlnYu+Xgdm5s0UbMfeStnGnN5FJYzHIiuhq0ZQVNEEWDseXwxrPoWHU5z0S4Mk2Uyk2ubX2EYDK4BFKAV2XobH0HCD0ZnH7jcUAvuvnQSTe5hU3fnfxx9AiyESLoWNFQ81VFCn3gCjjM3AcsFMfyaHQ+7KIY9DEciwC0a6XiU0r+4OLYn9C+IiHgmXmaqSEtudidbaVJ8S1L7zjD6S8K+T5nhaiSZrzDK5Lu27BQWWz6sF25rVagOuOtHAcv2fZ9hDo1atHZJo1Hm2kitR8avFp+A5dyC8ELkAAFo0JUKAAASLAAAqvDCviJNtBi2eyOXXLqIi5ZmaWRA5Jdgzl23Y22nXV+GnB1nLAiiNsUyvB4UbWkUavRAYIoYA1Y1VdEjl5DGwLji9uzotITZW1yuUroMqD7iEX8+GpYfscJ8g/7yyhPMjKX79UWHWNT/AKERdnpKmgX8YyD/AA2P5sey8NZmU+McPwbMYniB9flth7Um/h6l8Fg/DSf8uL/NPjVa8vUzyHOKIhA3N8t/Hz8sGbFC/Py5/b9mOZ0BT5hY1Luyoq82YhVHSySQB9OKyZlAyqWAZ70jq1CyRXQD7R44y8fQtlpVUMxZCAqqWJJHKq3/AGvC7hvDpYZolis5PvsqvYky9oahptzHdaeqUVNrpI2opqzLbuh9NmUiRndgiICzMxoKBzJPQYPWFnF8u8gSMDus1u1IygICyhlZgWtwuwB2BvzF6NZWWGMwSBisJ0RSMUuSMfg7CkkFV7hsC9KnqaMVjdle6NU/H4EfQ0lMW0ABXYlqvSNKm2070N9j4HGiPPo8faKSUom9LDYXZoi+nhjDxqFmkypVWfspu0aiopexmjJpmF7yDYX1w0kjtSOVgi/fiaVIk3sx5bjEbGNQ4JmXXEQG0yLp1WrVpPd3q7rpgme4tHCyK+vVIWCBY5H1FVLEDQp30qxrmdJq8cvwbh2YB4ar5dkGTjeKRi8JU/vcRBk0yFipYXuAd+WHnHMm8j5YoGpJizsrIGRTBNHY1HnqkXkDsDtyB1hFNKzOTaGWTzqSxrJGwZGFqw69Ou4IIIIO4IIPLFc3nI4tOtgod1jW+rOaVR5k4wej2TlhiEMirUdqsiEVIL2dl5rI123MFtRB3oD4vwls05jkDrD2TLqRo7ZnIugwJUqo7rUDbNuKFmKyp9BydDjTjNw/iCTKxQNSuyEspW2QlXq9zTAr7wcU4KZ+wQZkKJgKcqQVcge2KG18yOhurFEreEQZmKN07IAvmZZNTOhCJNO0lkKSSyo3s8tXWt8GPUchlxDOLCut7osqbAtvIwRRQ33YgX54LmMwEWyCdwAFFsSeQA6kn9gN8YvSjJyTZfREupu1getSrtFNHI25PghA8yOlnGjjGT7WJl7NJQStxudNgMCab5rAd5SOTKOXMSS0Tb2GymZEialDLuRTKVYFSQQQfMc+R5gkb4NeMPCMm8Uel2du+xTW5kdUJtUZzu1b7kk0QLarOotRxmVJ6NR2thdeLVigxeuXvHUjkQemBE+giy405LKbE18jH96EWcOtOFBf965Wgd2yg+poiTz6AE/RhoXxuZiJlzkfr8ufAyfGM4mE3PKPBIftmxbM/hYf+v8Ay1+fGVw/a5js2AfRFWpSwBHancBlJu+hH5saXTy9QGLtipkxxPDvSvNy8M+X6cue5JIYdEq2sbOCBJ2rU2lSd0I6eeOp4XxATwxzLYWVFkAPMB1DAHz3xmUHE0pJmkycsEXHNx8bmbPTZVRB6uFZgxEl95gArANQ58wTy5DGr0W462ZSQyII5YZpMvIoYsoaOt1JAOkggjbE4NKxU09DwNixOMnEJnWJ2jCl1UsA16TpBNEruLrn9uFnoRxyXOZVMxKsaay2lY9RrS7LZZmN3pvYD6cGLqyy3Q8U7/bgxOOe9K+LZjLCOSGOOWPVUiHWJKCsxMZWxsqnmp5eHLdwjjkeagWaE91xY1KbUkXTLex3BrqCCDRBxYNKyyV0MwcRYwq4NnJmEhn7O0laMdmjqKU1qOt23bnXTxPPGP0h9IWjliy0Cq2Ym3GvVojQHeR9O5GzUoIJ0HcYsHdBkqs6LTiNeEefbNRws6SRu6DUQYWAYDdtAWQtq03QJazWHEg2NHx8/HE40SdhC2JxxnotxvMTZvORSyRdnlZBGAkRVn1a92Jdq2XkOdjccsdbJek0aJHPY15gHY154pQxdMlKw2IOON4Bn83mYsw3yhFkinlgUfJ00XFVau+WNk8ww26Yc+iPHjnclDmCoQyKSVG4BVirV1q1Ne/DKFEpWOQMexxfFuJZheKwZVZ2WGaNpDUcJK6RJaBmQncoDZBIs89iOxXn9GBxqhTsmseZqGFHpVn5oss5ywDZhgRCpFgsFLGxY5IrHfawBvdGPR7jq5zJx5hNu0TcfisLDqfcwIxKLrInLgiBP3vkx5wfCO/zYbasJopi2XyLVzMBPlcLfCyB9OHJGKRQAT/hYvdJ9i/fgUP4afe+7F79g5+/6vPBJj6+IfyZfh2X34zyZFJZJ0kUMjLFanka7Tnjp/PUwcZ6B8EbNcIgSSaVI3Vw0cYjXUO1e11lC4VhuQCDTVdY7rL5ZUVUQBURQiqOQCigB7gK+jA+HcEgy9iCJYgasJsNuW3L4Y1HGZyt6NRjSOFfJvJxfOrFM0MnyOIBwqMBZBUkODYu+QB22OGPoBIggeHQYp4ZGGZRmLsZWNmUu27iStQbw26YcQ+j8CzduEPanYv2kpY7AU1uQRsNjYGkeAxdeDRducwFqYgIzhnGoLyVwGCtQPzgengK05pqjKi07NGe2hlP82/+Q45n/wCEg/8AlGWo2PWVVj+Fk23325fRjp87kEmRo5F1I2zLbAEeB0kEjy5YBwjgMGVUrl4xGpN6Qzleu4DMQD7qvrgyWNDTyPcTJ7bKizRlex41lsxX3/Rjk+Peis2SlOd4au/OfKjZJQCCdC1QPtGhvbEre6HsM/wiKYq0qBivsklhp91EUfPGzEp1VE42IfRHjCZrKnMR6gsskjANQZTqoqemxBF9avCT0iU5XimXzjmsu0XyaRzVRMWYozt81SXAs7d030x2qQhQQoABJY0KssbY7dSTZPW8eK3sRYPMEWCDzHmPLBn9TZOOqMXFOMxwwGYupGm07y1IT7CoeRLNQ28cMGTmP22xky/BYI77OCJL56IkW7O/IfTjY8YIIIsHYg73fOxjLa4FJnBehci/ujxijdTx8jfSUEgeRNe/HdXQtjQ63QGMmV4Blon1x5eFH5akijVqPMWq3WNrQggggEHmCLB945YZyUnaKMaR879BMtDmYs+hnbS2ezJZI5tFoxWidB1FGF7ggGsd/k8mkMaxxqERAFVRyUDoMXXKqDYVQfEAXv5+GLsmKc8mUYUcDxrPR/8AqDJLrXUsEoIsWNQmIB32OwNHc2Kx3v04zy5KM840N77op3u73HO978cXIwSknVDGLQoy2cTNzO0WYoxAxr2TRE76C8lOr90tpUGq9WaJDY570TzUeV4hmsirhopCJ4msEa2X18RK0oexq0rVBTsOWO41eJ36b4uz0vM178aXxOK0ZxfUVQMFyuU8Kyyj6VRR8SMNqwq7P975byOV+DR4bDGZf01Ew5v/AInLn+RP8RFg8J9bL7o/sb78AzZ9fCeumWuf81fl4YLlz6yX/o/y41x5epldfM1HGLJ8WileRI3DNEQsi7goTuAwIB3AJHjWNLtjjZnKZpszlx2pMpys6Iwawyocu5APd0ynST0WRz0xRjlYydHUR8TiaR4lkVpIwC6A2yaha6q5WNwDzwafMomnWwXUwRdRA1M3sqt82J5AY5v0fVVz2dVXDMFyuqiLLaZi7EDqWaz4agMR6SQtmkmETxVlwaJa9M6aZUawaXTSCydtUg8cOCyoMtHSZnOpHp1tWs6V7rMSaJoBQTdAn6DjNH6QZdjSyavWCI0khAckDQ5C0rWwHermMB4FxaPOZeLMpVMurmDoJBDqd9iN136e/Cv0KzqStnlDq9Z6ZwAynu+rKOKO6lhYblY8sSiqbfBZPg6BOKxmV4lYmSMBnXRJahr0n2aN0aom6NXgUfH4DC84Y9lHq1t2cors7D90pqOkg3Q20t4HCRJ1PE8yEzCRsMvBqBCttG0+om2FadQvwvfGXhOeU8KzffVypzwbldvLOU2F+2GUgDY6hV4flr9fkM2dXleJpIVC6u8utSUdQy93dSyi/aX6/fi0fFYjMYA/rQuvQQwOmwNSkgBhZAsXzwg9DeKroijacSySRx0oG8eiG3Vwo0qARQPMlqPTFOOzKcw8sTCTMZMxy9kjL2jRMCuYjq9yUOoA/OEfji+Wsmiz1Z0bcViE4g1XKyGTQAxIQGtbEClXVtZI3x7ivFYstH2kzhEBVdTcrY0B9JxzmXfRxVA7DtGykmujYDvNCwjvxEahR1KoD1xs4zCM4z5fWAixsJNUbHV2geM6CSotFvcFqMq7WMHy1a7Fm6HmczixRvI96Y1Z22sgKCW2HM0DsMYX9I4hIItMplKdp2Qik16NQXXRAFBjR32xk9C+ItPk0WWzJF6mTUCA+juiQahusigNfmR0xkzMlcXjbTKR8lkh1iKUxh2niZVLhdIJVWNk1tz3xKG2mTk6tDPMek0adhayn5Tp7Koz3iy6gpsjQ2nc6qHPfY0XPcdSORYtMkkrLrCRrqIUGtbEkKq3sCxFm6ujhJ6XTacxkDpchMyHfSjsEQxyJrcqCFXUwG/n4YP2LZfPSzFJHjzEcS60RpOzaHWNLIgLBWVwQwBAIa6sE2C0yyY5yedWVSVDDSxQhhpYFasEH3/SOWxFjh4pG80kCt6yJUZ1o8pL0kHry6cuvMYEnET2UsnYyjSz0gjbtJdNUwXTfeOwJHKia6c9m8tJBNlM2omnNvFMqQlmCZjvvIFVA4CTKDTb0SOeMqCd/gc2jrwmIlPdPuP2Ytl9RUFhRPQWeprmAeVbECuWKZgUjEDofsxzSpnRu0YtfqcuPEwf+J/NhjZwmgcmDJE3v2JO/XsGO/0gH6MNbxqRmIF9pYh/Jl6+cf34nL/hJf6Sj/DT78CzF/KYPDTMPr7Ij7MHyg9ZNX46j/Cixvjy9TPIbTjyqB5YKIz4H6seMR8D9Rxg3aBKovar8cV7FRfdFHntz58/H/fFipHMEDFiDXI7+WENFEVQTQAvfkN+m/wGCgDAiRXhgobFTLRKsfP69v2+7Fr8DgHbjxH1482cQDvOg97AfacVMLRp1+JP149q2/3xlTPxnlIh9zr9+Bfu3ApIM8IPgZYwfq1YsWNoYBsRjGOKwnlNF+VT9LAR6QZYEg5mAH/nRfpYsX2C0Mi2Bk4ynjMFX28Pv7WP9LGUek+U3BzWXu/4+L9LFi3wNoaDFH54xDj2XIsTw0Ovaxn/AMsZ/wD1Jlr/AOJgv/mp9+DF9iyQ1/byxJ5YwHjkCizNHXjrU/YTiqekeWOwmjJ9+DGXYckMSawOTcHzFfX1xmk4xFRPaLtvzwRpgV1C6IsWCPgd8VNFaYujX1GTrkOy+rsHHurcYZbH9hhNDO3YZIgXZgB9xiIJ+OHQPnhlsFopOPXRe6Xf6E/b6MY4Mikk+Y1rqqRCLuvwEQ6Hfl1xrzDeuhHisvwCfmwr4vBO/ajLnS+tG1WOaQqyKbYbM4RT00lrFHHWKvnj1MMYPwHLtzhjb3qDy9+C/uPD/ExD+rT7sKime1FrAWyQgMJai7d2ytahEVA3rWoJOm7PkUzgdDM6aKJfSE51QG4uro2N71A7EVNP/RWuxq/9PZYHUMvCD+N2Ud/XpwPMcPgGxghPkYo/zrgIyanNvKoBZIyLYbdo1CrIvuogsDkJTXtG6ZDK6Iu+8W5Yqe0FPZJAZiAC1UCwBsgtVnfMsqtPYxavaNuW4Pl+a5eEe6GMH/Lg54PEecER/qk/Rxzw9FJRAY9UbEtlvb1NSQMHZCxUlrcsoJXZSAbrcj+jWudCXjVUWMNEnMqiSrXSlLS86HsLQBrTpL/0DfgOxwmBaqGEWdvVRj6u7gj8MiPOGM/1afdhQ/ANLzyKIk1mLTXd7iHVMrkL3RJ3gSL2IvlgEvo8ZBERIpVYlWxusilw7ppogoQF0GyRXgTZiv8ARX4D2PJxqNkjA8AiD7Biy5aMiwiEeIVa+gjC/iXDzmcuiuiBiYmcNRC0yNKqnSdyoZLoe1jKcjLSzfLF0iiX0x6WXUSyBhXqz3Bz5re5NYFG11FvwHxhUb0o86HX7z9uKgpem11DerGocunPqPrHjhfxPJGXs31RaFDFtaB4yHUDtANVWBYFmqkP0h4VwSSKVppJBIzAAnQQeS3vq/kR8+inx2Ekldle+g57QXWoXzq96urrwva8edupPLeydsIs7wyQGV1nWO2LtJ2VyIoVNaa9dgAIp2HLnjPFwqSWNtGcZ9RKs2liTQIVCNfdosSdhdixsMOKrqWXgdFrBWw3dIBBDbVzBB5V1vFUn1UQ1g8iGsH3UcK81GOyGXkZSZAY1DKw1r3QykA2NjpsEVYI3GAZDJvFIqtmdbHcIV0huZdgqMBrYBzuD3gzAEh7ziuGN+A6XMFQodgrNtWr2iBZC8r2BOw5Yn5Vd090SD3rojmD4EdQeWE/HEWZSmvQ0OmctpJMdCTs3HQ06k0LsIR868Lsn6PN3Sk/q9ZcLUg1H5QJSWIkG+zKSAL1E8tsOKq2yvdUdM+fULrLgLQOosNNEbG7qiPDniuZPdbfkD9mEGX9GXCisy4oAIakHZ0GHdUy0DvYsWCPDkSbgsq2RmHKqNWgmQ6gF9mzKTVg1d7OdWqlIsY/6K5dgkZ05TJjn/wi8vHQp+BP14b1+14XiGstl1bYqcqN/EPEK+vDDTjLFfwpml9dCfDtPig+744FkJCZsx5PH/2Y8Hm/Cxe5/sX78ARgksxpjbR2FVmP4MAbKCQKHPljpx5epjkZA4y8VyZliZBp3K+1uO66tvXu8MQOIj8SX8jN+hiq8Tv+CnHviYYzi0abQrzHo7NoaOKfTHTKqsXpUKKFXY78nB/5ljdRgeY9GJ3ILTi1JYMdbH59ADahTC6PNb51Tc8To12M58xHQ/vMMTJxEr/AzN5ARX/elAx1ymYqJjyfBZkkDvmGdQxJUmSq0rpUd/eiG3a9QkJPeF49mOCSs87JMsZmMe4Ri6iJQAobWB7Wonb5xG+NiZ9j/ATDyJgv4TYG3EnB2y8x87y4HxnvBcrv+FSME/AZ6VflDuCdLe3VagdTet6Rro072TZNktiG9GZm9rOS3y21jbSF39ZudrLeJY8zeGvytusMn9qD9dgXy6S/wEleJeD69pTiyl7oqQfLhzEQ5AbvLY721sEJBsFtNEjcXfTCvK+jRSF4mkDBitdxlCaSCFWpdVBgSrAqwJvUTjaM7Je8Env1QV/3r+GCNmnHKCQ/9UA/1cZTkug0mLYvRllv98MbDDdbIsGmWmFOL06hXcCrQqzQeihBVhO+pSlkhiW0OzHdnYgtq71UDXIA1hoMzJ/Et/bj/SwP5bNqr5Oa8TNHy8SBeHKff9FUTFkvRrs0ZTK5DRdjVbKOzRNQBJF90t03c88Dzfoz3CEkbrSsFoa9GuiR10k0eeoqe6dmMuZm+bCCfAyhR9eg/Zj0c0xG8SKfDtmJ/wCzgymnd/ocY9hTl/RjYapHBAAAU0q7KNr3OygHezvZONGc4OrhdUjDSqoD3e9pII17U6k1aG1PgN71tNPdCKOvEzsD9QgP24tctexHf/Nf9TjLlO+v6FKPYUN6IR/NklHdC3aEkASDdimon1jbk+ANgAYbZDJdkpVXZgSxGqjp1MWIFAbWTV30GKqZq3WIb9JXN+89iMeZpeix/lHH+lgcpPTYpRXBsv8Ab/fAp0tGB3BUgjyIIOM6yz/iRflpP1GNAWU3qVBtXddm5jbnGvX9umM4jZglkHyfL1y1ZU3/AFkRB91b4ah/fhBPly2RyqEkX8jUlCVI1NEGKspBBonlhzFBpUAbAAADc0AKG/uwyCIaQ+ti/oyH/t/fgOUa8xmB4dl8UOCN+Fj/AKEv2w/74HlBU+YNc+y38aTHTjy9THIxC48VxW8QGvHI6EMMY8pn1kMgQNcTmJgQotgqtQ71VTLua59Omw4XcOyrxvmDpX1kvaqAxs+rjSmte6SY72vZvLCqMsBD6UQtlGzff7NVZitDtAUsMmkGi1jx6g3W+Nmdz+gR0hYyOEWiBuVZhZ32Ok7i+mOdk9E5Tl5o1Ma9tlwhS2Kicxdi02rRensgvd02SOfXDrPZZ5FhHcBR1dltiDSspVSAp+ce8QOXLw6tQszcqLvxlRl3n0PSFwy0usGNyjAd7SaKncHcD6MHyWcDtIhVleJgrA0faUMpBU0QVI8D4jlebi2QMmVeCMIgdOzFikUHbYKOg5AV7xzxOVyMkcjFGTspDraM6rRz7Zibqjbd1gKIJBAOnGai0NuzTDnQ0ssegjs9NttR1gkVRvp1AwDJcbSRJWAZTE7RurVqBXlVEghrGnfe+hsCMnknXMTyEqVlEQUC7HZqQbsVvq6cq89sOW9G3WTtda69Lh1o6HPaPJly3X1ZdxfUaeVVhSjz4Bb4G2QzyywxyjurJGsm5HdDKG3rbYHej0wPhPE1zCa1BWiUZWFOjDowra1KsPJweuMmW4NImRTLF1LJEsLOFbSUUBWNagQSg8diT5YJk+ECKd5UIVJEUPHROpkLVKWLe1pOk7GwBvsMFR3+Btk5rizxypGYTUrsiN2gAOmNpCWAB0rSMBzPKwOlM9xcwpA0kdGaWOErrso0u3MLT0efs8tjjTxHhzSSZdw4UQyGQgqSXuN49I7woaZGN77hdueBcb4aZggBCPHLHMhK6hcZumXUtggkcxVg4NaJ2CyPFGkOYXQA0DhPbJVyYo5Ab0AjZwCKPI88D4Jx35QVuPTrgjnBV9agSfwbnSul+tb2ATtWDcL4M8TZhjIHaZxJ7BAUiKOMCtZ1CkB6Hc7nnjNkvR0w9kY5dLxxLC9R9yZUFIzpr2kG5Dhr7zA2KA19NMNjfs/fvj2jfAssdgFAoAKAoAUVyAo0BVbYMJP/AHxwaO1kqPLEE19G/hi4OBTi1bpsd/owoGLkI+TZexX/AAv16oa3Hnhij7f++FksWrLw0eRyp+gSQk/AY3rHY5n4fdjTBFpfwsXuf7F/2xeD8LL/ANH+U4FM1Sw317Qf3Q2/9n44jKH98T/0YfrqS/zfVjpx5epz5NxGBSXpbSd6NcudbcwRz8QcWb3/ALeGLIuOVm6MfClkEYEgOoXZLWTZb+U1bVsWNXQJrAcpk5RPLI7toJpE1WtaIu9VkKQyyAAAXrJN7aWZGPHG89sMRVksnKuZmdtRjY9z1hKqvZxWNOrmZFcjuirJvvVisfDn+VvKXISlCqHNHukPY5AXRAHMgG9qLcDEMuHNhiYP3MPyntb7mgWtn8ICQrVVV2bMDvv3TVqDgeby7iYSKCyBAhXUerHcADYi7JYkEKPZKglkRuPz4w8XzLoF7NlDM4WiASdRC2o1D2dWo7H2eWKL2UkqDZtC0LqvtMjKN9O5Ugb9Nzzxz2a7bJxoO00xglXcKZGAMjMZGLDSvc0ivZtnAHsYYQ8UlaQVC6KSo7ytt3qkYmqrSdvNT4gY2Z51L9jIhZJEazuSe+iFdKgnTTglrAA+mtK466mdPZj4rlZcwsMkRi2HaAlmZbIsV3O9vWlqUirIILIdnD45VUiV1fnuNuRpaUIKBUWdz3iaNchZ3NSIRHFESo7MBlB0gMzhwO7p7qqOpA7RSaAOM3CczmSVWdHog22lRuXpQygbALRNeJNkKCbbjwWrNnCuF9nLNKauV7AXkF2I1d0d8nV1IHIczeTgXB2yzEEqwcC9IPdbXIeii00sos0RpPQjS9HTFey3s39eMZ9TWIny/A3GbOYYoSw0kVZXSZApUlQfwbIvMb6+d40wcPKZiSWxT6dq37oAsk7jYVQ2POgbLMiaHj5Yq64HNsVFCL0d4McvG0dqRtuAwvY9C2yj8UHmWN96hp4Dw8wx9mSukHugA7eIJPtdKJ38Sx3wxVedViyR0Pjicm7skkigU+f7ft8MUlXY+7BzgOaelY+AJ+oYyupo5zg8cq5GHtGEjFsuVoUFQyw6E6bqlWepBOH4X9t8J2T95wf/AGfh0lgw3BxqXf7mUVmPrIvEa/8AIfvx7LfhphzNRGvAHtAOQ5WDzvkcDnkqWDzLj/DZv/HAfkyPmJg6qwCQGmUEWDmKO97740unl6mRqUbfY/UceUnw+Bwuk4NATfYx7cu4vkfDxAwOLg0ANiCEdPwUf6OM6N7HHvFe/Hi4wsHA8uQAcvAQOhhjI+K40RcHgUUsEIHgIowPguLRbCnOJdF13/lL5ef7ViTmk/GX+0PvwMcIh/iIfyUf6OLtko/4tP7C/di+ktgzxKK67WP8on3498tj/Hj2/lrf27bYkcPiv8FH/YT7sEMKn5o+oYtFTM7cWhDUZYr8DIl/UTeLrxCI/wALEf6xPvxPyRPxE/sj7sFWLbkPd0+z9qxXEqZml4zApozwj3yxj7Wx5uMwVfbw149rHQ/vY1iNfAfVi1V5YPpLZg/dzL1qE0RHOxIp+qjviRx2ArqEgI8VDH7Ab38MbxIfE/Wce38ScWvf/C2LouPwMaDsT0HZTfoYmTjUQ6uevdhmb/LGcMQTiLw3HsWxfBxGHvOFcE7s3yedSdNgaiYxdAEC/diY+LxNyLV49lN+dMbb3xLb+eK0VMw/uvHdDtPyGYr6+zrAuIZ4djLQcVHId45VGyMebIB9ZxukGMWfS4pAAN0cfWp54lVg7MWYiPyaIKQN8sNxfKWHzGGGWY6BqNmtyBpBPkCTQ+k4zsB2Me//ANPv/WRUcahIB1xMkZswPWweTP8A9thfx+OLZdP3xPfLTDX+LfxxMi+siJN0XI8u4RX14vl/w0v9GP8A1P2+kYX099w5NVYGcG0YoVxzOhCGsF14oBiVWhywgF1YoWxYDEFMRFS1HFS3XHpOWFcGWkGYlZgCj6ADr9lUQ6qWvaaU78tgDfIYUrC6Gur6seMg6+Xxwty2Sk7d5GJ095VGokMG7Mra0AujSw6kl2N4FkuHSCZ3c+r1SFULE0SyhWG9aSi3oPssTXM04ruFsd8t+nuxXXXQ7/HCTL8Ff5Q0rEL65pAVY6mTshEsZGwCmu0PPvVX42CfuY9Zw6Yy85OgEkrpESxoH7u3eDMQAfbOFxXcFJ9huv0m9wPzDy/3xa8c6vApFys0OsM8ncDMWFJpWNdRokuqD26skA7Hk7yLnSNSBDbAKDsFDEJ7rQKa6XXTA0lyKbDhj8cQ3PEisQwxk0RiS2KkYrLKACSQAPHERdsZc0O4/wDRb7DgyPYsUQeoxSdrDe4j6xi5JisPeVgJ5t8ls+Zkh+0/bjUcsTvZ388YZH/euXrkWydHxuWDDMHyxpsykCmapIvPWP7l4CM6sc05Nmhll2Au5HkRK3Hzji88dyQn8Vn+MTjApMlqmcAjc5Z2u79VJI40+dqvPaietY2vH3sy/A3ZriSIQDqJN1pUt9g8jX9FsEzObSNNTHa1AreyxAUL42SAPG8Lj6Lwmt32AX2hyWNox83ojEffjY3BozCITZQCqJ5jcFWqrBBIr89HBUDVyDmYbb/btz5+HI8+VYo+ejABLrRJC94d4rq1Ku+5Glth+KcKc1wDKxrqe0XXdlmHfYFb8yQSN7Bs3zxjWHJMaJIJV4Qhkb2bKNWnow73Pk9mrvCoJ7Vg5M6DOcUSKMyMSVUqp07kF2VQCOht12PLVgq8QXSGJ02Lo7NupYAqe9dAmqvY7bHChmy0mXk0ntI1JmcAtbEEyGyauyORPQDlhOvycuHIJDI2oSHU5N9koZtR06tIUE17UgN9qQFQT7mcmdi0y7kkALu1kbCrtvDbfetsAbNob0sGIUMVUhmoi1IAPIgbHkcKsjxDKiJtygksuCXL6mpTbKSddkbA2NV7YJls7loCFjNIylywLsgCFIweo71+2Nj2ZsmicGH3NZGrL8ZRwSbQAsPWaVvQxRyO8dlcFSdt66EEmi4lGxpXU7WKdDqFbldJJocicY8zwiOaMBKC+vI7rXrm1hjZIOnW7sV6kJRFDGeXsMrJFqFyuCC2ptgFdnkIYnYtY2skkD5tixjwFvk2Dja9q8bApoFlnZACC2lKAYt3iGIsDZb6jHn9IIwoNjWa9XqTX3nVRYBIB7wJHMA+WMDCDMFkaRXd27oAelCq4AAJrVpMhs2AzXRoDCybPwIHcZckqsjdnqK9kYS8lrICSTIZNS0BpC9CKxtQT4DJnUT8WjWJpbtFuyCGHdbSx7tgKDZJ+aAxNUcVy/GoXUAsFYnSUYgMGsjTzI5qwsEg0SCRvhd8sQMcp2IDRl2K9oRGoUI5KyabsiYdwgUC90tFssksYy6yHLJpEkqsgc2ArPAWUAesB0jUu1A33iuD5a7Fmx1HxuBq0yLuQF2Pe2U93bcUw3Fjn4Gj57N9muogkAqtDnbOqDn0BbfyB58iiDor6EihVwheJ+29U3dYldWnut35DuD3G1ixYE5XiwkiiBiUI7CNUJ3SRNDRI6gUpoM432WNG31Ch/D7IsjfL6RRrEZG1ilLFGRgwIXVoO1Bvm8/a254iTisTqFkB1F9BQK7biYxbdwGu0XnQ235YwcIzkWakZJIYfZLjk2svLmI3FNz2gBOx9o+Fl7+5MOot2Ueo0SdC3YYODdc9YDe8XzwSUVpoU5PaMmY4nFCChul5hUZqBV3vug7aUYk+XicZMxx5NQVN2LhGBGnSCFtt+ftry57jbDDNcIjcqxUaldZCQqWxUFVDkqbAB+Aoisem4dHRIjS7Yg6FvU3M3XtHqeZ8cZWJp5C+Aa8rl+n/CNzvlJCaJ6+GGKsp3v41jAEPySGtiFypPTk8Oqq8rwwbKRk2UUnqdsD/opmWcnXDXR2v3djNXxo/Ri+UJ+Uy77dnDXv1Zi/sGBTg6o66Sb+7spR9pGChijs+hmtY0pACx0tKbokbDUPrxrgyNlOJOMS53+alH0R/p7Yh+JEcoJz7hFt9co/b6sGLHJE8S4cJkCtsA6Oa66G1afca38sBPAINQYRLYNg77Emyef7Dbltgi8QY/wMw9/Y/rTi7Z4/xUv1RfrMSb6Jh9JSDhkYVlC7MoQgsxtQCAtsSQACRQ8cCbgcHSJfHr0Ni6Peo77+A8BRFz5/iJh7xD+t5Yv8sP8AFS/XD+tw/UWjJP6OQuoAUJuhsXyR1crz+dpAJ50avGhuB5c84Yzz5ixubNA7DcXt4nxN2Gd/mpf8P9Zin7oN/ETf4P55sTcu5fSasvlEjvQoWzZoVZ8T4nApuGxM2po0ZvEqpPIDqPAAfQMV+WN/EyfXD+aX8+BDib3/AMNN77y36+/2OCpdRtBsvw6JG1JHGrb7qqg7gXuB1Cr9Q8MVfhULCjDERRFFEIo8x7PI3uMTLnXA2gkJ8NWXF/SZsQmac/wDD/rh/NJi33LRK8Oj06ezj0XqC6FoHq1VWo2d+e+JXh0QOoRRg3qsIgN773V3ud/5R8cD+Vy6qEDV+MZIh8AxOLPPLW0IJ/5qgf5Tip9/yWuwQ5VCCCiEeGla5Vyrw29wwURgcgPq+jGdZZq/BKD4dsT/AKWLRyTbWkY339a5IHWvUizXSx78FNlaNCRgcgPoxNYAZJeiR/lW/U4okk+9pFXT10hJ9/qABgxY2jSR1wNl+OAkzk2REB0p5GP+RcQnbarJiABHJXJ5+OodPLDVBYuEhOSiehq7PLt7vwRP1DDYxnGHOII8sVvZFVbI/F0jevdje0m59/lhbRIXvESFqrDXvdeyw3r3/DBGM3zRF9PaH7AMDSTl54Mj4LJoLE0vjF/Zf9LHpDP07H6RJ+ZsEjOLs2HIqMK/KvHLf2Zr/wA+Cgy9TFfWlev82Cux6Y9gyJIzSfKL2aADzjlJ+sSjE1OGJ1xEED5jiiPAdp1B336DbnjQW3oc/hinafZhsqBkzdGi/sSfrMDUz9Xh/JSfb22CjcYuBt+14MmNFbl/Gj/Jv+txUpP+PD+SkP8Ar4Moxdm2xWVAG7QfPj/JP+uxW5eWuP8AJP8ArsWL4lennisqKxpN1kj+iF/1+LMsxHdkiHn2Ln4dvgg54u3LyP58VhQCNJq3ljJ8oGH+sceSCYneda8BEBX0lycaFOLLthyKjM+XlPKevdEn/lifk0lfh3/sRfq8aCcSMGTHFGVcm4q55G/6cv8AmhwH5GdW80xsE8odPTaxCN9+V+PgcMS2Bsd8GRYoxHIX7UkjjqpK6Ty2ICCxtjZrxF4Gf25YGxSP/9k="/>
          <p:cNvSpPr>
            <a:spLocks noChangeAspect="1" noChangeArrowheads="1"/>
          </p:cNvSpPr>
          <p:nvPr/>
        </p:nvSpPr>
        <p:spPr bwMode="auto">
          <a:xfrm>
            <a:off x="63500" y="-1246188"/>
            <a:ext cx="1781175" cy="257175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4100" name="Picture 4" descr="http://www.library.usyd.edu.au/libraries/rare/modernity/images/newton3-1.jpg"/>
          <p:cNvPicPr>
            <a:picLocks noChangeAspect="1" noChangeArrowheads="1"/>
          </p:cNvPicPr>
          <p:nvPr/>
        </p:nvPicPr>
        <p:blipFill>
          <a:blip r:embed="rId3" cstate="print"/>
          <a:srcRect/>
          <a:stretch>
            <a:fillRect/>
          </a:stretch>
        </p:blipFill>
        <p:spPr bwMode="auto">
          <a:xfrm>
            <a:off x="6043854" y="116632"/>
            <a:ext cx="3100146" cy="44644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idx="1"/>
          </p:nvPr>
        </p:nvSpPr>
        <p:spPr>
          <a:xfrm>
            <a:off x="1763688" y="1772816"/>
            <a:ext cx="7118350" cy="4392488"/>
          </a:xfrm>
        </p:spPr>
        <p:txBody>
          <a:bodyPr/>
          <a:lstStyle/>
          <a:p>
            <a:r>
              <a:rPr lang="nl-NL" sz="1600" dirty="0" smtClean="0"/>
              <a:t>De wetten van Newton </a:t>
            </a:r>
            <a:r>
              <a:rPr lang="nl-NL" sz="1600" dirty="0" smtClean="0"/>
              <a:t>zijn axioma’s </a:t>
            </a:r>
            <a:r>
              <a:rPr lang="nl-NL" sz="1600" dirty="0" smtClean="0"/>
              <a:t>van een wiskundige systeem. </a:t>
            </a:r>
          </a:p>
          <a:p>
            <a:r>
              <a:rPr lang="nl-NL" sz="1600" dirty="0" smtClean="0"/>
              <a:t>Bouwen voort op filosofie van René Descartes</a:t>
            </a:r>
          </a:p>
          <a:p>
            <a:pPr lvl="1"/>
            <a:r>
              <a:rPr lang="nl-NL" sz="1600" dirty="0" smtClean="0"/>
              <a:t>Introduceerde ‘natuurwet’ in </a:t>
            </a:r>
            <a:r>
              <a:rPr lang="nl-NL" sz="1600" i="1" dirty="0" smtClean="0"/>
              <a:t>Principia Philosophiae </a:t>
            </a:r>
            <a:r>
              <a:rPr lang="nl-NL" sz="1600" dirty="0" smtClean="0"/>
              <a:t>(1644) </a:t>
            </a:r>
          </a:p>
          <a:p>
            <a:pPr lvl="1"/>
            <a:r>
              <a:rPr lang="nl-NL" sz="1600" dirty="0" smtClean="0"/>
              <a:t>Essentie van de natuur is kwantitatief, en dus wiskundig. </a:t>
            </a:r>
          </a:p>
          <a:p>
            <a:r>
              <a:rPr lang="nl-NL" sz="1600" dirty="0" smtClean="0"/>
              <a:t>Wetten waren oorspronkelijk regels om te rekenen aan verschijnselen. </a:t>
            </a:r>
          </a:p>
          <a:p>
            <a:r>
              <a:rPr lang="nl-NL" sz="1600" dirty="0" smtClean="0"/>
              <a:t>Een wet vertelt </a:t>
            </a:r>
            <a:r>
              <a:rPr lang="nl-NL" sz="1600" dirty="0" smtClean="0"/>
              <a:t>niet </a:t>
            </a:r>
            <a:r>
              <a:rPr lang="nl-NL" sz="1600" dirty="0" smtClean="0"/>
              <a:t>wat iets </a:t>
            </a:r>
            <a:r>
              <a:rPr lang="nl-NL" sz="1600" i="1" dirty="0" smtClean="0"/>
              <a:t>is</a:t>
            </a:r>
            <a:r>
              <a:rPr lang="nl-NL" sz="1600" dirty="0" smtClean="0"/>
              <a:t>, maar wat het </a:t>
            </a:r>
            <a:r>
              <a:rPr lang="nl-NL" sz="1600" i="1" dirty="0" smtClean="0"/>
              <a:t>doet</a:t>
            </a:r>
            <a:r>
              <a:rPr lang="nl-NL" sz="1600" dirty="0" smtClean="0"/>
              <a:t>. </a:t>
            </a:r>
          </a:p>
          <a:p>
            <a:r>
              <a:rPr lang="nl-NL" sz="1600" dirty="0" smtClean="0"/>
              <a:t>Newton kon niet uitleggen wat gravitatie </a:t>
            </a:r>
            <a:r>
              <a:rPr lang="nl-NL" sz="1600" i="1" dirty="0" smtClean="0"/>
              <a:t>is</a:t>
            </a:r>
            <a:r>
              <a:rPr lang="nl-NL" sz="1600" dirty="0" smtClean="0"/>
              <a:t> en vond dat ook niet nodig. </a:t>
            </a:r>
          </a:p>
          <a:p>
            <a:pPr lvl="1"/>
            <a:r>
              <a:rPr lang="en-US" sz="1600" dirty="0" err="1" smtClean="0"/>
              <a:t>Gravitatie</a:t>
            </a:r>
            <a:r>
              <a:rPr lang="en-US" sz="1600" dirty="0" smtClean="0"/>
              <a:t> </a:t>
            </a:r>
            <a:r>
              <a:rPr lang="en-US" sz="1600" dirty="0" err="1" smtClean="0"/>
              <a:t>houdt</a:t>
            </a:r>
            <a:r>
              <a:rPr lang="en-US" sz="1600" dirty="0" smtClean="0"/>
              <a:t> </a:t>
            </a:r>
            <a:r>
              <a:rPr lang="en-US" sz="1600" dirty="0" err="1" smtClean="0"/>
              <a:t>planeten</a:t>
            </a:r>
            <a:r>
              <a:rPr lang="en-US" sz="1600" dirty="0" smtClean="0"/>
              <a:t> in </a:t>
            </a:r>
            <a:r>
              <a:rPr lang="en-US" sz="1600" dirty="0" err="1" smtClean="0"/>
              <a:t>hun</a:t>
            </a:r>
            <a:r>
              <a:rPr lang="en-US" sz="1600" dirty="0" smtClean="0"/>
              <a:t> </a:t>
            </a:r>
            <a:r>
              <a:rPr lang="en-US" sz="1600" dirty="0" err="1" smtClean="0"/>
              <a:t>baan</a:t>
            </a:r>
            <a:endParaRPr lang="nl-NL" sz="1600" dirty="0" smtClean="0"/>
          </a:p>
          <a:p>
            <a:endParaRPr lang="en-US" sz="1600" dirty="0" smtClean="0"/>
          </a:p>
          <a:p>
            <a:r>
              <a:rPr lang="nl-NL" sz="1600" dirty="0" smtClean="0"/>
              <a:t>150 jaar later is wiskundig begrijpen van de natuur vanzelfsprekend. </a:t>
            </a:r>
          </a:p>
          <a:p>
            <a:r>
              <a:rPr lang="nl-NL" sz="1600" dirty="0" smtClean="0"/>
              <a:t>Maar het gaat niet vanzelf: Thomson en warmte vanaf 1840.</a:t>
            </a:r>
            <a:br>
              <a:rPr lang="nl-NL" sz="1600" dirty="0" smtClean="0"/>
            </a:br>
            <a:endParaRPr lang="nl-NL" sz="1600" dirty="0" smtClean="0"/>
          </a:p>
        </p:txBody>
      </p:sp>
      <p:sp>
        <p:nvSpPr>
          <p:cNvPr id="24" name="Text Placeholder 23"/>
          <p:cNvSpPr>
            <a:spLocks noGrp="1"/>
          </p:cNvSpPr>
          <p:nvPr>
            <p:ph type="body" sz="quarter" idx="14"/>
          </p:nvPr>
        </p:nvSpPr>
        <p:spPr/>
        <p:txBody>
          <a:bodyPr/>
          <a:lstStyle/>
          <a:p>
            <a:endParaRPr lang="nl-NL" dirty="0"/>
          </a:p>
        </p:txBody>
      </p:sp>
      <p:sp>
        <p:nvSpPr>
          <p:cNvPr id="23" name="Text Placeholder 22"/>
          <p:cNvSpPr>
            <a:spLocks noGrp="1"/>
          </p:cNvSpPr>
          <p:nvPr>
            <p:ph type="body" sz="quarter" idx="13"/>
          </p:nvPr>
        </p:nvSpPr>
        <p:spPr/>
        <p:txBody>
          <a:bodyPr/>
          <a:lstStyle/>
          <a:p>
            <a:r>
              <a:rPr lang="en-US" dirty="0" smtClean="0"/>
              <a:t>‘</a:t>
            </a:r>
            <a:r>
              <a:rPr lang="en-US" dirty="0" err="1" smtClean="0"/>
              <a:t>Wetten</a:t>
            </a:r>
            <a:r>
              <a:rPr lang="en-US" dirty="0" smtClean="0"/>
              <a:t>’ van de </a:t>
            </a:r>
            <a:r>
              <a:rPr lang="en-US" dirty="0" err="1" smtClean="0"/>
              <a:t>natuur</a:t>
            </a:r>
            <a:endParaRPr lang="nl-NL" dirty="0"/>
          </a:p>
        </p:txBody>
      </p:sp>
      <p:sp>
        <p:nvSpPr>
          <p:cNvPr id="5" name="Date Placeholder 4"/>
          <p:cNvSpPr>
            <a:spLocks noGrp="1"/>
          </p:cNvSpPr>
          <p:nvPr>
            <p:ph type="dt" sz="half" idx="15"/>
          </p:nvPr>
        </p:nvSpPr>
        <p:spPr/>
        <p:txBody>
          <a:bodyPr/>
          <a:lstStyle/>
          <a:p>
            <a:pPr>
              <a:defRPr/>
            </a:pPr>
            <a:r>
              <a:rPr lang="nl-NL" smtClean="0"/>
              <a:t>16dec2011</a:t>
            </a:r>
            <a:endParaRPr lang="nl-NL"/>
          </a:p>
        </p:txBody>
      </p:sp>
      <p:sp>
        <p:nvSpPr>
          <p:cNvPr id="6" name="Footer Placeholder 5"/>
          <p:cNvSpPr>
            <a:spLocks noGrp="1"/>
          </p:cNvSpPr>
          <p:nvPr>
            <p:ph type="ftr" sz="quarter" idx="16"/>
          </p:nvPr>
        </p:nvSpPr>
        <p:spPr/>
        <p:txBody>
          <a:bodyPr/>
          <a:lstStyle/>
          <a:p>
            <a:pPr>
              <a:defRPr/>
            </a:pPr>
            <a:r>
              <a:rPr lang="nl-NL" smtClean="0"/>
              <a:t>wat en hoe natuurwetten</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idx="1"/>
          </p:nvPr>
        </p:nvSpPr>
        <p:spPr>
          <a:xfrm>
            <a:off x="1763688" y="1772816"/>
            <a:ext cx="7118350" cy="4392488"/>
          </a:xfrm>
        </p:spPr>
        <p:txBody>
          <a:bodyPr/>
          <a:lstStyle/>
          <a:p>
            <a:pPr lvl="0"/>
            <a:r>
              <a:rPr lang="nl-NL" sz="1800" dirty="0" smtClean="0"/>
              <a:t>Carnot. </a:t>
            </a:r>
            <a:r>
              <a:rPr lang="en-US" sz="1800" i="1" dirty="0" err="1" smtClean="0"/>
              <a:t>Réflexions</a:t>
            </a:r>
            <a:r>
              <a:rPr lang="en-US" sz="1800" i="1" dirty="0" smtClean="0"/>
              <a:t> </a:t>
            </a:r>
            <a:r>
              <a:rPr lang="en-US" sz="1800" i="1" dirty="0" err="1" smtClean="0"/>
              <a:t>sur</a:t>
            </a:r>
            <a:r>
              <a:rPr lang="en-US" sz="1800" i="1" dirty="0" smtClean="0"/>
              <a:t> la puissance </a:t>
            </a:r>
            <a:r>
              <a:rPr lang="en-US" sz="1800" i="1" dirty="0" err="1" smtClean="0"/>
              <a:t>motrice</a:t>
            </a:r>
            <a:r>
              <a:rPr lang="en-US" sz="1800" i="1" dirty="0" smtClean="0"/>
              <a:t> du </a:t>
            </a:r>
            <a:r>
              <a:rPr lang="en-US" sz="1800" i="1" dirty="0" err="1" smtClean="0"/>
              <a:t>feu</a:t>
            </a:r>
            <a:r>
              <a:rPr lang="en-US" sz="1800" dirty="0" smtClean="0"/>
              <a:t> (1824). </a:t>
            </a:r>
            <a:endParaRPr lang="nl-NL" sz="1800" dirty="0" smtClean="0"/>
          </a:p>
          <a:p>
            <a:pPr lvl="1"/>
            <a:r>
              <a:rPr lang="nl-NL" sz="1800" dirty="0" smtClean="0"/>
              <a:t> warmte verricht arbeid bij stromen van warm naar koud</a:t>
            </a:r>
          </a:p>
          <a:p>
            <a:pPr lvl="1"/>
            <a:r>
              <a:rPr lang="nl-NL" sz="1800" dirty="0" smtClean="0"/>
              <a:t> warmte blijft behouden: </a:t>
            </a:r>
            <a:r>
              <a:rPr lang="nl-NL" sz="1800" i="1" dirty="0" smtClean="0"/>
              <a:t>gebruikt</a:t>
            </a:r>
            <a:r>
              <a:rPr lang="nl-NL" sz="1800" dirty="0" smtClean="0"/>
              <a:t> voor beweging</a:t>
            </a:r>
          </a:p>
          <a:p>
            <a:r>
              <a:rPr lang="nl-NL" sz="1800" dirty="0" smtClean="0"/>
              <a:t>Thomson hoort van Carnot maar kan het niet vinden. </a:t>
            </a:r>
            <a:br>
              <a:rPr lang="nl-NL" sz="1800" dirty="0" smtClean="0"/>
            </a:br>
            <a:r>
              <a:rPr lang="nl-NL" sz="1800" dirty="0" smtClean="0"/>
              <a:t>Eerste resultaat:‘An Absolute Thermometric Scale’ (1848)</a:t>
            </a:r>
          </a:p>
          <a:p>
            <a:r>
              <a:rPr lang="en-US" sz="1600" dirty="0" smtClean="0"/>
              <a:t>“The characteristic property of the scale which I now propose is, that all degrees have the same value; that is, that a unit of heat descending from a body A at the temperature </a:t>
            </a:r>
            <a:r>
              <a:rPr lang="en-US" sz="1600" i="1" dirty="0" smtClean="0"/>
              <a:t>T </a:t>
            </a:r>
            <a:r>
              <a:rPr lang="en-US" sz="1600" baseline="30000" dirty="0" smtClean="0"/>
              <a:t>o</a:t>
            </a:r>
            <a:r>
              <a:rPr lang="en-US" sz="1600" dirty="0" smtClean="0"/>
              <a:t> of this scale, to a body B at the </a:t>
            </a:r>
            <a:r>
              <a:rPr lang="en-US" sz="1600" dirty="0" err="1" smtClean="0"/>
              <a:t>temparature</a:t>
            </a:r>
            <a:r>
              <a:rPr lang="en-US" sz="1600" dirty="0" smtClean="0"/>
              <a:t> (</a:t>
            </a:r>
            <a:r>
              <a:rPr lang="en-US" sz="1600" i="1" dirty="0" smtClean="0"/>
              <a:t>T</a:t>
            </a:r>
            <a:r>
              <a:rPr lang="en-US" sz="1600" dirty="0" smtClean="0"/>
              <a:t> ‑ 1)</a:t>
            </a:r>
            <a:r>
              <a:rPr lang="en-US" sz="1600" baseline="30000" dirty="0" smtClean="0"/>
              <a:t>o</a:t>
            </a:r>
            <a:r>
              <a:rPr lang="en-US" sz="1600" dirty="0" smtClean="0"/>
              <a:t>, would give out the same mechanical effect [motive power or work], whatever be the number </a:t>
            </a:r>
            <a:r>
              <a:rPr lang="en-US" sz="1600" i="1" dirty="0" smtClean="0"/>
              <a:t>T</a:t>
            </a:r>
            <a:r>
              <a:rPr lang="en-US" sz="1600" dirty="0" smtClean="0"/>
              <a:t>.”</a:t>
            </a:r>
            <a:endParaRPr lang="nl-NL" sz="1600" dirty="0" smtClean="0"/>
          </a:p>
          <a:p>
            <a:r>
              <a:rPr lang="nl-NL" sz="1800" i="1" dirty="0" smtClean="0"/>
              <a:t>effect</a:t>
            </a:r>
            <a:r>
              <a:rPr lang="nl-NL" sz="1800" dirty="0" smtClean="0"/>
              <a:t> van warmte in plaats van </a:t>
            </a:r>
            <a:r>
              <a:rPr lang="nl-NL" sz="1800" i="1" dirty="0" smtClean="0"/>
              <a:t>aard</a:t>
            </a:r>
            <a:r>
              <a:rPr lang="nl-NL" sz="1800" dirty="0" smtClean="0"/>
              <a:t> van warmte. </a:t>
            </a:r>
          </a:p>
          <a:p>
            <a:r>
              <a:rPr lang="nl-NL" sz="1800" dirty="0" smtClean="0"/>
              <a:t>Calorie en caloriemeter?</a:t>
            </a:r>
            <a:endParaRPr lang="nl-NL" sz="1800" dirty="0"/>
          </a:p>
        </p:txBody>
      </p:sp>
      <p:sp>
        <p:nvSpPr>
          <p:cNvPr id="24" name="Text Placeholder 23"/>
          <p:cNvSpPr>
            <a:spLocks noGrp="1"/>
          </p:cNvSpPr>
          <p:nvPr>
            <p:ph type="body" sz="quarter" idx="14"/>
          </p:nvPr>
        </p:nvSpPr>
        <p:spPr/>
        <p:txBody>
          <a:bodyPr/>
          <a:lstStyle/>
          <a:p>
            <a:r>
              <a:rPr lang="en-US" dirty="0" err="1" smtClean="0"/>
              <a:t>Wat</a:t>
            </a:r>
            <a:r>
              <a:rPr lang="en-US" dirty="0" smtClean="0"/>
              <a:t> meet je </a:t>
            </a:r>
            <a:r>
              <a:rPr lang="en-US" dirty="0" err="1" smtClean="0"/>
              <a:t>als</a:t>
            </a:r>
            <a:r>
              <a:rPr lang="en-US" dirty="0" smtClean="0"/>
              <a:t> je </a:t>
            </a:r>
            <a:r>
              <a:rPr lang="en-US" dirty="0" err="1" smtClean="0"/>
              <a:t>temperatuur</a:t>
            </a:r>
            <a:r>
              <a:rPr lang="en-US" dirty="0" smtClean="0"/>
              <a:t> meet?</a:t>
            </a:r>
            <a:endParaRPr lang="nl-NL" dirty="0"/>
          </a:p>
        </p:txBody>
      </p:sp>
      <p:sp>
        <p:nvSpPr>
          <p:cNvPr id="23" name="Text Placeholder 22"/>
          <p:cNvSpPr>
            <a:spLocks noGrp="1"/>
          </p:cNvSpPr>
          <p:nvPr>
            <p:ph type="body" sz="quarter" idx="13"/>
          </p:nvPr>
        </p:nvSpPr>
        <p:spPr/>
        <p:txBody>
          <a:bodyPr/>
          <a:lstStyle/>
          <a:p>
            <a:r>
              <a:rPr lang="en-US" dirty="0" err="1" smtClean="0"/>
              <a:t>warmte</a:t>
            </a:r>
            <a:endParaRPr lang="nl-NL" dirty="0"/>
          </a:p>
        </p:txBody>
      </p:sp>
      <p:sp>
        <p:nvSpPr>
          <p:cNvPr id="5" name="Date Placeholder 4"/>
          <p:cNvSpPr>
            <a:spLocks noGrp="1"/>
          </p:cNvSpPr>
          <p:nvPr>
            <p:ph type="dt" sz="half" idx="15"/>
          </p:nvPr>
        </p:nvSpPr>
        <p:spPr/>
        <p:txBody>
          <a:bodyPr/>
          <a:lstStyle/>
          <a:p>
            <a:pPr>
              <a:defRPr/>
            </a:pPr>
            <a:r>
              <a:rPr lang="nl-NL" smtClean="0"/>
              <a:t>16dec2011</a:t>
            </a:r>
            <a:endParaRPr lang="nl-NL"/>
          </a:p>
        </p:txBody>
      </p:sp>
      <p:sp>
        <p:nvSpPr>
          <p:cNvPr id="6" name="Footer Placeholder 5"/>
          <p:cNvSpPr>
            <a:spLocks noGrp="1"/>
          </p:cNvSpPr>
          <p:nvPr>
            <p:ph type="ftr" sz="quarter" idx="16"/>
          </p:nvPr>
        </p:nvSpPr>
        <p:spPr/>
        <p:txBody>
          <a:bodyPr/>
          <a:lstStyle/>
          <a:p>
            <a:pPr>
              <a:defRPr/>
            </a:pPr>
            <a:r>
              <a:rPr lang="nl-NL" smtClean="0"/>
              <a:t>wat en hoe natuurwetten</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T_wit">
  <a:themeElements>
    <a:clrScheme name="UT_wit">
      <a:dk1>
        <a:srgbClr val="000000"/>
      </a:dk1>
      <a:lt1>
        <a:srgbClr val="FFFFFF"/>
      </a:lt1>
      <a:dk2>
        <a:srgbClr val="000000"/>
      </a:dk2>
      <a:lt2>
        <a:srgbClr val="808080"/>
      </a:lt2>
      <a:accent1>
        <a:srgbClr val="34B233"/>
      </a:accent1>
      <a:accent2>
        <a:srgbClr val="CF0072"/>
      </a:accent2>
      <a:accent3>
        <a:srgbClr val="FED100"/>
      </a:accent3>
      <a:accent4>
        <a:srgbClr val="0098C3"/>
      </a:accent4>
      <a:accent5>
        <a:srgbClr val="DC0C30"/>
      </a:accent5>
      <a:accent6>
        <a:srgbClr val="006A4D"/>
      </a:accent6>
      <a:hlink>
        <a:srgbClr val="4F2D7F"/>
      </a:hlink>
      <a:folHlink>
        <a:srgbClr val="887B1B"/>
      </a:folHlink>
    </a:clrScheme>
    <a:fontScheme name="Standaardontwerp">
      <a:majorFont>
        <a:latin typeface="Arial Narrow"/>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ardontwerp 13">
        <a:dk1>
          <a:srgbClr val="000000"/>
        </a:dk1>
        <a:lt1>
          <a:srgbClr val="FFFFFF"/>
        </a:lt1>
        <a:dk2>
          <a:srgbClr val="000000"/>
        </a:dk2>
        <a:lt2>
          <a:srgbClr val="808080"/>
        </a:lt2>
        <a:accent1>
          <a:srgbClr val="5CA440"/>
        </a:accent1>
        <a:accent2>
          <a:srgbClr val="FFD600"/>
        </a:accent2>
        <a:accent3>
          <a:srgbClr val="FFFFFF"/>
        </a:accent3>
        <a:accent4>
          <a:srgbClr val="000000"/>
        </a:accent4>
        <a:accent5>
          <a:srgbClr val="B5CFAF"/>
        </a:accent5>
        <a:accent6>
          <a:srgbClr val="E7C200"/>
        </a:accent6>
        <a:hlink>
          <a:srgbClr val="C40079"/>
        </a:hlink>
        <a:folHlink>
          <a:srgbClr val="0098A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2398</Words>
  <Application>Microsoft Office PowerPoint</Application>
  <PresentationFormat>On-screen Show (4:3)</PresentationFormat>
  <Paragraphs>237</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UT_wit</vt:lpstr>
      <vt:lpstr> Wat en hoe: Natuurwetten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slaar</dc:creator>
  <cp:lastModifiedBy>ICTS</cp:lastModifiedBy>
  <cp:revision>166</cp:revision>
  <dcterms:created xsi:type="dcterms:W3CDTF">2009-08-04T11:36:01Z</dcterms:created>
  <dcterms:modified xsi:type="dcterms:W3CDTF">2011-12-14T07:58:38Z</dcterms:modified>
</cp:coreProperties>
</file>