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39" r:id="rId3"/>
    <p:sldId id="340" r:id="rId4"/>
    <p:sldId id="341" r:id="rId5"/>
    <p:sldId id="342" r:id="rId6"/>
    <p:sldId id="343" r:id="rId7"/>
    <p:sldId id="344" r:id="rId8"/>
    <p:sldId id="346" r:id="rId9"/>
    <p:sldId id="334" r:id="rId10"/>
    <p:sldId id="335" r:id="rId11"/>
    <p:sldId id="336" r:id="rId12"/>
    <p:sldId id="337" r:id="rId13"/>
    <p:sldId id="338" r:id="rId14"/>
    <p:sldId id="345" r:id="rId15"/>
  </p:sldIdLst>
  <p:sldSz cx="173466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5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E1B"/>
    <a:srgbClr val="B3011B"/>
    <a:srgbClr val="A8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50" d="100"/>
          <a:sy n="50" d="100"/>
        </p:scale>
        <p:origin x="660" y="42"/>
      </p:cViewPr>
      <p:guideLst>
        <p:guide orient="horz" pos="3073"/>
        <p:guide pos="54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\Documents\RU%20Docenten%20Academie\Values%20towel%20and%20hand%20Cracking%20Towel%20Take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\Documents\RU%20Docenten%20Academie\Values%20towel%20and%20hand%20Cracking%20Towel%20Take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Natte Handdoek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Hand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'Natte Handdoek'!$AI$3:$AI$29</c:f>
              <c:numCache>
                <c:formatCode>General</c:formatCode>
                <c:ptCount val="27"/>
                <c:pt idx="0">
                  <c:v>0</c:v>
                </c:pt>
                <c:pt idx="1">
                  <c:v>4.1250000000000002E-3</c:v>
                </c:pt>
                <c:pt idx="2">
                  <c:v>8.3750000000000005E-3</c:v>
                </c:pt>
                <c:pt idx="3">
                  <c:v>1.2500000000000001E-2</c:v>
                </c:pt>
                <c:pt idx="4">
                  <c:v>1.6625000000000001E-2</c:v>
                </c:pt>
                <c:pt idx="5">
                  <c:v>2.0875000000000001E-2</c:v>
                </c:pt>
                <c:pt idx="6">
                  <c:v>2.5000000000000001E-2</c:v>
                </c:pt>
                <c:pt idx="7">
                  <c:v>2.9125000000000002E-2</c:v>
                </c:pt>
                <c:pt idx="8">
                  <c:v>3.3375000000000002E-2</c:v>
                </c:pt>
                <c:pt idx="9">
                  <c:v>3.7499999999999999E-2</c:v>
                </c:pt>
                <c:pt idx="10">
                  <c:v>4.1625000000000002E-2</c:v>
                </c:pt>
                <c:pt idx="11">
                  <c:v>4.5874999999999999E-2</c:v>
                </c:pt>
                <c:pt idx="12">
                  <c:v>0.05</c:v>
                </c:pt>
                <c:pt idx="13">
                  <c:v>5.4125E-2</c:v>
                </c:pt>
                <c:pt idx="14">
                  <c:v>5.8375000000000003E-2</c:v>
                </c:pt>
                <c:pt idx="15">
                  <c:v>6.25E-2</c:v>
                </c:pt>
                <c:pt idx="16">
                  <c:v>6.6625000000000004E-2</c:v>
                </c:pt>
                <c:pt idx="17">
                  <c:v>7.0874999999999994E-2</c:v>
                </c:pt>
                <c:pt idx="18">
                  <c:v>7.4999999999999997E-2</c:v>
                </c:pt>
                <c:pt idx="19">
                  <c:v>7.9125000000000001E-2</c:v>
                </c:pt>
                <c:pt idx="20">
                  <c:v>8.3375000000000005E-2</c:v>
                </c:pt>
                <c:pt idx="21">
                  <c:v>8.7499999999999994E-2</c:v>
                </c:pt>
                <c:pt idx="22">
                  <c:v>9.1624999999999998E-2</c:v>
                </c:pt>
                <c:pt idx="23">
                  <c:v>9.5875000000000002E-2</c:v>
                </c:pt>
                <c:pt idx="24">
                  <c:v>0.1</c:v>
                </c:pt>
                <c:pt idx="25">
                  <c:v>0.104125</c:v>
                </c:pt>
                <c:pt idx="26">
                  <c:v>0.108375</c:v>
                </c:pt>
              </c:numCache>
            </c:numRef>
          </c:xVal>
          <c:yVal>
            <c:numRef>
              <c:f>'Natte Handdoek'!$AM$3:$AM$28</c:f>
              <c:numCache>
                <c:formatCode>General</c:formatCode>
                <c:ptCount val="26"/>
                <c:pt idx="0">
                  <c:v>2.1818181818181701</c:v>
                </c:pt>
                <c:pt idx="1">
                  <c:v>2.1306788560323349</c:v>
                </c:pt>
                <c:pt idx="2">
                  <c:v>2.764061636603973</c:v>
                </c:pt>
                <c:pt idx="3">
                  <c:v>1.2361259426891611</c:v>
                </c:pt>
                <c:pt idx="4">
                  <c:v>4.2352941176470624</c:v>
                </c:pt>
                <c:pt idx="5">
                  <c:v>2.8375030086592932</c:v>
                </c:pt>
                <c:pt idx="6">
                  <c:v>3.644435485666162</c:v>
                </c:pt>
                <c:pt idx="7">
                  <c:v>2.232195995412976</c:v>
                </c:pt>
                <c:pt idx="8">
                  <c:v>4.6124357795006832</c:v>
                </c:pt>
                <c:pt idx="9">
                  <c:v>5.5757575757575619</c:v>
                </c:pt>
                <c:pt idx="10">
                  <c:v>6.6050206341732807</c:v>
                </c:pt>
                <c:pt idx="11">
                  <c:v>9.0868677886018325</c:v>
                </c:pt>
                <c:pt idx="12">
                  <c:v>11.217197867887799</c:v>
                </c:pt>
                <c:pt idx="13">
                  <c:v>7.529411764705876</c:v>
                </c:pt>
                <c:pt idx="14">
                  <c:v>7.0344815168712236</c:v>
                </c:pt>
                <c:pt idx="15">
                  <c:v>10.42424242424242</c:v>
                </c:pt>
                <c:pt idx="16">
                  <c:v>7.7647058823529447</c:v>
                </c:pt>
                <c:pt idx="17">
                  <c:v>9.9393939393939306</c:v>
                </c:pt>
                <c:pt idx="18">
                  <c:v>6.7922064126651573</c:v>
                </c:pt>
                <c:pt idx="19">
                  <c:v>6.8599434057003501</c:v>
                </c:pt>
                <c:pt idx="20">
                  <c:v>7.5151515151515316</c:v>
                </c:pt>
                <c:pt idx="21">
                  <c:v>7.5307755476407454</c:v>
                </c:pt>
                <c:pt idx="22">
                  <c:v>4.0069144390414744</c:v>
                </c:pt>
                <c:pt idx="23">
                  <c:v>2.436333483908077</c:v>
                </c:pt>
                <c:pt idx="24">
                  <c:v>4.6631234088900353</c:v>
                </c:pt>
                <c:pt idx="25">
                  <c:v>4.2937147272693279</c:v>
                </c:pt>
              </c:numCache>
            </c:numRef>
          </c:yVal>
          <c:smooth val="0"/>
        </c:ser>
        <c:ser>
          <c:idx val="1"/>
          <c:order val="1"/>
          <c:tx>
            <c:v>Handdoek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'Natte Handdoek'!$AI$42:$AI$83</c:f>
              <c:numCache>
                <c:formatCode>General</c:formatCode>
                <c:ptCount val="42"/>
                <c:pt idx="0">
                  <c:v>0</c:v>
                </c:pt>
                <c:pt idx="1">
                  <c:v>4.1250000000000002E-3</c:v>
                </c:pt>
                <c:pt idx="2">
                  <c:v>8.3750000000000005E-3</c:v>
                </c:pt>
                <c:pt idx="3">
                  <c:v>1.2500000000000001E-2</c:v>
                </c:pt>
                <c:pt idx="4">
                  <c:v>1.6625000000000001E-2</c:v>
                </c:pt>
                <c:pt idx="5">
                  <c:v>2.0875000000000001E-2</c:v>
                </c:pt>
                <c:pt idx="6">
                  <c:v>2.5000000000000001E-2</c:v>
                </c:pt>
                <c:pt idx="7">
                  <c:v>2.9125000000000002E-2</c:v>
                </c:pt>
                <c:pt idx="8">
                  <c:v>3.3375000000000002E-2</c:v>
                </c:pt>
                <c:pt idx="9">
                  <c:v>3.7499999999999999E-2</c:v>
                </c:pt>
                <c:pt idx="10">
                  <c:v>4.1625000000000002E-2</c:v>
                </c:pt>
                <c:pt idx="11">
                  <c:v>4.5874999999999999E-2</c:v>
                </c:pt>
                <c:pt idx="12">
                  <c:v>0.05</c:v>
                </c:pt>
                <c:pt idx="13">
                  <c:v>5.4125E-2</c:v>
                </c:pt>
                <c:pt idx="14">
                  <c:v>5.8375000000000003E-2</c:v>
                </c:pt>
                <c:pt idx="15">
                  <c:v>6.25E-2</c:v>
                </c:pt>
                <c:pt idx="16">
                  <c:v>6.6625000000000004E-2</c:v>
                </c:pt>
                <c:pt idx="17">
                  <c:v>7.0874999999999994E-2</c:v>
                </c:pt>
                <c:pt idx="18">
                  <c:v>7.4999999999999997E-2</c:v>
                </c:pt>
                <c:pt idx="19">
                  <c:v>7.9125000000000001E-2</c:v>
                </c:pt>
                <c:pt idx="20">
                  <c:v>8.3375000000000005E-2</c:v>
                </c:pt>
                <c:pt idx="21">
                  <c:v>8.7499999999999994E-2</c:v>
                </c:pt>
                <c:pt idx="22">
                  <c:v>9.1624999999999998E-2</c:v>
                </c:pt>
                <c:pt idx="23">
                  <c:v>9.5875000000000002E-2</c:v>
                </c:pt>
                <c:pt idx="24">
                  <c:v>0.1</c:v>
                </c:pt>
                <c:pt idx="25">
                  <c:v>0.104125</c:v>
                </c:pt>
                <c:pt idx="26">
                  <c:v>0.108375</c:v>
                </c:pt>
                <c:pt idx="27">
                  <c:v>0.1125</c:v>
                </c:pt>
                <c:pt idx="28">
                  <c:v>0.11662500000000001</c:v>
                </c:pt>
                <c:pt idx="29">
                  <c:v>0.120875</c:v>
                </c:pt>
                <c:pt idx="30">
                  <c:v>0.125</c:v>
                </c:pt>
                <c:pt idx="31">
                  <c:v>0.12912499999999999</c:v>
                </c:pt>
                <c:pt idx="32">
                  <c:v>0.13337499999999999</c:v>
                </c:pt>
                <c:pt idx="33">
                  <c:v>0.13750000000000001</c:v>
                </c:pt>
                <c:pt idx="34">
                  <c:v>0.141625</c:v>
                </c:pt>
                <c:pt idx="35">
                  <c:v>0.145875</c:v>
                </c:pt>
                <c:pt idx="36">
                  <c:v>0.15</c:v>
                </c:pt>
                <c:pt idx="37">
                  <c:v>0.15412500000000001</c:v>
                </c:pt>
                <c:pt idx="38">
                  <c:v>0.15837499999999999</c:v>
                </c:pt>
                <c:pt idx="39">
                  <c:v>0.16250000000000001</c:v>
                </c:pt>
                <c:pt idx="40">
                  <c:v>0.166625</c:v>
                </c:pt>
                <c:pt idx="41">
                  <c:v>0.170875</c:v>
                </c:pt>
              </c:numCache>
            </c:numRef>
          </c:xVal>
          <c:yVal>
            <c:numRef>
              <c:f>'Natte Handdoek'!$AM$42:$AM$82</c:f>
              <c:numCache>
                <c:formatCode>General</c:formatCode>
                <c:ptCount val="41"/>
                <c:pt idx="0">
                  <c:v>2.4959103372089708</c:v>
                </c:pt>
                <c:pt idx="1">
                  <c:v>2.010353822427656</c:v>
                </c:pt>
                <c:pt idx="2">
                  <c:v>2.4959103372089708</c:v>
                </c:pt>
                <c:pt idx="3">
                  <c:v>2.1952448819726951</c:v>
                </c:pt>
                <c:pt idx="4">
                  <c:v>3.393460023966107</c:v>
                </c:pt>
                <c:pt idx="5">
                  <c:v>2.8271281914401469</c:v>
                </c:pt>
                <c:pt idx="6">
                  <c:v>1.8462480256639799</c:v>
                </c:pt>
                <c:pt idx="7">
                  <c:v>3.3275613232308139</c:v>
                </c:pt>
                <c:pt idx="8">
                  <c:v>3.8863562525773032</c:v>
                </c:pt>
                <c:pt idx="9">
                  <c:v>2.7103854272724721</c:v>
                </c:pt>
                <c:pt idx="10">
                  <c:v>2.8430696408457852</c:v>
                </c:pt>
                <c:pt idx="11">
                  <c:v>3.4025863873013811</c:v>
                </c:pt>
                <c:pt idx="12">
                  <c:v>3.7083778280674862</c:v>
                </c:pt>
                <c:pt idx="13">
                  <c:v>3.3275613232307988</c:v>
                </c:pt>
                <c:pt idx="14">
                  <c:v>2.0712736352284931</c:v>
                </c:pt>
                <c:pt idx="15">
                  <c:v>3.085556863359479</c:v>
                </c:pt>
                <c:pt idx="16">
                  <c:v>3.2003460020554062</c:v>
                </c:pt>
                <c:pt idx="17">
                  <c:v>3.0375670511858601</c:v>
                </c:pt>
                <c:pt idx="18">
                  <c:v>3.2614846174724139</c:v>
                </c:pt>
                <c:pt idx="19">
                  <c:v>2.1176470588235272</c:v>
                </c:pt>
                <c:pt idx="20">
                  <c:v>2.2350410805558591</c:v>
                </c:pt>
                <c:pt idx="21">
                  <c:v>3.234342803424552</c:v>
                </c:pt>
                <c:pt idx="22">
                  <c:v>3.302510317086635</c:v>
                </c:pt>
                <c:pt idx="23">
                  <c:v>2.9986222731764798</c:v>
                </c:pt>
                <c:pt idx="24">
                  <c:v>4.4700821611117103</c:v>
                </c:pt>
                <c:pt idx="25">
                  <c:v>2.3646766167343269</c:v>
                </c:pt>
                <c:pt idx="26">
                  <c:v>2.2350410805558512</c:v>
                </c:pt>
                <c:pt idx="27">
                  <c:v>3.1045450848159271</c:v>
                </c:pt>
                <c:pt idx="28">
                  <c:v>10.136780813429681</c:v>
                </c:pt>
                <c:pt idx="29">
                  <c:v>28.140014612751639</c:v>
                </c:pt>
                <c:pt idx="30">
                  <c:v>46.9690322533611</c:v>
                </c:pt>
                <c:pt idx="31">
                  <c:v>41.832753181619807</c:v>
                </c:pt>
                <c:pt idx="32">
                  <c:v>43.804390302042442</c:v>
                </c:pt>
                <c:pt idx="33">
                  <c:v>44.3099526159356</c:v>
                </c:pt>
                <c:pt idx="34">
                  <c:v>39.770970616848501</c:v>
                </c:pt>
                <c:pt idx="35">
                  <c:v>26.434248869884151</c:v>
                </c:pt>
                <c:pt idx="36">
                  <c:v>35.84765233798548</c:v>
                </c:pt>
                <c:pt idx="37">
                  <c:v>29.96468509664647</c:v>
                </c:pt>
                <c:pt idx="38">
                  <c:v>25.63858432963703</c:v>
                </c:pt>
                <c:pt idx="39">
                  <c:v>24.048924727159889</c:v>
                </c:pt>
                <c:pt idx="40">
                  <c:v>22.867150552582238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3023120"/>
        <c:axId val="-93029648"/>
      </c:scatterChart>
      <c:valAx>
        <c:axId val="-9302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Tijd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93029648"/>
        <c:crosses val="autoZero"/>
        <c:crossBetween val="midCat"/>
      </c:valAx>
      <c:valAx>
        <c:axId val="-9302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Snelheid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93023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Droge Handdoek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1683632898991493E-2"/>
          <c:y val="0.13276060768932199"/>
          <c:w val="0.78503989501000504"/>
          <c:h val="0.70830140276539599"/>
        </c:manualLayout>
      </c:layout>
      <c:scatterChart>
        <c:scatterStyle val="lineMarker"/>
        <c:varyColors val="0"/>
        <c:ser>
          <c:idx val="0"/>
          <c:order val="0"/>
          <c:tx>
            <c:v>Hand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'Droge Handdoek'!$E$62:$E$90</c:f>
              <c:numCache>
                <c:formatCode>General</c:formatCode>
                <c:ptCount val="29"/>
                <c:pt idx="0">
                  <c:v>0</c:v>
                </c:pt>
                <c:pt idx="1">
                  <c:v>4.1250000000000002E-3</c:v>
                </c:pt>
                <c:pt idx="2">
                  <c:v>8.3750000000000005E-3</c:v>
                </c:pt>
                <c:pt idx="3">
                  <c:v>1.2500000000000001E-2</c:v>
                </c:pt>
                <c:pt idx="4">
                  <c:v>1.6625000000000001E-2</c:v>
                </c:pt>
                <c:pt idx="5">
                  <c:v>2.0875000000000001E-2</c:v>
                </c:pt>
                <c:pt idx="6">
                  <c:v>2.5000000000000001E-2</c:v>
                </c:pt>
                <c:pt idx="7">
                  <c:v>2.9125000000000002E-2</c:v>
                </c:pt>
                <c:pt idx="8">
                  <c:v>3.3375000000000002E-2</c:v>
                </c:pt>
                <c:pt idx="9">
                  <c:v>3.7499999999999999E-2</c:v>
                </c:pt>
                <c:pt idx="10">
                  <c:v>4.1625000000000002E-2</c:v>
                </c:pt>
                <c:pt idx="11">
                  <c:v>4.5874999999999999E-2</c:v>
                </c:pt>
                <c:pt idx="12">
                  <c:v>0.05</c:v>
                </c:pt>
                <c:pt idx="13">
                  <c:v>5.425E-2</c:v>
                </c:pt>
                <c:pt idx="14">
                  <c:v>5.8375000000000003E-2</c:v>
                </c:pt>
                <c:pt idx="15">
                  <c:v>6.25E-2</c:v>
                </c:pt>
                <c:pt idx="16">
                  <c:v>6.6750000000000004E-2</c:v>
                </c:pt>
                <c:pt idx="17">
                  <c:v>7.0874999999999994E-2</c:v>
                </c:pt>
                <c:pt idx="18">
                  <c:v>7.4999999999999997E-2</c:v>
                </c:pt>
                <c:pt idx="19">
                  <c:v>7.9250000000000001E-2</c:v>
                </c:pt>
                <c:pt idx="20">
                  <c:v>8.3375000000000005E-2</c:v>
                </c:pt>
                <c:pt idx="21">
                  <c:v>8.7499999999999994E-2</c:v>
                </c:pt>
                <c:pt idx="22">
                  <c:v>9.1749999999999998E-2</c:v>
                </c:pt>
                <c:pt idx="23">
                  <c:v>9.5875000000000002E-2</c:v>
                </c:pt>
                <c:pt idx="24">
                  <c:v>0.1</c:v>
                </c:pt>
                <c:pt idx="25">
                  <c:v>0.10425</c:v>
                </c:pt>
                <c:pt idx="26">
                  <c:v>0.108375</c:v>
                </c:pt>
                <c:pt idx="27">
                  <c:v>0.1125</c:v>
                </c:pt>
                <c:pt idx="28">
                  <c:v>0.11675000000000001</c:v>
                </c:pt>
              </c:numCache>
            </c:numRef>
          </c:xVal>
          <c:yVal>
            <c:numRef>
              <c:f>'Droge Handdoek'!$L$62:$L$90</c:f>
              <c:numCache>
                <c:formatCode>General</c:formatCode>
                <c:ptCount val="29"/>
                <c:pt idx="0">
                  <c:v>2.4242424242424261</c:v>
                </c:pt>
                <c:pt idx="1">
                  <c:v>2.6306682088232831</c:v>
                </c:pt>
                <c:pt idx="2">
                  <c:v>2.837503008659306</c:v>
                </c:pt>
                <c:pt idx="3">
                  <c:v>3.2973261839358599</c:v>
                </c:pt>
                <c:pt idx="4">
                  <c:v>3.3934600239661101</c:v>
                </c:pt>
                <c:pt idx="5">
                  <c:v>4.240692287160222</c:v>
                </c:pt>
                <c:pt idx="6">
                  <c:v>5.2219779947970997</c:v>
                </c:pt>
                <c:pt idx="7">
                  <c:v>6.0493930033799703</c:v>
                </c:pt>
                <c:pt idx="8">
                  <c:v>5.5810251797436896</c:v>
                </c:pt>
                <c:pt idx="9">
                  <c:v>7.8179469074409651</c:v>
                </c:pt>
                <c:pt idx="10">
                  <c:v>9.3231118852512829</c:v>
                </c:pt>
                <c:pt idx="11">
                  <c:v>7.8927615011392449</c:v>
                </c:pt>
                <c:pt idx="12">
                  <c:v>10.376977445270571</c:v>
                </c:pt>
                <c:pt idx="13">
                  <c:v>11.465923481585889</c:v>
                </c:pt>
                <c:pt idx="14">
                  <c:v>14.18751504329653</c:v>
                </c:pt>
                <c:pt idx="15">
                  <c:v>12.36581961738438</c:v>
                </c:pt>
                <c:pt idx="16">
                  <c:v>8.7809795278908478</c:v>
                </c:pt>
                <c:pt idx="17">
                  <c:v>8.2424242424242369</c:v>
                </c:pt>
                <c:pt idx="18">
                  <c:v>9.8851536647529361</c:v>
                </c:pt>
                <c:pt idx="19">
                  <c:v>7.8179469074409731</c:v>
                </c:pt>
                <c:pt idx="20">
                  <c:v>10.207759161904161</c:v>
                </c:pt>
                <c:pt idx="21">
                  <c:v>5.9571712476103968</c:v>
                </c:pt>
                <c:pt idx="22">
                  <c:v>8.4848484848484684</c:v>
                </c:pt>
                <c:pt idx="23">
                  <c:v>7.3730454912705703</c:v>
                </c:pt>
                <c:pt idx="24">
                  <c:v>6.8235294117647154</c:v>
                </c:pt>
                <c:pt idx="25">
                  <c:v>7.5190605669191868</c:v>
                </c:pt>
                <c:pt idx="26">
                  <c:v>5.6229883659360391</c:v>
                </c:pt>
                <c:pt idx="27">
                  <c:v>6.3920365680969367</c:v>
                </c:pt>
                <c:pt idx="28">
                  <c:v>3.3939393939394051</c:v>
                </c:pt>
              </c:numCache>
            </c:numRef>
          </c:yVal>
          <c:smooth val="0"/>
        </c:ser>
        <c:ser>
          <c:idx val="1"/>
          <c:order val="1"/>
          <c:tx>
            <c:v>Towel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'Droge Handdoek'!$R$62:$R$102</c:f>
              <c:numCache>
                <c:formatCode>General</c:formatCode>
                <c:ptCount val="41"/>
                <c:pt idx="0">
                  <c:v>0</c:v>
                </c:pt>
                <c:pt idx="1">
                  <c:v>4.1250000000000002E-3</c:v>
                </c:pt>
                <c:pt idx="2">
                  <c:v>8.3750000000000005E-3</c:v>
                </c:pt>
                <c:pt idx="3">
                  <c:v>1.2500000000000001E-2</c:v>
                </c:pt>
                <c:pt idx="4">
                  <c:v>1.6625000000000001E-2</c:v>
                </c:pt>
                <c:pt idx="5">
                  <c:v>2.0875000000000001E-2</c:v>
                </c:pt>
                <c:pt idx="6">
                  <c:v>2.5000000000000001E-2</c:v>
                </c:pt>
                <c:pt idx="7">
                  <c:v>2.9125000000000002E-2</c:v>
                </c:pt>
                <c:pt idx="8">
                  <c:v>3.3375000000000002E-2</c:v>
                </c:pt>
                <c:pt idx="9">
                  <c:v>3.7499999999999999E-2</c:v>
                </c:pt>
                <c:pt idx="10">
                  <c:v>4.1625000000000002E-2</c:v>
                </c:pt>
                <c:pt idx="11">
                  <c:v>4.5874999999999999E-2</c:v>
                </c:pt>
                <c:pt idx="12">
                  <c:v>0.05</c:v>
                </c:pt>
                <c:pt idx="13">
                  <c:v>5.425E-2</c:v>
                </c:pt>
                <c:pt idx="14">
                  <c:v>5.8375000000000003E-2</c:v>
                </c:pt>
                <c:pt idx="15">
                  <c:v>6.25E-2</c:v>
                </c:pt>
                <c:pt idx="16">
                  <c:v>6.6750000000000004E-2</c:v>
                </c:pt>
                <c:pt idx="17">
                  <c:v>7.0874999999999994E-2</c:v>
                </c:pt>
                <c:pt idx="18">
                  <c:v>7.4999999999999997E-2</c:v>
                </c:pt>
                <c:pt idx="19">
                  <c:v>7.9250000000000001E-2</c:v>
                </c:pt>
                <c:pt idx="20">
                  <c:v>8.3375000000000005E-2</c:v>
                </c:pt>
                <c:pt idx="21">
                  <c:v>8.7499999999999994E-2</c:v>
                </c:pt>
                <c:pt idx="22">
                  <c:v>9.1749999999999998E-2</c:v>
                </c:pt>
                <c:pt idx="23">
                  <c:v>9.5875000000000002E-2</c:v>
                </c:pt>
                <c:pt idx="24">
                  <c:v>0.1</c:v>
                </c:pt>
                <c:pt idx="25">
                  <c:v>0.10425</c:v>
                </c:pt>
                <c:pt idx="26">
                  <c:v>0.108375</c:v>
                </c:pt>
                <c:pt idx="27">
                  <c:v>0.1125</c:v>
                </c:pt>
                <c:pt idx="28">
                  <c:v>0.11675000000000001</c:v>
                </c:pt>
                <c:pt idx="29">
                  <c:v>0.120875</c:v>
                </c:pt>
                <c:pt idx="30">
                  <c:v>0.125</c:v>
                </c:pt>
                <c:pt idx="31">
                  <c:v>0.12925</c:v>
                </c:pt>
                <c:pt idx="32">
                  <c:v>0.13337499999999999</c:v>
                </c:pt>
                <c:pt idx="33">
                  <c:v>0.137625</c:v>
                </c:pt>
                <c:pt idx="34">
                  <c:v>0.14174999999999999</c:v>
                </c:pt>
                <c:pt idx="35">
                  <c:v>0.145875</c:v>
                </c:pt>
                <c:pt idx="36">
                  <c:v>0.15012500000000001</c:v>
                </c:pt>
                <c:pt idx="37">
                  <c:v>0.15425</c:v>
                </c:pt>
                <c:pt idx="38">
                  <c:v>0.1585</c:v>
                </c:pt>
                <c:pt idx="39">
                  <c:v>0.16262499999999999</c:v>
                </c:pt>
                <c:pt idx="40">
                  <c:v>0.16675000000000001</c:v>
                </c:pt>
              </c:numCache>
            </c:numRef>
          </c:xVal>
          <c:yVal>
            <c:numRef>
              <c:f>'Droge Handdoek'!$Y$62:$Y$102</c:f>
              <c:numCache>
                <c:formatCode>General</c:formatCode>
                <c:ptCount val="41"/>
                <c:pt idx="0">
                  <c:v>5.3333333333333401</c:v>
                </c:pt>
                <c:pt idx="1">
                  <c:v>3.7720516569132601</c:v>
                </c:pt>
                <c:pt idx="2">
                  <c:v>5.659450923601824</c:v>
                </c:pt>
                <c:pt idx="3">
                  <c:v>4.2337573809873934</c:v>
                </c:pt>
                <c:pt idx="4">
                  <c:v>3.1392150739120681</c:v>
                </c:pt>
                <c:pt idx="5">
                  <c:v>3.1608254085831011</c:v>
                </c:pt>
                <c:pt idx="6">
                  <c:v>4.12121212121213</c:v>
                </c:pt>
                <c:pt idx="7">
                  <c:v>3.944248144527112</c:v>
                </c:pt>
                <c:pt idx="8">
                  <c:v>2.2350410805558552</c:v>
                </c:pt>
                <c:pt idx="9">
                  <c:v>5.5810251797436701</c:v>
                </c:pt>
                <c:pt idx="10">
                  <c:v>6.1357199107789686</c:v>
                </c:pt>
                <c:pt idx="11">
                  <c:v>5.182438382165321</c:v>
                </c:pt>
                <c:pt idx="12">
                  <c:v>7.5183742629037447</c:v>
                </c:pt>
                <c:pt idx="13">
                  <c:v>5.8634601805807574</c:v>
                </c:pt>
                <c:pt idx="14">
                  <c:v>7.654619832168188</c:v>
                </c:pt>
                <c:pt idx="15">
                  <c:v>6.9202076093424632</c:v>
                </c:pt>
                <c:pt idx="16">
                  <c:v>7.2646419703135701</c:v>
                </c:pt>
                <c:pt idx="17">
                  <c:v>8.359243466456558</c:v>
                </c:pt>
                <c:pt idx="18">
                  <c:v>6.7419053091267651</c:v>
                </c:pt>
                <c:pt idx="19">
                  <c:v>6.4550433724578626</c:v>
                </c:pt>
                <c:pt idx="20">
                  <c:v>4.7813534359554106</c:v>
                </c:pt>
                <c:pt idx="21">
                  <c:v>5.4168773803394483</c:v>
                </c:pt>
                <c:pt idx="22">
                  <c:v>3.1045450848159262</c:v>
                </c:pt>
                <c:pt idx="23">
                  <c:v>3.9463807505696238</c:v>
                </c:pt>
                <c:pt idx="24">
                  <c:v>5.9385550419406954</c:v>
                </c:pt>
                <c:pt idx="25">
                  <c:v>9.1255904119848221</c:v>
                </c:pt>
                <c:pt idx="26">
                  <c:v>10.69143130724845</c:v>
                </c:pt>
                <c:pt idx="27">
                  <c:v>10.44875449937623</c:v>
                </c:pt>
                <c:pt idx="28">
                  <c:v>12.51482133249972</c:v>
                </c:pt>
                <c:pt idx="29">
                  <c:v>11.519616359288939</c:v>
                </c:pt>
                <c:pt idx="30">
                  <c:v>16.445358828241449</c:v>
                </c:pt>
                <c:pt idx="31">
                  <c:v>31.854582353191191</c:v>
                </c:pt>
                <c:pt idx="32">
                  <c:v>43.672261631224863</c:v>
                </c:pt>
                <c:pt idx="33">
                  <c:v>46.510719362429377</c:v>
                </c:pt>
                <c:pt idx="34">
                  <c:v>50.520304767051023</c:v>
                </c:pt>
                <c:pt idx="35">
                  <c:v>42.405849306001627</c:v>
                </c:pt>
                <c:pt idx="36">
                  <c:v>53.153415535633997</c:v>
                </c:pt>
                <c:pt idx="37">
                  <c:v>29.90457719186514</c:v>
                </c:pt>
                <c:pt idx="38">
                  <c:v>25.241241923636981</c:v>
                </c:pt>
                <c:pt idx="39">
                  <c:v>22.96385949650454</c:v>
                </c:pt>
                <c:pt idx="40">
                  <c:v>21.96583038075018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3019312"/>
        <c:axId val="-93018224"/>
      </c:scatterChart>
      <c:valAx>
        <c:axId val="-9301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</a:t>
                </a:r>
                <a:r>
                  <a:rPr lang="en-GB" baseline="0"/>
                  <a:t> (s)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93018224"/>
        <c:crosses val="autoZero"/>
        <c:crossBetween val="midCat"/>
      </c:valAx>
      <c:valAx>
        <c:axId val="-9301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SPeed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93019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E08AC0F-D1D2-4A44-864E-AFA45BF975EA}" type="datetime1">
              <a:rPr lang="nl-NL"/>
              <a:pPr/>
              <a:t>11-12-2015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534F47-2D0A-4AA3-9E4F-A4FBC83640C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386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EC474F-AD7D-4BB1-8BDC-6CB42C1229A6}" type="datetime1">
              <a:rPr lang="nl-NL"/>
              <a:pPr/>
              <a:t>11-12-2015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A92990F-7D0F-4CA5-85B7-815E14670A9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8809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00001" y="1800000"/>
            <a:ext cx="6604358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884609" y="1800000"/>
            <a:ext cx="6663792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9163A-FBD7-4E29-981A-B4C07F9B68C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EF575F3-D6E2-442F-BAA7-04D680B297AF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1800000"/>
            <a:ext cx="137484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9B5FB-C47F-4639-8D8B-72ED7262276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92C033-D9C1-4628-AF94-F45294824422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99999" y="1800000"/>
            <a:ext cx="6604359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800001" y="2700000"/>
            <a:ext cx="6604358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884608" y="1800000"/>
            <a:ext cx="6662883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884609" y="2700000"/>
            <a:ext cx="6663792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9C432F-F91C-40FF-BD14-79B0283B726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A18A6B-D695-48D0-877C-508F9571E7AB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9CDB89-5394-4745-9580-FA99EEA8A610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84E466-8F84-4D0D-9CB0-53AB8D0833F2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37861" y="554351"/>
            <a:ext cx="11932361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37861" y="7265828"/>
            <a:ext cx="11932361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4DB923-A4AB-4855-BF52-16806A23A7D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3C34E6B-6D8B-44DA-BA37-14F767E1D244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A68F3-F253-4DFD-9739-F930216A840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2F975D-4CD8-4626-91FF-C2B15D4DB2F7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1800000"/>
            <a:ext cx="137484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2B6ED-1459-4A49-8DC2-B0F4C40F5C8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C96458-28BC-4692-80F6-8A3F4D1DFEF3}" type="datetime1">
              <a:rPr lang="nl-NL"/>
              <a:pPr/>
              <a:t>11-12-2015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4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1800000"/>
            <a:ext cx="137484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2B6ED-1459-4A49-8DC2-B0F4C40F5C8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C96458-28BC-4692-80F6-8A3F4D1DFEF3}" type="datetime1">
              <a:rPr lang="nl-NL"/>
              <a:pPr/>
              <a:t>11-12-2015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1800000"/>
            <a:ext cx="137484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9B5FB-C47F-4639-8D8B-72ED7262276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92C033-D9C1-4628-AF94-F45294824422}" type="datetime1">
              <a:rPr lang="nl-NL"/>
              <a:pPr/>
              <a:t>11-12-2015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4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800225" y="720725"/>
            <a:ext cx="13747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00225" y="1800225"/>
            <a:ext cx="137477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4550" y="8916988"/>
            <a:ext cx="83502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F1B056-86BA-49B8-A09F-9660516B0C70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00225" y="8916988"/>
            <a:ext cx="7615238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13950" y="8916988"/>
            <a:ext cx="1231900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EA288A3E-9E1C-40BF-AF68-ADF6307BB6C6}" type="datetime1">
              <a:rPr lang="nl-NL"/>
              <a:pPr/>
              <a:t>11-12-2015</a:t>
            </a:fld>
            <a:endParaRPr lang="nl-NL"/>
          </a:p>
        </p:txBody>
      </p:sp>
      <p:pic>
        <p:nvPicPr>
          <p:cNvPr id="1031" name="Afbeelding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682538" y="8705850"/>
            <a:ext cx="3840162" cy="8143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649288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913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14425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11300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0658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800225" y="720725"/>
            <a:ext cx="13747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00225" y="1800225"/>
            <a:ext cx="137477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4550" y="8916988"/>
            <a:ext cx="83502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0563A8-762E-4A4C-A558-AC718B0CEE4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00225" y="8916988"/>
            <a:ext cx="7615238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13950" y="8916988"/>
            <a:ext cx="1231900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13CE6B56-7AFC-4E20-81B0-4A2F2D537E48}" type="datetime1">
              <a:rPr lang="nl-NL"/>
              <a:pPr/>
              <a:t>11-12-2015</a:t>
            </a:fld>
            <a:endParaRPr lang="nl-NL"/>
          </a:p>
        </p:txBody>
      </p:sp>
      <p:pic>
        <p:nvPicPr>
          <p:cNvPr id="8199" name="Afbeelding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82538" y="8705850"/>
            <a:ext cx="3840162" cy="8143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649288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19138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charset="0"/>
        <a:buChar char="-"/>
        <a:defRPr sz="25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14425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charset="0"/>
        <a:buChar char="–"/>
        <a:defRPr sz="21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511300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906588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bnl.org/tekst/minn004natu00_0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TKhswn684" TargetMode="External"/><Relationship Id="rId2" Type="http://schemas.openxmlformats.org/officeDocument/2006/relationships/hyperlink" Target="https://www.youtube.com/watch?v=p-hBCcmCU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3113" y="644936"/>
            <a:ext cx="13748400" cy="6120000"/>
          </a:xfrm>
        </p:spPr>
        <p:txBody>
          <a:bodyPr/>
          <a:lstStyle/>
          <a:p>
            <a:pPr marL="0" indent="0">
              <a:buNone/>
            </a:pPr>
            <a:r>
              <a:rPr lang="nl-NL" sz="7200" dirty="0" smtClean="0"/>
              <a:t>Geluiden der natuur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4000" dirty="0"/>
          </a:p>
          <a:p>
            <a:pPr>
              <a:buFontTx/>
              <a:buChar char="-"/>
            </a:pPr>
            <a:r>
              <a:rPr lang="nl-NL" sz="4000" dirty="0" smtClean="0"/>
              <a:t>Het verschijnsel van Doppler</a:t>
            </a:r>
          </a:p>
          <a:p>
            <a:pPr>
              <a:buFontTx/>
              <a:buChar char="-"/>
            </a:pPr>
            <a:r>
              <a:rPr lang="nl-NL" sz="4000" dirty="0" smtClean="0"/>
              <a:t>Het knallen van de zweep</a:t>
            </a:r>
          </a:p>
          <a:p>
            <a:pPr marL="0" indent="0">
              <a:buNone/>
            </a:pPr>
            <a:r>
              <a:rPr lang="nl-NL" sz="4000" dirty="0" smtClean="0"/>
              <a:t>- Landelijke muziekinstrumenten 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48625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het?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Transversale </a:t>
            </a:r>
            <a:r>
              <a:rPr lang="nl-NL" dirty="0" smtClean="0"/>
              <a:t>golf</a:t>
            </a:r>
          </a:p>
          <a:p>
            <a:endParaRPr lang="nl-NL" dirty="0"/>
          </a:p>
          <a:p>
            <a:r>
              <a:rPr lang="nl-NL" dirty="0" smtClean="0"/>
              <a:t>Wet van behoud van impuls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</a:t>
            </a:r>
            <a:r>
              <a:rPr lang="nl-NL" dirty="0" smtClean="0"/>
              <a:t>=mv</a:t>
            </a:r>
          </a:p>
          <a:p>
            <a:endParaRPr lang="nl-NL" dirty="0"/>
          </a:p>
          <a:p>
            <a:r>
              <a:rPr lang="nl-NL" dirty="0" smtClean="0"/>
              <a:t>Massa neemt af, snelheid neemt toe.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2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passen we dit toe in de les?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99575" y="1615657"/>
            <a:ext cx="13748400" cy="6120000"/>
          </a:xfrm>
        </p:spPr>
        <p:txBody>
          <a:bodyPr/>
          <a:lstStyle/>
          <a:p>
            <a:r>
              <a:rPr lang="nl-NL" dirty="0" smtClean="0"/>
              <a:t>Praktische opdracht</a:t>
            </a:r>
          </a:p>
          <a:p>
            <a:endParaRPr lang="nl-NL" dirty="0"/>
          </a:p>
          <a:p>
            <a:r>
              <a:rPr lang="nl-NL" dirty="0" smtClean="0"/>
              <a:t>Handdoek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Gebruik van iPhone 6</a:t>
            </a:r>
          </a:p>
          <a:p>
            <a:endParaRPr lang="nl-NL" dirty="0"/>
          </a:p>
          <a:p>
            <a:r>
              <a:rPr lang="nl-NL" dirty="0" err="1" smtClean="0"/>
              <a:t>Tracker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Titel 3"/>
          <p:cNvSpPr txBox="1">
            <a:spLocks/>
          </p:cNvSpPr>
          <p:nvPr/>
        </p:nvSpPr>
        <p:spPr bwMode="auto">
          <a:xfrm>
            <a:off x="3268487" y="-523258"/>
            <a:ext cx="9206088" cy="75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BE2E1A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649288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nl-NL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 bwMode="auto">
          <a:xfrm>
            <a:off x="2846412" y="6373488"/>
            <a:ext cx="9628163" cy="53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58775" indent="-358775" algn="l" defTabSz="649288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9138" indent="-358775" algn="l" defTabSz="649288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2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14425" indent="-358775" algn="l" defTabSz="649288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11300" indent="-358775" algn="l" defTabSz="649288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906588" indent="-358775" algn="l" defTabSz="649288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366" y="1800000"/>
            <a:ext cx="10581085" cy="57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resultaten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45400"/>
              </p:ext>
            </p:extLst>
          </p:nvPr>
        </p:nvGraphicFramePr>
        <p:xfrm>
          <a:off x="8373633" y="2879500"/>
          <a:ext cx="7174342" cy="432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271851"/>
              </p:ext>
            </p:extLst>
          </p:nvPr>
        </p:nvGraphicFramePr>
        <p:xfrm>
          <a:off x="321276" y="2706130"/>
          <a:ext cx="8189011" cy="449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5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8275" y="228375"/>
            <a:ext cx="13747750" cy="1079500"/>
          </a:xfrm>
        </p:spPr>
        <p:txBody>
          <a:bodyPr/>
          <a:lstStyle/>
          <a:p>
            <a:r>
              <a:rPr lang="nl-NL" dirty="0"/>
              <a:t>Resultaten '</a:t>
            </a:r>
            <a:r>
              <a:rPr lang="nl-NL" dirty="0" err="1"/>
              <a:t>Minnaert's</a:t>
            </a:r>
            <a:r>
              <a:rPr lang="nl-NL" dirty="0"/>
              <a:t> geluiden in een modern jasje':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0625" y="984025"/>
            <a:ext cx="15211650" cy="612000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Minnaert</a:t>
            </a:r>
            <a:r>
              <a:rPr lang="nl-NL" dirty="0"/>
              <a:t> </a:t>
            </a:r>
            <a:r>
              <a:rPr lang="nl-NL" dirty="0" smtClean="0"/>
              <a:t>Natuurkunde </a:t>
            </a:r>
            <a:r>
              <a:rPr lang="nl-NL" dirty="0"/>
              <a:t>van het vrije veld, drie delen: </a:t>
            </a:r>
            <a:r>
              <a:rPr lang="nl-NL" u="sng" dirty="0">
                <a:hlinkClick r:id="rId2"/>
              </a:rPr>
              <a:t>http://www.dbnl.org/tekst/minn004natu00_01/</a:t>
            </a:r>
            <a:endParaRPr lang="nl-NL" dirty="0"/>
          </a:p>
          <a:p>
            <a:endParaRPr lang="nl-NL" dirty="0"/>
          </a:p>
          <a:p>
            <a:r>
              <a:rPr lang="nl-NL" dirty="0"/>
              <a:t>Doppler </a:t>
            </a:r>
            <a:r>
              <a:rPr lang="nl-NL" dirty="0" smtClean="0"/>
              <a:t>effect:</a:t>
            </a:r>
            <a:endParaRPr lang="nl-NL" dirty="0"/>
          </a:p>
          <a:p>
            <a:r>
              <a:rPr lang="nl-NL" dirty="0" smtClean="0"/>
              <a:t>demonstreren </a:t>
            </a:r>
            <a:r>
              <a:rPr lang="nl-NL" dirty="0"/>
              <a:t>met een mobiel/zoemer </a:t>
            </a:r>
          </a:p>
          <a:p>
            <a:r>
              <a:rPr lang="nl-NL" dirty="0" smtClean="0"/>
              <a:t>bepalen </a:t>
            </a:r>
            <a:r>
              <a:rPr lang="nl-NL" dirty="0"/>
              <a:t>baansnelheid --&gt; </a:t>
            </a:r>
            <a:r>
              <a:rPr lang="nl-NL" dirty="0" smtClean="0"/>
              <a:t>frequentieverschil  (</a:t>
            </a:r>
            <a:r>
              <a:rPr lang="nl-NL" dirty="0"/>
              <a:t>toepassing bij </a:t>
            </a:r>
            <a:r>
              <a:rPr lang="nl-NL" dirty="0" smtClean="0"/>
              <a:t>sterrenkunde)</a:t>
            </a:r>
            <a:endParaRPr lang="nl-NL" dirty="0"/>
          </a:p>
          <a:p>
            <a:r>
              <a:rPr lang="nl-NL" dirty="0" smtClean="0"/>
              <a:t>meten </a:t>
            </a:r>
            <a:r>
              <a:rPr lang="nl-NL" dirty="0"/>
              <a:t>frequentieverschil is lastig (kleine verschillen)</a:t>
            </a:r>
          </a:p>
          <a:p>
            <a:r>
              <a:rPr lang="nl-NL" dirty="0" smtClean="0"/>
              <a:t>gebruik </a:t>
            </a:r>
            <a:r>
              <a:rPr lang="nl-NL" dirty="0"/>
              <a:t>van apps: Doppler, toongenerator, frequentie analyse</a:t>
            </a:r>
          </a:p>
          <a:p>
            <a:r>
              <a:rPr lang="nl-NL" dirty="0" smtClean="0"/>
              <a:t>filmpjes</a:t>
            </a:r>
            <a:r>
              <a:rPr lang="nl-NL" dirty="0"/>
              <a:t>: Big Bang </a:t>
            </a:r>
            <a:r>
              <a:rPr lang="nl-NL" dirty="0" err="1"/>
              <a:t>theory</a:t>
            </a:r>
            <a:r>
              <a:rPr lang="nl-NL" dirty="0"/>
              <a:t>, toeterende auto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 smtClean="0"/>
              <a:t>Knallende zweep:</a:t>
            </a:r>
            <a:endParaRPr lang="nl-NL" dirty="0"/>
          </a:p>
          <a:p>
            <a:r>
              <a:rPr lang="nl-NL" dirty="0" smtClean="0"/>
              <a:t>leren </a:t>
            </a:r>
            <a:r>
              <a:rPr lang="nl-NL" dirty="0"/>
              <a:t>zweep te koop via Circus-expert.nl te Neer,  69 Britse pond, excl. verzendkosten, evt. te leen via Radboud Docenten </a:t>
            </a:r>
            <a:r>
              <a:rPr lang="nl-NL" dirty="0" smtClean="0"/>
              <a:t>Academie  (leren </a:t>
            </a:r>
            <a:r>
              <a:rPr lang="nl-NL" dirty="0"/>
              <a:t>zwepen vind je op allerlei </a:t>
            </a:r>
            <a:r>
              <a:rPr lang="nl-NL" dirty="0" smtClean="0"/>
              <a:t>sites)</a:t>
            </a:r>
            <a:endParaRPr lang="nl-NL" dirty="0"/>
          </a:p>
          <a:p>
            <a:r>
              <a:rPr lang="nl-NL" dirty="0" smtClean="0"/>
              <a:t>knallende </a:t>
            </a:r>
            <a:r>
              <a:rPr lang="nl-NL" dirty="0"/>
              <a:t>zweep: v &gt; </a:t>
            </a:r>
            <a:r>
              <a:rPr lang="nl-NL" dirty="0" err="1"/>
              <a:t>v,geluid</a:t>
            </a:r>
            <a:r>
              <a:rPr lang="nl-NL" dirty="0"/>
              <a:t>  --&gt; impulsbehoud</a:t>
            </a:r>
          </a:p>
          <a:p>
            <a:r>
              <a:rPr lang="nl-NL" dirty="0" smtClean="0"/>
              <a:t>knallende </a:t>
            </a:r>
            <a:r>
              <a:rPr lang="nl-NL" dirty="0"/>
              <a:t>theedoek: v &lt; </a:t>
            </a:r>
            <a:r>
              <a:rPr lang="nl-NL" dirty="0" err="1"/>
              <a:t>v,geluid</a:t>
            </a:r>
            <a:endParaRPr lang="nl-NL" dirty="0"/>
          </a:p>
          <a:p>
            <a:r>
              <a:rPr lang="nl-NL" dirty="0" smtClean="0"/>
              <a:t>videometen </a:t>
            </a:r>
            <a:r>
              <a:rPr lang="nl-NL" dirty="0"/>
              <a:t>met </a:t>
            </a:r>
            <a:r>
              <a:rPr lang="nl-NL" dirty="0" err="1"/>
              <a:t>Tracker</a:t>
            </a:r>
            <a:r>
              <a:rPr lang="nl-NL" dirty="0"/>
              <a:t> (gratis downloaden)</a:t>
            </a:r>
          </a:p>
          <a:p>
            <a:r>
              <a:rPr lang="nl-NL" dirty="0" smtClean="0"/>
              <a:t>filmpjes: </a:t>
            </a:r>
            <a:r>
              <a:rPr lang="nl-NL" dirty="0" err="1"/>
              <a:t>Mythbusters</a:t>
            </a:r>
            <a:r>
              <a:rPr lang="nl-NL" dirty="0"/>
              <a:t>, vliegtuig door geluidsbarrière</a:t>
            </a:r>
          </a:p>
          <a:p>
            <a:r>
              <a:rPr lang="nl-NL" dirty="0"/>
              <a:t> </a:t>
            </a:r>
          </a:p>
          <a:p>
            <a:r>
              <a:rPr lang="nl-NL" dirty="0" smtClean="0"/>
              <a:t>Muziekinstrumenten:</a:t>
            </a:r>
            <a:endParaRPr lang="nl-NL" dirty="0"/>
          </a:p>
          <a:p>
            <a:r>
              <a:rPr lang="nl-NL" dirty="0" smtClean="0"/>
              <a:t>buis </a:t>
            </a:r>
            <a:r>
              <a:rPr lang="nl-NL" dirty="0"/>
              <a:t>open/open (1/2 </a:t>
            </a:r>
            <a:r>
              <a:rPr lang="nl-NL" dirty="0" err="1"/>
              <a:t>labda</a:t>
            </a:r>
            <a:r>
              <a:rPr lang="nl-NL" dirty="0"/>
              <a:t>), open/gesloten (1/4 </a:t>
            </a:r>
            <a:r>
              <a:rPr lang="nl-NL" dirty="0" err="1"/>
              <a:t>labda</a:t>
            </a:r>
            <a:r>
              <a:rPr lang="nl-NL" dirty="0"/>
              <a:t>) --&gt; octaaf</a:t>
            </a:r>
          </a:p>
          <a:p>
            <a:r>
              <a:rPr lang="nl-NL" dirty="0" smtClean="0"/>
              <a:t>uitvoering </a:t>
            </a:r>
            <a:r>
              <a:rPr lang="nl-NL" dirty="0"/>
              <a:t>door leerlingen (kerstviering, ...)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77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6000" dirty="0" smtClean="0">
                <a:ea typeface="ＭＳ Ｐゴシック" pitchFamily="34" charset="-128"/>
              </a:rPr>
              <a:t>Doppler effect </a:t>
            </a:r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>
          <a:xfrm>
            <a:off x="1634991" y="1800225"/>
            <a:ext cx="13748400" cy="6120000"/>
          </a:xfrm>
        </p:spPr>
        <p:txBody>
          <a:bodyPr/>
          <a:lstStyle/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7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Doppler effect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hlinkClick r:id=""/>
            </a:endParaRPr>
          </a:p>
          <a:p>
            <a:pPr marL="0" indent="0">
              <a:buNone/>
            </a:pPr>
            <a:r>
              <a:rPr lang="nl-NL" dirty="0" smtClean="0">
                <a:hlinkClick r:id=""/>
              </a:rPr>
              <a:t>The Doppler effect - Big Bang Theory</a:t>
            </a:r>
            <a:endParaRPr lang="nl-NL" dirty="0" smtClean="0"/>
          </a:p>
          <a:p>
            <a:pPr marL="0" indent="0">
              <a:buNone/>
            </a:pPr>
            <a:endParaRPr lang="nl-NL" sz="3600" dirty="0" smtClean="0">
              <a:solidFill>
                <a:schemeClr val="bg1">
                  <a:lumMod val="50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‘It is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appearent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change in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frequency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of a wave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caused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by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relative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motion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between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source of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wave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and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3600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observer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.’ – </a:t>
            </a:r>
            <a:r>
              <a:rPr lang="nl-NL" sz="3600" i="1" dirty="0" err="1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Sheldon</a:t>
            </a:r>
            <a:r>
              <a:rPr lang="nl-NL" sz="3600" i="1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Cooper</a:t>
            </a:r>
            <a:endParaRPr lang="nl-NL" sz="3600" i="1" dirty="0">
              <a:solidFill>
                <a:schemeClr val="bg1">
                  <a:lumMod val="50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Doppler effect - toeterende auto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696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3616323" y="1800225"/>
                <a:ext cx="3725087" cy="4513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nl-NL" sz="4000" i="1">
                            <a:latin typeface="Cambria Math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nl-NL" sz="4000" i="1" dirty="0">
                    <a:latin typeface="Cambria Math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nl-NL" sz="4000" i="1">
                            <a:latin typeface="Cambria Math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nl-NL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latin typeface="Cambria Math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nl-NL" sz="4000" i="1">
                                <a:latin typeface="Cambria Math" charset="0"/>
                              </a:rPr>
                              <m:t>𝑣</m:t>
                            </m:r>
                            <m:r>
                              <a:rPr lang="nl-NL" sz="4000" i="1">
                                <a:latin typeface="Cambria Math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nl-NL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00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NL" sz="4000" i="1"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nl-NL" sz="4000" i="1" dirty="0" smtClean="0">
                  <a:latin typeface="Cambria Math" panose="02040503050406030204" pitchFamily="18" charset="0"/>
                </a:endParaRPr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=343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nl-NL" b="0" dirty="0" smtClean="0">
                  <a:ea typeface="Cambria Math" panose="02040503050406030204" pitchFamily="18" charset="0"/>
                </a:endParaRPr>
              </a:p>
              <a:p>
                <a:r>
                  <a:rPr lang="nl-NL" dirty="0"/>
                  <a:t>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l-NL" b="0" dirty="0" smtClean="0"/>
              </a:p>
              <a:p>
                <a:r>
                  <a:rPr lang="nl-NL" b="0" dirty="0" smtClean="0"/>
                  <a:t>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nl-NL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nl-NL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23" y="1800225"/>
                <a:ext cx="3725087" cy="4513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raccolade 8"/>
          <p:cNvSpPr/>
          <p:nvPr/>
        </p:nvSpPr>
        <p:spPr>
          <a:xfrm>
            <a:off x="7341410" y="3171217"/>
            <a:ext cx="2665379" cy="27237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10220797" y="4048005"/>
                <a:ext cx="3725087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nl-NL" i="1">
                              <a:latin typeface="Cambria Math" charset="0"/>
                            </a:rPr>
                            <m:t>𝑤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=1017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nl-NL" i="1">
                              <a:latin typeface="Cambria Math" charset="0"/>
                            </a:rPr>
                            <m:t>𝑤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983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nl-NL" i="1" dirty="0">
                  <a:latin typeface="Cambria Math" charset="0"/>
                </a:endParaRPr>
              </a:p>
              <a:p>
                <a:endParaRPr lang="nl-NL" i="1" dirty="0" smtClean="0">
                  <a:latin typeface="Cambria Math" panose="02040503050406030204" pitchFamily="18" charset="0"/>
                </a:endParaRPr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endParaRPr lang="nl-NL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797" y="4048005"/>
                <a:ext cx="3725087" cy="2492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8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Doppler Effect </a:t>
            </a:r>
            <a:r>
              <a:rPr lang="nl-NL" dirty="0" err="1" smtClean="0"/>
              <a:t>Visualization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06" y="2592387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Frequency</a:t>
            </a:r>
            <a:r>
              <a:rPr lang="nl-NL" dirty="0" smtClean="0"/>
              <a:t> Sound Generator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12" y="359856"/>
            <a:ext cx="4163320" cy="74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		Doppler </a:t>
            </a:r>
            <a:r>
              <a:rPr lang="nl-NL" dirty="0" smtClean="0"/>
              <a:t>effect als </a:t>
            </a:r>
            <a:r>
              <a:rPr lang="nl-NL" dirty="0"/>
              <a:t>toepassing bij sterrenkunde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9" y="2019298"/>
            <a:ext cx="5886451" cy="588645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46" y="2019297"/>
            <a:ext cx="7833679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1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6000" dirty="0" smtClean="0">
                <a:ea typeface="ＭＳ Ｐゴシック" pitchFamily="34" charset="-128"/>
              </a:rPr>
              <a:t>De knallende zweep</a:t>
            </a:r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nl-NL" dirty="0" smtClean="0">
                <a:ea typeface="ＭＳ Ｐゴシック" pitchFamily="34" charset="-128"/>
              </a:rPr>
              <a:t>Vliegtuig door de geluidsbarrière.</a:t>
            </a:r>
          </a:p>
        </p:txBody>
      </p:sp>
    </p:spTree>
    <p:extLst>
      <p:ext uri="{BB962C8B-B14F-4D97-AF65-F5344CB8AC3E}">
        <p14:creationId xmlns:p14="http://schemas.microsoft.com/office/powerpoint/2010/main" val="32253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meten we dit?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Highspeed-camera</a:t>
            </a:r>
          </a:p>
          <a:p>
            <a:endParaRPr lang="nl-NL" dirty="0"/>
          </a:p>
          <a:p>
            <a:r>
              <a:rPr lang="nl-NL" dirty="0" smtClean="0"/>
              <a:t>Goede belichting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Achtergrond met schaalverdeling</a:t>
            </a:r>
          </a:p>
          <a:p>
            <a:endParaRPr lang="nl-NL" dirty="0" smtClean="0"/>
          </a:p>
          <a:p>
            <a:r>
              <a:rPr lang="nl-NL" dirty="0" smtClean="0"/>
              <a:t>Mythbusters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4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PPT Algemeen NL 2014 Br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 BrB</Template>
  <TotalTime>178</TotalTime>
  <Words>174</Words>
  <Application>Microsoft Office PowerPoint</Application>
  <PresentationFormat>Aangepast</PresentationFormat>
  <Paragraphs>109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ＭＳ Ｐゴシック</vt:lpstr>
      <vt:lpstr>American Typewriter</vt:lpstr>
      <vt:lpstr>Arial</vt:lpstr>
      <vt:lpstr>Calibri</vt:lpstr>
      <vt:lpstr>Cambria Math</vt:lpstr>
      <vt:lpstr>Lucida Grande</vt:lpstr>
      <vt:lpstr>RU PPT Algemeen NL 2014 BrB</vt:lpstr>
      <vt:lpstr>RU Titeldia's</vt:lpstr>
      <vt:lpstr>PowerPoint-presentatie</vt:lpstr>
      <vt:lpstr>Doppler effect </vt:lpstr>
      <vt:lpstr>Doppler effect</vt:lpstr>
      <vt:lpstr>Experiment</vt:lpstr>
      <vt:lpstr>Apps</vt:lpstr>
      <vt:lpstr>Apps</vt:lpstr>
      <vt:lpstr>  Doppler effect als toepassing bij sterrenkunde</vt:lpstr>
      <vt:lpstr>De knallende zweep</vt:lpstr>
      <vt:lpstr>Hoe meten we dit?</vt:lpstr>
      <vt:lpstr>Hoe werkt het?</vt:lpstr>
      <vt:lpstr>Hoe passen we dit toe in de les?</vt:lpstr>
      <vt:lpstr>Onze resultaten</vt:lpstr>
      <vt:lpstr>Resultaten 'Minnaert's geluiden in een modern jasje': </vt:lpstr>
    </vt:vector>
  </TitlesOfParts>
  <Company>Radboud Universiteit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u474122</dc:creator>
  <cp:lastModifiedBy>Kars Verbeek</cp:lastModifiedBy>
  <cp:revision>37</cp:revision>
  <dcterms:created xsi:type="dcterms:W3CDTF">2015-08-31T09:13:03Z</dcterms:created>
  <dcterms:modified xsi:type="dcterms:W3CDTF">2015-12-11T08:58:31Z</dcterms:modified>
</cp:coreProperties>
</file>