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43"/>
  </p:notesMasterIdLst>
  <p:sldIdLst>
    <p:sldId id="274" r:id="rId2"/>
    <p:sldId id="256" r:id="rId3"/>
    <p:sldId id="273" r:id="rId4"/>
    <p:sldId id="275" r:id="rId5"/>
    <p:sldId id="278" r:id="rId6"/>
    <p:sldId id="280" r:id="rId7"/>
    <p:sldId id="279" r:id="rId8"/>
    <p:sldId id="284" r:id="rId9"/>
    <p:sldId id="285" r:id="rId10"/>
    <p:sldId id="286" r:id="rId11"/>
    <p:sldId id="287" r:id="rId12"/>
    <p:sldId id="289" r:id="rId13"/>
    <p:sldId id="290" r:id="rId14"/>
    <p:sldId id="291" r:id="rId15"/>
    <p:sldId id="283" r:id="rId16"/>
    <p:sldId id="293" r:id="rId17"/>
    <p:sldId id="292" r:id="rId18"/>
    <p:sldId id="294" r:id="rId19"/>
    <p:sldId id="296" r:id="rId20"/>
    <p:sldId id="297" r:id="rId21"/>
    <p:sldId id="257" r:id="rId22"/>
    <p:sldId id="277" r:id="rId23"/>
    <p:sldId id="265" r:id="rId24"/>
    <p:sldId id="271" r:id="rId25"/>
    <p:sldId id="276" r:id="rId26"/>
    <p:sldId id="300" r:id="rId27"/>
    <p:sldId id="301" r:id="rId28"/>
    <p:sldId id="302" r:id="rId29"/>
    <p:sldId id="303" r:id="rId30"/>
    <p:sldId id="272" r:id="rId31"/>
    <p:sldId id="264" r:id="rId32"/>
    <p:sldId id="263" r:id="rId33"/>
    <p:sldId id="298" r:id="rId34"/>
    <p:sldId id="299" r:id="rId35"/>
    <p:sldId id="304" r:id="rId36"/>
    <p:sldId id="269" r:id="rId37"/>
    <p:sldId id="266" r:id="rId38"/>
    <p:sldId id="305" r:id="rId39"/>
    <p:sldId id="267" r:id="rId40"/>
    <p:sldId id="306" r:id="rId41"/>
    <p:sldId id="268" r:id="rId42"/>
  </p:sldIdLst>
  <p:sldSz cx="10080625" cy="7559675"/>
  <p:notesSz cx="7559675" cy="10691813"/>
  <p:defaultTextStyle>
    <a:defPPr>
      <a:defRPr lang="en-GB"/>
    </a:defPPr>
    <a:lvl1pPr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1pPr>
    <a:lvl2pPr marL="742950" indent="-28575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3pPr>
    <a:lvl4pPr marL="16002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4pPr>
    <a:lvl5pPr marL="2057400" indent="-228600" algn="l" defTabSz="449263" rtl="0" fontAlgn="base" hangingPunct="0">
      <a:lnSpc>
        <a:spcPct val="93000"/>
      </a:lnSpc>
      <a:spcBef>
        <a:spcPct val="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965" y="245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/>
          </a:p>
        </p:txBody>
      </p:sp>
      <p:sp>
        <p:nvSpPr>
          <p:cNvPr id="2050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1937" cy="400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5200" cy="4808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nl-NL" altLang="nl-NL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hdr"/>
          </p:nvPr>
        </p:nvSpPr>
        <p:spPr bwMode="auto">
          <a:xfrm>
            <a:off x="0" y="0"/>
            <a:ext cx="3278188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DejaVu Sans" charset="0"/>
                <a:cs typeface="DejaVu Sans" charset="0"/>
              </a:defRPr>
            </a:lvl1pPr>
          </a:lstStyle>
          <a:p>
            <a:endParaRPr lang="nl-NL" altLang="nl-NL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/>
          </p:nvPr>
        </p:nvSpPr>
        <p:spPr bwMode="auto">
          <a:xfrm>
            <a:off x="4278313" y="0"/>
            <a:ext cx="3278187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DejaVu Sans" charset="0"/>
                <a:cs typeface="DejaVu Sans" charset="0"/>
              </a:defRPr>
            </a:lvl1pPr>
          </a:lstStyle>
          <a:p>
            <a:endParaRPr lang="nl-NL" altLang="nl-NL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/>
          </p:nvPr>
        </p:nvSpPr>
        <p:spPr bwMode="auto">
          <a:xfrm>
            <a:off x="0" y="10156825"/>
            <a:ext cx="3278188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DejaVu Sans" charset="0"/>
                <a:cs typeface="DejaVu Sans" charset="0"/>
              </a:defRPr>
            </a:lvl1pPr>
          </a:lstStyle>
          <a:p>
            <a:endParaRPr lang="nl-NL" altLang="nl-NL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anose="02020603050405020304" pitchFamily="18" charset="0"/>
                <a:ea typeface="DejaVu Sans" charset="0"/>
                <a:cs typeface="DejaVu Sans" charset="0"/>
              </a:defRPr>
            </a:lvl1pPr>
          </a:lstStyle>
          <a:p>
            <a:fld id="{5EC3646A-E934-464D-9905-B67C8B172183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5613166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anose="02020603050405020304" pitchFamily="18" charset="0"/>
      <a:defRPr sz="1200" kern="1200">
        <a:solidFill>
          <a:srgbClr val="000000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17A7EC88-FC9A-46C9-8AF2-AA4099219057}" type="slidenum">
              <a:rPr lang="nl-NL" altLang="nl-NL"/>
              <a:pPr/>
              <a:t>2</a:t>
            </a:fld>
            <a:endParaRPr lang="nl-NL" altLang="nl-NL"/>
          </a:p>
        </p:txBody>
      </p:sp>
      <p:sp>
        <p:nvSpPr>
          <p:cNvPr id="23553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3554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03899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1E6F5AF-A202-42DC-8FF3-DCE32DAEFDD8}" type="slidenum">
              <a:rPr lang="nl-NL" altLang="nl-NL"/>
              <a:pPr/>
              <a:t>21</a:t>
            </a:fld>
            <a:endParaRPr lang="nl-NL" altLang="nl-NL"/>
          </a:p>
        </p:txBody>
      </p:sp>
      <p:sp>
        <p:nvSpPr>
          <p:cNvPr id="24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647857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51E6F5AF-A202-42DC-8FF3-DCE32DAEFDD8}" type="slidenum">
              <a:rPr lang="nl-NL" altLang="nl-NL"/>
              <a:pPr/>
              <a:t>25</a:t>
            </a:fld>
            <a:endParaRPr lang="nl-NL" altLang="nl-NL"/>
          </a:p>
        </p:txBody>
      </p:sp>
      <p:sp>
        <p:nvSpPr>
          <p:cNvPr id="2457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457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915606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D73E3DB6-3264-4835-A155-9CD77507A571}" type="slidenum">
              <a:rPr lang="nl-NL" altLang="nl-NL"/>
              <a:pPr/>
              <a:t>30</a:t>
            </a:fld>
            <a:endParaRPr lang="nl-NL" altLang="nl-NL"/>
          </a:p>
        </p:txBody>
      </p:sp>
      <p:sp>
        <p:nvSpPr>
          <p:cNvPr id="29697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29698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594366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9E00A30C-BA6D-43AA-9A87-68CD562E61D5}" type="slidenum">
              <a:rPr lang="nl-NL" altLang="nl-NL"/>
              <a:pPr/>
              <a:t>31</a:t>
            </a:fld>
            <a:endParaRPr lang="nl-NL" altLang="nl-NL"/>
          </a:p>
        </p:txBody>
      </p:sp>
      <p:sp>
        <p:nvSpPr>
          <p:cNvPr id="31745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1746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806698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/>
          </p:nvPr>
        </p:nvSpPr>
        <p:spPr>
          <a:ln/>
        </p:spPr>
        <p:txBody>
          <a:bodyPr/>
          <a:lstStyle/>
          <a:p>
            <a:fld id="{6473A72E-D514-4130-8DF2-59C51291C6FA}" type="slidenum">
              <a:rPr lang="nl-NL" altLang="nl-NL"/>
              <a:pPr/>
              <a:t>32</a:t>
            </a:fld>
            <a:endParaRPr lang="nl-NL" altLang="nl-NL"/>
          </a:p>
        </p:txBody>
      </p:sp>
      <p:sp>
        <p:nvSpPr>
          <p:cNvPr id="30721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06488" y="812800"/>
            <a:ext cx="5345112" cy="4008438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0722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755650" y="5078413"/>
            <a:ext cx="6048375" cy="4811712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25206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91DF39C5-5ED9-476B-97A3-D0B7137069E4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01629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1B73D709-B38B-479B-9F89-571FB85CA39B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890438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7304088" y="301625"/>
            <a:ext cx="2266950" cy="6203950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8450" cy="620395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70FF60DE-4D66-4ECA-ACE2-FC56D01F9E16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272923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03238" y="301625"/>
            <a:ext cx="9067800" cy="1258888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0"/>
          </p:nvPr>
        </p:nvSpPr>
        <p:spPr>
          <a:xfrm>
            <a:off x="50323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idx="11"/>
          </p:nvPr>
        </p:nvSpPr>
        <p:spPr>
          <a:xfrm>
            <a:off x="3448050" y="6886575"/>
            <a:ext cx="3192463" cy="517525"/>
          </a:xfrm>
        </p:spPr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idx="12"/>
          </p:nvPr>
        </p:nvSpPr>
        <p:spPr>
          <a:xfrm>
            <a:off x="7227888" y="6886575"/>
            <a:ext cx="2344737" cy="517525"/>
          </a:xfrm>
        </p:spPr>
        <p:txBody>
          <a:bodyPr/>
          <a:lstStyle>
            <a:lvl1pPr>
              <a:defRPr/>
            </a:lvl1pPr>
          </a:lstStyle>
          <a:p>
            <a:fld id="{5A72A499-D3A3-4D68-B957-25632F6CD753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372084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AE4D0E5-1EBD-48D9-B197-00EB3E19B91D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28508311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64466A91-8CF4-4C96-828F-168EAAF465DB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78271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356100" cy="47371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5011738" y="1768475"/>
            <a:ext cx="4357687" cy="47371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F2D1145-E2B4-461E-BEDB-39AD6AC2574C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0099418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0A682488-65FE-4A5B-901A-2B7DFE39CA6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989902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50BBFCE0-F510-4FEC-9D81-A96A37B0F7C8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2188314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AC568944-3C43-4A44-B97F-3B5A90EB0880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3766626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2942F5FD-6B6C-4363-A582-9839FD5FF17F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1704440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nl-NL" alt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/>
            </a:lvl1pPr>
          </a:lstStyle>
          <a:p>
            <a:fld id="{E782A103-8285-4B0B-BE15-4A4054CF21F1}" type="slidenum">
              <a:rPr lang="nl-NL" altLang="nl-NL"/>
              <a:pPr/>
              <a:t>‹nr.›</a:t>
            </a:fld>
            <a:endParaRPr lang="nl-NL" altLang="nl-NL"/>
          </a:p>
        </p:txBody>
      </p:sp>
    </p:spTree>
    <p:extLst>
      <p:ext uri="{BB962C8B-B14F-4D97-AF65-F5344CB8AC3E}">
        <p14:creationId xmlns:p14="http://schemas.microsoft.com/office/powerpoint/2010/main" val="490607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7800" cy="125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l-NL" smtClean="0"/>
              <a:t>Klik om de opmaak van de titeltekst te bewerken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8866187" cy="473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l-NL" smtClean="0"/>
              <a:t>Klik om de opmaak van de overzichtstekst te bewerken</a:t>
            </a:r>
          </a:p>
          <a:p>
            <a:pPr lvl="1"/>
            <a:r>
              <a:rPr lang="en-GB" altLang="nl-NL" smtClean="0"/>
              <a:t>Tweede overzichtsniveau</a:t>
            </a:r>
          </a:p>
          <a:p>
            <a:pPr lvl="2"/>
            <a:r>
              <a:rPr lang="en-GB" altLang="nl-NL" smtClean="0"/>
              <a:t>Derde overzichtsniveau</a:t>
            </a:r>
          </a:p>
          <a:p>
            <a:pPr lvl="3"/>
            <a:r>
              <a:rPr lang="en-GB" altLang="nl-NL" smtClean="0"/>
              <a:t>Vierde overzichtsniveau</a:t>
            </a:r>
          </a:p>
          <a:p>
            <a:pPr lvl="4"/>
            <a:r>
              <a:rPr lang="en-GB" altLang="nl-NL" smtClean="0"/>
              <a:t>Vijfde overzichtsniveau</a:t>
            </a:r>
          </a:p>
          <a:p>
            <a:pPr lvl="4"/>
            <a:r>
              <a:rPr lang="en-GB" altLang="nl-NL" smtClean="0"/>
              <a:t>Zesde overzichtsniveau</a:t>
            </a:r>
          </a:p>
          <a:p>
            <a:pPr lvl="4"/>
            <a:r>
              <a:rPr lang="en-GB" altLang="nl-NL" smtClean="0"/>
              <a:t>Zevende overzichtsniveau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dt"/>
          </p:nvPr>
        </p:nvSpPr>
        <p:spPr bwMode="auto">
          <a:xfrm>
            <a:off x="503238" y="6886575"/>
            <a:ext cx="23447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endParaRPr lang="nl-NL" altLang="nl-NL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ftr"/>
          </p:nvPr>
        </p:nvSpPr>
        <p:spPr bwMode="auto">
          <a:xfrm>
            <a:off x="3448050" y="6886575"/>
            <a:ext cx="31924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endParaRPr lang="nl-NL" altLang="nl-NL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47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000000"/>
                </a:solidFill>
                <a:ea typeface="+mn-ea"/>
                <a:cs typeface="+mn-cs"/>
              </a:defRPr>
            </a:lvl1pPr>
          </a:lstStyle>
          <a:p>
            <a:fld id="{CB9F72DA-8142-49F7-A3E0-0676C326AF02}" type="slidenum">
              <a:rPr lang="nl-NL" altLang="nl-NL"/>
              <a:pPr/>
              <a:t>‹nr.›</a:t>
            </a:fld>
            <a:endParaRPr lang="nl-NL" alt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marL="742950" indent="-28575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Droid Sans" charset="0"/>
          <a:cs typeface="Droid Sans" charset="0"/>
        </a:defRPr>
      </a:lvl2pPr>
      <a:lvl3pPr marL="1143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Droid Sans" charset="0"/>
          <a:cs typeface="Droid Sans" charset="0"/>
        </a:defRPr>
      </a:lvl3pPr>
      <a:lvl4pPr marL="1600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Droid Sans" charset="0"/>
          <a:cs typeface="Droid Sans" charset="0"/>
        </a:defRPr>
      </a:lvl4pPr>
      <a:lvl5pPr marL="20574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Droid Sans" charset="0"/>
          <a:cs typeface="Droid Sans" charset="0"/>
        </a:defRPr>
      </a:lvl5pPr>
      <a:lvl6pPr marL="25146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Droid Sans" charset="0"/>
          <a:cs typeface="Droid Sans" charset="0"/>
        </a:defRPr>
      </a:lvl6pPr>
      <a:lvl7pPr marL="29718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Droid Sans" charset="0"/>
          <a:cs typeface="Droid Sans" charset="0"/>
        </a:defRPr>
      </a:lvl7pPr>
      <a:lvl8pPr marL="34290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Droid Sans" charset="0"/>
          <a:cs typeface="Droid Sans" charset="0"/>
        </a:defRPr>
      </a:lvl8pPr>
      <a:lvl9pPr marL="3886200" indent="-228600" algn="ctr" defTabSz="449263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anose="02020603050405020304" pitchFamily="18" charset="0"/>
        <a:defRPr sz="4400">
          <a:solidFill>
            <a:srgbClr val="000000"/>
          </a:solidFill>
          <a:latin typeface="Arial" panose="020B0604020202020204" pitchFamily="34" charset="0"/>
          <a:ea typeface="Droid Sans" charset="0"/>
          <a:cs typeface="Droid Sans" charset="0"/>
        </a:defRPr>
      </a:lvl9pPr>
    </p:titleStyle>
    <p:bodyStyle>
      <a:lvl1pPr marL="342900" indent="-342900" algn="l" defTabSz="449263" rtl="0" fontAlgn="base" hangingPunct="0">
        <a:lnSpc>
          <a:spcPct val="93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anose="02020603050405020304" pitchFamily="18" charset="0"/>
        <a:defRPr sz="32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anose="02020603050405020304" pitchFamily="18" charset="0"/>
        <a:defRPr sz="2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49263" rtl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anose="02020603050405020304" pitchFamily="18" charset="0"/>
        <a:defRPr sz="24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49263" rtl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49263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anose="02020603050405020304" pitchFamily="18" charset="0"/>
        <a:defRPr sz="20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hyperlink" Target="https://youtu.be/DGu1YQ90SR4?t=506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ZEV4KJBJvEg?t=125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hyperlink" Target="https://youtu.be/DGu1YQ90SR4?t=487" TargetMode="Externa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s://youtu.be/kQ_bjQASGGo?t=38" TargetMode="Externa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gif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DGu1YQ90SR4?t=15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err="1" smtClean="0"/>
              <a:t>Röntgenstraling</a:t>
            </a:r>
            <a:endParaRPr lang="nl-NL" b="1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err="1"/>
              <a:t>e</a:t>
            </a:r>
            <a:r>
              <a:rPr lang="en-US" b="1" dirty="0" err="1" smtClean="0"/>
              <a:t>en</a:t>
            </a:r>
            <a:r>
              <a:rPr lang="en-US" b="1" dirty="0" smtClean="0"/>
              <a:t> </a:t>
            </a:r>
            <a:r>
              <a:rPr lang="en-US" b="1" dirty="0" err="1" smtClean="0"/>
              <a:t>ontdekking</a:t>
            </a:r>
            <a:r>
              <a:rPr lang="en-US" b="1" dirty="0" smtClean="0"/>
              <a:t> van </a:t>
            </a:r>
            <a:r>
              <a:rPr lang="en-US" b="1" dirty="0" err="1" smtClean="0"/>
              <a:t>levensbelang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4205385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Wetenschapper</a:t>
            </a:r>
            <a:endParaRPr lang="nl-NL" sz="6000" b="1" dirty="0"/>
          </a:p>
        </p:txBody>
      </p:sp>
      <p:pic>
        <p:nvPicPr>
          <p:cNvPr id="12290" name="Picture 2" descr="Gerelateerde afbeeld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3809">
            <a:off x="751921" y="297169"/>
            <a:ext cx="4697719" cy="652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Afbeeldingsresultaat voor pat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944" y="1691605"/>
            <a:ext cx="7607920" cy="507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4450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Wetenschapper</a:t>
            </a:r>
            <a:endParaRPr lang="nl-NL" sz="6000" b="1" dirty="0"/>
          </a:p>
        </p:txBody>
      </p:sp>
      <p:pic>
        <p:nvPicPr>
          <p:cNvPr id="12290" name="Picture 2" descr="Gerelateerde afbeeld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3809">
            <a:off x="751921" y="297169"/>
            <a:ext cx="4697719" cy="652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Afbeeldingsresultaat voor pat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944" y="1691605"/>
            <a:ext cx="7607920" cy="507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Gerelateerde afbeeld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7743">
            <a:off x="3976142" y="53473"/>
            <a:ext cx="5976661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98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Wetenschapper</a:t>
            </a:r>
            <a:endParaRPr lang="nl-NL" sz="6000" b="1" dirty="0"/>
          </a:p>
        </p:txBody>
      </p:sp>
      <p:pic>
        <p:nvPicPr>
          <p:cNvPr id="12290" name="Picture 2" descr="Gerelateerde afbeeld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3809">
            <a:off x="751921" y="297169"/>
            <a:ext cx="4697719" cy="652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Afbeeldingsresultaat voor pat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944" y="1691605"/>
            <a:ext cx="7607920" cy="507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Gerelateerde afbeeld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7743">
            <a:off x="3976142" y="53473"/>
            <a:ext cx="5976661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Afbeeldingsresultaat voor pat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366" y="1115541"/>
            <a:ext cx="5353050" cy="693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0398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Wetenschapper</a:t>
            </a:r>
            <a:endParaRPr lang="nl-NL" sz="6000" b="1" dirty="0"/>
          </a:p>
        </p:txBody>
      </p:sp>
      <p:pic>
        <p:nvPicPr>
          <p:cNvPr id="12290" name="Picture 2" descr="Gerelateerde afbeeld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3809">
            <a:off x="751921" y="297169"/>
            <a:ext cx="4697719" cy="652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Afbeeldingsresultaat voor pat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944" y="1691605"/>
            <a:ext cx="7607920" cy="5074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Gerelateerde afbeeld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07743">
            <a:off x="3976142" y="53473"/>
            <a:ext cx="5976661" cy="5976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Afbeeldingsresultaat voor patent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1366" y="1115541"/>
            <a:ext cx="5353050" cy="693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Gerelateerde afbeeldi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984" y="107429"/>
            <a:ext cx="5032902" cy="7394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2216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Wetenschapper</a:t>
            </a:r>
            <a:endParaRPr lang="nl-NL" sz="6000" b="1" dirty="0"/>
          </a:p>
        </p:txBody>
      </p:sp>
      <p:pic>
        <p:nvPicPr>
          <p:cNvPr id="17412" name="Picture 4" descr="Afbeeldingsresultaat voor first nobel prize in physic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327" y="1763613"/>
            <a:ext cx="8627621" cy="54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294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Kijken</a:t>
            </a:r>
            <a:endParaRPr lang="nl-NL" sz="6000" b="1" dirty="0"/>
          </a:p>
        </p:txBody>
      </p:sp>
      <p:pic>
        <p:nvPicPr>
          <p:cNvPr id="6146" name="Picture 2" descr="De anatomische les van Dr. Nicolaes Tulp, door Rembrandt uit 1636 (collectie Mauritshuis).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254" y="1537062"/>
            <a:ext cx="9172784" cy="547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48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4" name="Picture 8" descr="Afbeeldingsresultaat voor rontgenafdeling 19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4" y="1403573"/>
            <a:ext cx="3672160" cy="520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/>
              <a:t>…</a:t>
            </a:r>
            <a:r>
              <a:rPr lang="en-US" sz="6000" b="1" dirty="0" err="1" smtClean="0"/>
              <a:t>zonder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snijden</a:t>
            </a:r>
            <a:endParaRPr lang="nl-NL" sz="6000" b="1" dirty="0"/>
          </a:p>
        </p:txBody>
      </p:sp>
      <p:pic>
        <p:nvPicPr>
          <p:cNvPr id="19462" name="Picture 6" descr="Afbeeldingsresultaat voor rontgenafdeling 19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4288" y="2555701"/>
            <a:ext cx="4952075" cy="365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3721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Onfatsoenlijk</a:t>
            </a:r>
            <a:endParaRPr lang="nl-NL" sz="6000" b="1" dirty="0"/>
          </a:p>
        </p:txBody>
      </p:sp>
      <p:pic>
        <p:nvPicPr>
          <p:cNvPr id="20482" name="Picture 2" descr="Afbeeldingsresultaat voor rontgenapparaat kermis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896" y="1619597"/>
            <a:ext cx="7632848" cy="5533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423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8" name="Picture 4" descr="http://adammunich.com/wp-content/uploads/2012/12/occultism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632" y="251445"/>
            <a:ext cx="3672408" cy="4825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10" name="Picture 6" descr="http://adammunich.com/wp-content/uploads/2012/12/robert_houd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88" y="107429"/>
            <a:ext cx="3838113" cy="5760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/>
              <a:t>Hype</a:t>
            </a:r>
            <a:endParaRPr lang="nl-NL" sz="6000" b="1" dirty="0"/>
          </a:p>
        </p:txBody>
      </p:sp>
      <p:pic>
        <p:nvPicPr>
          <p:cNvPr id="21506" name="Picture 2" descr="http://adammunich.com/wp-content/uploads/2012/12/rad_1898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4008" y="4934087"/>
            <a:ext cx="5040560" cy="2598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8812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Wie</a:t>
            </a:r>
            <a:r>
              <a:rPr lang="en-US" sz="6000" b="1" dirty="0" smtClean="0"/>
              <a:t> de </a:t>
            </a:r>
            <a:r>
              <a:rPr lang="en-US" sz="6000" b="1" dirty="0" err="1" smtClean="0"/>
              <a:t>schoen</a:t>
            </a:r>
            <a:r>
              <a:rPr lang="en-US" sz="6000" b="1" dirty="0" smtClean="0"/>
              <a:t> past…</a:t>
            </a:r>
            <a:endParaRPr lang="nl-NL" sz="60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848" y="4283893"/>
            <a:ext cx="4910478" cy="3146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6416" y="1835621"/>
            <a:ext cx="3992562" cy="5400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0" y="1403573"/>
            <a:ext cx="3709952" cy="3049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77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70975" cy="1262063"/>
          </a:xfrm>
          <a:ln/>
        </p:spPr>
        <p:txBody>
          <a:bodyPr tIns="5292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nl-NL" sz="6000" b="1" dirty="0" smtClean="0"/>
              <a:t>Wilhelm </a:t>
            </a:r>
            <a:r>
              <a:rPr lang="en-US" altLang="nl-NL" sz="6000" b="1" dirty="0" err="1" smtClean="0"/>
              <a:t>Röntgen</a:t>
            </a:r>
            <a:endParaRPr lang="nl-NL" altLang="nl-NL" sz="6000" b="1" dirty="0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503238" y="1812925"/>
            <a:ext cx="8869362" cy="43862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nl-NL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7662" y="1563688"/>
            <a:ext cx="4100513" cy="575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Kathode-straalbuis</a:t>
            </a:r>
            <a:endParaRPr lang="nl-NL" sz="6000" b="1" dirty="0"/>
          </a:p>
        </p:txBody>
      </p:sp>
      <p:pic>
        <p:nvPicPr>
          <p:cNvPr id="4" name="Picture 2" descr="Gerelateerde afbeel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2040" y="1403573"/>
            <a:ext cx="5024558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4984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70975" cy="1262063"/>
          </a:xfrm>
          <a:ln/>
        </p:spPr>
        <p:txBody>
          <a:bodyPr tIns="5292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nl-NL" altLang="nl-NL" sz="6000" b="1"/>
              <a:t>X-stralen</a:t>
            </a: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394" y="2051645"/>
            <a:ext cx="8728662" cy="439248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6000" b="1" dirty="0" smtClean="0"/>
              <a:t>In het atoom</a:t>
            </a:r>
            <a:endParaRPr lang="nl-NL" sz="6000" b="1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199" y="1691605"/>
            <a:ext cx="7693504" cy="495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19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Remstraling</a:t>
            </a:r>
            <a:endParaRPr lang="nl-NL" sz="6000" b="1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46" y="1835621"/>
            <a:ext cx="7682384" cy="495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53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6000" b="1" dirty="0" smtClean="0">
                <a:latin typeface="+mn-lt"/>
              </a:rPr>
              <a:t>Röntgenstraling</a:t>
            </a:r>
            <a:endParaRPr lang="nl-NL" sz="6000" b="1" dirty="0">
              <a:latin typeface="+mn-lt"/>
            </a:endParaRPr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84015" y="1763613"/>
            <a:ext cx="6906246" cy="518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411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70975" cy="1262063"/>
          </a:xfrm>
          <a:ln/>
        </p:spPr>
        <p:txBody>
          <a:bodyPr tIns="5292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nl-NL" altLang="nl-NL" sz="6000" b="1"/>
              <a:t>X-stralen</a:t>
            </a:r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43" y="2195661"/>
            <a:ext cx="9886564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22948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/>
              <a:t>EM-</a:t>
            </a:r>
            <a:r>
              <a:rPr lang="en-US" sz="6000" b="1" dirty="0" err="1" smtClean="0"/>
              <a:t>straling</a:t>
            </a:r>
            <a:endParaRPr lang="nl-NL" sz="6000" b="1" dirty="0"/>
          </a:p>
        </p:txBody>
      </p:sp>
      <p:pic>
        <p:nvPicPr>
          <p:cNvPr id="28674" name="Picture 2" descr="Afbeeldingsresultaat voor elektromagnetisch spectru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6" y="1560513"/>
            <a:ext cx="9217024" cy="5242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2485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Schade</a:t>
            </a:r>
            <a:endParaRPr lang="nl-NL" sz="6000" b="1" dirty="0"/>
          </a:p>
        </p:txBody>
      </p:sp>
      <p:pic>
        <p:nvPicPr>
          <p:cNvPr id="29700" name="Picture 4" descr="Afbeeldingsresultaat voor x ray bur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893" y="1403573"/>
            <a:ext cx="3889002" cy="5213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704" name="Picture 8" descr="Gerelateerde afbeeld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9565" y="2572716"/>
            <a:ext cx="4320480" cy="287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6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Beschermen</a:t>
            </a:r>
            <a:endParaRPr lang="nl-NL" sz="6000" b="1" dirty="0"/>
          </a:p>
        </p:txBody>
      </p:sp>
      <p:pic>
        <p:nvPicPr>
          <p:cNvPr id="3" name="Picture 6" descr="Afbeeldingsresultaat voor x ray protective suit 19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1559137"/>
            <a:ext cx="5259269" cy="3878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 descr="Afbeeldingsresultaat voor rontgenafdeling 19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0312" y="3851845"/>
            <a:ext cx="4674096" cy="3528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8840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Behandelen</a:t>
            </a:r>
            <a:endParaRPr lang="nl-NL" sz="6000" b="1" dirty="0"/>
          </a:p>
        </p:txBody>
      </p:sp>
      <p:pic>
        <p:nvPicPr>
          <p:cNvPr id="32770" name="Picture 2" descr="Gerelateerde afbeel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400" y="1854201"/>
            <a:ext cx="8295476" cy="622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4" descr="Afbeeldingsresultaat voor emil grubbe"/>
          <p:cNvSpPr>
            <a:spLocks noChangeAspect="1" noChangeArrowheads="1"/>
          </p:cNvSpPr>
          <p:nvPr/>
        </p:nvSpPr>
        <p:spPr bwMode="auto">
          <a:xfrm>
            <a:off x="808038" y="301625"/>
            <a:ext cx="2576090" cy="2576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4" name="AutoShape 6" descr="Afbeeldingsresultaat voor emil grubb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32776" name="Picture 8" descr="Afbeeldingsresultaat voor emil grubb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6898" y="4355901"/>
            <a:ext cx="4320480" cy="5043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435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Laboratorium</a:t>
            </a:r>
            <a:r>
              <a:rPr lang="en-US" sz="6000" b="1" dirty="0" smtClean="0"/>
              <a:t> </a:t>
            </a:r>
            <a:r>
              <a:rPr lang="en-US" sz="6000" b="1" dirty="0" err="1" smtClean="0"/>
              <a:t>Würzburg</a:t>
            </a:r>
            <a:endParaRPr lang="nl-NL" sz="6000" b="1" dirty="0"/>
          </a:p>
        </p:txBody>
      </p:sp>
      <p:pic>
        <p:nvPicPr>
          <p:cNvPr id="1026" name="Picture 2" descr="https://upload.wikimedia.org/wikipedia/commons/d/d2/Room_where_R%C3%B6ntgen_found_x-ray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07" y="1560513"/>
            <a:ext cx="7521662" cy="57980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3797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Afbeeldingsresultaat voor rontgenafdeling 19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2440" y="1563688"/>
            <a:ext cx="4427711" cy="3776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217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70975" cy="1262063"/>
          </a:xfrm>
          <a:ln/>
        </p:spPr>
        <p:txBody>
          <a:bodyPr tIns="5292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altLang="nl-NL" sz="6000" b="1" dirty="0" err="1" smtClean="0"/>
              <a:t>Bevolkingsonderzoek</a:t>
            </a:r>
            <a:endParaRPr lang="nl-NL" altLang="nl-NL" sz="6000" b="1" dirty="0"/>
          </a:p>
        </p:txBody>
      </p:sp>
      <p:pic>
        <p:nvPicPr>
          <p:cNvPr id="2" name="Afbeelding 1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506538"/>
            <a:ext cx="4600109" cy="3281411"/>
          </a:xfrm>
          <a:prstGeom prst="rect">
            <a:avLst/>
          </a:prstGeom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6096" y="4215568"/>
            <a:ext cx="4320480" cy="333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8799700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70975" cy="1262063"/>
          </a:xfrm>
          <a:ln/>
        </p:spPr>
        <p:txBody>
          <a:bodyPr tIns="5292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nl-NL" altLang="nl-NL" sz="6000" b="1"/>
              <a:t>Petite Curie</a:t>
            </a:r>
          </a:p>
        </p:txBody>
      </p:sp>
      <p:pic>
        <p:nvPicPr>
          <p:cNvPr id="11266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1475581"/>
            <a:ext cx="6209829" cy="3873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6296" y="4499917"/>
            <a:ext cx="4874519" cy="2912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Grp="1" noChangeArrowheads="1"/>
          </p:cNvSpPr>
          <p:nvPr>
            <p:ph type="title"/>
          </p:nvPr>
        </p:nvSpPr>
        <p:spPr>
          <a:xfrm>
            <a:off x="503238" y="301625"/>
            <a:ext cx="9070975" cy="1262063"/>
          </a:xfrm>
          <a:ln/>
        </p:spPr>
        <p:txBody>
          <a:bodyPr tIns="52920"/>
          <a:lstStyle/>
          <a:p>
            <a: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nl-NL" altLang="nl-NL" sz="6000" b="1"/>
              <a:t>Petite Curie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264" y="1376395"/>
            <a:ext cx="5132952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7652" name="Picture 4" descr="Gerelateerde afbeeld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3660" y="4691550"/>
            <a:ext cx="4870130" cy="3488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https://infirmieres.files.wordpress.com/2015/06/pcurie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6929" y="1878466"/>
            <a:ext cx="4419366" cy="3176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/>
              <a:t>Nog </a:t>
            </a:r>
            <a:r>
              <a:rPr lang="en-US" sz="6000" b="1" dirty="0" err="1" smtClean="0"/>
              <a:t>sneller</a:t>
            </a:r>
            <a:r>
              <a:rPr lang="en-US" sz="6000" b="1" dirty="0" smtClean="0"/>
              <a:t>…</a:t>
            </a:r>
            <a:endParaRPr lang="nl-NL" sz="6000" b="1" dirty="0"/>
          </a:p>
        </p:txBody>
      </p:sp>
      <p:pic>
        <p:nvPicPr>
          <p:cNvPr id="25602" name="Picture 2" descr="https://www.carestream.com/blog/wp-content/uploads/2014/11/WWI_Rad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341" y="2051645"/>
            <a:ext cx="8087594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1972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Douane</a:t>
            </a:r>
            <a:endParaRPr lang="nl-NL" sz="6000" b="1" dirty="0"/>
          </a:p>
        </p:txBody>
      </p:sp>
      <p:pic>
        <p:nvPicPr>
          <p:cNvPr id="26626" name="Picture 2" descr="http://adammunich.com/wp-content/uploads/2012/12/douane_rayons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68" y="1619597"/>
            <a:ext cx="4857750" cy="3438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Afbeeldingsresultaat voor history x rays custom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6336" y="2339677"/>
            <a:ext cx="4473531" cy="4522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16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6000" b="1" smtClean="0"/>
              <a:t>Röntgendiagnostiek</a:t>
            </a:r>
            <a:endParaRPr lang="nl-NL" sz="6000" b="1" dirty="0"/>
          </a:p>
        </p:txBody>
      </p:sp>
      <p:pic>
        <p:nvPicPr>
          <p:cNvPr id="33794" name="Picture 2" descr="Afbeeldingsresultaat voor rontgenfot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1579539"/>
            <a:ext cx="4392488" cy="3279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796" name="Picture 4" descr="Afbeeldingsresultaat voor rontgenfoto tand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054" y="3851845"/>
            <a:ext cx="4683409" cy="354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413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6000" b="1" dirty="0" smtClean="0"/>
              <a:t>Röntgendiagnostiek</a:t>
            </a:r>
            <a:endParaRPr lang="nl-NL" sz="6000" b="1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38" y="2051645"/>
            <a:ext cx="9375000" cy="4500000"/>
          </a:xfrm>
        </p:spPr>
      </p:pic>
    </p:spTree>
    <p:extLst>
      <p:ext uri="{BB962C8B-B14F-4D97-AF65-F5344CB8AC3E}">
        <p14:creationId xmlns:p14="http://schemas.microsoft.com/office/powerpoint/2010/main" val="111245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6000" b="1" dirty="0" smtClean="0"/>
              <a:t>Röntgendiagnostiek</a:t>
            </a:r>
            <a:endParaRPr lang="nl-NL" sz="6000" b="1" dirty="0"/>
          </a:p>
        </p:txBody>
      </p:sp>
      <p:pic>
        <p:nvPicPr>
          <p:cNvPr id="1026" name="Picture 2" descr="http://s3.natuurkunde.nl/content_files/files/1438/original/supportBinaryFiles_referenceId_6_supportId_764284?1410262859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848" y="2267669"/>
            <a:ext cx="10141972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6855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6000" b="1" dirty="0" smtClean="0"/>
              <a:t>CT-scan</a:t>
            </a:r>
            <a:endParaRPr lang="nl-NL" sz="6000" b="1" dirty="0"/>
          </a:p>
        </p:txBody>
      </p:sp>
      <p:pic>
        <p:nvPicPr>
          <p:cNvPr id="34820" name="Picture 4" descr="Afbeeldingsresultaat voor ct sc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690" y="1587841"/>
            <a:ext cx="8064896" cy="529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4347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6000" b="1" dirty="0" smtClean="0"/>
              <a:t>CT-scan</a:t>
            </a:r>
            <a:endParaRPr lang="nl-NL" sz="6000" b="1" dirty="0"/>
          </a:p>
        </p:txBody>
      </p:sp>
      <p:pic>
        <p:nvPicPr>
          <p:cNvPr id="34818" name="Picture 2" descr="Afbeeldingsresultaat voor ct scan werking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4" y="1560513"/>
            <a:ext cx="5272847" cy="558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5616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smtClean="0"/>
              <a:t>Per </a:t>
            </a:r>
            <a:r>
              <a:rPr lang="en-US" sz="6000" b="1" dirty="0" err="1" smtClean="0"/>
              <a:t>ongeluk</a:t>
            </a:r>
            <a:endParaRPr lang="nl-NL" sz="6000" b="1" dirty="0"/>
          </a:p>
        </p:txBody>
      </p:sp>
      <p:pic>
        <p:nvPicPr>
          <p:cNvPr id="2050" name="Picture 2" descr="https://assets.catawiki.nl/assets/2016/12/20/3/9/6/3963ed10-c6c5-11e6-9e6b-5907e9b36d79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0754" y="1691605"/>
            <a:ext cx="6912768" cy="5490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58709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6000" b="1" dirty="0" smtClean="0"/>
              <a:t>CT-scan</a:t>
            </a:r>
            <a:endParaRPr lang="nl-NL" sz="6000" b="1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392" y="2773471"/>
            <a:ext cx="4175875" cy="3180952"/>
          </a:xfrm>
          <a:prstGeom prst="rect">
            <a:avLst/>
          </a:prstGeom>
        </p:spPr>
      </p:pic>
      <p:pic>
        <p:nvPicPr>
          <p:cNvPr id="34818" name="Picture 2" descr="Afbeeldingsresultaat voor ct scan werking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4" y="1560513"/>
            <a:ext cx="5272847" cy="5589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8107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z="6000" b="1" dirty="0" smtClean="0"/>
              <a:t>CT 3D</a:t>
            </a:r>
            <a:endParaRPr lang="nl-NL" sz="6000" b="1" dirty="0"/>
          </a:p>
        </p:txBody>
      </p:sp>
      <p:pic>
        <p:nvPicPr>
          <p:cNvPr id="35842" name="Picture 2" descr="Afbeeldingsresultaat voor ct scan 3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5892" y="1763613"/>
            <a:ext cx="7422491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82588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Uitproberen</a:t>
            </a:r>
            <a:endParaRPr lang="nl-NL" sz="6000" b="1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84" y="1475581"/>
            <a:ext cx="5419242" cy="4737100"/>
          </a:xfrm>
        </p:spPr>
      </p:pic>
    </p:spTree>
    <p:extLst>
      <p:ext uri="{BB962C8B-B14F-4D97-AF65-F5344CB8AC3E}">
        <p14:creationId xmlns:p14="http://schemas.microsoft.com/office/powerpoint/2010/main" val="3481631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Uitproberen</a:t>
            </a:r>
            <a:endParaRPr lang="nl-NL" sz="6000" b="1" dirty="0"/>
          </a:p>
        </p:txBody>
      </p:sp>
      <p:pic>
        <p:nvPicPr>
          <p:cNvPr id="5" name="Tijdelijke aanduiding voor inhoud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84" y="1475581"/>
            <a:ext cx="5419242" cy="4737100"/>
          </a:xfrm>
        </p:spPr>
      </p:pic>
      <p:pic>
        <p:nvPicPr>
          <p:cNvPr id="4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2542" y="1331565"/>
            <a:ext cx="4104456" cy="6097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0871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Uitproberen</a:t>
            </a:r>
            <a:endParaRPr lang="nl-NL" sz="6000" b="1" dirty="0"/>
          </a:p>
        </p:txBody>
      </p:sp>
      <p:pic>
        <p:nvPicPr>
          <p:cNvPr id="4100" name="Picture 4" descr="Gerelateerde afbeeld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8943" y="1979637"/>
            <a:ext cx="8176389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824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Wetenschapper</a:t>
            </a:r>
            <a:endParaRPr lang="nl-NL" sz="6000" b="1" dirty="0"/>
          </a:p>
        </p:txBody>
      </p:sp>
      <p:pic>
        <p:nvPicPr>
          <p:cNvPr id="11266" name="Picture 2" descr="Afbeeldingsresultaat voor Ã¼ber eine neue art von strahle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5841" y="1403573"/>
            <a:ext cx="4142594" cy="6017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462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b="1" dirty="0" err="1" smtClean="0"/>
              <a:t>Wetenschapper</a:t>
            </a:r>
            <a:endParaRPr lang="nl-NL" sz="6000" b="1" dirty="0"/>
          </a:p>
        </p:txBody>
      </p:sp>
      <p:pic>
        <p:nvPicPr>
          <p:cNvPr id="12290" name="Picture 2" descr="Gerelateerde afbeeldin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03809">
            <a:off x="751921" y="297169"/>
            <a:ext cx="4697719" cy="652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491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antoorthema">
  <a:themeElements>
    <a:clrScheme name="Kantoorthem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thema">
      <a:majorFont>
        <a:latin typeface="Arial"/>
        <a:ea typeface="Droid Sans"/>
        <a:cs typeface="Droid Sans"/>
      </a:majorFont>
      <a:minorFont>
        <a:latin typeface="Arial"/>
        <a:ea typeface="Droid Sans"/>
        <a:cs typeface="Droid Sans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nl-NL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anose="02020603050405020304" pitchFamily="18" charset="0"/>
          <a:buNone/>
          <a:tabLst/>
          <a:defRPr kumimoji="0" lang="en-GB" altLang="nl-NL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Kantoorthem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Kantoorthema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Kantoorthema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37486</TotalTime>
  <Words>67</Words>
  <Application>Microsoft Office PowerPoint</Application>
  <PresentationFormat>Aangepast</PresentationFormat>
  <Paragraphs>48</Paragraphs>
  <Slides>41</Slides>
  <Notes>6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41</vt:i4>
      </vt:variant>
    </vt:vector>
  </HeadingPairs>
  <TitlesOfParts>
    <vt:vector size="46" baseType="lpstr">
      <vt:lpstr>Arial</vt:lpstr>
      <vt:lpstr>DejaVu Sans</vt:lpstr>
      <vt:lpstr>Droid Sans</vt:lpstr>
      <vt:lpstr>Times New Roman</vt:lpstr>
      <vt:lpstr>Kantoorthema</vt:lpstr>
      <vt:lpstr>Röntgenstraling</vt:lpstr>
      <vt:lpstr>Wilhelm Röntgen</vt:lpstr>
      <vt:lpstr>Laboratorium Würzburg</vt:lpstr>
      <vt:lpstr>Per ongeluk</vt:lpstr>
      <vt:lpstr>Uitproberen</vt:lpstr>
      <vt:lpstr>Uitproberen</vt:lpstr>
      <vt:lpstr>Uitproberen</vt:lpstr>
      <vt:lpstr>Wetenschapper</vt:lpstr>
      <vt:lpstr>Wetenschapper</vt:lpstr>
      <vt:lpstr>Wetenschapper</vt:lpstr>
      <vt:lpstr>Wetenschapper</vt:lpstr>
      <vt:lpstr>Wetenschapper</vt:lpstr>
      <vt:lpstr>Wetenschapper</vt:lpstr>
      <vt:lpstr>Wetenschapper</vt:lpstr>
      <vt:lpstr>Kijken</vt:lpstr>
      <vt:lpstr>…zonder snijden</vt:lpstr>
      <vt:lpstr>Onfatsoenlijk</vt:lpstr>
      <vt:lpstr>Hype</vt:lpstr>
      <vt:lpstr>Wie de schoen past…</vt:lpstr>
      <vt:lpstr>Kathode-straalbuis</vt:lpstr>
      <vt:lpstr>X-stralen</vt:lpstr>
      <vt:lpstr>In het atoom</vt:lpstr>
      <vt:lpstr>Remstraling</vt:lpstr>
      <vt:lpstr>Röntgenstraling</vt:lpstr>
      <vt:lpstr>X-stralen</vt:lpstr>
      <vt:lpstr>EM-straling</vt:lpstr>
      <vt:lpstr>Schade</vt:lpstr>
      <vt:lpstr>Beschermen</vt:lpstr>
      <vt:lpstr>Behandelen</vt:lpstr>
      <vt:lpstr>Bevolkingsonderzoek</vt:lpstr>
      <vt:lpstr>Petite Curie</vt:lpstr>
      <vt:lpstr>Petite Curie</vt:lpstr>
      <vt:lpstr>Nog sneller…</vt:lpstr>
      <vt:lpstr>Douane</vt:lpstr>
      <vt:lpstr>Röntgendiagnostiek</vt:lpstr>
      <vt:lpstr>Röntgendiagnostiek</vt:lpstr>
      <vt:lpstr>Röntgendiagnostiek</vt:lpstr>
      <vt:lpstr>CT-scan</vt:lpstr>
      <vt:lpstr>CT-scan</vt:lpstr>
      <vt:lpstr>CT-scan</vt:lpstr>
      <vt:lpstr>CT 3D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X-stralen</dc:title>
  <dc:creator>Anke Vermeulen</dc:creator>
  <cp:lastModifiedBy>Anke Vermeulen</cp:lastModifiedBy>
  <cp:revision>43</cp:revision>
  <cp:lastPrinted>1601-01-01T00:00:00Z</cp:lastPrinted>
  <dcterms:created xsi:type="dcterms:W3CDTF">2014-05-14T08:45:38Z</dcterms:created>
  <dcterms:modified xsi:type="dcterms:W3CDTF">2018-10-09T08:15:46Z</dcterms:modified>
</cp:coreProperties>
</file>