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6" r:id="rId3"/>
    <p:sldId id="269" r:id="rId4"/>
    <p:sldId id="277" r:id="rId5"/>
    <p:sldId id="272" r:id="rId6"/>
    <p:sldId id="257" r:id="rId7"/>
    <p:sldId id="258" r:id="rId8"/>
    <p:sldId id="259" r:id="rId9"/>
    <p:sldId id="267" r:id="rId10"/>
    <p:sldId id="278" r:id="rId11"/>
    <p:sldId id="268" r:id="rId12"/>
    <p:sldId id="260" r:id="rId13"/>
    <p:sldId id="271" r:id="rId14"/>
    <p:sldId id="275" r:id="rId15"/>
    <p:sldId id="261" r:id="rId16"/>
    <p:sldId id="262" r:id="rId17"/>
    <p:sldId id="276" r:id="rId18"/>
    <p:sldId id="263" r:id="rId19"/>
    <p:sldId id="265" r:id="rId20"/>
    <p:sldId id="273" r:id="rId21"/>
  </p:sldIdLst>
  <p:sldSz cx="14630400" cy="8229600"/>
  <p:notesSz cx="8229600" cy="14630400"/>
  <p:embeddedFontLst>
    <p:embeddedFont>
      <p:font typeface="Host Grotesk Medium" panose="020B0604020202020204" charset="0"/>
      <p:regular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9157FA-B394-40CA-8832-202BE3095985}" v="3" dt="2025-12-13T07:10:51.4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s van Loon" userId="bd0b5ad7-9fbe-4593-afe8-04aeb06b54e3" providerId="ADAL" clId="{6FC0493F-0954-462B-BBEF-6347F76869EC}"/>
    <pc:docChg chg="addSld modSld">
      <pc:chgData name="Mats van Loon" userId="bd0b5ad7-9fbe-4593-afe8-04aeb06b54e3" providerId="ADAL" clId="{6FC0493F-0954-462B-BBEF-6347F76869EC}" dt="2025-12-12T15:46:33.790" v="4" actId="1076"/>
      <pc:docMkLst>
        <pc:docMk/>
      </pc:docMkLst>
      <pc:sldChg chg="addSp modSp new mod">
        <pc:chgData name="Mats van Loon" userId="bd0b5ad7-9fbe-4593-afe8-04aeb06b54e3" providerId="ADAL" clId="{6FC0493F-0954-462B-BBEF-6347F76869EC}" dt="2025-12-12T15:46:33.790" v="4" actId="1076"/>
        <pc:sldMkLst>
          <pc:docMk/>
          <pc:sldMk cId="1115115021" sldId="278"/>
        </pc:sldMkLst>
        <pc:picChg chg="add mod">
          <ac:chgData name="Mats van Loon" userId="bd0b5ad7-9fbe-4593-afe8-04aeb06b54e3" providerId="ADAL" clId="{6FC0493F-0954-462B-BBEF-6347F76869EC}" dt="2025-12-12T15:46:33.790" v="4" actId="1076"/>
          <ac:picMkLst>
            <pc:docMk/>
            <pc:sldMk cId="1115115021" sldId="278"/>
            <ac:picMk id="2" creationId="{B8C597FD-3375-B7D9-E536-D51E380325FB}"/>
          </ac:picMkLst>
        </pc:picChg>
      </pc:sldChg>
    </pc:docChg>
  </pc:docChgLst>
  <pc:docChgLst>
    <pc:chgData name="Mats van Loon" userId="bd0b5ad7-9fbe-4593-afe8-04aeb06b54e3" providerId="ADAL" clId="{B04E6BDC-334F-415F-BF1E-E9C6406FBD16}"/>
    <pc:docChg chg="undo custSel addSld delSld modSld sldOrd">
      <pc:chgData name="Mats van Loon" userId="bd0b5ad7-9fbe-4593-afe8-04aeb06b54e3" providerId="ADAL" clId="{B04E6BDC-334F-415F-BF1E-E9C6406FBD16}" dt="2025-12-11T18:50:58.880" v="1905" actId="9405"/>
      <pc:docMkLst>
        <pc:docMk/>
      </pc:docMkLst>
      <pc:sldChg chg="addSp modSp mod">
        <pc:chgData name="Mats van Loon" userId="bd0b5ad7-9fbe-4593-afe8-04aeb06b54e3" providerId="ADAL" clId="{B04E6BDC-334F-415F-BF1E-E9C6406FBD16}" dt="2025-12-11T18:50:58.880" v="1905" actId="9405"/>
        <pc:sldMkLst>
          <pc:docMk/>
          <pc:sldMk cId="1327765498" sldId="272"/>
        </pc:sldMkLst>
        <pc:picChg chg="mod">
          <ac:chgData name="Mats van Loon" userId="bd0b5ad7-9fbe-4593-afe8-04aeb06b54e3" providerId="ADAL" clId="{B04E6BDC-334F-415F-BF1E-E9C6406FBD16}" dt="2025-12-11T18:50:22.965" v="1904" actId="207"/>
          <ac:picMkLst>
            <pc:docMk/>
            <pc:sldMk cId="1327765498" sldId="272"/>
            <ac:picMk id="3" creationId="{B690F16B-9B10-6B5F-86DB-8977E27189E2}"/>
          </ac:picMkLst>
        </pc:picChg>
        <pc:inkChg chg="add">
          <ac:chgData name="Mats van Loon" userId="bd0b5ad7-9fbe-4593-afe8-04aeb06b54e3" providerId="ADAL" clId="{B04E6BDC-334F-415F-BF1E-E9C6406FBD16}" dt="2025-12-11T18:50:58.880" v="1905" actId="9405"/>
          <ac:inkMkLst>
            <pc:docMk/>
            <pc:sldMk cId="1327765498" sldId="272"/>
            <ac:inkMk id="2" creationId="{1883F1A0-5D33-6A6E-5EB3-46BB8418D01D}"/>
          </ac:inkMkLst>
        </pc:inkChg>
      </pc:sldChg>
      <pc:sldChg chg="addSp modSp new mod">
        <pc:chgData name="Mats van Loon" userId="bd0b5ad7-9fbe-4593-afe8-04aeb06b54e3" providerId="ADAL" clId="{B04E6BDC-334F-415F-BF1E-E9C6406FBD16}" dt="2025-12-11T18:49:57.635" v="1902" actId="20577"/>
        <pc:sldMkLst>
          <pc:docMk/>
          <pc:sldMk cId="387677798" sldId="277"/>
        </pc:sldMkLst>
        <pc:spChg chg="add mod">
          <ac:chgData name="Mats van Loon" userId="bd0b5ad7-9fbe-4593-afe8-04aeb06b54e3" providerId="ADAL" clId="{B04E6BDC-334F-415F-BF1E-E9C6406FBD16}" dt="2025-12-11T18:49:57.635" v="1902" actId="20577"/>
          <ac:spMkLst>
            <pc:docMk/>
            <pc:sldMk cId="387677798" sldId="277"/>
            <ac:spMk id="2" creationId="{610610D5-B8AC-4CB6-2706-207A6A8264F3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1T18:50:58.87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1 173 24575,'0'2'0,"0"-1"0,0 0 0,1 1 0,-1-1 0,0 1 0,1-1 0,-1 1 0,1-1 0,-1 0 0,1 1 0,0-1 0,0 0 0,0 0 0,0 1 0,1 1 0,-1-3 0,-1 0 0,0 1 0,1-1 0,-1 0 0,0 0 0,1 1 0,-1-1 0,1 0 0,-1 0 0,1 0 0,-1 1 0,0-1 0,1 0 0,-1 0 0,1 0 0,-1 0 0,1 0 0,-1 0 0,1 0 0,-1 0 0,1 0 0,-1 0 0,0 0 0,1 0 0,-1-1 0,1 1 0,-1 0 0,1 0 0,-1 0 0,0-1 0,1 1 0,-1 0 0,1 0 0,-1-1 0,0 1 0,1 0 0,-1-1 0,0 1 0,0 0 0,1-1 0,-1 1 0,0 0 0,0-1 0,1 1 0,-1-1 0,0 1 0,0-1 0,0 1 0,0-1 0,8-18 0,-2 1 0,0-1 0,-2 0 0,0-1 0,-1 1 0,-1-1 0,0-36 0,-2 59 0,2 6 0,0 0 0,1 1 0,6 15 0,0-7-455,-1-1 0,9 31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125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  <p:txBody>
          <a:bodyPr/>
          <a:lstStyle/>
          <a:p>
            <a:endParaRPr lang="nl-N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  <p:txBody>
          <a:bodyPr/>
          <a:lstStyle/>
          <a:p>
            <a:endParaRPr lang="nl-N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A4B0-0153-44F6-8B17-6498654A75F6}" type="datetimeFigureOut">
              <a:rPr lang="nl-NL" smtClean="0"/>
              <a:t>13-12-2025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0E9B8-DFC4-45D8-9352-B2EF011311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082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  <p:txBody>
          <a:bodyPr/>
          <a:lstStyle/>
          <a:p>
            <a:endParaRPr lang="nl-N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  <p:txBody>
          <a:bodyPr/>
          <a:lstStyle/>
          <a:p>
            <a:endParaRPr lang="nl-N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  <p:txBody>
          <a:bodyPr/>
          <a:lstStyle/>
          <a:p>
            <a:endParaRPr lang="nl-N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  <p:txBody>
          <a:bodyPr/>
          <a:lstStyle/>
          <a:p>
            <a:endParaRPr lang="nl-N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  <p:txBody>
          <a:bodyPr/>
          <a:lstStyle/>
          <a:p>
            <a:endParaRPr lang="nl-N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  <p:txBody>
          <a:bodyPr/>
          <a:lstStyle/>
          <a:p>
            <a:endParaRPr lang="nl-N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  <p:txBody>
          <a:bodyPr/>
          <a:lstStyle/>
          <a:p>
            <a:endParaRPr lang="nl-N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  <p:txBody>
          <a:bodyPr/>
          <a:lstStyle/>
          <a:p>
            <a:endParaRPr lang="nl-NL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rt.me/p/ogXGv9/natuurkunde-ln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laude.ai/public/artifacts/ef855f9b-387c-4596-9f43-1bbd7bd8ddad" TargetMode="External"/><Relationship Id="rId2" Type="http://schemas.openxmlformats.org/officeDocument/2006/relationships/hyperlink" Target="https://chatgpt.com/c/68060654-4098-8008-a565-98aa71fc5279" TargetMode="Externa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9571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Leren werken met AI als natuurkundedocent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53439"/>
            <a:ext cx="755642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Ontdek hoe kunstmatige intelligentie uw lespraktijk kan verrijken en transformeren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Lettertype, schermopname, menu&#10;&#10;Door AI gegenereerde inhoud is mogelijk onjuist.">
            <a:extLst>
              <a:ext uri="{FF2B5EF4-FFF2-40B4-BE49-F238E27FC236}">
                <a16:creationId xmlns:a16="http://schemas.microsoft.com/office/drawing/2014/main" id="{B8C597FD-3375-B7D9-E536-D51E38032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956" y="113502"/>
            <a:ext cx="11812487" cy="80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15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C246E319-FA8F-E8E3-6D50-2DFC36A0923E}"/>
              </a:ext>
            </a:extLst>
          </p:cNvPr>
          <p:cNvSpPr txBox="1"/>
          <p:nvPr/>
        </p:nvSpPr>
        <p:spPr>
          <a:xfrm>
            <a:off x="769434" y="646770"/>
            <a:ext cx="1309153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Opdracht 1:</a:t>
            </a:r>
          </a:p>
          <a:p>
            <a:r>
              <a:rPr lang="nl-NL" sz="4000" dirty="0"/>
              <a:t>Waar zou je </a:t>
            </a:r>
            <a:r>
              <a:rPr lang="nl-NL" sz="4000" dirty="0" err="1"/>
              <a:t>ChatGPT</a:t>
            </a:r>
            <a:r>
              <a:rPr lang="nl-NL" sz="4000" dirty="0"/>
              <a:t> voor willen gebruiken?</a:t>
            </a:r>
          </a:p>
          <a:p>
            <a:pPr marL="571500" indent="-571500">
              <a:buFontTx/>
              <a:buChar char="-"/>
            </a:pPr>
            <a:r>
              <a:rPr lang="nl-NL" sz="4000" dirty="0"/>
              <a:t>Een toets, praktische opdracht of….</a:t>
            </a:r>
          </a:p>
          <a:p>
            <a:pPr marL="571500" indent="-571500">
              <a:buFontTx/>
              <a:buChar char="-"/>
            </a:pPr>
            <a:r>
              <a:rPr lang="nl-NL" sz="4000" dirty="0"/>
              <a:t>Voor wie is het? Klas 2vwo of 5 havo of…</a:t>
            </a:r>
          </a:p>
          <a:p>
            <a:pPr marL="571500" indent="-571500">
              <a:buFontTx/>
              <a:buChar char="-"/>
            </a:pPr>
            <a:r>
              <a:rPr lang="nl-NL" sz="4000" dirty="0"/>
              <a:t>Is het vanuit een rol als natuurkundedocent of scheikunde of….</a:t>
            </a:r>
          </a:p>
          <a:p>
            <a:pPr marL="571500" indent="-571500">
              <a:buFontTx/>
              <a:buChar char="-"/>
            </a:pPr>
            <a:r>
              <a:rPr lang="nl-NL" sz="4000" dirty="0"/>
              <a:t>Hoe moet het er uit zien? </a:t>
            </a:r>
          </a:p>
          <a:p>
            <a:pPr marL="1028700" lvl="1" indent="-571500">
              <a:buFontTx/>
              <a:buChar char="-"/>
            </a:pPr>
            <a:r>
              <a:rPr lang="nl-NL" sz="4000" dirty="0"/>
              <a:t>Meerkeuze toets of open vragen of..</a:t>
            </a:r>
          </a:p>
          <a:p>
            <a:pPr marL="1028700" lvl="1" indent="-571500">
              <a:buFontTx/>
              <a:buChar char="-"/>
            </a:pPr>
            <a:endParaRPr lang="nl-NL" sz="4000" dirty="0"/>
          </a:p>
          <a:p>
            <a:pPr lvl="1"/>
            <a:r>
              <a:rPr lang="nl-NL" sz="4000" dirty="0"/>
              <a:t>Probeer hiermee een prompt op te stellen en kijk wat </a:t>
            </a:r>
            <a:r>
              <a:rPr lang="nl-NL" sz="4000" dirty="0" err="1"/>
              <a:t>ChatGPT</a:t>
            </a:r>
            <a:r>
              <a:rPr lang="nl-NL" sz="4000" dirty="0"/>
              <a:t> voor je genereert.</a:t>
            </a:r>
          </a:p>
        </p:txBody>
      </p:sp>
    </p:spTree>
    <p:extLst>
      <p:ext uri="{BB962C8B-B14F-4D97-AF65-F5344CB8AC3E}">
        <p14:creationId xmlns:p14="http://schemas.microsoft.com/office/powerpoint/2010/main" val="3029964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0716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Claude &amp; Gemini: Uw digitale collega's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09169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Claude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280190" y="3743801"/>
            <a:ext cx="3501509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Analyseert lange teksten en wetenschappelijke artikelen met precisie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843582"/>
            <a:ext cx="350150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Helpt bij het structureren van complexe lesreeksen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603200"/>
            <a:ext cx="350150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Geeft gedetailleerde feedback op leerlingwerk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80190" y="6362819"/>
            <a:ext cx="350150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Sterk in nuance en contextbegrip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342721" y="309169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Gemini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342721" y="3743801"/>
            <a:ext cx="350150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Doorzoekt direct uw Google Drive naar bronnen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10342721" y="4503420"/>
            <a:ext cx="350150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Koppelt naadloos aan Sheets voor data-analyse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0342721" y="5263039"/>
            <a:ext cx="3501509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Realtime toegang tot actuele wetenschappelijke ontwikkelingen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0342721" y="6362819"/>
            <a:ext cx="350150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Ideaal voor experimenten met grote datasets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EFE37-4951-6BD5-9263-F84911736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7BCB421-3592-80F0-2A8A-D13B77A3EC9D}"/>
              </a:ext>
            </a:extLst>
          </p:cNvPr>
          <p:cNvSpPr txBox="1"/>
          <p:nvPr/>
        </p:nvSpPr>
        <p:spPr>
          <a:xfrm>
            <a:off x="769434" y="646770"/>
            <a:ext cx="1309153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Opdracht 2:</a:t>
            </a:r>
          </a:p>
          <a:p>
            <a:r>
              <a:rPr lang="nl-NL" sz="4000" dirty="0"/>
              <a:t>Wat voor app zou Claude voor je kunnen maken?</a:t>
            </a:r>
          </a:p>
          <a:p>
            <a:pPr marL="571500" indent="-571500">
              <a:buFontTx/>
              <a:buChar char="-"/>
            </a:pPr>
            <a:r>
              <a:rPr lang="nl-NL" sz="4000" dirty="0"/>
              <a:t>Een toets, praktische opdracht of….</a:t>
            </a:r>
          </a:p>
          <a:p>
            <a:pPr marL="571500" indent="-571500">
              <a:buFontTx/>
              <a:buChar char="-"/>
            </a:pPr>
            <a:r>
              <a:rPr lang="nl-NL" sz="4000" dirty="0"/>
              <a:t>Voor wie is het? Klas 2vwo of 5 havo of…</a:t>
            </a:r>
          </a:p>
          <a:p>
            <a:pPr marL="571500" indent="-571500">
              <a:buFontTx/>
              <a:buChar char="-"/>
            </a:pPr>
            <a:r>
              <a:rPr lang="nl-NL" sz="4000" dirty="0"/>
              <a:t>Is het vanuit een rol als natuurkundedocent of scheikunde of….</a:t>
            </a:r>
          </a:p>
          <a:p>
            <a:pPr marL="571500" indent="-571500">
              <a:buFontTx/>
              <a:buChar char="-"/>
            </a:pPr>
            <a:r>
              <a:rPr lang="nl-NL" sz="4000" dirty="0"/>
              <a:t>Hoe moet het er uit zien? </a:t>
            </a:r>
          </a:p>
          <a:p>
            <a:pPr marL="1028700" lvl="1" indent="-571500">
              <a:buFontTx/>
              <a:buChar char="-"/>
            </a:pPr>
            <a:r>
              <a:rPr lang="nl-NL" sz="4000" dirty="0"/>
              <a:t>Meerkeuze toets of open vragen of..</a:t>
            </a:r>
          </a:p>
          <a:p>
            <a:pPr marL="1028700" lvl="1" indent="-571500">
              <a:buFontTx/>
              <a:buChar char="-"/>
            </a:pPr>
            <a:endParaRPr lang="nl-NL" sz="4000" dirty="0"/>
          </a:p>
          <a:p>
            <a:pPr lvl="1"/>
            <a:r>
              <a:rPr lang="nl-NL" sz="4000" dirty="0"/>
              <a:t>Probeer hiermee een prompt op te stellen en kijk wat Claude voor je genereert.</a:t>
            </a:r>
          </a:p>
        </p:txBody>
      </p:sp>
    </p:spTree>
    <p:extLst>
      <p:ext uri="{BB962C8B-B14F-4D97-AF65-F5344CB8AC3E}">
        <p14:creationId xmlns:p14="http://schemas.microsoft.com/office/powerpoint/2010/main" val="2489499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3AC50-ADA9-E860-8E63-30909B8D1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97DFEE3-43C9-0ABE-E9A8-D8123BEDCA2F}"/>
              </a:ext>
            </a:extLst>
          </p:cNvPr>
          <p:cNvSpPr txBox="1"/>
          <p:nvPr/>
        </p:nvSpPr>
        <p:spPr>
          <a:xfrm>
            <a:off x="769434" y="646770"/>
            <a:ext cx="1309153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Opdracht 3:</a:t>
            </a:r>
          </a:p>
          <a:p>
            <a:r>
              <a:rPr lang="nl-NL" sz="4000" dirty="0"/>
              <a:t>Wat voor afbeelding zou Gemini voor je kunnen maken?</a:t>
            </a:r>
          </a:p>
          <a:p>
            <a:pPr marL="571500" indent="-571500">
              <a:buFontTx/>
              <a:buChar char="-"/>
            </a:pPr>
            <a:r>
              <a:rPr lang="nl-NL" sz="4000" dirty="0"/>
              <a:t>Een schakelschema? Een demonstratie experiment?</a:t>
            </a:r>
          </a:p>
          <a:p>
            <a:pPr marL="571500" indent="-571500">
              <a:buFontTx/>
              <a:buChar char="-"/>
            </a:pPr>
            <a:r>
              <a:rPr lang="nl-NL" sz="4000" dirty="0"/>
              <a:t>Voor wie is het? Klas 2vwo of 5 havo of…</a:t>
            </a:r>
          </a:p>
          <a:p>
            <a:pPr marL="571500" indent="-571500">
              <a:buFontTx/>
              <a:buChar char="-"/>
            </a:pPr>
            <a:r>
              <a:rPr lang="nl-NL" sz="4000" dirty="0"/>
              <a:t>Is het vanuit een rol als natuurkundedocent of scheikunde of….</a:t>
            </a:r>
          </a:p>
          <a:p>
            <a:pPr marL="571500" indent="-571500">
              <a:buFontTx/>
              <a:buChar char="-"/>
            </a:pPr>
            <a:r>
              <a:rPr lang="nl-NL" sz="4000" dirty="0"/>
              <a:t>Hoe moet het er uit zien? </a:t>
            </a:r>
          </a:p>
          <a:p>
            <a:pPr marL="1028700" lvl="1" indent="-571500">
              <a:buFontTx/>
              <a:buChar char="-"/>
            </a:pPr>
            <a:endParaRPr lang="nl-NL" sz="4000" dirty="0"/>
          </a:p>
          <a:p>
            <a:pPr lvl="1"/>
            <a:r>
              <a:rPr lang="nl-NL" sz="4000" dirty="0"/>
              <a:t>Probeer hiermee een prompt op te stellen en kijk wat Gemini voor je genereert.</a:t>
            </a:r>
          </a:p>
        </p:txBody>
      </p:sp>
    </p:spTree>
    <p:extLst>
      <p:ext uri="{BB962C8B-B14F-4D97-AF65-F5344CB8AC3E}">
        <p14:creationId xmlns:p14="http://schemas.microsoft.com/office/powerpoint/2010/main" val="832817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66261"/>
            <a:ext cx="96691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Praktische toepassingen in uw lessen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12156"/>
            <a:ext cx="31987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Moeiteloos differentiëren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402574"/>
            <a:ext cx="4158615" cy="13606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Genereer binnen seconden dezelfde opgave op drie niveaus, van basis tot verrijking, perfect afgestemd op individuele behoeften.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235893" y="39121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Simulaties ontwerpen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35893" y="4402574"/>
            <a:ext cx="4158615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Laat AI experimentbeschrijvingen maken of bestaande simulaties uitleggen voor optimaal begrip bij leerlingen.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677995" y="3912156"/>
            <a:ext cx="297120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Reflectie ondersteunen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677995" y="4402574"/>
            <a:ext cx="4158615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 helpt leerlingen dieper na te denken over hun praktisch werk en onderzoeksverslagen te verbeteren.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9930" y="1034415"/>
            <a:ext cx="7859077" cy="556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Notebook LM: Uw onderzoeksassistent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6109930" y="1858328"/>
            <a:ext cx="17811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Host Grotesk Light" pitchFamily="34" charset="0"/>
                <a:ea typeface="Host Grotesk Light" pitchFamily="34" charset="-122"/>
                <a:cs typeface="Host Grotesk Light" pitchFamily="34" charset="-120"/>
              </a:rPr>
              <a:t>01</a:t>
            </a:r>
            <a:endParaRPr lang="en-US" sz="14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930" y="2138243"/>
            <a:ext cx="7896939" cy="228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09930" y="2273022"/>
            <a:ext cx="2227064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Upload bronnen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6109930" y="2658189"/>
            <a:ext cx="7896939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Voeg wetenschappelijke papers, artikelen of lesmaterialen toe aan uw persoonlijke bibliotheek</a:t>
            </a:r>
            <a:endParaRPr lang="en-US" sz="1400" dirty="0"/>
          </a:p>
        </p:txBody>
      </p:sp>
      <p:sp>
        <p:nvSpPr>
          <p:cNvPr id="8" name="Text 4"/>
          <p:cNvSpPr/>
          <p:nvPr/>
        </p:nvSpPr>
        <p:spPr>
          <a:xfrm>
            <a:off x="6109930" y="3237071"/>
            <a:ext cx="17811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Host Grotesk Light" pitchFamily="34" charset="0"/>
                <a:ea typeface="Host Grotesk Light" pitchFamily="34" charset="-122"/>
                <a:cs typeface="Host Grotesk Light" pitchFamily="34" charset="-120"/>
              </a:rPr>
              <a:t>02</a:t>
            </a:r>
            <a:endParaRPr lang="en-US" sz="1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930" y="3499128"/>
            <a:ext cx="7896939" cy="228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109930" y="3651766"/>
            <a:ext cx="2227064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Stel vragen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6109930" y="4036933"/>
            <a:ext cx="7896939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Vraag om samenvattingen, vergelijkingen tussen bronnen of specifieke informatie uit de teksten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6109930" y="4615815"/>
            <a:ext cx="17811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Host Grotesk Light" pitchFamily="34" charset="0"/>
                <a:ea typeface="Host Grotesk Light" pitchFamily="34" charset="-122"/>
                <a:cs typeface="Host Grotesk Light" pitchFamily="34" charset="-120"/>
              </a:rPr>
              <a:t>03</a:t>
            </a:r>
            <a:endParaRPr lang="en-US" sz="14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930" y="4860131"/>
            <a:ext cx="7896939" cy="2286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109930" y="5030510"/>
            <a:ext cx="2227064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Genereer overzichten</a:t>
            </a:r>
            <a:endParaRPr lang="en-US" sz="1750" dirty="0"/>
          </a:p>
        </p:txBody>
      </p:sp>
      <p:sp>
        <p:nvSpPr>
          <p:cNvPr id="15" name="Text 9"/>
          <p:cNvSpPr/>
          <p:nvPr/>
        </p:nvSpPr>
        <p:spPr>
          <a:xfrm>
            <a:off x="6109930" y="5415677"/>
            <a:ext cx="7896939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Krijg gestructureerde samenvattingen die perfect aansluiten bij uw lesbehoeften</a:t>
            </a:r>
            <a:endParaRPr lang="en-US" sz="1400" dirty="0"/>
          </a:p>
        </p:txBody>
      </p:sp>
      <p:sp>
        <p:nvSpPr>
          <p:cNvPr id="16" name="Text 10"/>
          <p:cNvSpPr/>
          <p:nvPr/>
        </p:nvSpPr>
        <p:spPr>
          <a:xfrm>
            <a:off x="6109930" y="5994559"/>
            <a:ext cx="178118" cy="222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Host Grotesk Light" pitchFamily="34" charset="0"/>
                <a:ea typeface="Host Grotesk Light" pitchFamily="34" charset="-122"/>
                <a:cs typeface="Host Grotesk Light" pitchFamily="34" charset="-120"/>
              </a:rPr>
              <a:t>04</a:t>
            </a:r>
            <a:endParaRPr lang="en-US" sz="140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930" y="6221016"/>
            <a:ext cx="7896939" cy="2286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109930" y="6409253"/>
            <a:ext cx="2227064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Pas toe in les</a:t>
            </a:r>
            <a:endParaRPr lang="en-US" sz="1750" dirty="0"/>
          </a:p>
        </p:txBody>
      </p:sp>
      <p:sp>
        <p:nvSpPr>
          <p:cNvPr id="19" name="Text 12"/>
          <p:cNvSpPr/>
          <p:nvPr/>
        </p:nvSpPr>
        <p:spPr>
          <a:xfrm>
            <a:off x="6109930" y="6794421"/>
            <a:ext cx="7896939" cy="2671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Vertaal wetenschappelijke inzichten direct naar toegankelijk lesmateriaal</a:t>
            </a:r>
            <a:endParaRPr 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4A462-1335-3397-A615-4A9CC5C86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72EF17C-8757-09C5-79A8-40CBB315C0DD}"/>
              </a:ext>
            </a:extLst>
          </p:cNvPr>
          <p:cNvSpPr txBox="1"/>
          <p:nvPr/>
        </p:nvSpPr>
        <p:spPr>
          <a:xfrm>
            <a:off x="769434" y="646770"/>
            <a:ext cx="130915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Opdracht 4:</a:t>
            </a:r>
          </a:p>
          <a:p>
            <a:r>
              <a:rPr lang="nl-NL" sz="4000" dirty="0"/>
              <a:t>Hoe zou Notebook LM ingezet kunnen worden in het onderwijs?</a:t>
            </a:r>
          </a:p>
          <a:p>
            <a:r>
              <a:rPr lang="nl-NL" sz="4000" dirty="0"/>
              <a:t>Denk hierbij aan andere vakken, aan leerlingen, collega’s, </a:t>
            </a:r>
            <a:r>
              <a:rPr lang="nl-NL" sz="4000"/>
              <a:t>beleidsmakers ect.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2561917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94698"/>
            <a:ext cx="1077765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Ethische en didactische aandachtspunten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57105"/>
            <a:ext cx="6407944" cy="2025491"/>
          </a:xfrm>
          <a:prstGeom prst="roundRect">
            <a:avLst>
              <a:gd name="adj" fmla="val 7223"/>
            </a:avLst>
          </a:prstGeom>
          <a:solidFill>
            <a:srgbClr val="FAF9F5"/>
          </a:solidFill>
          <a:ln w="30480">
            <a:solidFill>
              <a:srgbClr val="C3643D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4" name="Shape 2"/>
          <p:cNvSpPr/>
          <p:nvPr/>
        </p:nvSpPr>
        <p:spPr>
          <a:xfrm>
            <a:off x="763310" y="2557105"/>
            <a:ext cx="121920" cy="2025491"/>
          </a:xfrm>
          <a:prstGeom prst="roundRect">
            <a:avLst>
              <a:gd name="adj" fmla="val 78139"/>
            </a:avLst>
          </a:prstGeom>
          <a:solidFill>
            <a:srgbClr val="C3643D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5" name="Text 3"/>
          <p:cNvSpPr/>
          <p:nvPr/>
        </p:nvSpPr>
        <p:spPr>
          <a:xfrm>
            <a:off x="1142524" y="2814399"/>
            <a:ext cx="33806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Betrouwbaarheid checken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3304818"/>
            <a:ext cx="5801916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 kan fouten maken of verouderde informatie geven. Verifieer altijd natuurkundige feiten en formules voordat u ze gebruikt in uw les.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548" y="2557105"/>
            <a:ext cx="6408063" cy="2025491"/>
          </a:xfrm>
          <a:prstGeom prst="roundRect">
            <a:avLst>
              <a:gd name="adj" fmla="val 7223"/>
            </a:avLst>
          </a:prstGeom>
          <a:solidFill>
            <a:srgbClr val="FAF9F5"/>
          </a:solidFill>
          <a:ln w="30480">
            <a:solidFill>
              <a:srgbClr val="64B8CE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8" name="Shape 6"/>
          <p:cNvSpPr/>
          <p:nvPr/>
        </p:nvSpPr>
        <p:spPr>
          <a:xfrm>
            <a:off x="7398067" y="2557105"/>
            <a:ext cx="121920" cy="2025491"/>
          </a:xfrm>
          <a:prstGeom prst="roundRect">
            <a:avLst>
              <a:gd name="adj" fmla="val 78139"/>
            </a:avLst>
          </a:prstGeom>
          <a:solidFill>
            <a:srgbClr val="64B8CE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9" name="Text 7"/>
          <p:cNvSpPr/>
          <p:nvPr/>
        </p:nvSpPr>
        <p:spPr>
          <a:xfrm>
            <a:off x="7777282" y="2814399"/>
            <a:ext cx="33211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Leerlingen bewust maken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777282" y="3304818"/>
            <a:ext cx="5802035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Leer leerlingen kritisch om te gaan met AI-output. Bespreek wanneer AI wel en niet geschikt is als leermiddel.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93790" y="4809411"/>
            <a:ext cx="6407944" cy="2025491"/>
          </a:xfrm>
          <a:prstGeom prst="roundRect">
            <a:avLst>
              <a:gd name="adj" fmla="val 7223"/>
            </a:avLst>
          </a:prstGeom>
          <a:solidFill>
            <a:srgbClr val="FAF9F5"/>
          </a:solidFill>
          <a:ln w="30480">
            <a:solidFill>
              <a:srgbClr val="95CCDA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2" name="Shape 10"/>
          <p:cNvSpPr/>
          <p:nvPr/>
        </p:nvSpPr>
        <p:spPr>
          <a:xfrm>
            <a:off x="763310" y="4809411"/>
            <a:ext cx="121920" cy="2025491"/>
          </a:xfrm>
          <a:prstGeom prst="roundRect">
            <a:avLst>
              <a:gd name="adj" fmla="val 78139"/>
            </a:avLst>
          </a:prstGeom>
          <a:solidFill>
            <a:srgbClr val="95CCDA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13" name="Text 11"/>
          <p:cNvSpPr/>
          <p:nvPr/>
        </p:nvSpPr>
        <p:spPr>
          <a:xfrm>
            <a:off x="1142524" y="50667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Privacy waarborgen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142524" y="5557123"/>
            <a:ext cx="5801916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Deel nooit persoonlijke leerlinggegevens met AI-tools. Gebruik geanonimiseerde voorbeelden bij het oefenen met prompts.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428548" y="4809411"/>
            <a:ext cx="6408063" cy="2025491"/>
          </a:xfrm>
          <a:prstGeom prst="roundRect">
            <a:avLst>
              <a:gd name="adj" fmla="val 7223"/>
            </a:avLst>
          </a:prstGeom>
          <a:solidFill>
            <a:srgbClr val="FAF9F5"/>
          </a:solidFill>
          <a:ln w="30480">
            <a:solidFill>
              <a:srgbClr val="E9CFC9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6" name="Shape 14"/>
          <p:cNvSpPr/>
          <p:nvPr/>
        </p:nvSpPr>
        <p:spPr>
          <a:xfrm>
            <a:off x="7398067" y="4809411"/>
            <a:ext cx="121920" cy="2025491"/>
          </a:xfrm>
          <a:prstGeom prst="roundRect">
            <a:avLst>
              <a:gd name="adj" fmla="val 78139"/>
            </a:avLst>
          </a:prstGeom>
          <a:solidFill>
            <a:srgbClr val="E9CFC9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17" name="Text 15"/>
          <p:cNvSpPr/>
          <p:nvPr/>
        </p:nvSpPr>
        <p:spPr>
          <a:xfrm>
            <a:off x="7777282" y="5066705"/>
            <a:ext cx="31272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Toetsveiligheid bewaken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777282" y="5557123"/>
            <a:ext cx="5802035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Overweeg hoe AI de toetsing beïnvloedt. Pas toetsvormen aan en leer leerlingen AI ethisch te gebruiken.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101228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AI maakt onderwijs toekomstbestendig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68366"/>
            <a:ext cx="343495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Belangrijkste inzichten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2820472"/>
            <a:ext cx="7604284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AI-tools zoals ChatGPT, Claude, Gemini en Notebook LM besparen tijd en verrijken uw lespraktijk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580090"/>
            <a:ext cx="7604284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Differentiatie, simulaties en reflectie worden toegankelijker met slimme prompts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339709"/>
            <a:ext cx="7604284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Blijf kritisch: check betrouwbaarheid en bescherm privacy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759166"/>
            <a:ext cx="7604284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Leer leerlingen verantwoord omgaan met AI als toekomstige burgers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303401"/>
            <a:ext cx="7604284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highlight>
                  <a:srgbClr val="95CCDA"/>
                </a:highlight>
                <a:latin typeface="Roboto" pitchFamily="34" charset="0"/>
                <a:ea typeface="Roboto" pitchFamily="34" charset="-122"/>
                <a:cs typeface="Roboto" pitchFamily="34" charset="-120"/>
              </a:rPr>
              <a:t>Experimenteer, blijf leren en deel uw ervaringen met collega's. Samen maken we natuurkundeonderwijs nog boeiender!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Menselijk gezicht, kleding, portret, hoed&#10;&#10;Door AI gegenereerde inhoud is mogelijk onjuist.">
            <a:extLst>
              <a:ext uri="{FF2B5EF4-FFF2-40B4-BE49-F238E27FC236}">
                <a16:creationId xmlns:a16="http://schemas.microsoft.com/office/drawing/2014/main" id="{74DDA4F7-B4F1-984F-ABFA-5CE299F5F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0772" y="183262"/>
            <a:ext cx="5155706" cy="7733561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3D1080C7-D15E-CC3D-34EE-6EAAD957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2050" y="27145"/>
            <a:ext cx="5196989" cy="1645920"/>
          </a:xfrm>
        </p:spPr>
        <p:txBody>
          <a:bodyPr/>
          <a:lstStyle/>
          <a:p>
            <a:r>
              <a:rPr lang="nl-NL" dirty="0"/>
              <a:t>Even voorstellen</a:t>
            </a:r>
          </a:p>
        </p:txBody>
      </p:sp>
      <p:pic>
        <p:nvPicPr>
          <p:cNvPr id="2" name="Tijdelijke aanduiding voor inhoud 5" descr="Afbeelding met Menselijk gezicht, persoon, hemel, glimlach&#10;&#10;Door AI gegenereerde inhoud is mogelijk onjuist.">
            <a:extLst>
              <a:ext uri="{FF2B5EF4-FFF2-40B4-BE49-F238E27FC236}">
                <a16:creationId xmlns:a16="http://schemas.microsoft.com/office/drawing/2014/main" id="{F4FA4C83-0FCC-450F-B8AB-1C38E255C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991" y="183262"/>
            <a:ext cx="2512232" cy="3767878"/>
          </a:xfrm>
          <a:prstGeom prst="rect">
            <a:avLst/>
          </a:prstGeom>
        </p:spPr>
      </p:pic>
      <p:pic>
        <p:nvPicPr>
          <p:cNvPr id="3" name="Picture 2" descr="Gegenereerde afbeelding">
            <a:extLst>
              <a:ext uri="{FF2B5EF4-FFF2-40B4-BE49-F238E27FC236}">
                <a16:creationId xmlns:a16="http://schemas.microsoft.com/office/drawing/2014/main" id="{3F75E3C6-0FCC-CCBD-B3A4-29A8B7F5E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50" y="4878299"/>
            <a:ext cx="2954848" cy="295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 descr="Afbeelding met Menselijk gezicht, tekst, persoon, glimlach&#10;&#10;Door AI gegenereerde inhoud is mogelijk onjuist.">
            <a:extLst>
              <a:ext uri="{FF2B5EF4-FFF2-40B4-BE49-F238E27FC236}">
                <a16:creationId xmlns:a16="http://schemas.microsoft.com/office/drawing/2014/main" id="{62EDDD75-E14E-3A6A-20A0-2653A1E74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0" y="729461"/>
            <a:ext cx="2986617" cy="2986617"/>
          </a:xfrm>
          <a:prstGeom prst="rect">
            <a:avLst/>
          </a:prstGeom>
        </p:spPr>
      </p:pic>
      <p:pic>
        <p:nvPicPr>
          <p:cNvPr id="5" name="Afbeelding 4" descr="Afbeelding met tekst, Menselijk gezicht, glimlach, bril&#10;&#10;Door AI gegenereerde inhoud is mogelijk onjuist.">
            <a:extLst>
              <a:ext uri="{FF2B5EF4-FFF2-40B4-BE49-F238E27FC236}">
                <a16:creationId xmlns:a16="http://schemas.microsoft.com/office/drawing/2014/main" id="{F68B772A-80F9-454A-F671-99585BB4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2" y="3763055"/>
            <a:ext cx="2873610" cy="4310414"/>
          </a:xfrm>
          <a:prstGeom prst="rect">
            <a:avLst/>
          </a:prstGeom>
        </p:spPr>
      </p:pic>
      <p:pic>
        <p:nvPicPr>
          <p:cNvPr id="6" name="Tijdelijke aanduiding voor inhoud 10" descr="Afbeelding met Menselijk gezicht, tekst, kleding, person&#10;&#10;Door AI gegenereerde inhoud is mogelijk onjuist.">
            <a:extLst>
              <a:ext uri="{FF2B5EF4-FFF2-40B4-BE49-F238E27FC236}">
                <a16:creationId xmlns:a16="http://schemas.microsoft.com/office/drawing/2014/main" id="{8FC652FA-8C1E-C99D-8CA4-B4875E159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91" y="1711177"/>
            <a:ext cx="2986616" cy="4479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442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42E37BF-3B06-ECF7-9D4A-AFF753B14603}"/>
              </a:ext>
            </a:extLst>
          </p:cNvPr>
          <p:cNvSpPr txBox="1"/>
          <p:nvPr/>
        </p:nvSpPr>
        <p:spPr>
          <a:xfrm>
            <a:off x="524107" y="1460810"/>
            <a:ext cx="132699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/>
              <a:t>Nu vraag je je vast af, hoe heeft die Mats zulke mooie </a:t>
            </a:r>
            <a:r>
              <a:rPr lang="nl-NL" sz="4800" dirty="0" err="1"/>
              <a:t>Powerpoints</a:t>
            </a:r>
            <a:r>
              <a:rPr lang="nl-NL" sz="4800" dirty="0"/>
              <a:t> gemaakt.</a:t>
            </a:r>
          </a:p>
          <a:p>
            <a:endParaRPr lang="nl-NL" sz="4800" dirty="0"/>
          </a:p>
          <a:p>
            <a:r>
              <a:rPr lang="nl-NL" sz="4800" dirty="0"/>
              <a:t>Dit is een combinatie van een prompt laten maken met </a:t>
            </a:r>
            <a:r>
              <a:rPr lang="nl-NL" sz="4800" dirty="0" err="1"/>
              <a:t>ChatGPT</a:t>
            </a:r>
            <a:r>
              <a:rPr lang="nl-NL" sz="4800" dirty="0"/>
              <a:t>, speciaal voor </a:t>
            </a:r>
            <a:r>
              <a:rPr lang="nl-NL" sz="4800" dirty="0" err="1"/>
              <a:t>Gamma.app</a:t>
            </a:r>
            <a:r>
              <a:rPr lang="nl-NL" sz="4800" dirty="0"/>
              <a:t>, die kan heel goed presentaties maken</a:t>
            </a:r>
          </a:p>
          <a:p>
            <a:endParaRPr lang="nl-NL" sz="4800" dirty="0"/>
          </a:p>
          <a:p>
            <a:r>
              <a:rPr lang="nl-NL" sz="4800" dirty="0">
                <a:hlinkClick r:id="rId2"/>
              </a:rPr>
              <a:t>https://gamma.app/</a:t>
            </a:r>
            <a:endParaRPr lang="nl-NL" sz="48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C12E4A7-3232-9E9B-B4BE-B7AA424A2022}"/>
              </a:ext>
            </a:extLst>
          </p:cNvPr>
          <p:cNvSpPr txBox="1"/>
          <p:nvPr/>
        </p:nvSpPr>
        <p:spPr>
          <a:xfrm>
            <a:off x="524107" y="239752"/>
            <a:ext cx="6423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*Bij tijd over*</a:t>
            </a:r>
          </a:p>
        </p:txBody>
      </p:sp>
    </p:spTree>
    <p:extLst>
      <p:ext uri="{BB962C8B-B14F-4D97-AF65-F5344CB8AC3E}">
        <p14:creationId xmlns:p14="http://schemas.microsoft.com/office/powerpoint/2010/main" val="3327103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2CC990B-E8CC-7D06-2DA9-FC1FB886F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287"/>
            <a:ext cx="9408668" cy="780938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CBD94C2-19C1-6824-C781-0642865AB052}"/>
              </a:ext>
            </a:extLst>
          </p:cNvPr>
          <p:cNvSpPr txBox="1"/>
          <p:nvPr/>
        </p:nvSpPr>
        <p:spPr>
          <a:xfrm>
            <a:off x="9679259" y="991117"/>
            <a:ext cx="46389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dirty="0">
                <a:hlinkClick r:id="rId3"/>
              </a:rPr>
              <a:t>Oefensite Natuurkunde formules (met Claude)</a:t>
            </a:r>
            <a:endParaRPr lang="nl-NL" sz="54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1837A52-195A-E8B0-C9B0-49C1E4611E34}"/>
              </a:ext>
            </a:extLst>
          </p:cNvPr>
          <p:cNvSpPr txBox="1"/>
          <p:nvPr/>
        </p:nvSpPr>
        <p:spPr>
          <a:xfrm>
            <a:off x="9679259" y="5103674"/>
            <a:ext cx="39140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Waar gebruik ik allemaal AI voor?</a:t>
            </a:r>
          </a:p>
        </p:txBody>
      </p:sp>
    </p:spTree>
    <p:extLst>
      <p:ext uri="{BB962C8B-B14F-4D97-AF65-F5344CB8AC3E}">
        <p14:creationId xmlns:p14="http://schemas.microsoft.com/office/powerpoint/2010/main" val="821653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10610D5-B8AC-4CB6-2706-207A6A8264F3}"/>
              </a:ext>
            </a:extLst>
          </p:cNvPr>
          <p:cNvSpPr txBox="1"/>
          <p:nvPr/>
        </p:nvSpPr>
        <p:spPr>
          <a:xfrm>
            <a:off x="423745" y="238157"/>
            <a:ext cx="1388327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Waar gebruik ik allemaal AI voor?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/>
              <a:t>Nieuwsbriefgenerator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/>
              <a:t>Plaatjes maker van mijzelf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/>
              <a:t>Kleding merk ontwerp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/>
              <a:t>Ondersteuning bij WPB, HB en Mentor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>
                <a:hlinkClick r:id="rId2"/>
              </a:rPr>
              <a:t>Persoonlijke hardloopcoach</a:t>
            </a:r>
            <a:endParaRPr lang="nl-NL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>
                <a:hlinkClick r:id="rId3"/>
              </a:rPr>
              <a:t>6V Modelleren via AI aanleren, kan dat?</a:t>
            </a:r>
            <a:endParaRPr lang="nl-NL" sz="4400" dirty="0"/>
          </a:p>
          <a:p>
            <a:endParaRPr lang="nl-NL" sz="4400" dirty="0"/>
          </a:p>
          <a:p>
            <a:r>
              <a:rPr lang="nl-NL" sz="4400" dirty="0"/>
              <a:t>Waar wil ik nog mee aan de slag?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 err="1"/>
              <a:t>Gamification</a:t>
            </a:r>
            <a:r>
              <a:rPr lang="nl-NL" sz="4400" dirty="0"/>
              <a:t> meer toe gaan passen, hoe dan?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4400" dirty="0"/>
              <a:t>Beleid maken, binnen de wetgeving Lucas Onderwijs</a:t>
            </a:r>
          </a:p>
        </p:txBody>
      </p:sp>
    </p:spTree>
    <p:extLst>
      <p:ext uri="{BB962C8B-B14F-4D97-AF65-F5344CB8AC3E}">
        <p14:creationId xmlns:p14="http://schemas.microsoft.com/office/powerpoint/2010/main" val="387677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690F16B-9B10-6B5F-86DB-8977E2718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91" y="193568"/>
            <a:ext cx="14086825" cy="7921164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1883F1A0-5D33-6A6E-5EB3-46BB8418D01D}"/>
                  </a:ext>
                </a:extLst>
              </p14:cNvPr>
              <p14:cNvContentPartPr/>
              <p14:nvPr/>
            </p14:nvContentPartPr>
            <p14:xfrm>
              <a:off x="5575478" y="6271683"/>
              <a:ext cx="41040" cy="72000"/>
            </p14:xfrm>
          </p:contentPart>
        </mc:Choice>
        <mc:Fallback xmlns=""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1883F1A0-5D33-6A6E-5EB3-46BB8418D0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12838" y="6209043"/>
                <a:ext cx="166680" cy="19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776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20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Wat is kunstmatige intelligentie?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1765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Definitie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6280190" y="3757732"/>
            <a:ext cx="3501509" cy="2381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 is technologie die menselijke intelligentie simuleert: leren, redeneren, probleem oplossen en taalbegrip. Het kan patronen herkennen, beslissingen nemen en zelfstandig verbeteren door data-analyse.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0342721" y="3176588"/>
            <a:ext cx="350150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Waarom relevant voor docenten?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342721" y="4112062"/>
            <a:ext cx="3501509" cy="2721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AI-tools besparen voorbereidingstijd, ondersteunen differentiatie en maken complexe natuurkundige concepten toegankelijker. Ze fungeren als slimme assistenten bij lesvoorbereiding, toetsconstructie en persoonlijk leerlingbegeleiding.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3323"/>
            <a:ext cx="1088374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Vier krachtige AI-tools voor uw lespraktijk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035731"/>
            <a:ext cx="6407944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24" y="2270165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390" y="2418993"/>
            <a:ext cx="306110" cy="38266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8224" y="31774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ChatGPT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8224" y="3667839"/>
            <a:ext cx="5939076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Veelzijdige conversatie-AI voor het genereren van lesmateriaal, uitleg op maat en creatieve opgaven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428548" y="2035731"/>
            <a:ext cx="6408063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982" y="2270165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0148" y="2418993"/>
            <a:ext cx="306110" cy="38266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62982" y="31774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Claude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62982" y="3667839"/>
            <a:ext cx="593919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Uitblinker in tekstanalyse en gestructureerde samenwerking bij het ontwikkelen van lesmateriaal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793790" y="4809411"/>
            <a:ext cx="6407944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224" y="5043845"/>
            <a:ext cx="680442" cy="680442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390" y="5192673"/>
            <a:ext cx="306110" cy="382667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028224" y="59511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Gemini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1028224" y="6441519"/>
            <a:ext cx="5939076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Naadloze integratie met Google Workspace voor onderzoek, data-analyse en lesvoorbereiding</a:t>
            </a:r>
            <a:endParaRPr lang="en-US" sz="1750" dirty="0"/>
          </a:p>
        </p:txBody>
      </p:sp>
      <p:sp>
        <p:nvSpPr>
          <p:cNvPr id="18" name="Shape 10"/>
          <p:cNvSpPr/>
          <p:nvPr/>
        </p:nvSpPr>
        <p:spPr>
          <a:xfrm>
            <a:off x="7428548" y="4809411"/>
            <a:ext cx="6408063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2982" y="5043845"/>
            <a:ext cx="680442" cy="680442"/>
          </a:xfrm>
          <a:prstGeom prst="rect">
            <a:avLst/>
          </a:prstGeom>
        </p:spPr>
      </p:pic>
      <p:pic>
        <p:nvPicPr>
          <p:cNvPr id="2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0148" y="5192673"/>
            <a:ext cx="306110" cy="382667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7662982" y="59511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Notebook LM</a:t>
            </a:r>
            <a:endParaRPr lang="en-US" sz="2200" dirty="0"/>
          </a:p>
        </p:txBody>
      </p:sp>
      <p:sp>
        <p:nvSpPr>
          <p:cNvPr id="22" name="Text 12"/>
          <p:cNvSpPr/>
          <p:nvPr/>
        </p:nvSpPr>
        <p:spPr>
          <a:xfrm>
            <a:off x="7662982" y="6441519"/>
            <a:ext cx="593919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Uw persoonlijke onderzoeksassistent voor het samenvatten van wetenschappelijke bronnen en papers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3996" y="940713"/>
            <a:ext cx="7580590" cy="6853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ChatGPT in de natuurkundeles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53996" y="1955006"/>
            <a:ext cx="7608808" cy="1631752"/>
          </a:xfrm>
          <a:prstGeom prst="roundRect">
            <a:avLst>
              <a:gd name="adj" fmla="val 5645"/>
            </a:avLst>
          </a:prstGeom>
          <a:solidFill>
            <a:srgbClr val="FAF9F5"/>
          </a:solidFill>
          <a:ln w="3048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5" name="Shape 2"/>
          <p:cNvSpPr/>
          <p:nvPr/>
        </p:nvSpPr>
        <p:spPr>
          <a:xfrm>
            <a:off x="6284476" y="1985486"/>
            <a:ext cx="877253" cy="1570792"/>
          </a:xfrm>
          <a:prstGeom prst="roundRect">
            <a:avLst>
              <a:gd name="adj" fmla="val 6331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6" name="Text 3"/>
          <p:cNvSpPr/>
          <p:nvPr/>
        </p:nvSpPr>
        <p:spPr>
          <a:xfrm>
            <a:off x="6554748" y="2565321"/>
            <a:ext cx="328970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1</a:t>
            </a:r>
            <a:endParaRPr lang="en-US" sz="2550" dirty="0"/>
          </a:p>
        </p:txBody>
      </p:sp>
      <p:sp>
        <p:nvSpPr>
          <p:cNvPr id="7" name="Text 4"/>
          <p:cNvSpPr/>
          <p:nvPr/>
        </p:nvSpPr>
        <p:spPr>
          <a:xfrm>
            <a:off x="7381042" y="2204799"/>
            <a:ext cx="2741414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Lesvoorbereiding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7381042" y="2679025"/>
            <a:ext cx="6451283" cy="657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i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"Maak een lesplan over elektrische velden voor 5 VWO met drie experimenten"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6253996" y="3806071"/>
            <a:ext cx="7608808" cy="1631752"/>
          </a:xfrm>
          <a:prstGeom prst="roundRect">
            <a:avLst>
              <a:gd name="adj" fmla="val 5645"/>
            </a:avLst>
          </a:prstGeom>
          <a:solidFill>
            <a:srgbClr val="FAF9F5"/>
          </a:solidFill>
          <a:ln w="3048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0" name="Shape 7"/>
          <p:cNvSpPr/>
          <p:nvPr/>
        </p:nvSpPr>
        <p:spPr>
          <a:xfrm>
            <a:off x="6284476" y="3836551"/>
            <a:ext cx="877253" cy="1570792"/>
          </a:xfrm>
          <a:prstGeom prst="roundRect">
            <a:avLst>
              <a:gd name="adj" fmla="val 6331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11" name="Text 8"/>
          <p:cNvSpPr/>
          <p:nvPr/>
        </p:nvSpPr>
        <p:spPr>
          <a:xfrm>
            <a:off x="6554748" y="4416385"/>
            <a:ext cx="328970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2</a:t>
            </a:r>
            <a:endParaRPr lang="en-US" sz="2550" dirty="0"/>
          </a:p>
        </p:txBody>
      </p:sp>
      <p:sp>
        <p:nvSpPr>
          <p:cNvPr id="12" name="Text 9"/>
          <p:cNvSpPr/>
          <p:nvPr/>
        </p:nvSpPr>
        <p:spPr>
          <a:xfrm>
            <a:off x="7381042" y="4055864"/>
            <a:ext cx="2741414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Toetsopgaven</a:t>
            </a:r>
            <a:endParaRPr lang="en-US" sz="2150" dirty="0"/>
          </a:p>
        </p:txBody>
      </p:sp>
      <p:sp>
        <p:nvSpPr>
          <p:cNvPr id="13" name="Text 10"/>
          <p:cNvSpPr/>
          <p:nvPr/>
        </p:nvSpPr>
        <p:spPr>
          <a:xfrm>
            <a:off x="7381042" y="4530090"/>
            <a:ext cx="6451283" cy="657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i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"Genereer 5 meerkeuzevragen over Newton's wetten, moeilijkheidsgraad: bovenbouw havo"</a:t>
            </a:r>
            <a:endParaRPr lang="en-US" sz="1700" dirty="0"/>
          </a:p>
        </p:txBody>
      </p:sp>
      <p:sp>
        <p:nvSpPr>
          <p:cNvPr id="14" name="Shape 11"/>
          <p:cNvSpPr/>
          <p:nvPr/>
        </p:nvSpPr>
        <p:spPr>
          <a:xfrm>
            <a:off x="6253996" y="5657136"/>
            <a:ext cx="7608808" cy="1631752"/>
          </a:xfrm>
          <a:prstGeom prst="roundRect">
            <a:avLst>
              <a:gd name="adj" fmla="val 5645"/>
            </a:avLst>
          </a:prstGeom>
          <a:solidFill>
            <a:srgbClr val="FAF9F5"/>
          </a:solidFill>
          <a:ln w="30480">
            <a:solidFill>
              <a:srgbClr val="BFD3D8"/>
            </a:solidFill>
            <a:prstDash val="solid"/>
          </a:ln>
        </p:spPr>
        <p:txBody>
          <a:bodyPr/>
          <a:lstStyle/>
          <a:p>
            <a:endParaRPr lang="nl-NL"/>
          </a:p>
        </p:txBody>
      </p:sp>
      <p:sp>
        <p:nvSpPr>
          <p:cNvPr id="15" name="Shape 12"/>
          <p:cNvSpPr/>
          <p:nvPr/>
        </p:nvSpPr>
        <p:spPr>
          <a:xfrm>
            <a:off x="6284476" y="5687616"/>
            <a:ext cx="877253" cy="1570792"/>
          </a:xfrm>
          <a:prstGeom prst="roundRect">
            <a:avLst>
              <a:gd name="adj" fmla="val 6331"/>
            </a:avLst>
          </a:prstGeom>
          <a:solidFill>
            <a:srgbClr val="D9EDF2"/>
          </a:solidFill>
          <a:ln/>
        </p:spPr>
        <p:txBody>
          <a:bodyPr/>
          <a:lstStyle/>
          <a:p>
            <a:endParaRPr lang="nl-NL"/>
          </a:p>
        </p:txBody>
      </p:sp>
      <p:sp>
        <p:nvSpPr>
          <p:cNvPr id="16" name="Text 13"/>
          <p:cNvSpPr/>
          <p:nvPr/>
        </p:nvSpPr>
        <p:spPr>
          <a:xfrm>
            <a:off x="6554748" y="6267450"/>
            <a:ext cx="328970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5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3</a:t>
            </a:r>
            <a:endParaRPr lang="en-US" sz="2550" dirty="0"/>
          </a:p>
        </p:txBody>
      </p:sp>
      <p:sp>
        <p:nvSpPr>
          <p:cNvPr id="17" name="Text 14"/>
          <p:cNvSpPr/>
          <p:nvPr/>
        </p:nvSpPr>
        <p:spPr>
          <a:xfrm>
            <a:off x="7381042" y="5906929"/>
            <a:ext cx="2741414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Uitleg op niveau</a:t>
            </a:r>
            <a:endParaRPr lang="en-US" sz="2150" dirty="0"/>
          </a:p>
        </p:txBody>
      </p:sp>
      <p:sp>
        <p:nvSpPr>
          <p:cNvPr id="18" name="Text 15"/>
          <p:cNvSpPr/>
          <p:nvPr/>
        </p:nvSpPr>
        <p:spPr>
          <a:xfrm>
            <a:off x="7381042" y="6381155"/>
            <a:ext cx="6451283" cy="657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"Leg kwantummechanica uit voor brugklasleerlingen met een alledaagse metafoor"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22527BD-1FD2-8DA2-9937-CC14539D4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792" y="289935"/>
            <a:ext cx="6893768" cy="749361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CB583ED-77F3-EA05-6E22-87DDFAFC1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05" y="129818"/>
            <a:ext cx="5570703" cy="214902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25FB6BE-094F-6B5C-BFB1-8370EFB5E526}"/>
              </a:ext>
            </a:extLst>
          </p:cNvPr>
          <p:cNvSpPr txBox="1"/>
          <p:nvPr/>
        </p:nvSpPr>
        <p:spPr>
          <a:xfrm>
            <a:off x="579863" y="2754351"/>
            <a:ext cx="68356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DOEL, wat dient het?</a:t>
            </a:r>
            <a:br>
              <a:rPr lang="nl-NL" sz="4000" dirty="0"/>
            </a:br>
            <a:r>
              <a:rPr lang="nl-NL" sz="4000" dirty="0"/>
              <a:t>ROL, vanuit welk perspectief?</a:t>
            </a:r>
            <a:br>
              <a:rPr lang="nl-NL" sz="4000" dirty="0"/>
            </a:br>
            <a:r>
              <a:rPr lang="nl-NL" sz="4000" dirty="0"/>
              <a:t>OPMAAK, hoe moet het worden vormgegeven?</a:t>
            </a:r>
            <a:br>
              <a:rPr lang="nl-NL" sz="4000" dirty="0"/>
            </a:br>
            <a:r>
              <a:rPr lang="nl-NL" sz="4000" dirty="0"/>
              <a:t>PUBIEK, voor wie het?</a:t>
            </a:r>
          </a:p>
        </p:txBody>
      </p:sp>
    </p:spTree>
    <p:extLst>
      <p:ext uri="{BB962C8B-B14F-4D97-AF65-F5344CB8AC3E}">
        <p14:creationId xmlns:p14="http://schemas.microsoft.com/office/powerpoint/2010/main" val="33562329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927</Words>
  <Application>Microsoft Office PowerPoint</Application>
  <PresentationFormat>Aangepast</PresentationFormat>
  <Paragraphs>132</Paragraphs>
  <Slides>20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Roboto</vt:lpstr>
      <vt:lpstr>Host Grotesk Light</vt:lpstr>
      <vt:lpstr>Host Grotesk Medium</vt:lpstr>
      <vt:lpstr>Arial</vt:lpstr>
      <vt:lpstr>Office Theme</vt:lpstr>
      <vt:lpstr>PowerPoint-presentatie</vt:lpstr>
      <vt:lpstr>Even voorstellen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Matsoe Matsoe van Loon</dc:creator>
  <cp:lastModifiedBy>Mats van Loon</cp:lastModifiedBy>
  <cp:revision>1</cp:revision>
  <dcterms:created xsi:type="dcterms:W3CDTF">2025-10-16T09:35:20Z</dcterms:created>
  <dcterms:modified xsi:type="dcterms:W3CDTF">2025-12-13T07:10:55Z</dcterms:modified>
</cp:coreProperties>
</file>