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46"/>
  </p:notesMasterIdLst>
  <p:handoutMasterIdLst>
    <p:handoutMasterId r:id="rId47"/>
  </p:handoutMasterIdLst>
  <p:sldIdLst>
    <p:sldId id="413" r:id="rId3"/>
    <p:sldId id="285" r:id="rId4"/>
    <p:sldId id="358" r:id="rId5"/>
    <p:sldId id="385" r:id="rId6"/>
    <p:sldId id="367" r:id="rId7"/>
    <p:sldId id="427" r:id="rId8"/>
    <p:sldId id="420" r:id="rId9"/>
    <p:sldId id="419" r:id="rId10"/>
    <p:sldId id="423" r:id="rId11"/>
    <p:sldId id="486" r:id="rId12"/>
    <p:sldId id="465" r:id="rId13"/>
    <p:sldId id="391" r:id="rId14"/>
    <p:sldId id="392" r:id="rId15"/>
    <p:sldId id="464" r:id="rId16"/>
    <p:sldId id="397" r:id="rId17"/>
    <p:sldId id="469" r:id="rId18"/>
    <p:sldId id="426" r:id="rId19"/>
    <p:sldId id="468" r:id="rId20"/>
    <p:sldId id="261" r:id="rId21"/>
    <p:sldId id="471" r:id="rId22"/>
    <p:sldId id="472" r:id="rId23"/>
    <p:sldId id="477" r:id="rId24"/>
    <p:sldId id="470" r:id="rId25"/>
    <p:sldId id="473" r:id="rId26"/>
    <p:sldId id="474" r:id="rId27"/>
    <p:sldId id="295" r:id="rId28"/>
    <p:sldId id="475" r:id="rId29"/>
    <p:sldId id="371" r:id="rId30"/>
    <p:sldId id="372" r:id="rId31"/>
    <p:sldId id="478" r:id="rId32"/>
    <p:sldId id="480" r:id="rId33"/>
    <p:sldId id="481" r:id="rId34"/>
    <p:sldId id="482" r:id="rId35"/>
    <p:sldId id="485" r:id="rId36"/>
    <p:sldId id="415" r:id="rId37"/>
    <p:sldId id="414" r:id="rId38"/>
    <p:sldId id="424" r:id="rId39"/>
    <p:sldId id="483" r:id="rId40"/>
    <p:sldId id="484" r:id="rId41"/>
    <p:sldId id="476" r:id="rId42"/>
    <p:sldId id="488" r:id="rId43"/>
    <p:sldId id="487" r:id="rId44"/>
    <p:sldId id="489" r:id="rId45"/>
  </p:sldIdLst>
  <p:sldSz cx="9144000" cy="6858000" type="screen4x3"/>
  <p:notesSz cx="6797675" cy="9926638"/>
  <p:defaultTextStyle>
    <a:defPPr>
      <a:defRPr lang="nl-NL"/>
    </a:defPPr>
    <a:lvl1pPr algn="l" rtl="0" fontAlgn="base">
      <a:spcBef>
        <a:spcPct val="20000"/>
      </a:spcBef>
      <a:spcAft>
        <a:spcPct val="0"/>
      </a:spcAft>
      <a:buChar char="•"/>
      <a:defRPr kern="1200">
        <a:solidFill>
          <a:schemeClr val="tx1"/>
        </a:solidFill>
        <a:latin typeface="Arial" charset="0"/>
        <a:ea typeface="+mn-ea"/>
        <a:cs typeface="+mn-cs"/>
      </a:defRPr>
    </a:lvl1pPr>
    <a:lvl2pPr marL="457200" algn="l" rtl="0" fontAlgn="base">
      <a:spcBef>
        <a:spcPct val="20000"/>
      </a:spcBef>
      <a:spcAft>
        <a:spcPct val="0"/>
      </a:spcAft>
      <a:buChar char="•"/>
      <a:defRPr kern="1200">
        <a:solidFill>
          <a:schemeClr val="tx1"/>
        </a:solidFill>
        <a:latin typeface="Arial" charset="0"/>
        <a:ea typeface="+mn-ea"/>
        <a:cs typeface="+mn-cs"/>
      </a:defRPr>
    </a:lvl2pPr>
    <a:lvl3pPr marL="914400" algn="l" rtl="0" fontAlgn="base">
      <a:spcBef>
        <a:spcPct val="20000"/>
      </a:spcBef>
      <a:spcAft>
        <a:spcPct val="0"/>
      </a:spcAft>
      <a:buChar char="•"/>
      <a:defRPr kern="1200">
        <a:solidFill>
          <a:schemeClr val="tx1"/>
        </a:solidFill>
        <a:latin typeface="Arial" charset="0"/>
        <a:ea typeface="+mn-ea"/>
        <a:cs typeface="+mn-cs"/>
      </a:defRPr>
    </a:lvl3pPr>
    <a:lvl4pPr marL="1371600" algn="l" rtl="0" fontAlgn="base">
      <a:spcBef>
        <a:spcPct val="20000"/>
      </a:spcBef>
      <a:spcAft>
        <a:spcPct val="0"/>
      </a:spcAft>
      <a:buChar char="•"/>
      <a:defRPr kern="1200">
        <a:solidFill>
          <a:schemeClr val="tx1"/>
        </a:solidFill>
        <a:latin typeface="Arial" charset="0"/>
        <a:ea typeface="+mn-ea"/>
        <a:cs typeface="+mn-cs"/>
      </a:defRPr>
    </a:lvl4pPr>
    <a:lvl5pPr marL="1828800" algn="l" rtl="0" fontAlgn="base">
      <a:spcBef>
        <a:spcPct val="20000"/>
      </a:spcBef>
      <a:spcAft>
        <a:spcPct val="0"/>
      </a:spcAft>
      <a:buChar char="•"/>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82" autoAdjust="0"/>
    <p:restoredTop sz="75586" autoAdjust="0"/>
  </p:normalViewPr>
  <p:slideViewPr>
    <p:cSldViewPr>
      <p:cViewPr varScale="1">
        <p:scale>
          <a:sx n="55" d="100"/>
          <a:sy n="55" d="100"/>
        </p:scale>
        <p:origin x="235"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lvl1pPr>
          </a:lstStyle>
          <a:p>
            <a:pPr>
              <a:defRPr/>
            </a:pPr>
            <a:endParaRPr lang="nl-NL"/>
          </a:p>
        </p:txBody>
      </p:sp>
      <p:sp>
        <p:nvSpPr>
          <p:cNvPr id="3" name="Tijdelijke aanduiding voo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A5892752-9435-4E75-A39A-ED051596BD3F}" type="datetimeFigureOut">
              <a:rPr lang="nl-NL"/>
              <a:pPr>
                <a:defRPr/>
              </a:pPr>
              <a:t>10-2-2024</a:t>
            </a:fld>
            <a:endParaRPr lang="nl-NL"/>
          </a:p>
        </p:txBody>
      </p:sp>
      <p:sp>
        <p:nvSpPr>
          <p:cNvPr id="4" name="Tijdelijke aanduiding voor voetteks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smtClean="0"/>
            </a:lvl1pPr>
          </a:lstStyle>
          <a:p>
            <a:pPr>
              <a:defRPr/>
            </a:pPr>
            <a:endParaRPr lang="nl-NL"/>
          </a:p>
        </p:txBody>
      </p:sp>
      <p:sp>
        <p:nvSpPr>
          <p:cNvPr id="5" name="Tijdelijke aanduiding voor dianumm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smtClean="0"/>
            </a:lvl1pPr>
          </a:lstStyle>
          <a:p>
            <a:pPr>
              <a:defRPr/>
            </a:pPr>
            <a:fld id="{4AF57EA2-F61E-465D-882F-29BD6DE0B841}" type="slidenum">
              <a:rPr lang="nl-NL"/>
              <a:pPr>
                <a:defRPr/>
              </a:pPr>
              <a:t>‹nr.›</a:t>
            </a:fld>
            <a:endParaRPr lang="nl-NL"/>
          </a:p>
        </p:txBody>
      </p:sp>
    </p:spTree>
    <p:extLst>
      <p:ext uri="{BB962C8B-B14F-4D97-AF65-F5344CB8AC3E}">
        <p14:creationId xmlns:p14="http://schemas.microsoft.com/office/powerpoint/2010/main" val="4165732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200"/>
            </a:lvl1pPr>
          </a:lstStyle>
          <a:p>
            <a:pPr>
              <a:defRPr/>
            </a:pPr>
            <a:endParaRPr lang="nl-NL"/>
          </a:p>
        </p:txBody>
      </p:sp>
      <p:sp>
        <p:nvSpPr>
          <p:cNvPr id="4198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pPr>
              <a:defRPr/>
            </a:pPr>
            <a:endParaRPr lang="nl-NL"/>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noProof="0"/>
              <a:t>Klik om de opmaakprofielen van de modeltekst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4199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FontTx/>
              <a:buNone/>
              <a:defRPr sz="1200"/>
            </a:lvl1pPr>
          </a:lstStyle>
          <a:p>
            <a:pPr>
              <a:defRPr/>
            </a:pPr>
            <a:endParaRPr lang="nl-NL"/>
          </a:p>
        </p:txBody>
      </p:sp>
      <p:sp>
        <p:nvSpPr>
          <p:cNvPr id="4199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pPr>
              <a:defRPr/>
            </a:pPr>
            <a:fld id="{8B789EF7-D56F-45CF-BADE-67BA63247444}" type="slidenum">
              <a:rPr lang="nl-NL"/>
              <a:pPr>
                <a:defRPr/>
              </a:pPr>
              <a:t>‹nr.›</a:t>
            </a:fld>
            <a:endParaRPr lang="nl-NL"/>
          </a:p>
        </p:txBody>
      </p:sp>
    </p:spTree>
    <p:extLst>
      <p:ext uri="{BB962C8B-B14F-4D97-AF65-F5344CB8AC3E}">
        <p14:creationId xmlns:p14="http://schemas.microsoft.com/office/powerpoint/2010/main" val="593130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Toen ik begon aan mijn studie natuurkunde aan de UvA was ik verbaasd: vraagstukken leverden aan de universiteit zelden een getal als uitkomst op, terwijl er op het vwo bijna altijd een getal uit moest komen. Je was gewend om in formules zo snel mogelijk getallen in te vullen, wat te rekenen en dan was je klaar. Bij de uitkomst stond je zelden stil. Misschien maar goed ook, want die uitkomsten waren lang niet altijd realistisch.</a:t>
            </a:r>
          </a:p>
          <a:p>
            <a:r>
              <a:rPr lang="nl-NL" dirty="0"/>
              <a:t>Na een tijdje dacht ik te begrijpen hoe dat kwam. Aan de universiteit werd waarschijnlijk van je verwacht dat je dat nu wel zou wel zou kunnen, getallen invullen en de uitkomst berekenen. Later begreep ik dat het om iets heel anders ging. Over dat andere gaat deze lezing.</a:t>
            </a:r>
          </a:p>
          <a:p>
            <a:pPr marL="171450" indent="-171450">
              <a:buFontTx/>
              <a:buChar char="-"/>
            </a:pPr>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a:t>
            </a:fld>
            <a:endParaRPr lang="nl-NL"/>
          </a:p>
        </p:txBody>
      </p:sp>
    </p:spTree>
    <p:extLst>
      <p:ext uri="{BB962C8B-B14F-4D97-AF65-F5344CB8AC3E}">
        <p14:creationId xmlns:p14="http://schemas.microsoft.com/office/powerpoint/2010/main" val="2215866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Hieronder zullen we eerst kijken naar het ontwerp van de leerlijnen in de onderbouw. Op het eind van 3VH bleken leerlingen de basis van het modelleren al onder de knie te kunnen krijgen.</a:t>
            </a:r>
          </a:p>
          <a:p>
            <a:r>
              <a:rPr lang="nl-NL" dirty="0"/>
              <a:t>In de vierde klas maakten we een stap naar een grotere complexiteit. Die stap bleek meer aandacht te vragen dan we aanvankelijk verwachtten.</a:t>
            </a:r>
            <a:br>
              <a:rPr lang="nl-NL" dirty="0"/>
            </a:br>
            <a:r>
              <a:rPr lang="nl-NL" dirty="0"/>
              <a:t>Tenslotte kijken we een stukje vooruit, naar wat we in de toekomst in de hogere leerjaren zouden kunnen bereiken. Vanwege een verandering van school ben ik daar helaas zelf maar beperkt aan toegekomen.</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10</a:t>
            </a:fld>
            <a:endParaRPr lang="nl-NL"/>
          </a:p>
        </p:txBody>
      </p:sp>
    </p:spTree>
    <p:extLst>
      <p:ext uri="{BB962C8B-B14F-4D97-AF65-F5344CB8AC3E}">
        <p14:creationId xmlns:p14="http://schemas.microsoft.com/office/powerpoint/2010/main" val="991848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Bij modelleren komen verschillende vaardigheden aan de orde. Voor elk daarvan ontwikkelden we aparte deel-leerlijnen, in samenhang met elkaar.</a:t>
            </a:r>
          </a:p>
          <a:p>
            <a:r>
              <a:rPr lang="nl-NL" dirty="0"/>
              <a:t>Lijn 1 gaat over de natuurkundige basiskennis. Die leer je niet door te modelleren, maar die heb je wel nodig om te kunnen modelleren. Daar moet je dus vroeg in de leerlijn aan werken.</a:t>
            </a:r>
          </a:p>
          <a:p>
            <a:r>
              <a:rPr lang="nl-NL" dirty="0"/>
              <a:t>Lijn 2 gaat over het werken met de software. Leerlingen kunnen vroeg wennen aan het gebruik van de software. In mijn geval ging dat om (video)meten in Coach, zodat leerlingen leerden werken met de belangrijkste opties in het programma, zoals het werken met grafieken. Ook konden leerlingen al vroeg werken met simpele modellen. In het bijzonder gebruikten we modellen die animaties aanstuurden.</a:t>
            </a:r>
          </a:p>
          <a:p>
            <a:r>
              <a:rPr lang="nl-NL" dirty="0"/>
              <a:t>Lijn 3, omgaan met grafieken, hangt samen met de lijnen 2 en 1. In de onderbouw wordt bij veel methodes bijvoorbeeld gewerkt met keurige rechte lijnen door de oorsprong. </a:t>
            </a:r>
            <a:r>
              <a:rPr lang="nl-NL" sz="1800" dirty="0">
                <a:effectLst/>
                <a:latin typeface="Calibri" panose="020F0502020204030204" pitchFamily="34" charset="0"/>
                <a:ea typeface="Calibri" panose="020F0502020204030204" pitchFamily="34" charset="0"/>
                <a:cs typeface="Times New Roman" panose="02020603050405020304" pitchFamily="18" charset="0"/>
              </a:rPr>
              <a:t>De misconceptie, dat je de snelheid kunt bepalen op basis van slechts één punt van de grafiek, op basis van de –slordig genoteerde- formule v = x/t, kan dan gemakkelijk ontstaan bij leerlingen. </a:t>
            </a:r>
            <a:r>
              <a:rPr lang="nl-NL" dirty="0"/>
              <a:t>Grafieken van metingen zijn alleen al door de ruis niet recht en gaan vaak niet de oorsprong. De samenhang met de basiskennis komt hier naar voren: leerlingen kunnen beter van het begin af aan leren werken met v = </a:t>
            </a:r>
            <a:r>
              <a:rPr lang="el-GR" dirty="0"/>
              <a:t>Δ</a:t>
            </a:r>
            <a:r>
              <a:rPr lang="nl-NL" dirty="0"/>
              <a:t>x/</a:t>
            </a:r>
            <a:r>
              <a:rPr lang="el-GR" dirty="0"/>
              <a:t>Δ</a:t>
            </a:r>
            <a:r>
              <a:rPr lang="nl-NL" dirty="0"/>
              <a:t>t. Aan de andere kant kun je met behulp van door modellen aangestuurde animaties de samenhang tussen </a:t>
            </a:r>
            <a:r>
              <a:rPr lang="nl-NL" dirty="0" err="1"/>
              <a:t>x,t</a:t>
            </a:r>
            <a:r>
              <a:rPr lang="nl-NL" dirty="0"/>
              <a:t>- en </a:t>
            </a:r>
            <a:r>
              <a:rPr lang="nl-NL" dirty="0" err="1"/>
              <a:t>v,t</a:t>
            </a:r>
            <a:r>
              <a:rPr lang="nl-NL" dirty="0"/>
              <a:t>-grafieken goed laten zien.</a:t>
            </a:r>
          </a:p>
          <a:p>
            <a:r>
              <a:rPr lang="nl-NL" dirty="0"/>
              <a:t>Lijn 4: gaat over modelbegrip. Maak vanaf het begin duidelijk dat natuurkunde werkt met modellen. Een goed voorbeeld is de rechte lijn op papier die model staat voor een lichtstraal. Deze lijn gaat ook over evalueren. Daarvoor moeten de modeluitkomsten kritisch bekeken worden. Om dat te bevorderen combineerden we modelleren systematisch met experimenteren.</a:t>
            </a:r>
          </a:p>
          <a:p>
            <a:r>
              <a:rPr lang="nl-NL" dirty="0"/>
              <a:t>Lijn 5: de modelleertaal kan geleidelijk worden ingevoerd, door leerlingen in het begin met kleine modellen te laten werken. Ook kan Δ-notatie vanaf het begin worden ingevoerd, zodat leerlingen zich eerder bewust worden van verschil tussen differentievergelijkingen en directe relaties. We hebben daarvoor de termen ‘</a:t>
            </a:r>
            <a:r>
              <a:rPr lang="el-GR" dirty="0"/>
              <a:t>Δ</a:t>
            </a:r>
            <a:r>
              <a:rPr lang="nl-NL" dirty="0"/>
              <a:t>-formules’ en ‘directe formules’ gebruikt, omdat leerlingen die termen duidelijk bleken te vinden. In beide termen zit het woord ‘formule’, om te voorkomen dat leerlingen zouden kunnen denken dat één van beide typen geen formule is.</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11</a:t>
            </a:fld>
            <a:endParaRPr lang="nl-NL"/>
          </a:p>
        </p:txBody>
      </p:sp>
    </p:spTree>
    <p:extLst>
      <p:ext uri="{BB962C8B-B14F-4D97-AF65-F5344CB8AC3E}">
        <p14:creationId xmlns:p14="http://schemas.microsoft.com/office/powerpoint/2010/main" val="701921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lag voor de hand dat ik zou gaan werken met tekstueel modelleren. Ik had al eerder een modelleeromgeving gemaakt voor de UvA om tekstueel mee te modelleren en ik was het dus gewend, zoals de meeste natuurkundigen. De commissie </a:t>
            </a:r>
            <a:r>
              <a:rPr lang="nl-NL" dirty="0" err="1"/>
              <a:t>Savelsbergh</a:t>
            </a:r>
            <a:r>
              <a:rPr lang="nl-NL" dirty="0"/>
              <a:t> (2008) en collega Piet </a:t>
            </a:r>
            <a:r>
              <a:rPr lang="nl-NL" dirty="0" err="1"/>
              <a:t>Geerke</a:t>
            </a:r>
            <a:r>
              <a:rPr lang="nl-NL" dirty="0"/>
              <a:t> bleken echter positief te zijn over grafisch modelleren. Ik besloot uit mijn comfortzone te stappen en ben grafisch modelleren gaan onderzoeken. Achteraf ben ik daar blij om.</a:t>
            </a:r>
          </a:p>
          <a:p>
            <a:r>
              <a:rPr lang="nl-NL" dirty="0"/>
              <a:t>Een voordeel van tekstueel modelleren is dat alle détails direct zichtbaar zijn, maar dat is tegelijk ook het nadeel. Bij de tekstuele modellen is er weinig zicht op de natuurkundige structuur van het model. In de wirwar van tekstregels zijn fouten bovendien lastig op te sporen.</a:t>
            </a:r>
          </a:p>
          <a:p>
            <a:r>
              <a:rPr lang="nl-NL" dirty="0"/>
              <a:t>Een ander voordeel van tekstueel modelleren is dat er gemakkelijker speciale constructies kunnen worden gemaakt, maar tegelijk vragen die ook meer van leerlingen dan ik zou willen voor middelbare scholieren. Om diezelfde reden wil je in een tekstueel model geen betere integratie-algoritmes gebruiken.</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12</a:t>
            </a:fld>
            <a:endParaRPr lang="nl-NL"/>
          </a:p>
        </p:txBody>
      </p:sp>
    </p:spTree>
    <p:extLst>
      <p:ext uri="{BB962C8B-B14F-4D97-AF65-F5344CB8AC3E}">
        <p14:creationId xmlns:p14="http://schemas.microsoft.com/office/powerpoint/2010/main" val="2730000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grafische taal voor </a:t>
            </a:r>
            <a:r>
              <a:rPr lang="nl-NL" dirty="0" err="1"/>
              <a:t>systeemdynamisch</a:t>
            </a:r>
            <a:r>
              <a:rPr lang="nl-NL" dirty="0"/>
              <a:t> modelleren is in 1961 ontworpen door Jay </a:t>
            </a:r>
            <a:r>
              <a:rPr lang="nl-NL" dirty="0" err="1"/>
              <a:t>Forrester</a:t>
            </a:r>
            <a:r>
              <a:rPr lang="nl-NL" dirty="0"/>
              <a:t> om modellen uit te leggen aan mensen met weinig wiskundige kennis, zoals beleidsmakers. Het is dus een taal die snel begrepen kan worden.</a:t>
            </a:r>
          </a:p>
          <a:p>
            <a:r>
              <a:rPr lang="nl-NL" dirty="0"/>
              <a:t>De grafische diagrammen bleken later vrij eenvoudig omgezet te kunnen worden in computercode.</a:t>
            </a:r>
          </a:p>
          <a:p>
            <a:r>
              <a:rPr lang="nl-NL" dirty="0"/>
              <a:t>De hoofdstructuur van een grafisch model is goed zichtbaar. Dat is nodig als je de werking van het model wilt uitleggen. Détails zijn meer verborgen, maar daardoor blijft het model overzichtelijk. Hierdoor blijft de cognitieve belasting beperkt. De détails kunnen in alle verschillende implementaties van de grafische taal snel zichtbaar gemaakt worden als dat nodig is. In Coach 7 kun je bijvoorbeeld de verschillende iconen in het diagram aanklikken, maar zit ook een optie om alle formules en beginwaarden te tonen als een lijst.</a:t>
            </a:r>
          </a:p>
          <a:p>
            <a:r>
              <a:rPr lang="nl-NL" dirty="0"/>
              <a:t>Slimme integratie-algoritmes, zoals </a:t>
            </a:r>
            <a:r>
              <a:rPr lang="nl-NL" dirty="0" err="1"/>
              <a:t>Runge-Kutta</a:t>
            </a:r>
            <a:r>
              <a:rPr lang="nl-NL" dirty="0"/>
              <a:t>, kunnen via een optie in het instellingen menu direct ingezet worden zonder dat het grafische model er zichtbaar door veranderd.</a:t>
            </a:r>
          </a:p>
          <a:p>
            <a:r>
              <a:rPr lang="nl-NL" dirty="0"/>
              <a:t>Een nadeel is dat de grafische taal geleerd moet worden, maar grafisch modelleren is gemakkelijker en gaat sneller als je er eenmaal aan gewend bent.</a:t>
            </a:r>
          </a:p>
          <a:p>
            <a:r>
              <a:rPr lang="nl-NL" dirty="0"/>
              <a:t>Tenslotte wordt de grafisch taal over de hele wereld veel gebruikt, met name in de </a:t>
            </a:r>
            <a:r>
              <a:rPr lang="nl-NL" dirty="0" err="1"/>
              <a:t>sociaal-economische</a:t>
            </a:r>
            <a:r>
              <a:rPr lang="nl-NL" dirty="0"/>
              <a:t> hoe, maar bijvoorbeeld ook in de biologie.</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13</a:t>
            </a:fld>
            <a:endParaRPr lang="nl-NL"/>
          </a:p>
        </p:txBody>
      </p:sp>
    </p:spTree>
    <p:extLst>
      <p:ext uri="{BB962C8B-B14F-4D97-AF65-F5344CB8AC3E}">
        <p14:creationId xmlns:p14="http://schemas.microsoft.com/office/powerpoint/2010/main" val="567135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lang="nl-NL" dirty="0"/>
              <a:t>In de woorden van enkele van mijn ex-leerlingen, die bij een project in 6V bij een collega waren begonnen met de bouw van een tekstueel model, er in vastliepen en vervolgens grafisch aan de slag zijn gegaan: “</a:t>
            </a:r>
            <a:r>
              <a:rPr kumimoji="0" lang="nl-NL" altLang="nl-NL" sz="1200" b="0" i="0" u="none" strike="noStrike" cap="none" normalizeH="0" baseline="0" dirty="0">
                <a:ln>
                  <a:noFill/>
                </a:ln>
                <a:solidFill>
                  <a:schemeClr val="tx1"/>
                </a:solidFill>
                <a:effectLst/>
                <a:latin typeface="Arial" panose="020B0604020202020204" pitchFamily="34" charset="0"/>
              </a:rPr>
              <a:t>“Ik vind grafisch modelleren makkelijker en </a:t>
            </a:r>
            <a:r>
              <a:rPr kumimoji="0" lang="nl-NL" altLang="nl-NL" sz="1200" b="0" i="0" u="none" strike="noStrike" cap="none" normalizeH="0" baseline="0" dirty="0">
                <a:ln>
                  <a:noFill/>
                </a:ln>
                <a:solidFill>
                  <a:srgbClr val="FF0000"/>
                </a:solidFill>
                <a:effectLst/>
                <a:latin typeface="Arial" panose="020B0604020202020204" pitchFamily="34" charset="0"/>
              </a:rPr>
              <a:t>overzichtelijker</a:t>
            </a:r>
            <a:r>
              <a:rPr kumimoji="0" lang="nl-NL" altLang="nl-NL" sz="1200" b="0" i="0" u="none" strike="noStrike" cap="none" normalizeH="0" baseline="0" dirty="0">
                <a:ln>
                  <a:noFill/>
                </a:ln>
                <a:solidFill>
                  <a:schemeClr val="tx1"/>
                </a:solidFill>
                <a:effectLst/>
                <a:latin typeface="Arial" panose="020B0604020202020204" pitchFamily="34" charset="0"/>
              </a:rPr>
              <a:t> dan tekstueel modelleren. Door de relatiepijlen valt de samenhang tussen formules en constanten niet weg in een soort muur van tekst waar uiteindelijk geen touw meer aan vast te knopen is.” </a:t>
            </a:r>
          </a:p>
          <a:p>
            <a:r>
              <a:rPr lang="nl-NL" dirty="0"/>
              <a:t>” </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14</a:t>
            </a:fld>
            <a:endParaRPr lang="nl-NL"/>
          </a:p>
        </p:txBody>
      </p:sp>
    </p:spTree>
    <p:extLst>
      <p:ext uri="{BB962C8B-B14F-4D97-AF65-F5344CB8AC3E}">
        <p14:creationId xmlns:p14="http://schemas.microsoft.com/office/powerpoint/2010/main" val="3652931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Deze</a:t>
            </a:r>
            <a:r>
              <a:rPr lang="en-US" dirty="0"/>
              <a:t> </a:t>
            </a:r>
            <a:r>
              <a:rPr lang="en-US" dirty="0" err="1"/>
              <a:t>figuur</a:t>
            </a:r>
            <a:r>
              <a:rPr lang="en-US" dirty="0"/>
              <a:t> </a:t>
            </a:r>
            <a:r>
              <a:rPr lang="en-US" dirty="0" err="1"/>
              <a:t>gebruiken</a:t>
            </a:r>
            <a:r>
              <a:rPr lang="en-US" dirty="0"/>
              <a:t> we in 3VH om </a:t>
            </a:r>
            <a:r>
              <a:rPr lang="en-US" dirty="0" err="1"/>
              <a:t>leerlingen</a:t>
            </a:r>
            <a:r>
              <a:rPr lang="en-US" dirty="0"/>
              <a:t> de </a:t>
            </a:r>
            <a:r>
              <a:rPr lang="en-US" dirty="0" err="1"/>
              <a:t>grafische</a:t>
            </a:r>
            <a:r>
              <a:rPr lang="en-US" dirty="0"/>
              <a:t> </a:t>
            </a:r>
            <a:r>
              <a:rPr lang="en-US" dirty="0" err="1"/>
              <a:t>structuur</a:t>
            </a:r>
            <a:r>
              <a:rPr lang="en-US" dirty="0"/>
              <a:t> </a:t>
            </a:r>
            <a:r>
              <a:rPr lang="en-US" dirty="0" err="1"/>
              <a:t>te</a:t>
            </a:r>
            <a:r>
              <a:rPr lang="en-US" dirty="0"/>
              <a:t> </a:t>
            </a:r>
            <a:r>
              <a:rPr lang="en-US" dirty="0" err="1"/>
              <a:t>leren</a:t>
            </a:r>
            <a:r>
              <a:rPr lang="en-US" dirty="0"/>
              <a:t> </a:t>
            </a:r>
            <a:r>
              <a:rPr lang="en-US" dirty="0" err="1"/>
              <a:t>lezen</a:t>
            </a:r>
            <a:r>
              <a:rPr lang="en-US" dirty="0"/>
              <a:t>. In </a:t>
            </a:r>
            <a:r>
              <a:rPr lang="en-US" dirty="0" err="1"/>
              <a:t>eerste</a:t>
            </a:r>
            <a:r>
              <a:rPr lang="en-US" dirty="0"/>
              <a:t> </a:t>
            </a:r>
            <a:r>
              <a:rPr lang="en-US" dirty="0" err="1"/>
              <a:t>instantie</a:t>
            </a:r>
            <a:r>
              <a:rPr lang="en-US" dirty="0"/>
              <a:t> </a:t>
            </a:r>
            <a:r>
              <a:rPr lang="en-US" dirty="0" err="1"/>
              <a:t>schrikken</a:t>
            </a:r>
            <a:r>
              <a:rPr lang="en-US" dirty="0"/>
              <a:t> </a:t>
            </a:r>
            <a:r>
              <a:rPr lang="en-US" dirty="0" err="1"/>
              <a:t>leerlingen</a:t>
            </a:r>
            <a:r>
              <a:rPr lang="en-US" baseline="0" dirty="0"/>
              <a:t> van </a:t>
            </a:r>
            <a:r>
              <a:rPr lang="en-US" baseline="0" dirty="0" err="1"/>
              <a:t>zo’n</a:t>
            </a:r>
            <a:r>
              <a:rPr lang="en-US" baseline="0" dirty="0"/>
              <a:t> </a:t>
            </a:r>
            <a:r>
              <a:rPr lang="en-US" baseline="0" dirty="0" err="1"/>
              <a:t>plaatje</a:t>
            </a:r>
            <a:r>
              <a:rPr lang="en-US" baseline="0" dirty="0"/>
              <a:t>, </a:t>
            </a:r>
            <a:r>
              <a:rPr lang="en-US" baseline="0" dirty="0" err="1"/>
              <a:t>daarna</a:t>
            </a:r>
            <a:r>
              <a:rPr lang="en-US" baseline="0" dirty="0"/>
              <a:t> </a:t>
            </a:r>
            <a:r>
              <a:rPr lang="en-US" baseline="0" dirty="0" err="1"/>
              <a:t>merken</a:t>
            </a:r>
            <a:r>
              <a:rPr lang="en-US" baseline="0" dirty="0"/>
              <a:t> ze </a:t>
            </a:r>
            <a:r>
              <a:rPr lang="en-US" baseline="0" dirty="0" err="1"/>
              <a:t>dat</a:t>
            </a:r>
            <a:r>
              <a:rPr lang="en-US" baseline="0" dirty="0"/>
              <a:t> het </a:t>
            </a:r>
            <a:r>
              <a:rPr lang="en-US" baseline="0" dirty="0" err="1"/>
              <a:t>eigenlijk</a:t>
            </a:r>
            <a:r>
              <a:rPr lang="en-US" baseline="0" dirty="0"/>
              <a:t> </a:t>
            </a:r>
            <a:r>
              <a:rPr lang="en-US" baseline="0" dirty="0" err="1"/>
              <a:t>eenvoudig</a:t>
            </a:r>
            <a:r>
              <a:rPr lang="en-US" baseline="0" dirty="0"/>
              <a:t> </a:t>
            </a:r>
            <a:r>
              <a:rPr lang="en-US" baseline="0" dirty="0" err="1"/>
              <a:t>te</a:t>
            </a:r>
            <a:r>
              <a:rPr lang="en-US" baseline="0" dirty="0"/>
              <a:t> </a:t>
            </a:r>
            <a:r>
              <a:rPr lang="en-US" baseline="0" dirty="0" err="1"/>
              <a:t>begrijpen</a:t>
            </a:r>
            <a:r>
              <a:rPr lang="en-US" baseline="0" dirty="0"/>
              <a:t> is. De </a:t>
            </a:r>
            <a:r>
              <a:rPr lang="en-US" baseline="0" dirty="0" err="1"/>
              <a:t>dunne</a:t>
            </a:r>
            <a:r>
              <a:rPr lang="en-US" baseline="0" dirty="0"/>
              <a:t> rode </a:t>
            </a:r>
            <a:r>
              <a:rPr lang="en-US" baseline="0" dirty="0" err="1"/>
              <a:t>pijlen</a:t>
            </a:r>
            <a:r>
              <a:rPr lang="en-US" baseline="0" dirty="0"/>
              <a:t> </a:t>
            </a:r>
            <a:r>
              <a:rPr lang="en-US" baseline="0" dirty="0" err="1"/>
              <a:t>zijn</a:t>
            </a:r>
            <a:r>
              <a:rPr lang="en-US" baseline="0" dirty="0"/>
              <a:t> </a:t>
            </a:r>
            <a:r>
              <a:rPr lang="en-US" baseline="0" dirty="0" err="1"/>
              <a:t>relatiepijlen</a:t>
            </a:r>
            <a:r>
              <a:rPr lang="en-US" baseline="0" dirty="0"/>
              <a:t>. </a:t>
            </a:r>
            <a:r>
              <a:rPr lang="en-US" baseline="0" dirty="0" err="1"/>
              <a:t>Een</a:t>
            </a:r>
            <a:r>
              <a:rPr lang="en-US" baseline="0" dirty="0"/>
              <a:t> </a:t>
            </a:r>
            <a:r>
              <a:rPr lang="en-US" baseline="0" dirty="0" err="1"/>
              <a:t>relatiepijl</a:t>
            </a:r>
            <a:r>
              <a:rPr lang="en-US" baseline="0" dirty="0"/>
              <a:t> van A </a:t>
            </a:r>
            <a:r>
              <a:rPr lang="en-US" baseline="0" dirty="0" err="1"/>
              <a:t>naar</a:t>
            </a:r>
            <a:r>
              <a:rPr lang="en-US" baseline="0" dirty="0"/>
              <a:t> B </a:t>
            </a:r>
            <a:r>
              <a:rPr lang="en-US" baseline="0" dirty="0" err="1"/>
              <a:t>betekent</a:t>
            </a:r>
            <a:r>
              <a:rPr lang="en-US" baseline="0" dirty="0"/>
              <a:t> </a:t>
            </a:r>
            <a:r>
              <a:rPr lang="en-US" baseline="0" dirty="0" err="1"/>
              <a:t>dat</a:t>
            </a:r>
            <a:r>
              <a:rPr lang="en-US" baseline="0" dirty="0"/>
              <a:t> B </a:t>
            </a:r>
            <a:r>
              <a:rPr lang="en-US" baseline="0" dirty="0" err="1"/>
              <a:t>wordt</a:t>
            </a:r>
            <a:r>
              <a:rPr lang="en-US" baseline="0" dirty="0"/>
              <a:t> </a:t>
            </a:r>
            <a:r>
              <a:rPr lang="en-US" baseline="0" dirty="0" err="1"/>
              <a:t>gedefinieerd</a:t>
            </a:r>
            <a:r>
              <a:rPr lang="en-US" baseline="0" dirty="0"/>
              <a:t> door </a:t>
            </a:r>
            <a:r>
              <a:rPr lang="en-US" baseline="0" dirty="0" err="1"/>
              <a:t>een</a:t>
            </a:r>
            <a:r>
              <a:rPr lang="en-US" baseline="0" dirty="0"/>
              <a:t> </a:t>
            </a:r>
            <a:r>
              <a:rPr lang="en-US" baseline="0" dirty="0" err="1"/>
              <a:t>formule</a:t>
            </a:r>
            <a:r>
              <a:rPr lang="en-US" baseline="0" dirty="0"/>
              <a:t> </a:t>
            </a:r>
            <a:r>
              <a:rPr lang="en-US" baseline="0" dirty="0" err="1"/>
              <a:t>waar</a:t>
            </a:r>
            <a:r>
              <a:rPr lang="en-US" baseline="0" dirty="0"/>
              <a:t> A in </a:t>
            </a:r>
            <a:r>
              <a:rPr lang="en-US" baseline="0" dirty="0" err="1"/>
              <a:t>voorkomt</a:t>
            </a:r>
            <a:r>
              <a:rPr lang="en-US" baseline="0" dirty="0"/>
              <a:t>. Je </a:t>
            </a:r>
            <a:r>
              <a:rPr lang="en-US" baseline="0" dirty="0" err="1"/>
              <a:t>ziet</a:t>
            </a:r>
            <a:r>
              <a:rPr lang="en-US" baseline="0" dirty="0"/>
              <a:t> zo direct </a:t>
            </a:r>
            <a:r>
              <a:rPr lang="en-US" baseline="0" dirty="0" err="1"/>
              <a:t>dat</a:t>
            </a:r>
            <a:r>
              <a:rPr lang="en-US" baseline="0" dirty="0"/>
              <a:t> </a:t>
            </a:r>
            <a:r>
              <a:rPr lang="en-US" baseline="0" dirty="0" err="1"/>
              <a:t>bijvoorbeeld</a:t>
            </a:r>
            <a:r>
              <a:rPr lang="en-US" baseline="0" dirty="0"/>
              <a:t> ‘</a:t>
            </a:r>
            <a:r>
              <a:rPr lang="en-US" baseline="0" dirty="0" err="1"/>
              <a:t>temperatuur_aarde</a:t>
            </a:r>
            <a:r>
              <a:rPr lang="en-US" baseline="0" dirty="0"/>
              <a:t>’ </a:t>
            </a:r>
            <a:r>
              <a:rPr lang="en-US" baseline="0" dirty="0" err="1"/>
              <a:t>berekend</a:t>
            </a:r>
            <a:r>
              <a:rPr lang="en-US" baseline="0" dirty="0"/>
              <a:t> </a:t>
            </a:r>
            <a:r>
              <a:rPr lang="en-US" baseline="0" dirty="0" err="1"/>
              <a:t>wordt</a:t>
            </a:r>
            <a:r>
              <a:rPr lang="en-US" baseline="0" dirty="0"/>
              <a:t> door met </a:t>
            </a:r>
            <a:r>
              <a:rPr lang="en-US" baseline="0" dirty="0" err="1"/>
              <a:t>een</a:t>
            </a:r>
            <a:r>
              <a:rPr lang="en-US" baseline="0" dirty="0"/>
              <a:t> </a:t>
            </a:r>
            <a:r>
              <a:rPr lang="en-US" baseline="0" dirty="0" err="1"/>
              <a:t>formule</a:t>
            </a:r>
            <a:r>
              <a:rPr lang="en-US" baseline="0" dirty="0"/>
              <a:t> </a:t>
            </a:r>
            <a:r>
              <a:rPr lang="en-US" baseline="0" dirty="0" err="1"/>
              <a:t>waar</a:t>
            </a:r>
            <a:r>
              <a:rPr lang="en-US" baseline="0" dirty="0"/>
              <a:t> ‘</a:t>
            </a:r>
            <a:r>
              <a:rPr lang="en-US" baseline="0" dirty="0" err="1"/>
              <a:t>Energie_aardlaag</a:t>
            </a:r>
            <a:r>
              <a:rPr lang="en-US" baseline="0" dirty="0"/>
              <a:t>’ </a:t>
            </a:r>
            <a:r>
              <a:rPr lang="en-US" baseline="0" dirty="0" err="1"/>
              <a:t>en</a:t>
            </a:r>
            <a:r>
              <a:rPr lang="en-US" baseline="0" dirty="0"/>
              <a:t> ‘</a:t>
            </a:r>
            <a:r>
              <a:rPr lang="en-US" baseline="0" dirty="0" err="1"/>
              <a:t>Warmte_Capaciteit</a:t>
            </a:r>
            <a:r>
              <a:rPr lang="en-US" baseline="0" dirty="0"/>
              <a:t>’ in </a:t>
            </a:r>
            <a:r>
              <a:rPr lang="en-US" baseline="0" dirty="0" err="1"/>
              <a:t>voorkomen</a:t>
            </a:r>
            <a:r>
              <a:rPr lang="en-US" baseline="0" dirty="0"/>
              <a:t>. Als je de </a:t>
            </a:r>
            <a:r>
              <a:rPr lang="en-US" baseline="0" dirty="0" err="1"/>
              <a:t>precieze</a:t>
            </a:r>
            <a:r>
              <a:rPr lang="en-US" baseline="0" dirty="0"/>
              <a:t> </a:t>
            </a:r>
            <a:r>
              <a:rPr lang="en-US" baseline="0" dirty="0" err="1"/>
              <a:t>formule</a:t>
            </a:r>
            <a:r>
              <a:rPr lang="en-US" baseline="0" dirty="0"/>
              <a:t> wilt </a:t>
            </a:r>
            <a:r>
              <a:rPr lang="en-US" baseline="0" dirty="0" err="1"/>
              <a:t>zien</a:t>
            </a:r>
            <a:r>
              <a:rPr lang="en-US" baseline="0" dirty="0"/>
              <a:t> </a:t>
            </a:r>
            <a:r>
              <a:rPr lang="en-US" baseline="0" dirty="0" err="1"/>
              <a:t>hoef</a:t>
            </a:r>
            <a:r>
              <a:rPr lang="en-US" baseline="0" dirty="0"/>
              <a:t> je </a:t>
            </a:r>
            <a:r>
              <a:rPr lang="en-US" baseline="0" dirty="0" err="1"/>
              <a:t>alleen</a:t>
            </a:r>
            <a:r>
              <a:rPr lang="en-US" baseline="0" dirty="0"/>
              <a:t> maar </a:t>
            </a:r>
            <a:r>
              <a:rPr lang="en-US" baseline="0" dirty="0" err="1"/>
              <a:t>te</a:t>
            </a:r>
            <a:r>
              <a:rPr lang="en-US" baseline="0" dirty="0"/>
              <a:t> </a:t>
            </a:r>
            <a:r>
              <a:rPr lang="en-US" baseline="0" dirty="0" err="1"/>
              <a:t>klikken</a:t>
            </a:r>
            <a:r>
              <a:rPr lang="en-US" baseline="0" dirty="0"/>
              <a:t> op het </a:t>
            </a:r>
            <a:r>
              <a:rPr lang="en-US" baseline="0" dirty="0" err="1"/>
              <a:t>icoon</a:t>
            </a:r>
            <a:r>
              <a:rPr lang="en-US" baseline="0" dirty="0"/>
              <a:t> ‘</a:t>
            </a:r>
            <a:r>
              <a:rPr lang="en-US" baseline="0" dirty="0" err="1"/>
              <a:t>temperatuur_aarde</a:t>
            </a:r>
            <a:r>
              <a:rPr lang="en-US" baseline="0" dirty="0"/>
              <a:t>’. Je </a:t>
            </a:r>
            <a:r>
              <a:rPr lang="en-US" baseline="0" dirty="0" err="1"/>
              <a:t>ziet</a:t>
            </a:r>
            <a:r>
              <a:rPr lang="en-US" baseline="0" dirty="0"/>
              <a:t> </a:t>
            </a:r>
            <a:r>
              <a:rPr lang="en-US" baseline="0" dirty="0" err="1"/>
              <a:t>ook</a:t>
            </a:r>
            <a:r>
              <a:rPr lang="en-US" baseline="0" dirty="0"/>
              <a:t> direct </a:t>
            </a:r>
            <a:r>
              <a:rPr lang="en-US" baseline="0" dirty="0" err="1"/>
              <a:t>dat</a:t>
            </a:r>
            <a:r>
              <a:rPr lang="en-US" baseline="0" dirty="0"/>
              <a:t> </a:t>
            </a:r>
            <a:r>
              <a:rPr lang="en-US" baseline="0" dirty="0" err="1"/>
              <a:t>bij</a:t>
            </a:r>
            <a:r>
              <a:rPr lang="en-US" baseline="0" dirty="0"/>
              <a:t> ‘</a:t>
            </a:r>
            <a:r>
              <a:rPr lang="en-US" baseline="0" dirty="0" err="1"/>
              <a:t>Diepte</a:t>
            </a:r>
            <a:r>
              <a:rPr lang="en-US" baseline="0" dirty="0"/>
              <a:t>’ in het model </a:t>
            </a:r>
            <a:r>
              <a:rPr lang="en-US" baseline="0" dirty="0" err="1"/>
              <a:t>geen</a:t>
            </a:r>
            <a:r>
              <a:rPr lang="en-US" baseline="0" dirty="0"/>
              <a:t> </a:t>
            </a:r>
            <a:r>
              <a:rPr lang="en-US" baseline="0" dirty="0" err="1"/>
              <a:t>formule</a:t>
            </a:r>
            <a:r>
              <a:rPr lang="en-US" baseline="0" dirty="0"/>
              <a:t> </a:t>
            </a:r>
            <a:r>
              <a:rPr lang="en-US" baseline="0" dirty="0" err="1"/>
              <a:t>staat</a:t>
            </a:r>
            <a:r>
              <a:rPr lang="en-US" baseline="0" dirty="0"/>
              <a:t>. ‘</a:t>
            </a:r>
            <a:r>
              <a:rPr lang="en-US" baseline="0" dirty="0" err="1"/>
              <a:t>Diepte</a:t>
            </a:r>
            <a:r>
              <a:rPr lang="en-US" baseline="0" dirty="0"/>
              <a:t>’ is </a:t>
            </a:r>
            <a:r>
              <a:rPr lang="en-US" baseline="0" dirty="0" err="1"/>
              <a:t>dus</a:t>
            </a:r>
            <a:r>
              <a:rPr lang="en-US" baseline="0" dirty="0"/>
              <a:t> </a:t>
            </a:r>
            <a:r>
              <a:rPr lang="en-US" baseline="0" dirty="0" err="1"/>
              <a:t>een</a:t>
            </a:r>
            <a:r>
              <a:rPr lang="en-US" baseline="0" dirty="0"/>
              <a:t> </a:t>
            </a:r>
            <a:r>
              <a:rPr lang="en-US" baseline="0" dirty="0" err="1"/>
              <a:t>constante</a:t>
            </a:r>
            <a:r>
              <a:rPr lang="en-US" baseline="0" dirty="0"/>
              <a:t>, </a:t>
            </a:r>
            <a:r>
              <a:rPr lang="en-US" baseline="0" dirty="0" err="1"/>
              <a:t>waarvan</a:t>
            </a:r>
            <a:r>
              <a:rPr lang="en-US" baseline="0" dirty="0"/>
              <a:t> je de </a:t>
            </a:r>
            <a:r>
              <a:rPr lang="en-US" baseline="0" dirty="0" err="1"/>
              <a:t>waarde</a:t>
            </a:r>
            <a:r>
              <a:rPr lang="en-US" baseline="0" dirty="0"/>
              <a:t> </a:t>
            </a:r>
            <a:r>
              <a:rPr lang="en-US" baseline="0" dirty="0" err="1"/>
              <a:t>eventueel</a:t>
            </a:r>
            <a:r>
              <a:rPr lang="en-US" baseline="0" dirty="0"/>
              <a:t> </a:t>
            </a:r>
            <a:r>
              <a:rPr lang="en-US" baseline="0" dirty="0" err="1"/>
              <a:t>zichtbaar</a:t>
            </a:r>
            <a:r>
              <a:rPr lang="en-US" baseline="0" dirty="0"/>
              <a:t> </a:t>
            </a:r>
            <a:r>
              <a:rPr lang="en-US" baseline="0" dirty="0" err="1"/>
              <a:t>kunt</a:t>
            </a:r>
            <a:r>
              <a:rPr lang="en-US" baseline="0" dirty="0"/>
              <a:t> </a:t>
            </a:r>
            <a:r>
              <a:rPr lang="en-US" baseline="0" dirty="0" err="1"/>
              <a:t>maken</a:t>
            </a:r>
            <a:r>
              <a:rPr lang="en-US" baseline="0" dirty="0"/>
              <a:t> door op het </a:t>
            </a:r>
            <a:r>
              <a:rPr lang="en-US" baseline="0" dirty="0" err="1"/>
              <a:t>icoon</a:t>
            </a:r>
            <a:r>
              <a:rPr lang="en-US" baseline="0" dirty="0"/>
              <a:t> </a:t>
            </a:r>
            <a:r>
              <a:rPr lang="en-US" baseline="0" dirty="0" err="1"/>
              <a:t>te</a:t>
            </a:r>
            <a:r>
              <a:rPr lang="en-US" baseline="0" dirty="0"/>
              <a:t> </a:t>
            </a:r>
            <a:r>
              <a:rPr lang="en-US" baseline="0" dirty="0" err="1"/>
              <a:t>klikken</a:t>
            </a:r>
            <a:r>
              <a:rPr lang="en-US" baseline="0" dirty="0"/>
              <a:t>.</a:t>
            </a:r>
          </a:p>
          <a:p>
            <a:r>
              <a:rPr lang="en-US" baseline="0" dirty="0" err="1"/>
              <a:t>Leerlingen</a:t>
            </a:r>
            <a:r>
              <a:rPr lang="en-US" baseline="0" dirty="0"/>
              <a:t> </a:t>
            </a:r>
            <a:r>
              <a:rPr lang="en-US" baseline="0" dirty="0" err="1"/>
              <a:t>hebben</a:t>
            </a:r>
            <a:r>
              <a:rPr lang="en-US" baseline="0" dirty="0"/>
              <a:t> </a:t>
            </a:r>
            <a:r>
              <a:rPr lang="en-US" baseline="0" dirty="0" err="1"/>
              <a:t>ook</a:t>
            </a:r>
            <a:r>
              <a:rPr lang="en-US" baseline="0" dirty="0"/>
              <a:t> </a:t>
            </a:r>
            <a:r>
              <a:rPr lang="en-US" baseline="0" dirty="0" err="1"/>
              <a:t>snel</a:t>
            </a:r>
            <a:r>
              <a:rPr lang="en-US" baseline="0" dirty="0"/>
              <a:t> door wat </a:t>
            </a:r>
            <a:r>
              <a:rPr lang="en-US" baseline="0" dirty="0" err="1"/>
              <a:t>ketens</a:t>
            </a:r>
            <a:r>
              <a:rPr lang="en-US" baseline="0" dirty="0"/>
              <a:t> van </a:t>
            </a:r>
            <a:r>
              <a:rPr lang="en-US" baseline="0" dirty="0" err="1"/>
              <a:t>iconen</a:t>
            </a:r>
            <a:r>
              <a:rPr lang="en-US" baseline="0" dirty="0"/>
              <a:t> </a:t>
            </a:r>
            <a:r>
              <a:rPr lang="en-US" baseline="0" dirty="0" err="1"/>
              <a:t>betekenen</a:t>
            </a:r>
            <a:r>
              <a:rPr lang="en-US" baseline="0" dirty="0"/>
              <a:t>. Door </a:t>
            </a:r>
            <a:r>
              <a:rPr lang="en-US" baseline="0" dirty="0" err="1"/>
              <a:t>zo’n</a:t>
            </a:r>
            <a:r>
              <a:rPr lang="en-US" baseline="0" dirty="0"/>
              <a:t> </a:t>
            </a:r>
            <a:r>
              <a:rPr lang="en-US" baseline="0" dirty="0" err="1"/>
              <a:t>keten</a:t>
            </a:r>
            <a:r>
              <a:rPr lang="en-US" baseline="0" dirty="0"/>
              <a:t> </a:t>
            </a:r>
            <a:r>
              <a:rPr lang="en-US" baseline="0" dirty="0" err="1"/>
              <a:t>te</a:t>
            </a:r>
            <a:r>
              <a:rPr lang="en-US" baseline="0" dirty="0"/>
              <a:t> </a:t>
            </a:r>
            <a:r>
              <a:rPr lang="en-US" baseline="0" dirty="0" err="1"/>
              <a:t>volgen</a:t>
            </a:r>
            <a:r>
              <a:rPr lang="en-US" baseline="0" dirty="0"/>
              <a:t> </a:t>
            </a:r>
            <a:r>
              <a:rPr lang="en-US" baseline="0" dirty="0" err="1"/>
              <a:t>zie</a:t>
            </a:r>
            <a:r>
              <a:rPr lang="en-US" baseline="0" dirty="0"/>
              <a:t> je al </a:t>
            </a:r>
            <a:r>
              <a:rPr lang="en-US" baseline="0" dirty="0" err="1"/>
              <a:t>snel</a:t>
            </a:r>
            <a:r>
              <a:rPr lang="en-US" baseline="0" dirty="0"/>
              <a:t> </a:t>
            </a:r>
            <a:r>
              <a:rPr lang="en-US" baseline="0" dirty="0" err="1"/>
              <a:t>dat</a:t>
            </a:r>
            <a:r>
              <a:rPr lang="en-US" baseline="0" dirty="0"/>
              <a:t> ‘</a:t>
            </a:r>
            <a:r>
              <a:rPr lang="en-US" baseline="0" dirty="0" err="1"/>
              <a:t>temperatuur_aarde</a:t>
            </a:r>
            <a:r>
              <a:rPr lang="en-US" baseline="0" dirty="0"/>
              <a:t>’ </a:t>
            </a:r>
            <a:r>
              <a:rPr lang="en-US" baseline="0" dirty="0" err="1"/>
              <a:t>afhangt</a:t>
            </a:r>
            <a:r>
              <a:rPr lang="en-US" baseline="0" dirty="0"/>
              <a:t> van ‘</a:t>
            </a:r>
            <a:r>
              <a:rPr lang="en-US" baseline="0" dirty="0" err="1"/>
              <a:t>Diepte</a:t>
            </a:r>
            <a:r>
              <a:rPr lang="en-US" baseline="0" dirty="0"/>
              <a:t>’.</a:t>
            </a:r>
          </a:p>
          <a:p>
            <a:r>
              <a:rPr lang="en-US" baseline="0" dirty="0"/>
              <a:t>Wat </a:t>
            </a:r>
            <a:r>
              <a:rPr lang="en-US" baseline="0" dirty="0" err="1"/>
              <a:t>overblijft</a:t>
            </a:r>
            <a:r>
              <a:rPr lang="en-US" baseline="0" dirty="0"/>
              <a:t> is de </a:t>
            </a:r>
            <a:r>
              <a:rPr lang="en-US" baseline="0" dirty="0" err="1"/>
              <a:t>betekenis</a:t>
            </a:r>
            <a:r>
              <a:rPr lang="en-US" baseline="0" dirty="0"/>
              <a:t> van de </a:t>
            </a:r>
            <a:r>
              <a:rPr lang="en-US" baseline="0" dirty="0" err="1"/>
              <a:t>constructie</a:t>
            </a:r>
            <a:r>
              <a:rPr lang="en-US" baseline="0" dirty="0"/>
              <a:t> met de </a:t>
            </a:r>
            <a:r>
              <a:rPr lang="en-US" baseline="0" dirty="0" err="1"/>
              <a:t>rechthoek</a:t>
            </a:r>
            <a:r>
              <a:rPr lang="en-US" baseline="0" dirty="0"/>
              <a:t> ‘</a:t>
            </a:r>
            <a:r>
              <a:rPr lang="en-US" baseline="0" dirty="0" err="1"/>
              <a:t>energie_aardlaag</a:t>
            </a:r>
            <a:r>
              <a:rPr lang="en-US" baseline="0" dirty="0"/>
              <a:t>’ </a:t>
            </a:r>
            <a:r>
              <a:rPr lang="en-US" baseline="0" dirty="0" err="1"/>
              <a:t>en</a:t>
            </a:r>
            <a:r>
              <a:rPr lang="en-US" baseline="0" dirty="0"/>
              <a:t> de twee </a:t>
            </a:r>
            <a:r>
              <a:rPr lang="en-US" baseline="0" dirty="0" err="1"/>
              <a:t>stroomvariabelen</a:t>
            </a:r>
            <a:r>
              <a:rPr lang="en-US" baseline="0" dirty="0"/>
              <a:t> ‘</a:t>
            </a:r>
            <a:r>
              <a:rPr lang="en-US" baseline="0" dirty="0" err="1"/>
              <a:t>Zonnestraling</a:t>
            </a:r>
            <a:r>
              <a:rPr lang="en-US" baseline="0" dirty="0"/>
              <a:t>’ </a:t>
            </a:r>
            <a:r>
              <a:rPr lang="en-US" baseline="0" dirty="0" err="1"/>
              <a:t>en</a:t>
            </a:r>
            <a:r>
              <a:rPr lang="en-US" baseline="0" dirty="0"/>
              <a:t> ‘</a:t>
            </a:r>
            <a:r>
              <a:rPr lang="en-US" baseline="0" dirty="0" err="1"/>
              <a:t>Warmtestraling_oppervlak</a:t>
            </a:r>
            <a:r>
              <a:rPr lang="en-US" baseline="0" dirty="0"/>
              <a:t>’ (de </a:t>
            </a:r>
            <a:r>
              <a:rPr lang="en-US" baseline="0" dirty="0" err="1"/>
              <a:t>dubbele</a:t>
            </a:r>
            <a:r>
              <a:rPr lang="en-US" baseline="0" dirty="0"/>
              <a:t> </a:t>
            </a:r>
            <a:r>
              <a:rPr lang="en-US" baseline="0" dirty="0" err="1"/>
              <a:t>pijlen</a:t>
            </a:r>
            <a:r>
              <a:rPr lang="en-US" baseline="0" dirty="0"/>
              <a:t> </a:t>
            </a:r>
            <a:r>
              <a:rPr lang="en-US" baseline="0" dirty="0" err="1"/>
              <a:t>stellen</a:t>
            </a:r>
            <a:r>
              <a:rPr lang="en-US" baseline="0" dirty="0"/>
              <a:t> </a:t>
            </a:r>
            <a:r>
              <a:rPr lang="en-US" baseline="0" dirty="0" err="1"/>
              <a:t>oorspronkelijk</a:t>
            </a:r>
            <a:r>
              <a:rPr lang="en-US" baseline="0" dirty="0"/>
              <a:t> </a:t>
            </a:r>
            <a:r>
              <a:rPr lang="en-US" baseline="0" dirty="0" err="1"/>
              <a:t>een</a:t>
            </a:r>
            <a:r>
              <a:rPr lang="en-US" baseline="0" dirty="0"/>
              <a:t> </a:t>
            </a:r>
            <a:r>
              <a:rPr lang="en-US" baseline="0" dirty="0" err="1"/>
              <a:t>soort</a:t>
            </a:r>
            <a:r>
              <a:rPr lang="en-US" baseline="0" dirty="0"/>
              <a:t> </a:t>
            </a:r>
            <a:r>
              <a:rPr lang="en-US" baseline="0" dirty="0" err="1"/>
              <a:t>buizen</a:t>
            </a:r>
            <a:r>
              <a:rPr lang="en-US" baseline="0" dirty="0"/>
              <a:t> </a:t>
            </a:r>
            <a:r>
              <a:rPr lang="en-US" baseline="0" dirty="0" err="1"/>
              <a:t>voor</a:t>
            </a:r>
            <a:r>
              <a:rPr lang="en-US" baseline="0" dirty="0"/>
              <a:t>.  Als ‘</a:t>
            </a:r>
            <a:r>
              <a:rPr lang="en-US" baseline="0" dirty="0" err="1"/>
              <a:t>Zonnestraling</a:t>
            </a:r>
            <a:r>
              <a:rPr lang="en-US" baseline="0" dirty="0"/>
              <a:t>’ </a:t>
            </a:r>
            <a:r>
              <a:rPr lang="en-US" baseline="0" dirty="0" err="1"/>
              <a:t>stroomt</a:t>
            </a:r>
            <a:r>
              <a:rPr lang="en-US" baseline="0" dirty="0"/>
              <a:t> de </a:t>
            </a:r>
            <a:r>
              <a:rPr lang="en-US" baseline="0" dirty="0" err="1"/>
              <a:t>energie</a:t>
            </a:r>
            <a:r>
              <a:rPr lang="en-US" baseline="0" dirty="0"/>
              <a:t> </a:t>
            </a:r>
            <a:r>
              <a:rPr lang="en-US" baseline="0" dirty="0" err="1"/>
              <a:t>naar</a:t>
            </a:r>
            <a:r>
              <a:rPr lang="en-US" baseline="0" dirty="0"/>
              <a:t> de </a:t>
            </a:r>
            <a:r>
              <a:rPr lang="en-US" baseline="0" dirty="0" err="1"/>
              <a:t>aardlaag</a:t>
            </a:r>
            <a:r>
              <a:rPr lang="en-US" baseline="0" dirty="0"/>
              <a:t>. </a:t>
            </a:r>
            <a:r>
              <a:rPr lang="en-US" baseline="0" dirty="0" err="1"/>
              <a:t>als</a:t>
            </a:r>
            <a:r>
              <a:rPr lang="en-US" baseline="0" dirty="0"/>
              <a:t> ‘</a:t>
            </a:r>
            <a:r>
              <a:rPr lang="en-US" baseline="0" dirty="0" err="1"/>
              <a:t>Warmtestraling_oppervlak</a:t>
            </a:r>
            <a:r>
              <a:rPr lang="en-US" baseline="0" dirty="0"/>
              <a:t>’ </a:t>
            </a:r>
            <a:r>
              <a:rPr lang="en-US" baseline="0" dirty="0" err="1"/>
              <a:t>stroomt</a:t>
            </a:r>
            <a:r>
              <a:rPr lang="en-US" baseline="0" dirty="0"/>
              <a:t> het er </a:t>
            </a:r>
            <a:r>
              <a:rPr lang="en-US" baseline="0" dirty="0" err="1"/>
              <a:t>uit</a:t>
            </a:r>
            <a:r>
              <a:rPr lang="en-US" baseline="0" dirty="0"/>
              <a:t>).</a:t>
            </a:r>
            <a:endParaRPr lang="nl-NL" dirty="0"/>
          </a:p>
        </p:txBody>
      </p:sp>
      <p:sp>
        <p:nvSpPr>
          <p:cNvPr id="4" name="Slide Number Placeholder 3"/>
          <p:cNvSpPr>
            <a:spLocks noGrp="1"/>
          </p:cNvSpPr>
          <p:nvPr>
            <p:ph type="sldNum" sz="quarter" idx="10"/>
          </p:nvPr>
        </p:nvSpPr>
        <p:spPr/>
        <p:txBody>
          <a:bodyPr/>
          <a:lstStyle/>
          <a:p>
            <a:pPr>
              <a:defRPr/>
            </a:pPr>
            <a:fld id="{8B789EF7-D56F-45CF-BADE-67BA63247444}" type="slidenum">
              <a:rPr lang="nl-NL" smtClean="0"/>
              <a:pPr>
                <a:defRPr/>
              </a:pPr>
              <a:t>15</a:t>
            </a:fld>
            <a:endParaRPr lang="nl-NL"/>
          </a:p>
        </p:txBody>
      </p:sp>
    </p:spTree>
    <p:extLst>
      <p:ext uri="{BB962C8B-B14F-4D97-AF65-F5344CB8AC3E}">
        <p14:creationId xmlns:p14="http://schemas.microsoft.com/office/powerpoint/2010/main" val="29848876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grafische taal kan het beste op papier worden aangeleerd. Er is een één op één –verband tussen de differentievergelijkingen (“</a:t>
            </a:r>
            <a:r>
              <a:rPr lang="el-GR" dirty="0"/>
              <a:t>Δ</a:t>
            </a:r>
            <a:r>
              <a:rPr lang="nl-NL" dirty="0"/>
              <a:t>-formules”) en de voorraad-stroomdiagrammen, die bestaan uit een rechthoek en één of meer stroompijlen of -buizen. Merk op dat de tijdstap </a:t>
            </a:r>
            <a:r>
              <a:rPr lang="el-GR" dirty="0">
                <a:sym typeface="Wingdings" panose="05000000000000000000" pitchFamily="2" charset="2"/>
              </a:rPr>
              <a:t>Δ</a:t>
            </a:r>
            <a:r>
              <a:rPr lang="nl-NL" dirty="0">
                <a:sym typeface="Wingdings" panose="05000000000000000000" pitchFamily="2" charset="2"/>
              </a:rPr>
              <a:t>t niet bij het voorraad-stroomdiagram staat. Dit moet leerlingen wel verteld worden, maar daarna is het ontbreken van de vanzelfsprekende tijdstap in het diagram een voordeel. Het maakt het diagram overzichtelijker.</a:t>
            </a:r>
          </a:p>
          <a:p>
            <a:r>
              <a:rPr lang="nl-NL" dirty="0">
                <a:sym typeface="Wingdings" panose="05000000000000000000" pitchFamily="2" charset="2"/>
              </a:rPr>
              <a:t>Zodra een modelbouwer in Coach een voorraad-stroomdiagram heeft neergezet, weet het programma welke formules daarbij horen. Alleen de beginwaarde van de voorraadvariabele (de rechthoek) moet nog worden ingevuld.</a:t>
            </a:r>
          </a:p>
          <a:p>
            <a:r>
              <a:rPr lang="nl-NL" dirty="0">
                <a:sym typeface="Wingdings" panose="05000000000000000000" pitchFamily="2" charset="2"/>
              </a:rPr>
              <a:t>De directe relaties (“directe formules”) moeten wel met de hand worden ingevuld. Je kunt Coach zo instellen, dat de relatiepijlen automatisch door Coach worden getekend zodra een formule is ingevuld. Een voordeel daarvan is dat je als docent direct kunt zien of de hoofdstructuur van het model klopt. Zoals je aan de voorbeelden kunt zien worden grootheden die door middel van directe formules (of als constante) worden gedefinieerd in de diagrammen altijd gerepresenteerd als cirkels.</a:t>
            </a:r>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16</a:t>
            </a:fld>
            <a:endParaRPr lang="nl-NL"/>
          </a:p>
        </p:txBody>
      </p:sp>
    </p:spTree>
    <p:extLst>
      <p:ext uri="{BB962C8B-B14F-4D97-AF65-F5344CB8AC3E}">
        <p14:creationId xmlns:p14="http://schemas.microsoft.com/office/powerpoint/2010/main" val="6426699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In de </a:t>
            </a:r>
            <a:r>
              <a:rPr lang="en-US" dirty="0" err="1"/>
              <a:t>vervolgfase</a:t>
            </a:r>
            <a:r>
              <a:rPr lang="en-US" dirty="0"/>
              <a:t> van </a:t>
            </a:r>
            <a:r>
              <a:rPr lang="en-US" dirty="0" err="1"/>
              <a:t>ons</a:t>
            </a:r>
            <a:r>
              <a:rPr lang="en-US" dirty="0"/>
              <a:t> </a:t>
            </a:r>
            <a:r>
              <a:rPr lang="en-US" dirty="0" err="1"/>
              <a:t>onderzoek</a:t>
            </a:r>
            <a:r>
              <a:rPr lang="en-US" dirty="0"/>
              <a:t> in 4VH </a:t>
            </a:r>
            <a:r>
              <a:rPr lang="en-US" dirty="0" err="1"/>
              <a:t>onderzochten</a:t>
            </a:r>
            <a:r>
              <a:rPr lang="en-US" dirty="0"/>
              <a:t> we of </a:t>
            </a:r>
            <a:r>
              <a:rPr lang="en-US" dirty="0" err="1"/>
              <a:t>tekstueel</a:t>
            </a:r>
            <a:r>
              <a:rPr lang="en-US" dirty="0"/>
              <a:t> </a:t>
            </a:r>
            <a:r>
              <a:rPr lang="en-US" dirty="0" err="1"/>
              <a:t>modelleren</a:t>
            </a:r>
            <a:r>
              <a:rPr lang="en-US" dirty="0"/>
              <a:t> </a:t>
            </a:r>
            <a:r>
              <a:rPr lang="en-US" dirty="0" err="1"/>
              <a:t>misschien</a:t>
            </a:r>
            <a:r>
              <a:rPr lang="en-US" dirty="0"/>
              <a:t> </a:t>
            </a:r>
            <a:r>
              <a:rPr lang="en-US" dirty="0" err="1"/>
              <a:t>een</a:t>
            </a:r>
            <a:r>
              <a:rPr lang="en-US" dirty="0"/>
              <a:t> </a:t>
            </a:r>
            <a:r>
              <a:rPr lang="en-US" dirty="0" err="1"/>
              <a:t>goede</a:t>
            </a:r>
            <a:r>
              <a:rPr lang="en-US" dirty="0"/>
              <a:t> </a:t>
            </a:r>
            <a:r>
              <a:rPr lang="en-US" dirty="0" err="1"/>
              <a:t>tussenstap</a:t>
            </a:r>
            <a:r>
              <a:rPr lang="en-US" dirty="0"/>
              <a:t> </a:t>
            </a:r>
            <a:r>
              <a:rPr lang="en-US" dirty="0" err="1"/>
              <a:t>zou</a:t>
            </a:r>
            <a:r>
              <a:rPr lang="en-US" dirty="0"/>
              <a:t> </a:t>
            </a:r>
            <a:r>
              <a:rPr lang="en-US" dirty="0" err="1"/>
              <a:t>zijn</a:t>
            </a:r>
            <a:r>
              <a:rPr lang="en-US" dirty="0"/>
              <a:t> </a:t>
            </a:r>
            <a:r>
              <a:rPr lang="en-US" dirty="0" err="1"/>
              <a:t>bij</a:t>
            </a:r>
            <a:r>
              <a:rPr lang="en-US" dirty="0"/>
              <a:t> het </a:t>
            </a:r>
            <a:r>
              <a:rPr lang="en-US" dirty="0" err="1"/>
              <a:t>leren</a:t>
            </a:r>
            <a:r>
              <a:rPr lang="en-US" dirty="0"/>
              <a:t> </a:t>
            </a:r>
            <a:r>
              <a:rPr lang="en-US" dirty="0" err="1"/>
              <a:t>modelleren</a:t>
            </a:r>
            <a:r>
              <a:rPr lang="en-US" dirty="0"/>
              <a:t>. De </a:t>
            </a:r>
            <a:r>
              <a:rPr lang="en-US" dirty="0" err="1"/>
              <a:t>meeste</a:t>
            </a:r>
            <a:r>
              <a:rPr lang="en-US" dirty="0"/>
              <a:t> </a:t>
            </a:r>
            <a:r>
              <a:rPr lang="en-US" dirty="0" err="1"/>
              <a:t>leerlingen</a:t>
            </a:r>
            <a:r>
              <a:rPr lang="en-US" dirty="0"/>
              <a:t> </a:t>
            </a:r>
            <a:r>
              <a:rPr lang="en-US" dirty="0" err="1"/>
              <a:t>bleken</a:t>
            </a:r>
            <a:r>
              <a:rPr lang="en-US" dirty="0"/>
              <a:t> die </a:t>
            </a:r>
            <a:r>
              <a:rPr lang="en-US" dirty="0" err="1"/>
              <a:t>tekstuele</a:t>
            </a:r>
            <a:r>
              <a:rPr lang="en-US" dirty="0"/>
              <a:t> </a:t>
            </a:r>
            <a:r>
              <a:rPr lang="en-US" dirty="0" err="1"/>
              <a:t>tussenstap</a:t>
            </a:r>
            <a:r>
              <a:rPr lang="en-US" dirty="0"/>
              <a:t> </a:t>
            </a:r>
            <a:r>
              <a:rPr lang="en-US" dirty="0" err="1"/>
              <a:t>niet</a:t>
            </a:r>
            <a:r>
              <a:rPr lang="en-US" dirty="0"/>
              <a:t> </a:t>
            </a:r>
            <a:r>
              <a:rPr lang="en-US" dirty="0" err="1"/>
              <a:t>alleen</a:t>
            </a:r>
            <a:r>
              <a:rPr lang="en-US" dirty="0"/>
              <a:t> </a:t>
            </a:r>
            <a:r>
              <a:rPr lang="en-US" dirty="0" err="1"/>
              <a:t>overbodig</a:t>
            </a:r>
            <a:r>
              <a:rPr lang="en-US" dirty="0"/>
              <a:t>, maar </a:t>
            </a:r>
            <a:r>
              <a:rPr lang="en-US" dirty="0" err="1"/>
              <a:t>soms</a:t>
            </a:r>
            <a:r>
              <a:rPr lang="en-US" dirty="0"/>
              <a:t> </a:t>
            </a:r>
            <a:r>
              <a:rPr lang="en-US" dirty="0" err="1"/>
              <a:t>zelfs</a:t>
            </a:r>
            <a:r>
              <a:rPr lang="en-US" dirty="0"/>
              <a:t> </a:t>
            </a:r>
            <a:r>
              <a:rPr lang="en-US" dirty="0" err="1"/>
              <a:t>onnodig</a:t>
            </a:r>
            <a:r>
              <a:rPr lang="en-US" dirty="0"/>
              <a:t> </a:t>
            </a:r>
            <a:r>
              <a:rPr lang="en-US" dirty="0" err="1"/>
              <a:t>belastend</a:t>
            </a:r>
            <a:r>
              <a:rPr lang="en-US" dirty="0"/>
              <a:t> </a:t>
            </a:r>
            <a:r>
              <a:rPr lang="en-US" dirty="0" err="1"/>
              <a:t>te</a:t>
            </a:r>
            <a:r>
              <a:rPr lang="en-US" dirty="0"/>
              <a:t> </a:t>
            </a:r>
            <a:r>
              <a:rPr lang="en-US" dirty="0" err="1"/>
              <a:t>vinden</a:t>
            </a:r>
            <a:r>
              <a:rPr lang="en-US" dirty="0"/>
              <a:t>. Als je de </a:t>
            </a:r>
            <a:r>
              <a:rPr lang="en-US" dirty="0" err="1"/>
              <a:t>grafische</a:t>
            </a:r>
            <a:r>
              <a:rPr lang="en-US" dirty="0"/>
              <a:t> taal </a:t>
            </a:r>
            <a:r>
              <a:rPr lang="en-US" dirty="0" err="1"/>
              <a:t>geleerd</a:t>
            </a:r>
            <a:r>
              <a:rPr lang="en-US" dirty="0"/>
              <a:t> </a:t>
            </a:r>
            <a:r>
              <a:rPr lang="en-US" dirty="0" err="1"/>
              <a:t>hebt</a:t>
            </a:r>
            <a:r>
              <a:rPr lang="en-US" dirty="0"/>
              <a:t>, </a:t>
            </a:r>
            <a:r>
              <a:rPr lang="en-US" dirty="0" err="1"/>
              <a:t>zijn</a:t>
            </a:r>
            <a:r>
              <a:rPr lang="en-US" dirty="0"/>
              <a:t> de </a:t>
            </a:r>
            <a:r>
              <a:rPr lang="en-US" dirty="0" err="1"/>
              <a:t>grafische</a:t>
            </a:r>
            <a:r>
              <a:rPr lang="en-US" dirty="0"/>
              <a:t> </a:t>
            </a:r>
            <a:r>
              <a:rPr lang="en-US" dirty="0" err="1"/>
              <a:t>modellen</a:t>
            </a:r>
            <a:r>
              <a:rPr lang="en-US" dirty="0"/>
              <a:t> </a:t>
            </a:r>
            <a:r>
              <a:rPr lang="en-US" dirty="0" err="1"/>
              <a:t>duidelijk</a:t>
            </a:r>
            <a:r>
              <a:rPr lang="en-US" dirty="0"/>
              <a:t> </a:t>
            </a:r>
            <a:r>
              <a:rPr lang="en-US" dirty="0" err="1"/>
              <a:t>genoeg</a:t>
            </a:r>
            <a:r>
              <a:rPr lang="en-US" dirty="0"/>
              <a:t>, </a:t>
            </a:r>
            <a:r>
              <a:rPr lang="en-US" dirty="0" err="1"/>
              <a:t>volgens</a:t>
            </a:r>
            <a:r>
              <a:rPr lang="en-US" dirty="0"/>
              <a:t> hen.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t>
            </a:r>
            <a:r>
              <a:rPr lang="en-US" dirty="0" err="1"/>
              <a:t>Niet</a:t>
            </a:r>
            <a:r>
              <a:rPr lang="en-US" dirty="0"/>
              <a:t> </a:t>
            </a:r>
            <a:r>
              <a:rPr lang="en-US" dirty="0" err="1"/>
              <a:t>gepubliceerde</a:t>
            </a:r>
            <a:r>
              <a:rPr lang="en-US" dirty="0"/>
              <a:t> </a:t>
            </a:r>
            <a:r>
              <a:rPr lang="en-US" dirty="0" err="1"/>
              <a:t>bijvangst</a:t>
            </a:r>
            <a:r>
              <a:rPr lang="en-US" dirty="0"/>
              <a:t> </a:t>
            </a:r>
            <a:r>
              <a:rPr lang="en-US" dirty="0" err="1"/>
              <a:t>bij</a:t>
            </a:r>
            <a:r>
              <a:rPr lang="en-US" dirty="0"/>
              <a:t> </a:t>
            </a:r>
            <a:r>
              <a:rPr lang="nl-NL" sz="1200" kern="1200" dirty="0">
                <a:solidFill>
                  <a:schemeClr val="tx1"/>
                </a:solidFill>
                <a:effectLst/>
                <a:latin typeface="Arial" charset="0"/>
                <a:ea typeface="+mn-ea"/>
                <a:cs typeface="+mn-cs"/>
              </a:rPr>
              <a:t>Van Buuren &amp; </a:t>
            </a:r>
            <a:r>
              <a:rPr lang="nl-NL" sz="1200" kern="1200" dirty="0" err="1">
                <a:solidFill>
                  <a:schemeClr val="tx1"/>
                </a:solidFill>
                <a:effectLst/>
                <a:latin typeface="Arial" charset="0"/>
                <a:ea typeface="+mn-ea"/>
                <a:cs typeface="+mn-cs"/>
              </a:rPr>
              <a:t>Heck</a:t>
            </a:r>
            <a:r>
              <a:rPr lang="nl-NL" sz="1200" kern="1200" dirty="0">
                <a:solidFill>
                  <a:schemeClr val="tx1"/>
                </a:solidFill>
                <a:effectLst/>
                <a:latin typeface="Arial" charset="0"/>
                <a:ea typeface="+mn-ea"/>
                <a:cs typeface="+mn-cs"/>
              </a:rPr>
              <a:t>, 2019)).</a:t>
            </a:r>
            <a:endParaRPr lang="nl-NL" dirty="0"/>
          </a:p>
        </p:txBody>
      </p:sp>
      <p:sp>
        <p:nvSpPr>
          <p:cNvPr id="4" name="Slide Number Placeholder 3"/>
          <p:cNvSpPr>
            <a:spLocks noGrp="1"/>
          </p:cNvSpPr>
          <p:nvPr>
            <p:ph type="sldNum" sz="quarter" idx="10"/>
          </p:nvPr>
        </p:nvSpPr>
        <p:spPr/>
        <p:txBody>
          <a:bodyPr/>
          <a:lstStyle/>
          <a:p>
            <a:pPr>
              <a:defRPr/>
            </a:pPr>
            <a:fld id="{8B789EF7-D56F-45CF-BADE-67BA63247444}" type="slidenum">
              <a:rPr lang="nl-NL" smtClean="0"/>
              <a:pPr>
                <a:defRPr/>
              </a:pPr>
              <a:t>17</a:t>
            </a:fld>
            <a:endParaRPr lang="nl-NL"/>
          </a:p>
        </p:txBody>
      </p:sp>
    </p:spTree>
    <p:extLst>
      <p:ext uri="{BB962C8B-B14F-4D97-AF65-F5344CB8AC3E}">
        <p14:creationId xmlns:p14="http://schemas.microsoft.com/office/powerpoint/2010/main" val="1639558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vraag is hoe grafische modellen het best gebouwd kunnen worden. Vaak wordt gesteld dat leerlingen eerst moeten inventariseren welke variabelen en constanten een rol spelen, en wat voor rol dat dan is. Daarna zouden de iconen voor die variabelen in het model moeten worden gezet en tenslotte zouden relaties tussen de variabelen moeten worden ingevuld. Dit is echter geen goede aanpak, omdat het de cognitieve belasting onnodig groot maakt. Als de symbolen eenmaal geplaatst zijn moeten de leerlingen nogmaals al die variabelen langs, waarbij niet duidelijk is hoe de formules gebruikt moeten worden. Moet a bijvoorbeeld worden gedefinieerd als </a:t>
            </a:r>
            <a:r>
              <a:rPr lang="nl-NL" dirty="0" err="1"/>
              <a:t>Fnet</a:t>
            </a:r>
            <a:r>
              <a:rPr lang="nl-NL" dirty="0"/>
              <a:t>/m, of moet </a:t>
            </a:r>
            <a:r>
              <a:rPr lang="nl-NL" dirty="0" err="1"/>
              <a:t>Fnet</a:t>
            </a:r>
            <a:r>
              <a:rPr lang="nl-NL" dirty="0"/>
              <a:t> gedefinieerd worden als m*a? In dit stadium kunnen ongeoefende leerlingen letterlijk in paniek raken, zoals ik heb zien gebeuren bij een observatie van een les waar de docent hier voor had gekozen.</a:t>
            </a:r>
          </a:p>
          <a:p>
            <a:r>
              <a:rPr lang="nl-NL" dirty="0"/>
              <a:t>In plaats daarvan kan bij natuurkunde beter de relatiebenadering gebruikt worden. Deze is gebaseerd op het feit dat het bij deze modellen gaat om integratie, niet om differentiatie. Dit bepaalt de gehele opbouw van het model. In de relatiebenadering zijn de formules de elementaire bouwstenen, niet zozeer de individuele grootheden. Vooral bij natuurkunde verdient deze aanpak de voorkeur, omdat bij natuurkunde de meeste formules van tevoren bekend zijn.</a:t>
            </a:r>
          </a:p>
          <a:p>
            <a:r>
              <a:rPr lang="nl-NL" dirty="0"/>
              <a:t>Een modelbouwer verzamelt in deze benadering eerst de benodigde formules, die uiteraard bestaan uit de benodigde variabelen en constanten. Vanuit de formules bouw je het model op. Je begint met de differentievergelijkingen om te zetten in voorraad-stroomdiagrammen. De stroomvariabelen zijn dan nog niet gedefinieerd, dus dat moet daarna gebeuren. Daarbij komt vanzelf naar voren welke hulpvariabelen (en constanten) er nodig zijn, Vervolgens worden die hulpvariabelen (en constanten) gedefinieerd. Hiermee ga je door totdat alle grootheden gedefinieerd zijn. De cognitieve belasting is bij deze aanpak aanzienlijk kleiner, omdat je de variabelen direct in hun juiste verband en op de juiste plaats is de structuur van het model tegenkomt.. Leerlingen hoeven niet tweemaal te puzzelen hoe elke variabele in het model opgenomen moet worden.</a:t>
            </a:r>
          </a:p>
          <a:p>
            <a:r>
              <a:rPr lang="nl-NL" dirty="0"/>
              <a:t>Als bonus voorkom je met deze aanpak de relatie-inversie misconceptie (zoals F = ma gebruiken in plaats van a = F/m, of </a:t>
            </a:r>
            <a:r>
              <a:rPr lang="el-GR" dirty="0"/>
              <a:t>Δ</a:t>
            </a:r>
            <a:r>
              <a:rPr lang="nl-NL" dirty="0"/>
              <a:t>x/</a:t>
            </a:r>
            <a:r>
              <a:rPr lang="el-GR" dirty="0"/>
              <a:t>Δ</a:t>
            </a:r>
            <a:r>
              <a:rPr lang="nl-NL" dirty="0"/>
              <a:t>t = v willen gebruiken, terwijl dat in een grafisch model helemaal niet kan.</a:t>
            </a:r>
          </a:p>
          <a:p>
            <a:r>
              <a:rPr lang="nl-NL" dirty="0"/>
              <a:t>In de volgende sheet wordt die bouwvolgorde op een ook voor leerlingen begrijpelijke manier toegelicht.</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18</a:t>
            </a:fld>
            <a:endParaRPr lang="nl-NL"/>
          </a:p>
        </p:txBody>
      </p:sp>
    </p:spTree>
    <p:extLst>
      <p:ext uri="{BB962C8B-B14F-4D97-AF65-F5344CB8AC3E}">
        <p14:creationId xmlns:p14="http://schemas.microsoft.com/office/powerpoint/2010/main" val="17042858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t>De afbeelding in deze sheet geeft twee ‘hoofdroutes’ aan door de dynamica, de ‘meetroute’ en de modelleerroute.</a:t>
            </a:r>
          </a:p>
          <a:p>
            <a:r>
              <a:rPr lang="nl-NL" dirty="0"/>
              <a:t>De meetroute begint met het meten van de plaats als functie van de tijd van een bewegend voorwerp. Door de afgeleide hiervan te nemen vind de experimentator de snelheid als functie van de tijd. Door nogmaals de </a:t>
            </a:r>
            <a:r>
              <a:rPr lang="nl-NL" dirty="0" err="1"/>
              <a:t>dafgeleide</a:t>
            </a:r>
            <a:r>
              <a:rPr lang="nl-NL" dirty="0"/>
              <a:t> te bepalen vind je de versnelling. Door tenslotte te vermenigvuldigen met de massa vind je de </a:t>
            </a:r>
            <a:r>
              <a:rPr lang="nl-NL" dirty="0" err="1"/>
              <a:t>nettokracht</a:t>
            </a:r>
            <a:r>
              <a:rPr lang="nl-NL" dirty="0"/>
              <a:t>.</a:t>
            </a:r>
          </a:p>
          <a:p>
            <a:r>
              <a:rPr lang="nl-NL" dirty="0"/>
              <a:t>Bij de modelleerroute begin je juist met het bepalen van welke krachten er werken en daarmee de formule voor de </a:t>
            </a:r>
            <a:r>
              <a:rPr lang="nl-NL" dirty="0" err="1"/>
              <a:t>nettokracht</a:t>
            </a:r>
            <a:r>
              <a:rPr lang="nl-NL" dirty="0"/>
              <a:t> op te stellen. Door de </a:t>
            </a:r>
            <a:r>
              <a:rPr lang="nl-NL" dirty="0" err="1"/>
              <a:t>nettokracht</a:t>
            </a:r>
            <a:r>
              <a:rPr lang="nl-NL" dirty="0"/>
              <a:t> te delen door m vind je de versnelling. Via twee numerieke integratiestappen kom je achtereenvolgens op de snelheid en de plaats.</a:t>
            </a:r>
          </a:p>
          <a:p>
            <a:pPr marL="0" marR="0" lvl="0" indent="0" algn="l" defTabSz="914400" rtl="0" eaLnBrk="0" fontAlgn="base" latinLnBrk="0" hangingPunct="0">
              <a:lnSpc>
                <a:spcPct val="100000"/>
              </a:lnSpc>
              <a:spcBef>
                <a:spcPct val="30000"/>
              </a:spcBef>
              <a:spcAft>
                <a:spcPct val="0"/>
              </a:spcAft>
              <a:buClrTx/>
              <a:buSzTx/>
              <a:buFontTx/>
              <a:buNone/>
              <a:tabLst/>
              <a:defRPr/>
            </a:pPr>
            <a:r>
              <a:rPr lang="nl-NL" dirty="0"/>
              <a:t>(Met dank aan Huub Rutjes, die een mooiere afbeelding heeft gemaakt dan ik zelf, en Peter </a:t>
            </a:r>
            <a:r>
              <a:rPr lang="nl-NL" dirty="0" err="1"/>
              <a:t>Uylings</a:t>
            </a:r>
            <a:r>
              <a:rPr lang="nl-NL" dirty="0"/>
              <a:t>, die me al vroeg op deze routes wees).</a:t>
            </a:r>
          </a:p>
          <a:p>
            <a:r>
              <a:rPr lang="nl-NL"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44782D-28D8-42E9-A972-3929E11280CA}"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6787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sym typeface="Wingdings" panose="05000000000000000000" pitchFamily="2" charset="2"/>
              </a:rPr>
              <a:t>In 2008 mocht ik starten met een promotieonderzoek naar modelleren in het voortgezet onderwijs. Binnen dat kader ontwierp ik een leerlijn modelleren die begint in de tweede klas en die is geïntegreerd in het natuurkundecurriculum. De nadruk in de leerlijn ligt op </a:t>
            </a:r>
            <a:r>
              <a:rPr lang="nl-NL" dirty="0" err="1">
                <a:sym typeface="Wingdings" panose="05000000000000000000" pitchFamily="2" charset="2"/>
              </a:rPr>
              <a:t>systeemdynamisch</a:t>
            </a:r>
            <a:r>
              <a:rPr lang="nl-NL" dirty="0">
                <a:sym typeface="Wingdings" panose="05000000000000000000" pitchFamily="2" charset="2"/>
              </a:rPr>
              <a:t> grafisch modelleren, maar het gehele door mij ontwikkelde curriculum is doortrokken van </a:t>
            </a:r>
            <a:r>
              <a:rPr lang="nl-NL" dirty="0" err="1">
                <a:sym typeface="Wingdings" panose="05000000000000000000" pitchFamily="2" charset="2"/>
              </a:rPr>
              <a:t>modeldenken</a:t>
            </a:r>
            <a:r>
              <a:rPr lang="nl-NL" dirty="0">
                <a:sym typeface="Wingdings" panose="05000000000000000000" pitchFamily="2" charset="2"/>
              </a:rPr>
              <a:t>. Dat was een groot verschil met de toenmalige methodes. Hoewel natuurkunde voor de helft om modelleren gaat kwam het woord model in veel lesmethodes nauwelijks voor. Pas toen modelleren op de computer werd ingevoerd begon in het onderwijs het bewustzijn te groeien dat natuurkunde altijd al voor een groot deel over modelleren ging.</a:t>
            </a:r>
          </a:p>
          <a:p>
            <a:r>
              <a:rPr lang="en-US" dirty="0" err="1">
                <a:sym typeface="Wingdings" panose="05000000000000000000" pitchFamily="2" charset="2"/>
              </a:rPr>
              <a:t>Mijn</a:t>
            </a:r>
            <a:r>
              <a:rPr lang="en-US" dirty="0">
                <a:sym typeface="Wingdings" panose="05000000000000000000" pitchFamily="2" charset="2"/>
              </a:rPr>
              <a:t> </a:t>
            </a:r>
            <a:r>
              <a:rPr lang="en-US" dirty="0" err="1">
                <a:sym typeface="Wingdings" panose="05000000000000000000" pitchFamily="2" charset="2"/>
              </a:rPr>
              <a:t>proefschrift</a:t>
            </a:r>
            <a:r>
              <a:rPr lang="en-US" baseline="0" dirty="0">
                <a:sym typeface="Wingdings" panose="05000000000000000000" pitchFamily="2" charset="2"/>
              </a:rPr>
              <a:t> (Van Buuren, 2014) </a:t>
            </a:r>
            <a:r>
              <a:rPr lang="en-US" baseline="0" dirty="0" err="1">
                <a:sym typeface="Wingdings" panose="05000000000000000000" pitchFamily="2" charset="2"/>
              </a:rPr>
              <a:t>gaat</a:t>
            </a:r>
            <a:r>
              <a:rPr lang="en-US" baseline="0" dirty="0">
                <a:sym typeface="Wingdings" panose="05000000000000000000" pitchFamily="2" charset="2"/>
              </a:rPr>
              <a:t> </a:t>
            </a:r>
            <a:r>
              <a:rPr lang="en-US" baseline="0" dirty="0" err="1">
                <a:sym typeface="Wingdings" panose="05000000000000000000" pitchFamily="2" charset="2"/>
              </a:rPr>
              <a:t>alleen</a:t>
            </a:r>
            <a:r>
              <a:rPr lang="en-US" baseline="0" dirty="0">
                <a:sym typeface="Wingdings" panose="05000000000000000000" pitchFamily="2" charset="2"/>
              </a:rPr>
              <a:t> over de </a:t>
            </a:r>
            <a:r>
              <a:rPr lang="en-US" baseline="0" dirty="0" err="1">
                <a:sym typeface="Wingdings" panose="05000000000000000000" pitchFamily="2" charset="2"/>
              </a:rPr>
              <a:t>leerlijn</a:t>
            </a:r>
            <a:r>
              <a:rPr lang="en-US" baseline="0" dirty="0">
                <a:sym typeface="Wingdings" panose="05000000000000000000" pitchFamily="2" charset="2"/>
              </a:rPr>
              <a:t> </a:t>
            </a:r>
            <a:r>
              <a:rPr lang="en-US" baseline="0" dirty="0" err="1">
                <a:sym typeface="Wingdings" panose="05000000000000000000" pitchFamily="2" charset="2"/>
              </a:rPr>
              <a:t>voor</a:t>
            </a:r>
            <a:r>
              <a:rPr lang="en-US" baseline="0" dirty="0">
                <a:sym typeface="Wingdings" panose="05000000000000000000" pitchFamily="2" charset="2"/>
              </a:rPr>
              <a:t> de </a:t>
            </a:r>
            <a:r>
              <a:rPr lang="en-US" baseline="0" dirty="0" err="1">
                <a:sym typeface="Wingdings" panose="05000000000000000000" pitchFamily="2" charset="2"/>
              </a:rPr>
              <a:t>onderbouw</a:t>
            </a:r>
            <a:r>
              <a:rPr lang="en-US" baseline="0" dirty="0">
                <a:sym typeface="Wingdings" panose="05000000000000000000" pitchFamily="2" charset="2"/>
              </a:rPr>
              <a:t>, maar </a:t>
            </a:r>
            <a:r>
              <a:rPr lang="en-US" baseline="0" dirty="0" err="1">
                <a:sym typeface="Wingdings" panose="05000000000000000000" pitchFamily="2" charset="2"/>
              </a:rPr>
              <a:t>tijdens</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postdoc </a:t>
            </a:r>
            <a:r>
              <a:rPr lang="en-US" baseline="0" dirty="0" err="1">
                <a:sym typeface="Wingdings" panose="05000000000000000000" pitchFamily="2" charset="2"/>
              </a:rPr>
              <a:t>heb</a:t>
            </a:r>
            <a:r>
              <a:rPr lang="en-US" baseline="0" dirty="0">
                <a:sym typeface="Wingdings" panose="05000000000000000000" pitchFamily="2" charset="2"/>
              </a:rPr>
              <a:t> </a:t>
            </a:r>
            <a:r>
              <a:rPr lang="en-US" baseline="0" dirty="0" err="1">
                <a:sym typeface="Wingdings" panose="05000000000000000000" pitchFamily="2" charset="2"/>
              </a:rPr>
              <a:t>ik</a:t>
            </a:r>
            <a:r>
              <a:rPr lang="en-US" baseline="0" dirty="0">
                <a:sym typeface="Wingdings" panose="05000000000000000000" pitchFamily="2" charset="2"/>
              </a:rPr>
              <a:t> de </a:t>
            </a:r>
            <a:r>
              <a:rPr lang="en-US" baseline="0" dirty="0" err="1">
                <a:sym typeface="Wingdings" panose="05000000000000000000" pitchFamily="2" charset="2"/>
              </a:rPr>
              <a:t>lijn</a:t>
            </a:r>
            <a:r>
              <a:rPr lang="en-US" baseline="0" dirty="0">
                <a:sym typeface="Wingdings" panose="05000000000000000000" pitchFamily="2" charset="2"/>
              </a:rPr>
              <a:t> door </a:t>
            </a:r>
            <a:r>
              <a:rPr lang="en-US" baseline="0" dirty="0" err="1">
                <a:sym typeface="Wingdings" panose="05000000000000000000" pitchFamily="2" charset="2"/>
              </a:rPr>
              <a:t>mogen</a:t>
            </a:r>
            <a:r>
              <a:rPr lang="en-US" baseline="0" dirty="0">
                <a:sym typeface="Wingdings" panose="05000000000000000000" pitchFamily="2" charset="2"/>
              </a:rPr>
              <a:t> </a:t>
            </a:r>
            <a:r>
              <a:rPr lang="en-US" baseline="0" dirty="0" err="1">
                <a:sym typeface="Wingdings" panose="05000000000000000000" pitchFamily="2" charset="2"/>
              </a:rPr>
              <a:t>trekken</a:t>
            </a:r>
            <a:r>
              <a:rPr lang="en-US" baseline="0" dirty="0">
                <a:sym typeface="Wingdings" panose="05000000000000000000" pitchFamily="2" charset="2"/>
              </a:rPr>
              <a:t> </a:t>
            </a:r>
            <a:r>
              <a:rPr lang="en-US" baseline="0" dirty="0" err="1">
                <a:sym typeface="Wingdings" panose="05000000000000000000" pitchFamily="2" charset="2"/>
              </a:rPr>
              <a:t>naar</a:t>
            </a:r>
            <a:r>
              <a:rPr lang="en-US" baseline="0" dirty="0">
                <a:sym typeface="Wingdings" panose="05000000000000000000" pitchFamily="2" charset="2"/>
              </a:rPr>
              <a:t> 4VH, met </a:t>
            </a:r>
            <a:r>
              <a:rPr lang="en-US" baseline="0" dirty="0" err="1">
                <a:sym typeface="Wingdings" panose="05000000000000000000" pitchFamily="2" charset="2"/>
              </a:rPr>
              <a:t>daarbij</a:t>
            </a:r>
            <a:r>
              <a:rPr lang="en-US" baseline="0" dirty="0">
                <a:sym typeface="Wingdings" panose="05000000000000000000" pitchFamily="2" charset="2"/>
              </a:rPr>
              <a:t> wat </a:t>
            </a:r>
            <a:r>
              <a:rPr lang="en-US" baseline="0" dirty="0" err="1">
                <a:sym typeface="Wingdings" panose="05000000000000000000" pitchFamily="2" charset="2"/>
              </a:rPr>
              <a:t>uitstapjes</a:t>
            </a:r>
            <a:r>
              <a:rPr lang="en-US" baseline="0" dirty="0">
                <a:sym typeface="Wingdings" panose="05000000000000000000" pitchFamily="2" charset="2"/>
              </a:rPr>
              <a:t> </a:t>
            </a:r>
            <a:r>
              <a:rPr lang="en-US" baseline="0" dirty="0" err="1">
                <a:sym typeface="Wingdings" panose="05000000000000000000" pitchFamily="2" charset="2"/>
              </a:rPr>
              <a:t>naar</a:t>
            </a:r>
            <a:r>
              <a:rPr lang="en-US" baseline="0" dirty="0">
                <a:sym typeface="Wingdings" panose="05000000000000000000" pitchFamily="2" charset="2"/>
              </a:rPr>
              <a:t> </a:t>
            </a:r>
            <a:r>
              <a:rPr lang="en-US" baseline="0" dirty="0" err="1">
                <a:sym typeface="Wingdings" panose="05000000000000000000" pitchFamily="2" charset="2"/>
              </a:rPr>
              <a:t>hogere</a:t>
            </a:r>
            <a:r>
              <a:rPr lang="en-US" baseline="0" dirty="0">
                <a:sym typeface="Wingdings" panose="05000000000000000000" pitchFamily="2" charset="2"/>
              </a:rPr>
              <a:t> </a:t>
            </a:r>
            <a:r>
              <a:rPr lang="en-US" baseline="0" dirty="0" err="1">
                <a:sym typeface="Wingdings" panose="05000000000000000000" pitchFamily="2" charset="2"/>
              </a:rPr>
              <a:t>klassen</a:t>
            </a:r>
            <a:r>
              <a:rPr lang="en-US" baseline="0" dirty="0">
                <a:sym typeface="Wingdings" panose="05000000000000000000" pitchFamily="2" charset="2"/>
              </a:rPr>
              <a:t>.</a:t>
            </a:r>
            <a:endParaRPr lang="nl-NL" dirty="0">
              <a:sym typeface="Wingdings" panose="05000000000000000000" pitchFamily="2" charset="2"/>
            </a:endParaRP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a:t>
            </a:fld>
            <a:endParaRPr lang="nl-NL"/>
          </a:p>
        </p:txBody>
      </p:sp>
    </p:spTree>
    <p:extLst>
      <p:ext uri="{BB962C8B-B14F-4D97-AF65-F5344CB8AC3E}">
        <p14:creationId xmlns:p14="http://schemas.microsoft.com/office/powerpoint/2010/main" val="3596542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Aan het eind van de leerlijn in de onderbouw bleken zelfs </a:t>
            </a:r>
            <a:r>
              <a:rPr lang="nl-NL" dirty="0" err="1"/>
              <a:t>havo-leerlingen</a:t>
            </a:r>
            <a:r>
              <a:rPr lang="nl-NL" dirty="0"/>
              <a:t> die een maatschappijprofiel gingen kiezen de grafische diagrammen goed te kunnen lezen. De leerlingen konden zelf kleine modellen bouwen op basis van twee of drie formules, waarbij ze soms al veel creativiteit aan de dag legden. Verder konden ze kleine uitbreidingen maken aan modellen en leerden ze nadenken over verbanden tussen verschillende grootheden in een model.</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20</a:t>
            </a:fld>
            <a:endParaRPr lang="nl-NL"/>
          </a:p>
        </p:txBody>
      </p:sp>
    </p:spTree>
    <p:extLst>
      <p:ext uri="{BB962C8B-B14F-4D97-AF65-F5344CB8AC3E}">
        <p14:creationId xmlns:p14="http://schemas.microsoft.com/office/powerpoint/2010/main" val="35495695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Eén van de sterke kanten van modelleren is dat leerlingen verbanden gaan leren zien tussen verschillende grootheden. Dat doen ze niet vanzelf, ze moeten gestimuleerd worden om de modellen goed te bestuderen, door expliciet te kijken naar samenhang. We toetsen of leerlingen dit inderdaad de verbanden leerden zien door in schriftelijke toetsen vragen op te nemen zoals in deze sheet.</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21</a:t>
            </a:fld>
            <a:endParaRPr lang="nl-NL"/>
          </a:p>
        </p:txBody>
      </p:sp>
    </p:spTree>
    <p:extLst>
      <p:ext uri="{BB962C8B-B14F-4D97-AF65-F5344CB8AC3E}">
        <p14:creationId xmlns:p14="http://schemas.microsoft.com/office/powerpoint/2010/main" val="3249426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 de leerlijn in de onderbouw wilden we in 4VH de stap zetten naar het bouwen van en werken met grotere modellen.</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22</a:t>
            </a:fld>
            <a:endParaRPr lang="nl-NL"/>
          </a:p>
        </p:txBody>
      </p:sp>
    </p:spTree>
    <p:extLst>
      <p:ext uri="{BB962C8B-B14F-4D97-AF65-F5344CB8AC3E}">
        <p14:creationId xmlns:p14="http://schemas.microsoft.com/office/powerpoint/2010/main" val="270193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voordeel van modelleren is dat de leerlingen kunnen werken met meer dynamische en meer uitgebreide situaties. Die zijn echter ook meer complex. Er zijn meer formules per situatie, meer variabelen per situatie en meer waarden per variabele. De structuren werden groter en dus moeilijker te overzien. Het aantal keuzes dat leerlingen moesten maken toe.</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23</a:t>
            </a:fld>
            <a:endParaRPr lang="nl-NL"/>
          </a:p>
        </p:txBody>
      </p:sp>
    </p:spTree>
    <p:extLst>
      <p:ext uri="{BB962C8B-B14F-4D97-AF65-F5344CB8AC3E}">
        <p14:creationId xmlns:p14="http://schemas.microsoft.com/office/powerpoint/2010/main" val="3258229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Onze leerlingen in 4VH bleken hier moeite mee te hebben. Ze waren ze niet gewend aan problemen waarin ze meer dan een paar stappen zelf moeten zetten. Dit leidde tot frustratie. Zoals ze zelf aangaven: ze hadden nog niet geleerd om zelf problemen op te delen in kleinere, nuttige stappen, Bovendien was hun focus nog gericht op het maken van berekeningen, niet op structuren. Samengevat: ze hadden nog onvoldoende overzicht over de stof.</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24</a:t>
            </a:fld>
            <a:endParaRPr lang="nl-NL"/>
          </a:p>
        </p:txBody>
      </p:sp>
    </p:spTree>
    <p:extLst>
      <p:ext uri="{BB962C8B-B14F-4D97-AF65-F5344CB8AC3E}">
        <p14:creationId xmlns:p14="http://schemas.microsoft.com/office/powerpoint/2010/main" val="41127828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Onze kernvraag was dus: hoe kunnen we leerlingen overzicht laten ontwikkelen.</a:t>
            </a:r>
          </a:p>
          <a:p>
            <a:r>
              <a:rPr lang="nl-NL" dirty="0"/>
              <a:t>We zetten daarvoor drie hulpmiddelen in:</a:t>
            </a:r>
          </a:p>
          <a:p>
            <a:pPr marL="228600" indent="-228600">
              <a:buAutoNum type="arabicPeriod"/>
            </a:pPr>
            <a:r>
              <a:rPr lang="nl-NL" dirty="0"/>
              <a:t>Goal-free opgaven</a:t>
            </a:r>
          </a:p>
          <a:p>
            <a:pPr marL="228600" indent="-228600">
              <a:buAutoNum type="arabicPeriod"/>
            </a:pPr>
            <a:r>
              <a:rPr lang="nl-NL" dirty="0"/>
              <a:t>Het schema met de twee routes door de dynamica, en</a:t>
            </a:r>
          </a:p>
          <a:p>
            <a:pPr marL="228600" indent="-228600">
              <a:buAutoNum type="arabicPeriod"/>
            </a:pPr>
            <a:r>
              <a:rPr lang="nl-NL" dirty="0"/>
              <a:t>Het grafisch modelleren zelf.</a:t>
            </a:r>
          </a:p>
          <a:p>
            <a:pPr marL="0" indent="0">
              <a:buNone/>
            </a:pPr>
            <a:r>
              <a:rPr lang="nl-NL" dirty="0"/>
              <a:t>Aan het eind van dat schooljaar hielden we een enquête onder alle leerlingen uit 4V en 4H met natuurkunde.</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25</a:t>
            </a:fld>
            <a:endParaRPr lang="nl-NL"/>
          </a:p>
        </p:txBody>
      </p:sp>
    </p:spTree>
    <p:extLst>
      <p:ext uri="{BB962C8B-B14F-4D97-AF65-F5344CB8AC3E}">
        <p14:creationId xmlns:p14="http://schemas.microsoft.com/office/powerpoint/2010/main" val="911577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Intermezzo: goal-free opgaven. </a:t>
            </a:r>
          </a:p>
          <a:p>
            <a:r>
              <a:rPr lang="nl-NL" dirty="0"/>
              <a:t>In deze sheet zie je een voorbeeld van een goal-free opgave. Het is in veel opzichten een gewone opgave, behalve dat er niet gevraagd wordt om één speciaal antwoord. In plaats daarvan is de vraag heel open: wat kun je met de gegevens allemaal vinden (en langs welke weg)? </a:t>
            </a:r>
          </a:p>
          <a:p>
            <a:r>
              <a:rPr lang="nl-NL" dirty="0"/>
              <a:t>Het verschil in vraagstelling lijkt klein, maar uit onderzoek op basis van de </a:t>
            </a:r>
            <a:r>
              <a:rPr lang="nl-NL" dirty="0" err="1"/>
              <a:t>cognitive</a:t>
            </a:r>
            <a:r>
              <a:rPr lang="nl-NL" dirty="0"/>
              <a:t> </a:t>
            </a:r>
            <a:r>
              <a:rPr lang="nl-NL" dirty="0" err="1"/>
              <a:t>road</a:t>
            </a:r>
            <a:r>
              <a:rPr lang="nl-NL" dirty="0"/>
              <a:t> </a:t>
            </a:r>
            <a:r>
              <a:rPr lang="nl-NL" dirty="0" err="1"/>
              <a:t>theory</a:t>
            </a:r>
            <a:r>
              <a:rPr lang="nl-NL" dirty="0"/>
              <a:t> blijkt dat de cognitieve belasting bij deze alternatieve manier van vragen aanzienlijk kleiner is en dat leerlingen langs deze weg sneller overzicht ontwikkelen over de structuur van het betreffende vakgebied (</a:t>
            </a:r>
            <a:r>
              <a:rPr lang="nl-NL" dirty="0" err="1"/>
              <a:t>Sweller</a:t>
            </a:r>
            <a:r>
              <a:rPr lang="nl-NL" dirty="0"/>
              <a:t>, 1998).</a:t>
            </a:r>
          </a:p>
          <a:p>
            <a:r>
              <a:rPr lang="nl-NL" dirty="0"/>
              <a:t>In ons lesmateriaal namen we ca. 10 van dergelijke opgaven op, verdeeld over de gehele dynamica.</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26</a:t>
            </a:fld>
            <a:endParaRPr lang="nl-NL"/>
          </a:p>
        </p:txBody>
      </p:sp>
    </p:spTree>
    <p:extLst>
      <p:ext uri="{BB962C8B-B14F-4D97-AF65-F5344CB8AC3E}">
        <p14:creationId xmlns:p14="http://schemas.microsoft.com/office/powerpoint/2010/main" val="39829305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Uit de </a:t>
            </a:r>
            <a:r>
              <a:rPr lang="nl-NL" dirty="0" err="1"/>
              <a:t>enquete</a:t>
            </a:r>
            <a:r>
              <a:rPr lang="nl-NL" dirty="0"/>
              <a:t> bleek dat</a:t>
            </a:r>
            <a:br>
              <a:rPr lang="nl-NL" dirty="0"/>
            </a:br>
            <a:r>
              <a:rPr lang="nl-NL" dirty="0"/>
              <a:t>1. De goal-free opgaven volgens de leerlingen beter of minstens evengoed werkten voor het ontwikkelen van overzicht als gewone opgaven.</a:t>
            </a:r>
          </a:p>
          <a:p>
            <a:r>
              <a:rPr lang="nl-NL" dirty="0"/>
              <a:t>2. Het schema met de twee routes door de dynamica niet helpt, tenzij het samen met de leerlingen wordt opgebouwd. Dan wordt het wel als nuttig ervaren. Ook hier hebben we te maken met cognitieve belasting. Als het schema in één keer gepresenteerd wordt, is het te veel voor een startende leerling.</a:t>
            </a:r>
          </a:p>
          <a:p>
            <a:r>
              <a:rPr lang="nl-NL" dirty="0"/>
              <a:t>3. En grafisch modelleren?</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27</a:t>
            </a:fld>
            <a:endParaRPr lang="nl-NL"/>
          </a:p>
        </p:txBody>
      </p:sp>
    </p:spTree>
    <p:extLst>
      <p:ext uri="{BB962C8B-B14F-4D97-AF65-F5344CB8AC3E}">
        <p14:creationId xmlns:p14="http://schemas.microsoft.com/office/powerpoint/2010/main" val="20300572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sz="1200" kern="1200" dirty="0">
                <a:solidFill>
                  <a:schemeClr val="tx1"/>
                </a:solidFill>
                <a:effectLst/>
                <a:latin typeface="Arial" charset="0"/>
                <a:ea typeface="+mn-ea"/>
                <a:cs typeface="+mn-cs"/>
              </a:rPr>
              <a:t>Hoewel we het niet direct hadden verwacht bleken de leerlingen overwegend te vinden dat grafisch modelleren hen ook hielp om meer overzicht te krijgen over de situatie (van Buuren &amp; </a:t>
            </a:r>
            <a:r>
              <a:rPr lang="nl-NL" sz="1200" kern="1200" dirty="0" err="1">
                <a:solidFill>
                  <a:schemeClr val="tx1"/>
                </a:solidFill>
                <a:effectLst/>
                <a:latin typeface="Arial" charset="0"/>
                <a:ea typeface="+mn-ea"/>
                <a:cs typeface="+mn-cs"/>
              </a:rPr>
              <a:t>Heck</a:t>
            </a:r>
            <a:r>
              <a:rPr lang="nl-NL" sz="1200" kern="1200" dirty="0">
                <a:solidFill>
                  <a:schemeClr val="tx1"/>
                </a:solidFill>
                <a:effectLst/>
                <a:latin typeface="Arial" charset="0"/>
                <a:ea typeface="+mn-ea"/>
                <a:cs typeface="+mn-cs"/>
              </a:rPr>
              <a:t>, 2019).</a:t>
            </a:r>
            <a:endParaRPr lang="nl-NL" dirty="0"/>
          </a:p>
        </p:txBody>
      </p:sp>
      <p:sp>
        <p:nvSpPr>
          <p:cNvPr id="4" name="Slide Number Placeholder 3"/>
          <p:cNvSpPr>
            <a:spLocks noGrp="1"/>
          </p:cNvSpPr>
          <p:nvPr>
            <p:ph type="sldNum" sz="quarter" idx="10"/>
          </p:nvPr>
        </p:nvSpPr>
        <p:spPr/>
        <p:txBody>
          <a:bodyPr/>
          <a:lstStyle/>
          <a:p>
            <a:pPr>
              <a:defRPr/>
            </a:pPr>
            <a:fld id="{8B789EF7-D56F-45CF-BADE-67BA63247444}" type="slidenum">
              <a:rPr lang="nl-NL" smtClean="0"/>
              <a:pPr>
                <a:defRPr/>
              </a:pPr>
              <a:t>28</a:t>
            </a:fld>
            <a:endParaRPr lang="nl-NL"/>
          </a:p>
        </p:txBody>
      </p:sp>
    </p:spTree>
    <p:extLst>
      <p:ext uri="{BB962C8B-B14F-4D97-AF65-F5344CB8AC3E}">
        <p14:creationId xmlns:p14="http://schemas.microsoft.com/office/powerpoint/2010/main" val="37358758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Uit de opmerkingen in de enquête kwam naar voren dat grafisch modelleren de leerlingen niet alleen hielp om overzicht te krijgen, maar dat hen ook kon helpen te bepalen welke stappen er op bepaalde momenten gezet moesten worden.  </a:t>
            </a:r>
          </a:p>
          <a:p>
            <a:r>
              <a:rPr lang="nl-NL" dirty="0"/>
              <a:t>Daarnaast werd opgemerkt dat het fijn is dat je met een grafisch model gemakkelijk grafieken kunt maken, dat helpt bij het creëren van overzicht.</a:t>
            </a:r>
          </a:p>
          <a:p>
            <a:r>
              <a:rPr lang="nl-NL" dirty="0"/>
              <a:t>Een kanttekening was dat de grafische modellen alleen helpen als je grafisch modelleren begrijpt, en dat het niet werkt als het model te groot is.</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29</a:t>
            </a:fld>
            <a:endParaRPr lang="nl-NL"/>
          </a:p>
        </p:txBody>
      </p:sp>
    </p:spTree>
    <p:extLst>
      <p:ext uri="{BB962C8B-B14F-4D97-AF65-F5344CB8AC3E}">
        <p14:creationId xmlns:p14="http://schemas.microsoft.com/office/powerpoint/2010/main" val="4148721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Modelleren is in de leerlijn gecombineerd met meten met ICT. In deze lezing beschrijf ik wat er komt kijken bij modelleren, beschrijf ik kort de leerlijn en ga ik in op mijn keus om grafisch te modelleren. Vervolgens ga ik in op de nieuwe mogelijkheden én de problemen met de grotere complexiteit die modelleren op de computer met zich meebrengt. Tenslotte kijk ik naar mogelijkheden en wenselijkheden in het vervolg van de leerlijnen na de vierde klas.</a:t>
            </a:r>
          </a:p>
        </p:txBody>
      </p:sp>
      <p:sp>
        <p:nvSpPr>
          <p:cNvPr id="4" name="Tijdelijke aanduiding voor dianummer 3"/>
          <p:cNvSpPr>
            <a:spLocks noGrp="1"/>
          </p:cNvSpPr>
          <p:nvPr>
            <p:ph type="sldNum" sz="quarter" idx="10"/>
          </p:nvPr>
        </p:nvSpPr>
        <p:spPr/>
        <p:txBody>
          <a:bodyPr/>
          <a:lstStyle/>
          <a:p>
            <a:pPr>
              <a:defRPr/>
            </a:pPr>
            <a:fld id="{8B789EF7-D56F-45CF-BADE-67BA63247444}" type="slidenum">
              <a:rPr lang="nl-NL" smtClean="0"/>
              <a:pPr>
                <a:defRPr/>
              </a:pPr>
              <a:t>3</a:t>
            </a:fld>
            <a:endParaRPr lang="nl-NL"/>
          </a:p>
        </p:txBody>
      </p:sp>
    </p:spTree>
    <p:extLst>
      <p:ext uri="{BB962C8B-B14F-4D97-AF65-F5344CB8AC3E}">
        <p14:creationId xmlns:p14="http://schemas.microsoft.com/office/powerpoint/2010/main" val="33257127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Zoals </a:t>
            </a:r>
            <a:r>
              <a:rPr lang="nl-NL" dirty="0" err="1"/>
              <a:t>Schecker</a:t>
            </a:r>
            <a:r>
              <a:rPr lang="nl-NL" dirty="0"/>
              <a:t> (1998) opmerkt: modelleren heeft alleen zin als je het veel gebruikt, anders loont de investering niet. Het is ideaal als je het kunt gebruiken bij elk onderwerp. Dat kan goed bij:</a:t>
            </a:r>
          </a:p>
          <a:p>
            <a:r>
              <a:rPr lang="nl-NL" dirty="0"/>
              <a:t>- radioactiviteit, door niet te kijken naar een enkele vervalreactie, maar naar vervalreeksjes.</a:t>
            </a:r>
          </a:p>
          <a:p>
            <a:r>
              <a:rPr lang="nl-NL" dirty="0"/>
              <a:t>- warmte: afkoelen en opwarmen. De stap naar klimaatmodellen kan ook goed gemaakt worden, zie bijvoorbeeld Kortland &amp; Ormel (2005).</a:t>
            </a:r>
          </a:p>
          <a:p>
            <a:pPr marL="0" marR="0" lvl="0" indent="0" algn="l" defTabSz="914400" rtl="0" eaLnBrk="0" fontAlgn="base" latinLnBrk="0" hangingPunct="0">
              <a:lnSpc>
                <a:spcPct val="100000"/>
              </a:lnSpc>
              <a:spcBef>
                <a:spcPct val="30000"/>
              </a:spcBef>
              <a:spcAft>
                <a:spcPct val="0"/>
              </a:spcAft>
              <a:buClrTx/>
              <a:buSzTx/>
              <a:buFontTx/>
              <a:buNone/>
              <a:tabLst/>
              <a:defRPr/>
            </a:pPr>
            <a:r>
              <a:rPr lang="nl-NL" dirty="0"/>
              <a:t>- </a:t>
            </a:r>
            <a:r>
              <a:rPr lang="nl-NL" dirty="0" err="1"/>
              <a:t>quantumfysica</a:t>
            </a:r>
            <a:r>
              <a:rPr lang="nl-NL" dirty="0"/>
              <a:t>. Zie bijvoorbeeld de modellen van </a:t>
            </a:r>
            <a:r>
              <a:rPr lang="nl-NL" dirty="0" err="1"/>
              <a:t>Andr;e</a:t>
            </a:r>
            <a:r>
              <a:rPr lang="nl-NL" dirty="0"/>
              <a:t> </a:t>
            </a:r>
            <a:r>
              <a:rPr lang="nl-NL" dirty="0" err="1"/>
              <a:t>Heck</a:t>
            </a:r>
            <a:r>
              <a:rPr lang="nl-NL" dirty="0"/>
              <a:t> op </a:t>
            </a:r>
            <a:r>
              <a:rPr lang="nl-NL" sz="1200" b="0" i="0" u="none" strike="noStrike" baseline="0" dirty="0">
                <a:latin typeface="Arial" panose="020B0604020202020204" pitchFamily="34" charset="0"/>
                <a:cs typeface="Arial" panose="020B0604020202020204" pitchFamily="34" charset="0"/>
              </a:rPr>
              <a:t>https://staff.fnwi.uva.nl/a.j.p.heck/Guide_on_modelling/Text/overzichtmodellen4.html</a:t>
            </a:r>
          </a:p>
          <a:p>
            <a:r>
              <a:rPr lang="nl-NL" dirty="0"/>
              <a:t>- trillingen en golven: trillende veren.</a:t>
            </a:r>
          </a:p>
          <a:p>
            <a:r>
              <a:rPr lang="nl-NL" dirty="0"/>
              <a:t>- als we een stapje verder gaan dan de examensyllabus: RC-kringen</a:t>
            </a:r>
          </a:p>
          <a:p>
            <a:r>
              <a:rPr lang="nl-NL" dirty="0"/>
              <a:t>De meerwaarde van modelleren wordt nog vele malen groter als we bij meer vakken gaan modelleren en daarbij dezelfde modelleersoftware gebruiken. Met name bij biologie zijn er veel mogelijkheden (verspreiding van ziekten, het probleem van de grote grazers in de Oostvaardersplassen en vele andere ecologische modellen). Niet alleen nemen de mogelijkheden in de vakken waarbij gemodelleerd kan worden toe, ook de waardering van vakken neemt toe als leerlingen eenmaal merken dat wat ze leren bij het ene vak ook nuttig is bij een ander vak.</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30</a:t>
            </a:fld>
            <a:endParaRPr lang="nl-NL"/>
          </a:p>
        </p:txBody>
      </p:sp>
    </p:spTree>
    <p:extLst>
      <p:ext uri="{BB962C8B-B14F-4D97-AF65-F5344CB8AC3E}">
        <p14:creationId xmlns:p14="http://schemas.microsoft.com/office/powerpoint/2010/main" val="28504967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Door omstandigheden op de school waar ik destijds werkte heb ik de leerlijn niet door kunnen ontwikkelen naar de bovenbouw. Maar in 5H heb ik toch een glimp opgevangen van wat er in de bovenbouw mogelijk is. Aan het eind van 5H liet ik leerlingen als practicumopdracht videometingen analyseren van een stuiterende bal. Daarvoor werden de analysemogelijkheden van Coach gebruikt. Het doel was om uiteindelijk de energiegrafieken te maken. Een model voor deze beweging heb ik later gebruikt in een hoofdstuk over energie. Zowel bij de praktische opdracht als bij het model is het tijdgedrag van het systeem vanuit verschillende perspectieven te zien.</a:t>
            </a:r>
          </a:p>
          <a:p>
            <a:r>
              <a:rPr lang="nl-NL" dirty="0"/>
              <a:t>Na de praktische opdracht gaven mijn leerlingen de volgende commentaren:</a:t>
            </a:r>
            <a:br>
              <a:rPr lang="nl-NL" dirty="0"/>
            </a:br>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31</a:t>
            </a:fld>
            <a:endParaRPr lang="nl-NL"/>
          </a:p>
        </p:txBody>
      </p:sp>
    </p:spTree>
    <p:extLst>
      <p:ext uri="{BB962C8B-B14F-4D97-AF65-F5344CB8AC3E}">
        <p14:creationId xmlns:p14="http://schemas.microsoft.com/office/powerpoint/2010/main" val="12431050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dirty="0"/>
              <a:t>“Wij vinden zeker dat we de stof nu beter begrijpen. Door de </a:t>
            </a:r>
            <a:r>
              <a:rPr lang="nl-NL" b="1" dirty="0">
                <a:solidFill>
                  <a:srgbClr val="FF0000"/>
                </a:solidFill>
              </a:rPr>
              <a:t>grafieken</a:t>
            </a:r>
            <a:r>
              <a:rPr lang="nl-NL" dirty="0"/>
              <a:t> met alle energie is er een </a:t>
            </a:r>
            <a:r>
              <a:rPr lang="nl-NL" b="1" dirty="0">
                <a:solidFill>
                  <a:srgbClr val="FF0000"/>
                </a:solidFill>
              </a:rPr>
              <a:t>duidelijk overzicht </a:t>
            </a:r>
            <a:r>
              <a:rPr lang="nl-NL" dirty="0"/>
              <a:t>hoe de energie veranderd bij een stuiter.</a:t>
            </a:r>
            <a:br>
              <a:rPr lang="nl-NL" dirty="0"/>
            </a:br>
            <a:endParaRPr lang="nl-NL" sz="800" dirty="0"/>
          </a:p>
          <a:p>
            <a:pPr marL="0" indent="0">
              <a:buNone/>
            </a:pPr>
            <a:r>
              <a:rPr lang="nl-NL" b="1" dirty="0">
                <a:solidFill>
                  <a:srgbClr val="FF0000"/>
                </a:solidFill>
              </a:rPr>
              <a:t>Normaal reken je maar één punt uit </a:t>
            </a:r>
            <a:r>
              <a:rPr lang="nl-NL" dirty="0"/>
              <a:t>en dan krijg je niet een beeld van hoe het veranderd. </a:t>
            </a:r>
            <a:br>
              <a:rPr lang="nl-NL" dirty="0"/>
            </a:br>
            <a:endParaRPr lang="nl-NL" sz="800" dirty="0"/>
          </a:p>
          <a:p>
            <a:pPr marL="0" indent="0">
              <a:buNone/>
            </a:pPr>
            <a:r>
              <a:rPr lang="nl-NL" dirty="0"/>
              <a:t>Dit </a:t>
            </a:r>
            <a:r>
              <a:rPr lang="nl-NL" b="1" dirty="0">
                <a:solidFill>
                  <a:srgbClr val="FF0000"/>
                </a:solidFill>
              </a:rPr>
              <a:t>totaalbeeld</a:t>
            </a:r>
            <a:r>
              <a:rPr lang="nl-NL" dirty="0"/>
              <a:t> heeft ons </a:t>
            </a:r>
            <a:r>
              <a:rPr lang="nl-NL" b="1" dirty="0">
                <a:solidFill>
                  <a:srgbClr val="FF0000"/>
                </a:solidFill>
              </a:rPr>
              <a:t>geholpen met </a:t>
            </a:r>
            <a:r>
              <a:rPr lang="nl-NL" dirty="0"/>
              <a:t>het </a:t>
            </a:r>
            <a:r>
              <a:rPr lang="nl-NL" b="1" dirty="0">
                <a:solidFill>
                  <a:srgbClr val="FF0000"/>
                </a:solidFill>
              </a:rPr>
              <a:t>begrijpen</a:t>
            </a:r>
            <a:r>
              <a:rPr lang="nl-NL" dirty="0"/>
              <a:t> van de stof.”</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32</a:t>
            </a:fld>
            <a:endParaRPr lang="nl-NL"/>
          </a:p>
        </p:txBody>
      </p:sp>
    </p:spTree>
    <p:extLst>
      <p:ext uri="{BB962C8B-B14F-4D97-AF65-F5344CB8AC3E}">
        <p14:creationId xmlns:p14="http://schemas.microsoft.com/office/powerpoint/2010/main" val="17990938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dirty="0"/>
              <a:t>“Ik vind dat met een practicum met coach er veel beter op de stof word ingegaan. </a:t>
            </a:r>
          </a:p>
          <a:p>
            <a:pPr marL="0" indent="0">
              <a:buNone/>
            </a:pPr>
            <a:r>
              <a:rPr lang="nl-NL" dirty="0"/>
              <a:t>Dit krijg ik niet met een vraag en een grafiek want dan kijk ik er half over en ga dan snel met de vraag door.</a:t>
            </a:r>
          </a:p>
          <a:p>
            <a:pPr marL="0" indent="0">
              <a:buNone/>
            </a:pPr>
            <a:r>
              <a:rPr lang="nl-NL" dirty="0"/>
              <a:t>Maar als ik een </a:t>
            </a:r>
            <a:r>
              <a:rPr lang="nl-NL" dirty="0">
                <a:solidFill>
                  <a:srgbClr val="FF0000"/>
                </a:solidFill>
              </a:rPr>
              <a:t>practicum met coach doe snap ik de formule (</a:t>
            </a:r>
            <a:r>
              <a:rPr lang="nl-NL" i="1" dirty="0">
                <a:solidFill>
                  <a:srgbClr val="FF0000"/>
                </a:solidFill>
              </a:rPr>
              <a:t>= de wet</a:t>
            </a:r>
            <a:r>
              <a:rPr lang="nl-NL" dirty="0">
                <a:solidFill>
                  <a:srgbClr val="FF0000"/>
                </a:solidFill>
              </a:rPr>
              <a:t>) meer want je stelt zelf alles op en je begrijpt dus de effecten van zo een formule” </a:t>
            </a:r>
          </a:p>
          <a:p>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33</a:t>
            </a:fld>
            <a:endParaRPr lang="nl-NL"/>
          </a:p>
        </p:txBody>
      </p:sp>
    </p:spTree>
    <p:extLst>
      <p:ext uri="{BB962C8B-B14F-4D97-AF65-F5344CB8AC3E}">
        <p14:creationId xmlns:p14="http://schemas.microsoft.com/office/powerpoint/2010/main" val="38689982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Deze leerlingen gaven voor mij duidelijk aan waar de meerwaarde ligt: overzicht krijgen over complexe systemen, inzicht krijgen in de samenhang tussen de verschillende grootheden binnen een dergelijk systeem en inzicht in het tijdgedrag, en dat alles vanuit verschillende perspectieven. In dit geval nam het begrip van de wet van behoud van energie toe en werd het effect van veer-energie zichtbaar. Zowel bij het analyseren van de meetopdracht als bij het werken met het model moesten leerlingen de energieformules zelf in het model opnemen. Dit werd als leerzaam ervaren. De kanttekening daarbij blijft dat zo’n opdracht alleen mogelijk is als leerlingen voldoende vaardigheden hebben ontwikkeld op het terrein van modelleren en van het meten met ICT.</a:t>
            </a:r>
          </a:p>
          <a:p>
            <a:endParaRPr lang="nl-NL" dirty="0"/>
          </a:p>
          <a:p>
            <a:r>
              <a:rPr lang="nl-NL" dirty="0"/>
              <a:t>Zelfs als leerlingen de modellen niet zelf bouwen kunnen ze goed gebruikt worden bij P(E)OE-opdrachten, waarbij de docent de leerlingen laat nadenken over de uitkomsten van het model </a:t>
            </a:r>
            <a:r>
              <a:rPr lang="nl-NL" dirty="0" err="1"/>
              <a:t>alvorend</a:t>
            </a:r>
            <a:r>
              <a:rPr lang="nl-NL" dirty="0"/>
              <a:t> hij of zij het model daadwerkelijk runt.</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34</a:t>
            </a:fld>
            <a:endParaRPr lang="nl-NL"/>
          </a:p>
        </p:txBody>
      </p:sp>
    </p:spTree>
    <p:extLst>
      <p:ext uri="{BB962C8B-B14F-4D97-AF65-F5344CB8AC3E}">
        <p14:creationId xmlns:p14="http://schemas.microsoft.com/office/powerpoint/2010/main" val="1692993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kan modelleren leerlingen dichter bij echt onderzoek brengen. Een voorbeeld is het model van glijden van een blokje op een plank (</a:t>
            </a:r>
            <a:r>
              <a:rPr lang="nl-NL" dirty="0" err="1"/>
              <a:t>Heck</a:t>
            </a:r>
            <a:r>
              <a:rPr lang="nl-NL" dirty="0"/>
              <a:t> &amp; van Buuren, 2017).</a:t>
            </a:r>
          </a:p>
          <a:p>
            <a:r>
              <a:rPr lang="nl-NL" dirty="0"/>
              <a:t>Volgens de schoolboeken geldt daarbij:</a:t>
            </a:r>
          </a:p>
          <a:p>
            <a:pPr marL="0" indent="0">
              <a:buNone/>
            </a:pPr>
            <a:r>
              <a:rPr lang="nl-NL" dirty="0"/>
              <a:t>- dynamisch: 	</a:t>
            </a:r>
            <a:r>
              <a:rPr lang="nl-NL" i="1" dirty="0" err="1"/>
              <a:t>F</a:t>
            </a:r>
            <a:r>
              <a:rPr lang="nl-NL" i="1" baseline="-25000" dirty="0" err="1"/>
              <a:t>w</a:t>
            </a:r>
            <a:r>
              <a:rPr lang="nl-NL" dirty="0"/>
              <a:t>  = </a:t>
            </a:r>
            <a:r>
              <a:rPr lang="nl-NL" i="1" dirty="0" err="1"/>
              <a:t>F</a:t>
            </a:r>
            <a:r>
              <a:rPr lang="nl-NL" i="1" baseline="-25000" dirty="0" err="1"/>
              <a:t>w,max</a:t>
            </a:r>
            <a:r>
              <a:rPr lang="nl-NL" dirty="0"/>
              <a:t> </a:t>
            </a:r>
          </a:p>
          <a:p>
            <a:pPr marL="0" indent="0">
              <a:buNone/>
            </a:pPr>
            <a:r>
              <a:rPr lang="nl-NL" dirty="0"/>
              <a:t>- statisch:</a:t>
            </a:r>
            <a:r>
              <a:rPr lang="nl-NL" i="1" dirty="0"/>
              <a:t> 	</a:t>
            </a:r>
            <a:r>
              <a:rPr lang="nl-NL" i="1" dirty="0" err="1"/>
              <a:t>F</a:t>
            </a:r>
            <a:r>
              <a:rPr lang="nl-NL" i="1" baseline="-25000" dirty="0" err="1"/>
              <a:t>w</a:t>
            </a:r>
            <a:r>
              <a:rPr lang="nl-NL" dirty="0"/>
              <a:t>  ≤ </a:t>
            </a:r>
            <a:r>
              <a:rPr lang="nl-NL" i="1" dirty="0" err="1"/>
              <a:t>F</a:t>
            </a:r>
            <a:r>
              <a:rPr lang="nl-NL" i="1" baseline="-25000" dirty="0" err="1"/>
              <a:t>w,max</a:t>
            </a:r>
            <a:r>
              <a:rPr lang="nl-NL" dirty="0"/>
              <a:t> </a:t>
            </a:r>
          </a:p>
          <a:p>
            <a:pPr marL="0" indent="0">
              <a:buNone/>
            </a:pPr>
            <a:r>
              <a:rPr lang="nl-NL" i="0" dirty="0"/>
              <a:t>met </a:t>
            </a:r>
            <a:r>
              <a:rPr lang="nl-NL" i="1" dirty="0" err="1"/>
              <a:t>F</a:t>
            </a:r>
            <a:r>
              <a:rPr lang="nl-NL" i="1" baseline="-25000" dirty="0" err="1"/>
              <a:t>w,max</a:t>
            </a:r>
            <a:r>
              <a:rPr lang="nl-NL" dirty="0"/>
              <a:t> = </a:t>
            </a:r>
            <a:r>
              <a:rPr lang="nl-NL" i="1" dirty="0" err="1"/>
              <a:t>f·F</a:t>
            </a:r>
            <a:r>
              <a:rPr lang="nl-NL" i="1" baseline="-25000" dirty="0" err="1"/>
              <a:t>n</a:t>
            </a:r>
            <a:endParaRPr lang="nl-NL" dirty="0"/>
          </a:p>
          <a:p>
            <a:endParaRPr lang="nl-NL" dirty="0"/>
          </a:p>
          <a:p>
            <a:r>
              <a:rPr lang="nl-NL" dirty="0"/>
              <a:t>Hierbij kun je zonder ICT moeizame onderzoekjes doen naar wrijving, zoals een blokje voorttrekken met constante snelheid met een krachtmeter, of het blokje op een helling plaatsen en de hellingshoek vergroten totdat het blokje nét gaat glijden. Dit gaat gemakkelijker met videometingen in combinatie met modelleren. Bovendien blijken de schoolformules niet geheel correct. Bij snelheden rond v ° 0 treedt stick-slip gedrag op, vaak is </a:t>
            </a:r>
            <a:r>
              <a:rPr lang="nl-NL" i="1" dirty="0" err="1"/>
              <a:t>F</a:t>
            </a:r>
            <a:r>
              <a:rPr lang="nl-NL" i="1" baseline="-25000" dirty="0" err="1"/>
              <a:t>w</a:t>
            </a:r>
            <a:r>
              <a:rPr lang="nl-NL" dirty="0"/>
              <a:t>  &gt; </a:t>
            </a:r>
            <a:r>
              <a:rPr lang="nl-NL" i="1" dirty="0" err="1"/>
              <a:t>F</a:t>
            </a:r>
            <a:r>
              <a:rPr lang="nl-NL" i="1" baseline="-25000" dirty="0" err="1"/>
              <a:t>w,max</a:t>
            </a:r>
            <a:r>
              <a:rPr lang="nl-NL" dirty="0"/>
              <a:t> . Over zulk gedrag is er nog veel niet bekend. Dankzij meten met ICT en modelleren bereiken leerlingen in dit geval al de grens van het moderne onderzoek.</a:t>
            </a:r>
          </a:p>
          <a:p>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35</a:t>
            </a:fld>
            <a:endParaRPr lang="nl-NL"/>
          </a:p>
        </p:txBody>
      </p:sp>
    </p:spTree>
    <p:extLst>
      <p:ext uri="{BB962C8B-B14F-4D97-AF65-F5344CB8AC3E}">
        <p14:creationId xmlns:p14="http://schemas.microsoft.com/office/powerpoint/2010/main" val="17709536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a:solidFill>
                  <a:schemeClr val="tx1"/>
                </a:solidFill>
                <a:latin typeface="Arial" charset="0"/>
                <a:ea typeface="+mn-ea"/>
                <a:cs typeface="+mn-cs"/>
              </a:rPr>
              <a:t>Een ander voorbeeld waarbij die grens genaderd werd is het onderzoek van Dubbelaar &amp; </a:t>
            </a:r>
            <a:r>
              <a:rPr lang="nl-NL" sz="1200" b="0" i="0" u="none" strike="noStrike" kern="1200" baseline="0" dirty="0" err="1">
                <a:solidFill>
                  <a:schemeClr val="tx1"/>
                </a:solidFill>
                <a:latin typeface="Arial" charset="0"/>
                <a:ea typeface="+mn-ea"/>
                <a:cs typeface="+mn-cs"/>
              </a:rPr>
              <a:t>Brantjes</a:t>
            </a:r>
            <a:r>
              <a:rPr lang="nl-NL" sz="1200" b="0" i="0" u="none" strike="noStrike" kern="1200" baseline="0" dirty="0">
                <a:solidFill>
                  <a:schemeClr val="tx1"/>
                </a:solidFill>
                <a:latin typeface="Arial" charset="0"/>
                <a:ea typeface="+mn-ea"/>
                <a:cs typeface="+mn-cs"/>
              </a:rPr>
              <a:t> (2003), leerlingen van Peter </a:t>
            </a:r>
            <a:r>
              <a:rPr lang="nl-NL" sz="1200" b="0" i="0" u="none" strike="noStrike" kern="1200" baseline="0" dirty="0" err="1">
                <a:solidFill>
                  <a:schemeClr val="tx1"/>
                </a:solidFill>
                <a:latin typeface="Arial" charset="0"/>
                <a:ea typeface="+mn-ea"/>
                <a:cs typeface="+mn-cs"/>
              </a:rPr>
              <a:t>Uyling</a:t>
            </a:r>
            <a:r>
              <a:rPr lang="nl-NL" sz="1200" b="0" i="0" u="none" strike="noStrike" kern="1200" baseline="0" dirty="0">
                <a:solidFill>
                  <a:schemeClr val="tx1"/>
                </a:solidFill>
                <a:latin typeface="Arial" charset="0"/>
                <a:ea typeface="+mn-ea"/>
                <a:cs typeface="+mn-cs"/>
              </a:rPr>
              <a:t> in 6 vwo, naar de versnelling tijdens de val bij </a:t>
            </a:r>
            <a:r>
              <a:rPr lang="nl-NL" sz="1200" b="0" i="0" u="none" strike="noStrike" kern="1200" baseline="0" dirty="0" err="1">
                <a:solidFill>
                  <a:schemeClr val="tx1"/>
                </a:solidFill>
                <a:latin typeface="Arial" charset="0"/>
                <a:ea typeface="+mn-ea"/>
                <a:cs typeface="+mn-cs"/>
              </a:rPr>
              <a:t>bungee-jumpen</a:t>
            </a:r>
            <a:r>
              <a:rPr lang="nl-NL" sz="1200" b="0" i="0" u="none" strike="noStrike" kern="1200" baseline="0" dirty="0">
                <a:solidFill>
                  <a:schemeClr val="tx1"/>
                </a:solidFill>
                <a:latin typeface="Arial" charset="0"/>
                <a:ea typeface="+mn-ea"/>
                <a:cs typeface="+mn-cs"/>
              </a:rPr>
              <a:t>, die groter dan g bleek te zijn. (Zie ook </a:t>
            </a:r>
            <a:r>
              <a:rPr lang="nl-NL" sz="1200" b="0" i="0" u="none" strike="noStrike" kern="1200" baseline="0" dirty="0" err="1">
                <a:solidFill>
                  <a:schemeClr val="tx1"/>
                </a:solidFill>
                <a:latin typeface="Arial" charset="0"/>
                <a:ea typeface="+mn-ea"/>
                <a:cs typeface="+mn-cs"/>
              </a:rPr>
              <a:t>Heck</a:t>
            </a:r>
            <a:r>
              <a:rPr lang="nl-NL" sz="1200" b="0" i="0" u="none" strike="noStrike" kern="1200" baseline="0" dirty="0">
                <a:solidFill>
                  <a:schemeClr val="tx1"/>
                </a:solidFill>
                <a:latin typeface="Arial" charset="0"/>
                <a:ea typeface="+mn-ea"/>
                <a:cs typeface="+mn-cs"/>
              </a:rPr>
              <a:t>, 2012).</a:t>
            </a:r>
          </a:p>
          <a:p>
            <a:endParaRPr lang="nl-NL" sz="1200" b="0" i="0" u="none" strike="noStrike" kern="1200" baseline="0" dirty="0">
              <a:solidFill>
                <a:schemeClr val="tx1"/>
              </a:solidFill>
              <a:latin typeface="Arial" charset="0"/>
              <a:ea typeface="+mn-ea"/>
              <a:cs typeface="+mn-cs"/>
            </a:endParaRP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36</a:t>
            </a:fld>
            <a:endParaRPr lang="nl-NL"/>
          </a:p>
        </p:txBody>
      </p:sp>
    </p:spTree>
    <p:extLst>
      <p:ext uri="{BB962C8B-B14F-4D97-AF65-F5344CB8AC3E}">
        <p14:creationId xmlns:p14="http://schemas.microsoft.com/office/powerpoint/2010/main" val="37865463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Een voorbeeld. André heeft veel meer van dit soort projecten verzameld en ontwikkeld.</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37</a:t>
            </a:fld>
            <a:endParaRPr lang="nl-NL"/>
          </a:p>
        </p:txBody>
      </p:sp>
    </p:spTree>
    <p:extLst>
      <p:ext uri="{BB962C8B-B14F-4D97-AF65-F5344CB8AC3E}">
        <p14:creationId xmlns:p14="http://schemas.microsoft.com/office/powerpoint/2010/main" val="20358405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welke richting kunnen we nog meer meerwaarde verwachten? Ik heb het onderzoek hiernaar helaas niet zelf kunnen uitvoeren, maar een belangrijk aspect zal patroonherkenning zijn, in het bijzonder het herkennen en duiden van verschillende soorten grafieken. Een expert herkent direct rechte lijnen, parabolen exponentiele functies en oscillaties en kan hieruit conclusies trekken voor zijn of haar handelen.</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38</a:t>
            </a:fld>
            <a:endParaRPr lang="nl-NL"/>
          </a:p>
        </p:txBody>
      </p:sp>
    </p:spTree>
    <p:extLst>
      <p:ext uri="{BB962C8B-B14F-4D97-AF65-F5344CB8AC3E}">
        <p14:creationId xmlns:p14="http://schemas.microsoft.com/office/powerpoint/2010/main" val="24938694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speelt patroonherkenning een rol bij verschillende fysische systemen die er als grafisch model vrijwel hetzelfde uitzien. Denk daarbij aan de modellen voor afkoelend water, radioactief verval, uitsterven van diersoorten en het leegpompen van een vacuümkolf. In alle gevallen gaat het om hetzelfde terugkoppelingsmechanisme.</a:t>
            </a: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39</a:t>
            </a:fld>
            <a:endParaRPr lang="nl-NL"/>
          </a:p>
        </p:txBody>
      </p:sp>
    </p:spTree>
    <p:extLst>
      <p:ext uri="{BB962C8B-B14F-4D97-AF65-F5344CB8AC3E}">
        <p14:creationId xmlns:p14="http://schemas.microsoft.com/office/powerpoint/2010/main" val="3677634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beschrijving die de syllabuscommissie voor het nieuwe curriculum in 2006 gaf, kwam neer op het complete modelleerproces. Dat is voor het vwo sindsdien nauwelijks veranderd.</a:t>
            </a:r>
          </a:p>
          <a:p>
            <a:endParaRPr lang="nl-NL" dirty="0"/>
          </a:p>
          <a:p>
            <a:r>
              <a:rPr lang="nl-NL" dirty="0"/>
              <a:t>“De kandidaat kan een realistische context-situatie analyseren en inperken tot een hanteerbaar probleem, kan dat vertalen naar een model, kan modeluitkomsten genereren en interpreteren, en het model toetsen en beoordelen.”</a:t>
            </a:r>
          </a:p>
          <a:p>
            <a:endParaRPr lang="nl-NL" dirty="0"/>
          </a:p>
          <a:p>
            <a:r>
              <a:rPr lang="nl-NL" dirty="0"/>
              <a:t>Dit vraagt veel van een ‘kandidaat’: </a:t>
            </a:r>
          </a:p>
          <a:p>
            <a:r>
              <a:rPr lang="nl-NL" dirty="0"/>
              <a:t>- Om een realistische contextsituatie te kunnen analyseren moet je ten eerste die situatie kennen, vanuit een natuurkundig perspectief. Leerlingen bleken vanuit dat perspectief de verschillende situaties niet voldoende te kennen. Daarom lieten we ze kennis maken met de te modelleren situaties door ze experimenten te laten doen. Vaak ging het daarbij om videometen.</a:t>
            </a:r>
          </a:p>
          <a:p>
            <a:r>
              <a:rPr lang="nl-NL" dirty="0"/>
              <a:t>- Om een situatie in te kunnen perken tot een hanteerbaar probleem moet een leerling al beschikken over natuurkundige basiskennis, anders kan hij of zij niet kijken met de vereiste natuurkundige bril. Die basiskennis moet van tevoren zijn aangebracht. Om basiskennis aan te leren is modelleren niet éen geschikt middel. Bovendien moet die leerling in kunnen schatten of een probleem hanteerbaar is. Om dat te kunnen moet de leerling al weten wat de modellen en de modelleersystemen kunnen. Die moet hij of zij dus eerst leren kennen. Daar hoort ook kennis van wiskunde bij.</a:t>
            </a:r>
          </a:p>
          <a:p>
            <a:r>
              <a:rPr lang="nl-NL" dirty="0"/>
              <a:t>- Om op de computer te kunnen modelleren moet de leerling om kunnen gaan met software. Dat moet hij of zij wel leren.</a:t>
            </a:r>
          </a:p>
          <a:p>
            <a:r>
              <a:rPr lang="nl-NL" dirty="0"/>
              <a:t>- Modeluitkomsten hebben vaak de vorm van grafieken. Om die te kunnen interpreteren moet de leerling grafieken kunnen lezen. Daarbij gaat het niet alleen om aflezen, maar ook om het kunnen interpreteren van hellingen en het herkennen van karakteristieke vormen.</a:t>
            </a:r>
          </a:p>
          <a:p>
            <a:r>
              <a:rPr lang="nl-NL" dirty="0"/>
              <a:t>- Om het model uiteindelijk te kunnen toetsen en te beoordelen moet de leerling het model ergens mee kunnen vergelijken. Vooral in het begin van het modelleercurriculum is het vergelijken van de modeluitkomsten met de uitkomsten van metingen een bruikbare methode. Later in het curriculum zijn er nog andere mogelijkheden en kan een modelleerproces ook beginnen met het maken van een model dat aanleiding kan geven tot gericht experimenteel onderzoek, zoals het in de echte onderzoekswereld ook vaak is gegaan. Maar het duurt enige tijd voordat leerlingen zover zijn, voor zover ze dat niveau op het vwo überhaupt bereiken.</a:t>
            </a:r>
          </a:p>
          <a:p>
            <a:endParaRPr lang="nl-NL" dirty="0"/>
          </a:p>
          <a:p>
            <a:r>
              <a:rPr lang="nl-NL" dirty="0"/>
              <a:t>Zoals een leerlinge in 3 vwo opmerkte: “Je moet hier veel voor weten”. Ofwel, in didactische termen: de cognitieve belasting hiervan is heel groot. Te groot als dat allemaal tegelijk geleerd moet worden. Daarom moet het leren modelleren rustig worden opgebouwd en goed worden verdeeld over de leerjaren. Dat kan gelukkig heel goed: veel van deze kennis is in feite normale natuurkunde.</a:t>
            </a:r>
          </a:p>
        </p:txBody>
      </p:sp>
      <p:sp>
        <p:nvSpPr>
          <p:cNvPr id="4" name="Tijdelijke aanduiding voor dia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1FECB8-AF1F-421D-8738-E5CC8A131A38}" type="slidenum">
              <a:rPr kumimoji="0" lang="nl-NL"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NL"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1205121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200" kern="1200" dirty="0">
              <a:solidFill>
                <a:schemeClr val="tx1"/>
              </a:solidFill>
              <a:effectLst/>
              <a:latin typeface="Arial" charset="0"/>
              <a:ea typeface="+mn-ea"/>
              <a:cs typeface="+mn-cs"/>
            </a:endParaRPr>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42</a:t>
            </a:fld>
            <a:endParaRPr lang="nl-NL"/>
          </a:p>
        </p:txBody>
      </p:sp>
    </p:spTree>
    <p:extLst>
      <p:ext uri="{BB962C8B-B14F-4D97-AF65-F5344CB8AC3E}">
        <p14:creationId xmlns:p14="http://schemas.microsoft.com/office/powerpoint/2010/main" val="311919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sym typeface="Wingdings" panose="05000000000000000000" pitchFamily="2" charset="2"/>
              </a:rPr>
              <a:t>De </a:t>
            </a:r>
            <a:r>
              <a:rPr lang="en-US" baseline="0" dirty="0" err="1">
                <a:sym typeface="Wingdings" panose="05000000000000000000" pitchFamily="2" charset="2"/>
              </a:rPr>
              <a:t>hoeveelheid</a:t>
            </a:r>
            <a:r>
              <a:rPr lang="en-US" baseline="0" dirty="0">
                <a:sym typeface="Wingdings" panose="05000000000000000000" pitchFamily="2" charset="2"/>
              </a:rPr>
              <a:t> </a:t>
            </a:r>
            <a:r>
              <a:rPr lang="en-US" baseline="0" dirty="0" err="1">
                <a:sym typeface="Wingdings" panose="05000000000000000000" pitchFamily="2" charset="2"/>
              </a:rPr>
              <a:t>tijd</a:t>
            </a:r>
            <a:r>
              <a:rPr lang="en-US" baseline="0" dirty="0">
                <a:sym typeface="Wingdings" panose="05000000000000000000" pitchFamily="2" charset="2"/>
              </a:rPr>
              <a:t> die </a:t>
            </a:r>
            <a:r>
              <a:rPr lang="en-US" baseline="0" dirty="0" err="1">
                <a:sym typeface="Wingdings" panose="05000000000000000000" pitchFamily="2" charset="2"/>
              </a:rPr>
              <a:t>nodig</a:t>
            </a:r>
            <a:r>
              <a:rPr lang="en-US" baseline="0" dirty="0">
                <a:sym typeface="Wingdings" panose="05000000000000000000" pitchFamily="2" charset="2"/>
              </a:rPr>
              <a:t> is om </a:t>
            </a:r>
            <a:r>
              <a:rPr lang="en-US" baseline="0" dirty="0" err="1">
                <a:sym typeface="Wingdings" panose="05000000000000000000" pitchFamily="2" charset="2"/>
              </a:rPr>
              <a:t>te</a:t>
            </a:r>
            <a:r>
              <a:rPr lang="en-US" baseline="0" dirty="0">
                <a:sym typeface="Wingdings" panose="05000000000000000000" pitchFamily="2" charset="2"/>
              </a:rPr>
              <a:t> </a:t>
            </a:r>
            <a:r>
              <a:rPr lang="en-US" baseline="0" dirty="0" err="1">
                <a:sym typeface="Wingdings" panose="05000000000000000000" pitchFamily="2" charset="2"/>
              </a:rPr>
              <a:t>leren</a:t>
            </a:r>
            <a:r>
              <a:rPr lang="en-US" baseline="0" dirty="0">
                <a:sym typeface="Wingdings" panose="05000000000000000000" pitchFamily="2" charset="2"/>
              </a:rPr>
              <a:t> </a:t>
            </a:r>
            <a:r>
              <a:rPr lang="en-US" baseline="0" dirty="0" err="1">
                <a:sym typeface="Wingdings" panose="05000000000000000000" pitchFamily="2" charset="2"/>
              </a:rPr>
              <a:t>modelleren</a:t>
            </a:r>
            <a:r>
              <a:rPr lang="en-US" baseline="0" dirty="0">
                <a:sym typeface="Wingdings" panose="05000000000000000000" pitchFamily="2" charset="2"/>
              </a:rPr>
              <a:t> </a:t>
            </a:r>
            <a:r>
              <a:rPr lang="en-US" baseline="0" dirty="0" err="1">
                <a:sym typeface="Wingdings" panose="05000000000000000000" pitchFamily="2" charset="2"/>
              </a:rPr>
              <a:t>wordt</a:t>
            </a:r>
            <a:r>
              <a:rPr lang="en-US" baseline="0" dirty="0">
                <a:sym typeface="Wingdings" panose="05000000000000000000" pitchFamily="2" charset="2"/>
              </a:rPr>
              <a:t> </a:t>
            </a:r>
            <a:r>
              <a:rPr lang="en-US" baseline="0" dirty="0" err="1">
                <a:sym typeface="Wingdings" panose="05000000000000000000" pitchFamily="2" charset="2"/>
              </a:rPr>
              <a:t>vooral</a:t>
            </a:r>
            <a:r>
              <a:rPr lang="en-US" baseline="0" dirty="0">
                <a:sym typeface="Wingdings" panose="05000000000000000000" pitchFamily="2" charset="2"/>
              </a:rPr>
              <a:t> door </a:t>
            </a:r>
            <a:r>
              <a:rPr lang="en-US" baseline="0" dirty="0" err="1">
                <a:sym typeface="Wingdings" panose="05000000000000000000" pitchFamily="2" charset="2"/>
              </a:rPr>
              <a:t>beginnende</a:t>
            </a:r>
            <a:r>
              <a:rPr lang="en-US" baseline="0" dirty="0">
                <a:sym typeface="Wingdings" panose="05000000000000000000" pitchFamily="2" charset="2"/>
              </a:rPr>
              <a:t> </a:t>
            </a:r>
            <a:r>
              <a:rPr lang="en-US" baseline="0" dirty="0" err="1">
                <a:sym typeface="Wingdings" panose="05000000000000000000" pitchFamily="2" charset="2"/>
              </a:rPr>
              <a:t>docenten</a:t>
            </a:r>
            <a:r>
              <a:rPr lang="en-US" baseline="0" dirty="0">
                <a:sym typeface="Wingdings" panose="05000000000000000000" pitchFamily="2" charset="2"/>
              </a:rPr>
              <a:t> nogal </a:t>
            </a:r>
            <a:r>
              <a:rPr lang="en-US" baseline="0" dirty="0" err="1">
                <a:sym typeface="Wingdings" panose="05000000000000000000" pitchFamily="2" charset="2"/>
              </a:rPr>
              <a:t>eens</a:t>
            </a:r>
            <a:r>
              <a:rPr lang="en-US" baseline="0" dirty="0">
                <a:sym typeface="Wingdings" panose="05000000000000000000" pitchFamily="2" charset="2"/>
              </a:rPr>
              <a:t> </a:t>
            </a:r>
            <a:r>
              <a:rPr lang="en-US" baseline="0" dirty="0" err="1">
                <a:sym typeface="Wingdings" panose="05000000000000000000" pitchFamily="2" charset="2"/>
              </a:rPr>
              <a:t>onderschat</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enkel</a:t>
            </a:r>
            <a:r>
              <a:rPr lang="en-US" baseline="0" dirty="0">
                <a:sym typeface="Wingdings" panose="05000000000000000000" pitchFamily="2" charset="2"/>
              </a:rPr>
              <a:t> </a:t>
            </a:r>
            <a:r>
              <a:rPr lang="en-US" baseline="0" dirty="0" err="1">
                <a:sym typeface="Wingdings" panose="05000000000000000000" pitchFamily="2" charset="2"/>
              </a:rPr>
              <a:t>lesje</a:t>
            </a:r>
            <a:r>
              <a:rPr lang="en-US" baseline="0" dirty="0">
                <a:sym typeface="Wingdings" panose="05000000000000000000" pitchFamily="2" charset="2"/>
              </a:rPr>
              <a:t> is </a:t>
            </a:r>
            <a:r>
              <a:rPr lang="en-US" baseline="0" dirty="0" err="1">
                <a:sym typeface="Wingdings" panose="05000000000000000000" pitchFamily="2" charset="2"/>
              </a:rPr>
              <a:t>niet</a:t>
            </a:r>
            <a:r>
              <a:rPr lang="en-US" baseline="0" dirty="0">
                <a:sym typeface="Wingdings" panose="05000000000000000000" pitchFamily="2" charset="2"/>
              </a:rPr>
              <a:t> </a:t>
            </a:r>
            <a:r>
              <a:rPr lang="en-US" baseline="0" dirty="0" err="1">
                <a:sym typeface="Wingdings" panose="05000000000000000000" pitchFamily="2" charset="2"/>
              </a:rPr>
              <a:t>genoeg</a:t>
            </a:r>
            <a:r>
              <a:rPr lang="en-US" baseline="0" dirty="0">
                <a:sym typeface="Wingdings" panose="05000000000000000000" pitchFamily="2" charset="2"/>
              </a:rPr>
              <a:t>. </a:t>
            </a:r>
            <a:r>
              <a:rPr lang="en-US" baseline="0" dirty="0" err="1">
                <a:sym typeface="Wingdings" panose="05000000000000000000" pitchFamily="2" charset="2"/>
              </a:rPr>
              <a:t>Bovendien</a:t>
            </a:r>
            <a:r>
              <a:rPr lang="en-US" baseline="0" dirty="0">
                <a:sym typeface="Wingdings" panose="05000000000000000000" pitchFamily="2" charset="2"/>
              </a:rPr>
              <a:t> </a:t>
            </a:r>
            <a:r>
              <a:rPr lang="en-US" baseline="0" dirty="0" err="1">
                <a:sym typeface="Wingdings" panose="05000000000000000000" pitchFamily="2" charset="2"/>
              </a:rPr>
              <a:t>kiezen</a:t>
            </a:r>
            <a:r>
              <a:rPr lang="en-US" baseline="0" dirty="0">
                <a:sym typeface="Wingdings" panose="05000000000000000000" pitchFamily="2" charset="2"/>
              </a:rPr>
              <a:t> </a:t>
            </a:r>
            <a:r>
              <a:rPr lang="en-US" baseline="0" dirty="0" err="1">
                <a:sym typeface="Wingdings" panose="05000000000000000000" pitchFamily="2" charset="2"/>
              </a:rPr>
              <a:t>beginnende</a:t>
            </a:r>
            <a:r>
              <a:rPr lang="en-US" baseline="0" dirty="0">
                <a:sym typeface="Wingdings" panose="05000000000000000000" pitchFamily="2" charset="2"/>
              </a:rPr>
              <a:t> </a:t>
            </a:r>
            <a:r>
              <a:rPr lang="en-US" baseline="0" dirty="0" err="1">
                <a:sym typeface="Wingdings" panose="05000000000000000000" pitchFamily="2" charset="2"/>
              </a:rPr>
              <a:t>docenten</a:t>
            </a:r>
            <a:r>
              <a:rPr lang="en-US" baseline="0" dirty="0">
                <a:sym typeface="Wingdings" panose="05000000000000000000" pitchFamily="2" charset="2"/>
              </a:rPr>
              <a:t> </a:t>
            </a:r>
            <a:r>
              <a:rPr lang="en-US" baseline="0" dirty="0" err="1">
                <a:sym typeface="Wingdings" panose="05000000000000000000" pitchFamily="2" charset="2"/>
              </a:rPr>
              <a:t>vaak</a:t>
            </a:r>
            <a:r>
              <a:rPr lang="en-US" baseline="0" dirty="0">
                <a:sym typeface="Wingdings" panose="05000000000000000000" pitchFamily="2" charset="2"/>
              </a:rPr>
              <a:t> </a:t>
            </a:r>
            <a:r>
              <a:rPr lang="en-US" baseline="0" dirty="0" err="1">
                <a:sym typeface="Wingdings" panose="05000000000000000000" pitchFamily="2" charset="2"/>
              </a:rPr>
              <a:t>voor</a:t>
            </a:r>
            <a:r>
              <a:rPr lang="en-US" baseline="0" dirty="0">
                <a:sym typeface="Wingdings" panose="05000000000000000000" pitchFamily="2" charset="2"/>
              </a:rPr>
              <a:t> </a:t>
            </a:r>
            <a:r>
              <a:rPr lang="en-US" baseline="0" dirty="0" err="1">
                <a:sym typeface="Wingdings" panose="05000000000000000000" pitchFamily="2" charset="2"/>
              </a:rPr>
              <a:t>tekstueel</a:t>
            </a:r>
            <a:r>
              <a:rPr lang="en-US" baseline="0" dirty="0">
                <a:sym typeface="Wingdings" panose="05000000000000000000" pitchFamily="2" charset="2"/>
              </a:rPr>
              <a:t> </a:t>
            </a:r>
            <a:r>
              <a:rPr lang="en-US" baseline="0" dirty="0" err="1">
                <a:sym typeface="Wingdings" panose="05000000000000000000" pitchFamily="2" charset="2"/>
              </a:rPr>
              <a:t>modelleren</a:t>
            </a:r>
            <a:r>
              <a:rPr lang="en-US" baseline="0" dirty="0">
                <a:sym typeface="Wingdings" panose="05000000000000000000" pitchFamily="2" charset="2"/>
              </a:rPr>
              <a:t>. </a:t>
            </a:r>
            <a:r>
              <a:rPr lang="en-US" baseline="0" dirty="0" err="1">
                <a:sym typeface="Wingdings" panose="05000000000000000000" pitchFamily="2" charset="2"/>
              </a:rPr>
              <a:t>Daarbij</a:t>
            </a:r>
            <a:r>
              <a:rPr lang="en-US" baseline="0" dirty="0">
                <a:sym typeface="Wingdings" panose="05000000000000000000" pitchFamily="2" charset="2"/>
              </a:rPr>
              <a:t> is de </a:t>
            </a:r>
            <a:r>
              <a:rPr lang="en-US" baseline="0" dirty="0" err="1">
                <a:sym typeface="Wingdings" panose="05000000000000000000" pitchFamily="2" charset="2"/>
              </a:rPr>
              <a:t>cognitieve</a:t>
            </a:r>
            <a:r>
              <a:rPr lang="en-US" baseline="0" dirty="0">
                <a:sym typeface="Wingdings" panose="05000000000000000000" pitchFamily="2" charset="2"/>
              </a:rPr>
              <a:t> </a:t>
            </a:r>
            <a:r>
              <a:rPr lang="en-US" baseline="0" dirty="0" err="1">
                <a:sym typeface="Wingdings" panose="05000000000000000000" pitchFamily="2" charset="2"/>
              </a:rPr>
              <a:t>belasting</a:t>
            </a:r>
            <a:r>
              <a:rPr lang="en-US" baseline="0" dirty="0">
                <a:sym typeface="Wingdings" panose="05000000000000000000" pitchFamily="2" charset="2"/>
              </a:rPr>
              <a:t> in de </a:t>
            </a:r>
            <a:r>
              <a:rPr lang="en-US" baseline="0" dirty="0" err="1">
                <a:sym typeface="Wingdings" panose="05000000000000000000" pitchFamily="2" charset="2"/>
              </a:rPr>
              <a:t>praktijk</a:t>
            </a:r>
            <a:r>
              <a:rPr lang="en-US" baseline="0" dirty="0">
                <a:sym typeface="Wingdings" panose="05000000000000000000" pitchFamily="2" charset="2"/>
              </a:rPr>
              <a:t> </a:t>
            </a:r>
            <a:r>
              <a:rPr lang="en-US" baseline="0" dirty="0" err="1">
                <a:sym typeface="Wingdings" panose="05000000000000000000" pitchFamily="2" charset="2"/>
              </a:rPr>
              <a:t>nog</a:t>
            </a:r>
            <a:r>
              <a:rPr lang="en-US" baseline="0" dirty="0">
                <a:sym typeface="Wingdings" panose="05000000000000000000" pitchFamily="2" charset="2"/>
              </a:rPr>
              <a:t> </a:t>
            </a:r>
            <a:r>
              <a:rPr lang="en-US" baseline="0" dirty="0" err="1">
                <a:sym typeface="Wingdings" panose="05000000000000000000" pitchFamily="2" charset="2"/>
              </a:rPr>
              <a:t>hoger</a:t>
            </a:r>
            <a:r>
              <a:rPr lang="en-US" baseline="0" dirty="0">
                <a:sym typeface="Wingdings" panose="05000000000000000000" pitchFamily="2" charset="2"/>
              </a:rPr>
              <a:t> dan </a:t>
            </a:r>
            <a:r>
              <a:rPr lang="en-US" baseline="0" dirty="0" err="1">
                <a:sym typeface="Wingdings" panose="05000000000000000000" pitchFamily="2" charset="2"/>
              </a:rPr>
              <a:t>bij</a:t>
            </a:r>
            <a:r>
              <a:rPr lang="en-US" baseline="0" dirty="0">
                <a:sym typeface="Wingdings" panose="05000000000000000000" pitchFamily="2" charset="2"/>
              </a:rPr>
              <a:t> </a:t>
            </a:r>
            <a:r>
              <a:rPr lang="en-US" baseline="0" dirty="0" err="1">
                <a:sym typeface="Wingdings" panose="05000000000000000000" pitchFamily="2" charset="2"/>
              </a:rPr>
              <a:t>grafisch</a:t>
            </a:r>
            <a:r>
              <a:rPr lang="en-US" baseline="0" dirty="0">
                <a:sym typeface="Wingdings" panose="05000000000000000000" pitchFamily="2" charset="2"/>
              </a:rPr>
              <a:t> </a:t>
            </a:r>
            <a:r>
              <a:rPr lang="en-US" baseline="0" dirty="0" err="1">
                <a:sym typeface="Wingdings" panose="05000000000000000000" pitchFamily="2" charset="2"/>
              </a:rPr>
              <a:t>modelleren</a:t>
            </a:r>
            <a:r>
              <a:rPr lang="en-US" baseline="0" dirty="0">
                <a:sym typeface="Wingdings" panose="05000000000000000000" pitchFamily="2" charset="2"/>
              </a:rPr>
              <a:t>, </a:t>
            </a:r>
            <a:r>
              <a:rPr lang="en-US" baseline="0" dirty="0" err="1">
                <a:sym typeface="Wingdings" panose="05000000000000000000" pitchFamily="2" charset="2"/>
              </a:rPr>
              <a:t>omdat</a:t>
            </a:r>
            <a:r>
              <a:rPr lang="en-US" baseline="0" dirty="0">
                <a:sym typeface="Wingdings" panose="05000000000000000000" pitchFamily="2" charset="2"/>
              </a:rPr>
              <a:t> </a:t>
            </a:r>
            <a:r>
              <a:rPr lang="en-US" baseline="0" dirty="0" err="1">
                <a:sym typeface="Wingdings" panose="05000000000000000000" pitchFamily="2" charset="2"/>
              </a:rPr>
              <a:t>leerlingen</a:t>
            </a:r>
            <a:r>
              <a:rPr lang="en-US" baseline="0" dirty="0">
                <a:sym typeface="Wingdings" panose="05000000000000000000" pitchFamily="2" charset="2"/>
              </a:rPr>
              <a:t> door de </a:t>
            </a:r>
            <a:r>
              <a:rPr lang="en-US" baseline="0" dirty="0" err="1">
                <a:sym typeface="Wingdings" panose="05000000000000000000" pitchFamily="2" charset="2"/>
              </a:rPr>
              <a:t>bomen</a:t>
            </a:r>
            <a:r>
              <a:rPr lang="en-US" baseline="0" dirty="0">
                <a:sym typeface="Wingdings" panose="05000000000000000000" pitchFamily="2" charset="2"/>
              </a:rPr>
              <a:t> –de </a:t>
            </a:r>
            <a:r>
              <a:rPr lang="en-US" baseline="0" dirty="0" err="1">
                <a:sym typeface="Wingdings" panose="05000000000000000000" pitchFamily="2" charset="2"/>
              </a:rPr>
              <a:t>weerwar</a:t>
            </a:r>
            <a:r>
              <a:rPr lang="en-US" baseline="0" dirty="0">
                <a:sym typeface="Wingdings" panose="05000000000000000000" pitchFamily="2" charset="2"/>
              </a:rPr>
              <a:t> van regels </a:t>
            </a:r>
            <a:r>
              <a:rPr lang="en-US" baseline="0" dirty="0" err="1">
                <a:sym typeface="Wingdings" panose="05000000000000000000" pitchFamily="2" charset="2"/>
              </a:rPr>
              <a:t>en</a:t>
            </a:r>
            <a:r>
              <a:rPr lang="en-US" baseline="0" dirty="0">
                <a:sym typeface="Wingdings" panose="05000000000000000000" pitchFamily="2" charset="2"/>
              </a:rPr>
              <a:t> </a:t>
            </a:r>
            <a:r>
              <a:rPr lang="en-US" baseline="0" dirty="0" err="1">
                <a:sym typeface="Wingdings" panose="05000000000000000000" pitchFamily="2" charset="2"/>
              </a:rPr>
              <a:t>startwaarden</a:t>
            </a:r>
            <a:r>
              <a:rPr lang="en-US" baseline="0" dirty="0">
                <a:sym typeface="Wingdings" panose="05000000000000000000" pitchFamily="2" charset="2"/>
              </a:rPr>
              <a:t>- het </a:t>
            </a:r>
            <a:r>
              <a:rPr lang="en-US" baseline="0" dirty="0" err="1">
                <a:sym typeface="Wingdings" panose="05000000000000000000" pitchFamily="2" charset="2"/>
              </a:rPr>
              <a:t>bos</a:t>
            </a:r>
            <a:r>
              <a:rPr lang="en-US" baseline="0" dirty="0">
                <a:sym typeface="Wingdings" panose="05000000000000000000" pitchFamily="2" charset="2"/>
              </a:rPr>
              <a:t>– de </a:t>
            </a:r>
            <a:r>
              <a:rPr lang="en-US" baseline="0" dirty="0" err="1">
                <a:sym typeface="Wingdings" panose="05000000000000000000" pitchFamily="2" charset="2"/>
              </a:rPr>
              <a:t>grotere</a:t>
            </a:r>
            <a:r>
              <a:rPr lang="en-US" baseline="0" dirty="0">
                <a:sym typeface="Wingdings" panose="05000000000000000000" pitchFamily="2" charset="2"/>
              </a:rPr>
              <a:t> </a:t>
            </a:r>
            <a:r>
              <a:rPr lang="en-US" baseline="0" dirty="0" err="1">
                <a:sym typeface="Wingdings" panose="05000000000000000000" pitchFamily="2" charset="2"/>
              </a:rPr>
              <a:t>modelstructuur</a:t>
            </a:r>
            <a:r>
              <a:rPr lang="en-US" baseline="0" dirty="0">
                <a:sym typeface="Wingdings" panose="05000000000000000000" pitchFamily="2" charset="2"/>
              </a:rPr>
              <a:t>- </a:t>
            </a:r>
            <a:r>
              <a:rPr lang="en-US" baseline="0" dirty="0" err="1">
                <a:sym typeface="Wingdings" panose="05000000000000000000" pitchFamily="2" charset="2"/>
              </a:rPr>
              <a:t>niet</a:t>
            </a:r>
            <a:r>
              <a:rPr lang="en-US" baseline="0" dirty="0">
                <a:sym typeface="Wingdings" panose="05000000000000000000" pitchFamily="2" charset="2"/>
              </a:rPr>
              <a:t> </a:t>
            </a:r>
            <a:r>
              <a:rPr lang="en-US" baseline="0" dirty="0" err="1">
                <a:sym typeface="Wingdings" panose="05000000000000000000" pitchFamily="2" charset="2"/>
              </a:rPr>
              <a:t>meer</a:t>
            </a:r>
            <a:r>
              <a:rPr lang="en-US" baseline="0" dirty="0">
                <a:sym typeface="Wingdings" panose="05000000000000000000" pitchFamily="2" charset="2"/>
              </a:rPr>
              <a:t> </a:t>
            </a:r>
            <a:r>
              <a:rPr lang="en-US" baseline="0" dirty="0" err="1">
                <a:sym typeface="Wingdings" panose="05000000000000000000" pitchFamily="2" charset="2"/>
              </a:rPr>
              <a:t>zien</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geoefende</a:t>
            </a:r>
            <a:r>
              <a:rPr lang="en-US" baseline="0" dirty="0">
                <a:sym typeface="Wingdings" panose="05000000000000000000" pitchFamily="2" charset="2"/>
              </a:rPr>
              <a:t> docent </a:t>
            </a:r>
            <a:r>
              <a:rPr lang="en-US" baseline="0" dirty="0" err="1">
                <a:sym typeface="Wingdings" panose="05000000000000000000" pitchFamily="2" charset="2"/>
              </a:rPr>
              <a:t>herkent</a:t>
            </a:r>
            <a:r>
              <a:rPr lang="en-US" baseline="0" dirty="0">
                <a:sym typeface="Wingdings" panose="05000000000000000000" pitchFamily="2" charset="2"/>
              </a:rPr>
              <a:t> de </a:t>
            </a:r>
            <a:r>
              <a:rPr lang="en-US" baseline="0" dirty="0" err="1">
                <a:sym typeface="Wingdings" panose="05000000000000000000" pitchFamily="2" charset="2"/>
              </a:rPr>
              <a:t>modelregels</a:t>
            </a:r>
            <a:r>
              <a:rPr lang="en-US" baseline="0" dirty="0">
                <a:sym typeface="Wingdings" panose="05000000000000000000" pitchFamily="2" charset="2"/>
              </a:rPr>
              <a:t> maar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leerling</a:t>
            </a:r>
            <a:r>
              <a:rPr lang="en-US" baseline="0" dirty="0">
                <a:sym typeface="Wingdings" panose="05000000000000000000" pitchFamily="2" charset="2"/>
              </a:rPr>
              <a:t> </a:t>
            </a:r>
            <a:r>
              <a:rPr lang="en-US" baseline="0" dirty="0" err="1">
                <a:sym typeface="Wingdings" panose="05000000000000000000" pitchFamily="2" charset="2"/>
              </a:rPr>
              <a:t>moet</a:t>
            </a:r>
            <a:r>
              <a:rPr lang="en-US" baseline="0" dirty="0">
                <a:sym typeface="Wingdings" panose="05000000000000000000" pitchFamily="2" charset="2"/>
              </a:rPr>
              <a:t> ze </a:t>
            </a:r>
            <a:r>
              <a:rPr lang="en-US" baseline="0" dirty="0" err="1">
                <a:sym typeface="Wingdings" panose="05000000000000000000" pitchFamily="2" charset="2"/>
              </a:rPr>
              <a:t>uitspellen</a:t>
            </a:r>
            <a:r>
              <a:rPr lang="en-US" baseline="0" dirty="0">
                <a:sym typeface="Wingdings" panose="05000000000000000000" pitchFamily="2" charset="2"/>
              </a:rPr>
              <a:t>. </a:t>
            </a:r>
            <a:r>
              <a:rPr lang="en-US" baseline="0" dirty="0" err="1">
                <a:sym typeface="Wingdings" panose="05000000000000000000" pitchFamily="2" charset="2"/>
              </a:rPr>
              <a:t>Modelleerlessen</a:t>
            </a:r>
            <a:r>
              <a:rPr lang="en-US" baseline="0" dirty="0">
                <a:sym typeface="Wingdings" panose="05000000000000000000" pitchFamily="2" charset="2"/>
              </a:rPr>
              <a:t> </a:t>
            </a:r>
            <a:r>
              <a:rPr lang="en-US" baseline="0" dirty="0" err="1">
                <a:sym typeface="Wingdings" panose="05000000000000000000" pitchFamily="2" charset="2"/>
              </a:rPr>
              <a:t>veranderden</a:t>
            </a:r>
            <a:r>
              <a:rPr lang="en-US" baseline="0" dirty="0">
                <a:sym typeface="Wingdings" panose="05000000000000000000" pitchFamily="2" charset="2"/>
              </a:rPr>
              <a:t> </a:t>
            </a:r>
            <a:r>
              <a:rPr lang="en-US" baseline="0" dirty="0" err="1">
                <a:sym typeface="Wingdings" panose="05000000000000000000" pitchFamily="2" charset="2"/>
              </a:rPr>
              <a:t>daardoor</a:t>
            </a:r>
            <a:r>
              <a:rPr lang="en-US" baseline="0" dirty="0">
                <a:sym typeface="Wingdings" panose="05000000000000000000" pitchFamily="2" charset="2"/>
              </a:rPr>
              <a:t> </a:t>
            </a:r>
            <a:r>
              <a:rPr lang="en-US" baseline="0" dirty="0" err="1">
                <a:sym typeface="Wingdings" panose="05000000000000000000" pitchFamily="2" charset="2"/>
              </a:rPr>
              <a:t>soms</a:t>
            </a:r>
            <a:r>
              <a:rPr lang="en-US" baseline="0" dirty="0">
                <a:sym typeface="Wingdings" panose="05000000000000000000" pitchFamily="2" charset="2"/>
              </a:rPr>
              <a:t> in </a:t>
            </a:r>
            <a:r>
              <a:rPr lang="en-US" baseline="0" dirty="0" err="1">
                <a:sym typeface="Wingdings" panose="05000000000000000000" pitchFamily="2" charset="2"/>
              </a:rPr>
              <a:t>typecursussen</a:t>
            </a:r>
            <a:r>
              <a:rPr lang="en-US" baseline="0" dirty="0">
                <a:sym typeface="Wingdings" panose="05000000000000000000" pitchFamily="2" charset="2"/>
              </a:rPr>
              <a:t>.</a:t>
            </a:r>
          </a:p>
        </p:txBody>
      </p:sp>
      <p:sp>
        <p:nvSpPr>
          <p:cNvPr id="4" name="Tijdelijke aanduiding voor dianummer 3"/>
          <p:cNvSpPr>
            <a:spLocks noGrp="1"/>
          </p:cNvSpPr>
          <p:nvPr>
            <p:ph type="sldNum" sz="quarter" idx="10"/>
          </p:nvPr>
        </p:nvSpPr>
        <p:spPr/>
        <p:txBody>
          <a:bodyPr/>
          <a:lstStyle/>
          <a:p>
            <a:pPr>
              <a:defRPr/>
            </a:pPr>
            <a:fld id="{8B789EF7-D56F-45CF-BADE-67BA63247444}" type="slidenum">
              <a:rPr lang="nl-NL" smtClean="0"/>
              <a:pPr>
                <a:defRPr/>
              </a:pPr>
              <a:t>5</a:t>
            </a:fld>
            <a:endParaRPr lang="nl-NL"/>
          </a:p>
        </p:txBody>
      </p:sp>
    </p:spTree>
    <p:extLst>
      <p:ext uri="{BB962C8B-B14F-4D97-AF65-F5344CB8AC3E}">
        <p14:creationId xmlns:p14="http://schemas.microsoft.com/office/powerpoint/2010/main" val="513834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Als het zo moeilijk is, waarom zou je het dan doen? Daar zijn goede redenen voor:</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De minst belangrijke, maar voor veel docenten en leerlingen meest overtuigende reden is dat het in het eindexamen zit, in elk geval op het vwo. Dat is al zo sinds 1991, maar pas sinds het in het CE vragen over worden gesteld wordt het door grotere delen van het Nederlandse onderwijs serieus opgepakt.</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Belangrijker is de invloed van modellen op de samenleving. Denk aan weer- en klimaatmodellen, modellen voor de verspreiding van besmettelijke ziekten, de algoritmes achter programma’s als </a:t>
            </a:r>
            <a:r>
              <a:rPr lang="nl-NL" sz="1200" dirty="0" err="1">
                <a:sym typeface="Wingdings" panose="05000000000000000000" pitchFamily="2" charset="2"/>
              </a:rPr>
              <a:t>Youtube</a:t>
            </a:r>
            <a:r>
              <a:rPr lang="nl-NL" sz="1200" dirty="0">
                <a:sym typeface="Wingdings" panose="05000000000000000000" pitchFamily="2" charset="2"/>
              </a:rPr>
              <a:t> en AI-programma’s. Het is belangrijk dat leerlingen een idee hebben van hoe computermodellen werken en dat uitkomsten van modellen soms sterk kunnen afhangen van gemaakte aannames.</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a:t>
            </a:r>
            <a:r>
              <a:rPr lang="nl-NL" sz="1200" dirty="0" err="1">
                <a:sym typeface="Wingdings" panose="05000000000000000000" pitchFamily="2" charset="2"/>
              </a:rPr>
              <a:t>Scientific</a:t>
            </a:r>
            <a:r>
              <a:rPr lang="nl-NL" sz="1200" dirty="0">
                <a:sym typeface="Wingdings" panose="05000000000000000000" pitchFamily="2" charset="2"/>
              </a:rPr>
              <a:t> </a:t>
            </a:r>
            <a:r>
              <a:rPr lang="nl-NL" sz="1200" dirty="0" err="1">
                <a:sym typeface="Wingdings" panose="05000000000000000000" pitchFamily="2" charset="2"/>
              </a:rPr>
              <a:t>literacy</a:t>
            </a:r>
            <a:r>
              <a:rPr lang="nl-NL" sz="1200" dirty="0">
                <a:sym typeface="Wingdings" panose="05000000000000000000" pitchFamily="2" charset="2"/>
              </a:rPr>
              <a:t>: het is belangrijk dat leerlingen een beeld krijgen van hoe wetenschap werkt en wat belangrijke resultaten daarvan zijn.</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Modelleren is een nuttige vaardigheid die op veel vervolgopleidingen gebruikt wordt.</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Experimenten en modelleren vormen samen de</a:t>
            </a:r>
            <a:r>
              <a:rPr lang="nl-NL" sz="1200" dirty="0"/>
              <a:t> kern van natuurkunde.</a:t>
            </a:r>
            <a:endParaRPr lang="nl-NL" sz="1200" dirty="0">
              <a:sym typeface="Wingdings" panose="05000000000000000000" pitchFamily="2" charset="2"/>
            </a:endParaRPr>
          </a:p>
          <a:p>
            <a:pPr marL="0" lvl="1" indent="0" defTabSz="265113">
              <a:lnSpc>
                <a:spcPct val="110000"/>
              </a:lnSpc>
              <a:buFont typeface="Wingdings" panose="05000000000000000000" pitchFamily="2" charset="2"/>
              <a:buNone/>
            </a:pPr>
            <a:r>
              <a:rPr lang="nl-NL" sz="1200" dirty="0">
                <a:sym typeface="Wingdings" panose="05000000000000000000" pitchFamily="2" charset="2"/>
              </a:rPr>
              <a:t>- Leerlingen leren bij het modelleren ook veel normale natuurkunde en vaardigheden.</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De natuurkunde in het voortgezet onderwijs kan meer realistisch worden. Wrijving kan bijvoorbeeld worden meegenomen in bewegingsmodellen, zodat we onder meer een realistische waarde vinden voor de snelheid waarmee omhoog geschoten kogels weer de grond raken, in plaats van de onzinnige uitkomsten die we in sommige methodes tegenkomen.</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Leerlingen leren omgaan met meer complexe natuurkunde. Bij de in het VO gebruikelijke sommetjes werken leerlingen per opgave met hoogstens drie formules. In modellen komen leerlingen er al gauw meer tegen. In de sommetjes hebben de meeste variabelen elk maar één waarde, bij modelleren kijken we naar processen waarin meerdere variabelen verschillende waarden aannemen. Het gaat dan om veranderingen in waarden van grootheden en om tijdgedrag.</a:t>
            </a:r>
          </a:p>
          <a:p>
            <a:pPr marL="0" lvl="1" indent="0" defTabSz="265113">
              <a:lnSpc>
                <a:spcPct val="110000"/>
              </a:lnSpc>
              <a:buFont typeface="Wingdings" panose="05000000000000000000" pitchFamily="2" charset="2"/>
              <a:buNone/>
            </a:pPr>
            <a:r>
              <a:rPr lang="nl-NL" sz="1200" dirty="0">
                <a:sym typeface="Wingdings" panose="05000000000000000000" pitchFamily="2" charset="2"/>
              </a:rPr>
              <a:t>- Tenslotte de meest interessante, maar minst duidelijke: de mogelijkheid van het ontwikkelen van meer begrip van de natuurkunde. Zoals gezegd in het begin: het gaat niet om wat losse getallen.</a:t>
            </a:r>
          </a:p>
          <a:p>
            <a:pPr marL="0" lvl="1" indent="0" defTabSz="265113">
              <a:lnSpc>
                <a:spcPct val="110000"/>
              </a:lnSpc>
              <a:buFont typeface="Wingdings" panose="05000000000000000000" pitchFamily="2" charset="2"/>
              <a:buNone/>
            </a:pPr>
            <a:endParaRPr lang="nl-NL" sz="1200" dirty="0">
              <a:sym typeface="Wingdings" panose="05000000000000000000" pitchFamily="2" charset="2"/>
            </a:endParaRPr>
          </a:p>
        </p:txBody>
      </p:sp>
      <p:sp>
        <p:nvSpPr>
          <p:cNvPr id="4" name="Tijdelijke aanduiding voor dianummer 3"/>
          <p:cNvSpPr>
            <a:spLocks noGrp="1"/>
          </p:cNvSpPr>
          <p:nvPr>
            <p:ph type="sldNum" sz="quarter" idx="10"/>
          </p:nvPr>
        </p:nvSpPr>
        <p:spPr/>
        <p:txBody>
          <a:bodyPr/>
          <a:lstStyle/>
          <a:p>
            <a:fld id="{F31FECB8-AF1F-421D-8738-E5CC8A131A38}" type="slidenum">
              <a:rPr lang="nl-NL" smtClean="0"/>
              <a:t>6</a:t>
            </a:fld>
            <a:endParaRPr lang="nl-NL"/>
          </a:p>
        </p:txBody>
      </p:sp>
    </p:spTree>
    <p:extLst>
      <p:ext uri="{BB962C8B-B14F-4D97-AF65-F5344CB8AC3E}">
        <p14:creationId xmlns:p14="http://schemas.microsoft.com/office/powerpoint/2010/main" val="1086890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a:t>
            </a:r>
            <a:r>
              <a:rPr lang="en-US" dirty="0" err="1"/>
              <a:t>modelleren</a:t>
            </a:r>
            <a:r>
              <a:rPr lang="en-US" dirty="0"/>
              <a:t> </a:t>
            </a:r>
            <a:r>
              <a:rPr lang="en-US" dirty="0" err="1"/>
              <a:t>leuk</a:t>
            </a:r>
            <a:r>
              <a:rPr lang="en-US" dirty="0"/>
              <a:t> </a:t>
            </a:r>
            <a:r>
              <a:rPr lang="en-US" dirty="0" err="1"/>
              <a:t>voor</a:t>
            </a:r>
            <a:r>
              <a:rPr lang="en-US" dirty="0"/>
              <a:t> </a:t>
            </a:r>
            <a:r>
              <a:rPr lang="en-US" dirty="0" err="1"/>
              <a:t>leerlingen</a:t>
            </a:r>
            <a:r>
              <a:rPr lang="en-US" dirty="0"/>
              <a:t>? In het begin is het </a:t>
            </a:r>
            <a:r>
              <a:rPr lang="en-US" dirty="0" err="1"/>
              <a:t>ongewoon</a:t>
            </a:r>
            <a:r>
              <a:rPr lang="en-US" dirty="0"/>
              <a:t> </a:t>
            </a:r>
            <a:r>
              <a:rPr lang="en-US" dirty="0" err="1"/>
              <a:t>en</a:t>
            </a:r>
            <a:r>
              <a:rPr lang="en-US" dirty="0"/>
              <a:t> best </a:t>
            </a:r>
            <a:r>
              <a:rPr lang="en-US" dirty="0" err="1"/>
              <a:t>veel</a:t>
            </a:r>
            <a:r>
              <a:rPr lang="en-US" dirty="0"/>
              <a:t> </a:t>
            </a:r>
            <a:r>
              <a:rPr lang="en-US" dirty="0" err="1"/>
              <a:t>werk</a:t>
            </a:r>
            <a:r>
              <a:rPr lang="en-US" dirty="0"/>
              <a:t> </a:t>
            </a:r>
            <a:r>
              <a:rPr lang="en-US" dirty="0" err="1"/>
              <a:t>voor</a:t>
            </a:r>
            <a:r>
              <a:rPr lang="en-US" dirty="0"/>
              <a:t> </a:t>
            </a:r>
            <a:r>
              <a:rPr lang="en-US" dirty="0" err="1"/>
              <a:t>leerlingen</a:t>
            </a:r>
            <a:r>
              <a:rPr lang="en-US" dirty="0"/>
              <a:t>. </a:t>
            </a:r>
            <a:r>
              <a:rPr lang="en-US" dirty="0" err="1"/>
              <a:t>Omgaan</a:t>
            </a:r>
            <a:r>
              <a:rPr lang="en-US" dirty="0"/>
              <a:t> met ICT </a:t>
            </a:r>
            <a:r>
              <a:rPr lang="en-US" dirty="0" err="1"/>
              <a:t>gaat</a:t>
            </a:r>
            <a:r>
              <a:rPr lang="en-US" dirty="0"/>
              <a:t> </a:t>
            </a:r>
            <a:r>
              <a:rPr lang="en-US" dirty="0" err="1"/>
              <a:t>niet</a:t>
            </a:r>
            <a:r>
              <a:rPr lang="en-US" dirty="0"/>
              <a:t> </a:t>
            </a:r>
            <a:r>
              <a:rPr lang="en-US" dirty="0" err="1"/>
              <a:t>vanzelf</a:t>
            </a:r>
            <a:r>
              <a:rPr lang="en-US" dirty="0"/>
              <a:t>. Je </a:t>
            </a:r>
            <a:r>
              <a:rPr lang="en-US" dirty="0" err="1"/>
              <a:t>moet</a:t>
            </a:r>
            <a:r>
              <a:rPr lang="en-US" dirty="0"/>
              <a:t> </a:t>
            </a:r>
            <a:r>
              <a:rPr lang="en-US" dirty="0" err="1"/>
              <a:t>leerlingen</a:t>
            </a:r>
            <a:r>
              <a:rPr lang="en-US" dirty="0"/>
              <a:t> </a:t>
            </a:r>
            <a:r>
              <a:rPr lang="en-US" dirty="0" err="1"/>
              <a:t>vertellen</a:t>
            </a:r>
            <a:r>
              <a:rPr lang="en-US" dirty="0"/>
              <a:t> </a:t>
            </a:r>
            <a:r>
              <a:rPr lang="en-US" dirty="0" err="1"/>
              <a:t>dat</a:t>
            </a:r>
            <a:r>
              <a:rPr lang="en-US" dirty="0"/>
              <a:t> het </a:t>
            </a:r>
            <a:r>
              <a:rPr lang="en-US" dirty="0" err="1"/>
              <a:t>normaal</a:t>
            </a:r>
            <a:r>
              <a:rPr lang="en-US" dirty="0"/>
              <a:t> is </a:t>
            </a:r>
            <a:r>
              <a:rPr lang="en-US" dirty="0" err="1"/>
              <a:t>dat</a:t>
            </a:r>
            <a:r>
              <a:rPr lang="en-US" dirty="0"/>
              <a:t> je met </a:t>
            </a:r>
            <a:r>
              <a:rPr lang="en-US" dirty="0" err="1"/>
              <a:t>een</a:t>
            </a:r>
            <a:r>
              <a:rPr lang="en-US" dirty="0"/>
              <a:t> </a:t>
            </a:r>
            <a:r>
              <a:rPr lang="en-US" dirty="0" err="1"/>
              <a:t>uitgebreid</a:t>
            </a:r>
            <a:r>
              <a:rPr lang="en-US" dirty="0"/>
              <a:t> </a:t>
            </a:r>
            <a:r>
              <a:rPr lang="en-US" dirty="0" err="1"/>
              <a:t>computerprogramma</a:t>
            </a:r>
            <a:r>
              <a:rPr lang="en-US" dirty="0"/>
              <a:t> </a:t>
            </a:r>
            <a:r>
              <a:rPr lang="en-US" dirty="0" err="1"/>
              <a:t>eerst</a:t>
            </a:r>
            <a:r>
              <a:rPr lang="en-US" dirty="0"/>
              <a:t> </a:t>
            </a:r>
            <a:r>
              <a:rPr lang="en-US" dirty="0" err="1"/>
              <a:t>moet</a:t>
            </a:r>
            <a:r>
              <a:rPr lang="en-US" dirty="0"/>
              <a:t> </a:t>
            </a:r>
            <a:r>
              <a:rPr lang="en-US" dirty="0" err="1"/>
              <a:t>leren</a:t>
            </a:r>
            <a:r>
              <a:rPr lang="en-US" dirty="0"/>
              <a:t> </a:t>
            </a:r>
            <a:r>
              <a:rPr lang="en-US" dirty="0" err="1"/>
              <a:t>omgaan</a:t>
            </a:r>
            <a:r>
              <a:rPr lang="en-US" dirty="0"/>
              <a:t>. En </a:t>
            </a:r>
            <a:r>
              <a:rPr lang="en-US" dirty="0" err="1"/>
              <a:t>tenslotte</a:t>
            </a:r>
            <a:r>
              <a:rPr lang="en-US" dirty="0"/>
              <a:t> </a:t>
            </a:r>
            <a:r>
              <a:rPr lang="en-US" dirty="0" err="1"/>
              <a:t>zijn</a:t>
            </a:r>
            <a:r>
              <a:rPr lang="en-US" dirty="0"/>
              <a:t> er </a:t>
            </a:r>
            <a:r>
              <a:rPr lang="en-US" dirty="0" err="1"/>
              <a:t>voor</a:t>
            </a:r>
            <a:r>
              <a:rPr lang="en-US" dirty="0"/>
              <a:t> </a:t>
            </a:r>
            <a:r>
              <a:rPr lang="en-US" dirty="0" err="1"/>
              <a:t>middelbare-scholieren</a:t>
            </a:r>
            <a:r>
              <a:rPr lang="en-US" dirty="0"/>
              <a:t> </a:t>
            </a:r>
            <a:r>
              <a:rPr lang="en-US" dirty="0" err="1"/>
              <a:t>dingen</a:t>
            </a:r>
            <a:r>
              <a:rPr lang="en-US" dirty="0"/>
              <a:t> in het </a:t>
            </a:r>
            <a:r>
              <a:rPr lang="en-US" dirty="0" err="1"/>
              <a:t>leven</a:t>
            </a:r>
            <a:r>
              <a:rPr lang="en-US" dirty="0"/>
              <a:t> die </a:t>
            </a:r>
            <a:r>
              <a:rPr lang="en-US" dirty="0" err="1"/>
              <a:t>veel</a:t>
            </a:r>
            <a:r>
              <a:rPr lang="en-US" dirty="0"/>
              <a:t> </a:t>
            </a:r>
            <a:r>
              <a:rPr lang="en-US" dirty="0" err="1"/>
              <a:t>aantrekkelijker</a:t>
            </a:r>
            <a:r>
              <a:rPr lang="en-US" dirty="0"/>
              <a:t> </a:t>
            </a:r>
            <a:r>
              <a:rPr lang="en-US" dirty="0" err="1"/>
              <a:t>en</a:t>
            </a:r>
            <a:r>
              <a:rPr lang="en-US" dirty="0"/>
              <a:t>/of </a:t>
            </a:r>
            <a:r>
              <a:rPr lang="en-US" dirty="0" err="1"/>
              <a:t>belangrijker</a:t>
            </a:r>
            <a:r>
              <a:rPr lang="en-US" dirty="0"/>
              <a:t> </a:t>
            </a:r>
            <a:r>
              <a:rPr lang="en-US" dirty="0" err="1"/>
              <a:t>zijn</a:t>
            </a:r>
            <a:r>
              <a:rPr lang="en-US" dirty="0"/>
              <a:t> dan </a:t>
            </a:r>
            <a:r>
              <a:rPr lang="en-US" dirty="0" err="1"/>
              <a:t>alles</a:t>
            </a:r>
            <a:r>
              <a:rPr lang="en-US" dirty="0"/>
              <a:t> wat </a:t>
            </a:r>
            <a:r>
              <a:rPr lang="en-US" dirty="0" err="1"/>
              <a:t>wij</a:t>
            </a:r>
            <a:r>
              <a:rPr lang="en-US" dirty="0"/>
              <a:t> </a:t>
            </a:r>
            <a:r>
              <a:rPr lang="en-US" dirty="0" err="1"/>
              <a:t>aan</a:t>
            </a:r>
            <a:r>
              <a:rPr lang="en-US" dirty="0"/>
              <a:t> </a:t>
            </a:r>
            <a:r>
              <a:rPr lang="en-US" dirty="0" err="1"/>
              <a:t>stof</a:t>
            </a:r>
            <a:r>
              <a:rPr lang="en-US" dirty="0"/>
              <a:t> </a:t>
            </a:r>
            <a:r>
              <a:rPr lang="en-US" dirty="0" err="1"/>
              <a:t>aanbieden</a:t>
            </a:r>
            <a:r>
              <a:rPr lang="en-US" dirty="0"/>
              <a:t>. Maar </a:t>
            </a:r>
            <a:r>
              <a:rPr lang="en-US" dirty="0" err="1"/>
              <a:t>leerlingen</a:t>
            </a:r>
            <a:r>
              <a:rPr lang="en-US" dirty="0"/>
              <a:t> </a:t>
            </a:r>
            <a:r>
              <a:rPr lang="en-US" dirty="0" err="1"/>
              <a:t>gaan</a:t>
            </a:r>
            <a:r>
              <a:rPr lang="en-US" dirty="0"/>
              <a:t> de </a:t>
            </a:r>
            <a:r>
              <a:rPr lang="en-US" dirty="0" err="1"/>
              <a:t>meerwaarde</a:t>
            </a:r>
            <a:r>
              <a:rPr lang="en-US" dirty="0"/>
              <a:t> van de ICT </a:t>
            </a:r>
            <a:r>
              <a:rPr lang="en-US" dirty="0" err="1"/>
              <a:t>inzien</a:t>
            </a:r>
            <a:r>
              <a:rPr lang="en-US" dirty="0"/>
              <a:t> </a:t>
            </a:r>
            <a:r>
              <a:rPr lang="en-US" dirty="0" err="1"/>
              <a:t>als</a:t>
            </a:r>
            <a:r>
              <a:rPr lang="en-US" dirty="0"/>
              <a:t> ze er </a:t>
            </a:r>
            <a:r>
              <a:rPr lang="en-US" dirty="0" err="1"/>
              <a:t>eenmaal</a:t>
            </a:r>
            <a:r>
              <a:rPr lang="en-US" dirty="0"/>
              <a:t> mee</a:t>
            </a:r>
            <a:r>
              <a:rPr lang="en-US" baseline="0" dirty="0"/>
              <a:t> </a:t>
            </a:r>
            <a:r>
              <a:rPr lang="en-US" baseline="0" dirty="0" err="1"/>
              <a:t>kunnen</a:t>
            </a:r>
            <a:r>
              <a:rPr lang="en-US" baseline="0" dirty="0"/>
              <a:t> </a:t>
            </a:r>
            <a:r>
              <a:rPr lang="en-US" baseline="0" dirty="0" err="1"/>
              <a:t>omgaan</a:t>
            </a:r>
            <a:r>
              <a:rPr lang="en-US" baseline="0" dirty="0"/>
              <a:t>, </a:t>
            </a:r>
            <a:r>
              <a:rPr lang="en-US" baseline="0" dirty="0" err="1"/>
              <a:t>als</a:t>
            </a:r>
            <a:r>
              <a:rPr lang="en-US" baseline="0" dirty="0"/>
              <a:t> ze </a:t>
            </a:r>
            <a:r>
              <a:rPr lang="en-US" baseline="0" dirty="0" err="1"/>
              <a:t>daarbij</a:t>
            </a:r>
            <a:r>
              <a:rPr lang="en-US" baseline="0" dirty="0"/>
              <a:t> </a:t>
            </a:r>
            <a:r>
              <a:rPr lang="en-US" baseline="0" dirty="0" err="1"/>
              <a:t>beseffen</a:t>
            </a:r>
            <a:r>
              <a:rPr lang="en-US" baseline="0" dirty="0"/>
              <a:t> </a:t>
            </a:r>
            <a:r>
              <a:rPr lang="en-US" baseline="0" dirty="0" err="1"/>
              <a:t>dat</a:t>
            </a:r>
            <a:r>
              <a:rPr lang="en-US" baseline="0" dirty="0"/>
              <a:t> het </a:t>
            </a:r>
            <a:r>
              <a:rPr lang="en-US" baseline="0" dirty="0" err="1"/>
              <a:t>geen</a:t>
            </a:r>
            <a:r>
              <a:rPr lang="en-US" baseline="0" dirty="0"/>
              <a:t> hobby van </a:t>
            </a:r>
            <a:r>
              <a:rPr lang="en-US" baseline="0" dirty="0" err="1"/>
              <a:t>hun</a:t>
            </a:r>
            <a:r>
              <a:rPr lang="en-US" baseline="0" dirty="0"/>
              <a:t> docent is </a:t>
            </a:r>
            <a:r>
              <a:rPr lang="en-US" baseline="0" dirty="0" err="1"/>
              <a:t>en</a:t>
            </a:r>
            <a:r>
              <a:rPr lang="en-US" baseline="0" dirty="0"/>
              <a:t> </a:t>
            </a:r>
            <a:r>
              <a:rPr lang="en-US" baseline="0" dirty="0" err="1"/>
              <a:t>dat</a:t>
            </a:r>
            <a:r>
              <a:rPr lang="en-US" baseline="0" dirty="0"/>
              <a:t> ze er </a:t>
            </a:r>
            <a:r>
              <a:rPr lang="en-US" baseline="0" dirty="0" err="1"/>
              <a:t>bijzondere</a:t>
            </a:r>
            <a:r>
              <a:rPr lang="en-US" baseline="0" dirty="0"/>
              <a:t> </a:t>
            </a:r>
            <a:r>
              <a:rPr lang="en-US" baseline="0" dirty="0" err="1"/>
              <a:t>dingen</a:t>
            </a:r>
            <a:r>
              <a:rPr lang="en-US" baseline="0" dirty="0"/>
              <a:t> mee </a:t>
            </a:r>
            <a:r>
              <a:rPr lang="en-US" baseline="0" dirty="0" err="1"/>
              <a:t>kunnen</a:t>
            </a:r>
            <a:r>
              <a:rPr lang="en-US" baseline="0" dirty="0"/>
              <a:t> </a:t>
            </a:r>
            <a:r>
              <a:rPr lang="en-US" baseline="0" dirty="0" err="1"/>
              <a:t>doen</a:t>
            </a:r>
            <a:r>
              <a:rPr lang="en-US" baseline="0" dirty="0"/>
              <a:t>.</a:t>
            </a:r>
            <a:endParaRPr lang="nl-NL" dirty="0"/>
          </a:p>
        </p:txBody>
      </p:sp>
      <p:sp>
        <p:nvSpPr>
          <p:cNvPr id="4" name="Slide Number Placeholder 3"/>
          <p:cNvSpPr>
            <a:spLocks noGrp="1"/>
          </p:cNvSpPr>
          <p:nvPr>
            <p:ph type="sldNum" sz="quarter" idx="10"/>
          </p:nvPr>
        </p:nvSpPr>
        <p:spPr/>
        <p:txBody>
          <a:bodyPr/>
          <a:lstStyle/>
          <a:p>
            <a:pPr>
              <a:defRPr/>
            </a:pPr>
            <a:fld id="{8B789EF7-D56F-45CF-BADE-67BA63247444}" type="slidenum">
              <a:rPr lang="nl-NL" smtClean="0"/>
              <a:pPr>
                <a:defRPr/>
              </a:pPr>
              <a:t>7</a:t>
            </a:fld>
            <a:endParaRPr lang="nl-NL"/>
          </a:p>
        </p:txBody>
      </p:sp>
    </p:spTree>
    <p:extLst>
      <p:ext uri="{BB962C8B-B14F-4D97-AF65-F5344CB8AC3E}">
        <p14:creationId xmlns:p14="http://schemas.microsoft.com/office/powerpoint/2010/main" val="627956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err="1">
                <a:sym typeface="Wingdings" panose="05000000000000000000" pitchFamily="2" charset="2"/>
              </a:rPr>
              <a:t>Leren</a:t>
            </a:r>
            <a:r>
              <a:rPr lang="en-US" baseline="0" dirty="0">
                <a:sym typeface="Wingdings" panose="05000000000000000000" pitchFamily="2" charset="2"/>
              </a:rPr>
              <a:t> </a:t>
            </a:r>
            <a:r>
              <a:rPr lang="en-US" baseline="0" dirty="0" err="1">
                <a:sym typeface="Wingdings" panose="05000000000000000000" pitchFamily="2" charset="2"/>
              </a:rPr>
              <a:t>modelleren</a:t>
            </a:r>
            <a:r>
              <a:rPr lang="en-US" baseline="0" dirty="0">
                <a:sym typeface="Wingdings" panose="05000000000000000000" pitchFamily="2" charset="2"/>
              </a:rPr>
              <a:t> </a:t>
            </a:r>
            <a:r>
              <a:rPr lang="en-US" baseline="0" dirty="0" err="1">
                <a:sym typeface="Wingdings" panose="05000000000000000000" pitchFamily="2" charset="2"/>
              </a:rPr>
              <a:t>kost</a:t>
            </a:r>
            <a:r>
              <a:rPr lang="en-US" baseline="0" dirty="0">
                <a:sym typeface="Wingdings" panose="05000000000000000000" pitchFamily="2" charset="2"/>
              </a:rPr>
              <a:t> </a:t>
            </a:r>
            <a:r>
              <a:rPr lang="en-US" baseline="0" dirty="0" err="1">
                <a:sym typeface="Wingdings" panose="05000000000000000000" pitchFamily="2" charset="2"/>
              </a:rPr>
              <a:t>dus</a:t>
            </a:r>
            <a:r>
              <a:rPr lang="en-US" baseline="0" dirty="0">
                <a:sym typeface="Wingdings" panose="05000000000000000000" pitchFamily="2" charset="2"/>
              </a:rPr>
              <a:t> </a:t>
            </a:r>
            <a:r>
              <a:rPr lang="en-US" baseline="0" dirty="0" err="1">
                <a:sym typeface="Wingdings" panose="05000000000000000000" pitchFamily="2" charset="2"/>
              </a:rPr>
              <a:t>tijd</a:t>
            </a:r>
            <a:r>
              <a:rPr lang="en-US" baseline="0" dirty="0">
                <a:sym typeface="Wingdings" panose="05000000000000000000" pitchFamily="2" charset="2"/>
              </a:rPr>
              <a:t> </a:t>
            </a:r>
            <a:r>
              <a:rPr lang="en-US" baseline="0" dirty="0" err="1">
                <a:sym typeface="Wingdings" panose="05000000000000000000" pitchFamily="2" charset="2"/>
              </a:rPr>
              <a:t>en</a:t>
            </a:r>
            <a:r>
              <a:rPr lang="en-US" baseline="0" dirty="0">
                <a:sym typeface="Wingdings" panose="05000000000000000000" pitchFamily="2" charset="2"/>
              </a:rPr>
              <a:t> </a:t>
            </a:r>
            <a:r>
              <a:rPr lang="en-US" baseline="0" dirty="0" err="1">
                <a:sym typeface="Wingdings" panose="05000000000000000000" pitchFamily="2" charset="2"/>
              </a:rPr>
              <a:t>vraagt</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vrij</a:t>
            </a:r>
            <a:r>
              <a:rPr lang="en-US" baseline="0" dirty="0">
                <a:sym typeface="Wingdings" panose="05000000000000000000" pitchFamily="2" charset="2"/>
              </a:rPr>
              <a:t> lang </a:t>
            </a:r>
            <a:r>
              <a:rPr lang="en-US" baseline="0" dirty="0" err="1">
                <a:sym typeface="Wingdings" panose="05000000000000000000" pitchFamily="2" charset="2"/>
              </a:rPr>
              <a:t>leertraject</a:t>
            </a:r>
            <a:r>
              <a:rPr lang="en-US" baseline="0" dirty="0">
                <a:sym typeface="Wingdings" panose="05000000000000000000" pitchFamily="2" charset="2"/>
              </a:rPr>
              <a:t>. </a:t>
            </a:r>
            <a:r>
              <a:rPr lang="nl-NL" dirty="0"/>
              <a:t>Zoals </a:t>
            </a:r>
            <a:r>
              <a:rPr lang="nl-NL" dirty="0" err="1"/>
              <a:t>Schecker</a:t>
            </a:r>
            <a:r>
              <a:rPr lang="nl-NL" dirty="0"/>
              <a:t> (1998) al aangaf: modelleren vraagt om een nieuwe manier van denken en het kost tijd om die te leren. Om de vereiste investering de moeite waard te maken moet je het daarna veel gebruiken, bij verschillende onderwerpen.</a:t>
            </a:r>
            <a:endParaRPr lang="en-US" baseline="0" dirty="0">
              <a:sym typeface="Wingdings" panose="05000000000000000000" pitchFamily="2" charset="2"/>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sym typeface="Wingdings" panose="05000000000000000000" pitchFamily="2" charset="2"/>
              </a:rPr>
              <a:t>A</a:t>
            </a:r>
            <a:r>
              <a:rPr lang="nl-NL" dirty="0" err="1">
                <a:sym typeface="Wingdings" panose="05000000000000000000" pitchFamily="2" charset="2"/>
              </a:rPr>
              <a:t>ls</a:t>
            </a:r>
            <a:r>
              <a:rPr lang="nl-NL" dirty="0">
                <a:sym typeface="Wingdings" panose="05000000000000000000" pitchFamily="2" charset="2"/>
              </a:rPr>
              <a:t> leerlingen er eenmaal aan gewend zijn, dan neemt</a:t>
            </a:r>
            <a:r>
              <a:rPr lang="nl-NL" baseline="0" dirty="0">
                <a:sym typeface="Wingdings" panose="05000000000000000000" pitchFamily="2" charset="2"/>
              </a:rPr>
              <a:t> de computer rekenwerk uit handen en ontstaat er ruimte voor aandacht voor de essentie. Leerlingen kunnen dan grotere verbanden leggen en de hoofdlijnen gaan zien. </a:t>
            </a:r>
            <a:r>
              <a:rPr lang="en-US" baseline="0" dirty="0">
                <a:sym typeface="Wingdings" panose="05000000000000000000" pitchFamily="2" charset="2"/>
              </a:rPr>
              <a:t>Dat was </a:t>
            </a:r>
            <a:r>
              <a:rPr lang="en-US" baseline="0" dirty="0" err="1">
                <a:sym typeface="Wingdings" panose="05000000000000000000" pitchFamily="2" charset="2"/>
              </a:rPr>
              <a:t>voor</a:t>
            </a:r>
            <a:r>
              <a:rPr lang="en-US" baseline="0" dirty="0">
                <a:sym typeface="Wingdings" panose="05000000000000000000" pitchFamily="2" charset="2"/>
              </a:rPr>
              <a:t> </a:t>
            </a:r>
            <a:r>
              <a:rPr lang="en-US" baseline="0" dirty="0" err="1">
                <a:sym typeface="Wingdings" panose="05000000000000000000" pitchFamily="2" charset="2"/>
              </a:rPr>
              <a:t>ons</a:t>
            </a:r>
            <a:r>
              <a:rPr lang="en-US" baseline="0" dirty="0">
                <a:sym typeface="Wingdings" panose="05000000000000000000" pitchFamily="2" charset="2"/>
              </a:rPr>
              <a:t> de </a:t>
            </a:r>
            <a:r>
              <a:rPr lang="en-US" baseline="0" dirty="0" err="1">
                <a:sym typeface="Wingdings" panose="05000000000000000000" pitchFamily="2" charset="2"/>
              </a:rPr>
              <a:t>reden</a:t>
            </a:r>
            <a:r>
              <a:rPr lang="en-US" baseline="0" dirty="0">
                <a:sym typeface="Wingdings" panose="05000000000000000000" pitchFamily="2" charset="2"/>
              </a:rPr>
              <a:t> om </a:t>
            </a:r>
            <a:r>
              <a:rPr lang="en-US" baseline="0" dirty="0" err="1">
                <a:sym typeface="Wingdings" panose="05000000000000000000" pitchFamily="2" charset="2"/>
              </a:rPr>
              <a:t>modelleren</a:t>
            </a:r>
            <a:r>
              <a:rPr lang="en-US" baseline="0" dirty="0">
                <a:sym typeface="Wingdings" panose="05000000000000000000" pitchFamily="2" charset="2"/>
              </a:rPr>
              <a:t> </a:t>
            </a:r>
            <a:r>
              <a:rPr lang="en-US" baseline="0" dirty="0" err="1">
                <a:sym typeface="Wingdings" panose="05000000000000000000" pitchFamily="2" charset="2"/>
              </a:rPr>
              <a:t>te</a:t>
            </a:r>
            <a:r>
              <a:rPr lang="en-US" baseline="0" dirty="0">
                <a:sym typeface="Wingdings" panose="05000000000000000000" pitchFamily="2" charset="2"/>
              </a:rPr>
              <a:t> </a:t>
            </a:r>
            <a:r>
              <a:rPr lang="en-US" baseline="0" dirty="0" err="1">
                <a:sym typeface="Wingdings" panose="05000000000000000000" pitchFamily="2" charset="2"/>
              </a:rPr>
              <a:t>integreren</a:t>
            </a:r>
            <a:r>
              <a:rPr lang="en-US" baseline="0" dirty="0">
                <a:sym typeface="Wingdings" panose="05000000000000000000" pitchFamily="2" charset="2"/>
              </a:rPr>
              <a:t> in het curriculum </a:t>
            </a:r>
            <a:r>
              <a:rPr lang="en-US" baseline="0" dirty="0" err="1">
                <a:sym typeface="Wingdings" panose="05000000000000000000" pitchFamily="2" charset="2"/>
              </a:rPr>
              <a:t>en</a:t>
            </a:r>
            <a:r>
              <a:rPr lang="en-US" baseline="0" dirty="0">
                <a:sym typeface="Wingdings" panose="05000000000000000000" pitchFamily="2" charset="2"/>
              </a:rPr>
              <a:t> om er </a:t>
            </a:r>
            <a:r>
              <a:rPr lang="en-US" baseline="0" dirty="0" err="1">
                <a:sym typeface="Wingdings" panose="05000000000000000000" pitchFamily="2" charset="2"/>
              </a:rPr>
              <a:t>vroeg</a:t>
            </a:r>
            <a:r>
              <a:rPr lang="en-US" baseline="0" dirty="0">
                <a:sym typeface="Wingdings" panose="05000000000000000000" pitchFamily="2" charset="2"/>
              </a:rPr>
              <a:t> mee </a:t>
            </a:r>
            <a:r>
              <a:rPr lang="en-US" baseline="0" dirty="0" err="1">
                <a:sym typeface="Wingdings" panose="05000000000000000000" pitchFamily="2" charset="2"/>
              </a:rPr>
              <a:t>te</a:t>
            </a:r>
            <a:r>
              <a:rPr lang="en-US" baseline="0" dirty="0">
                <a:sym typeface="Wingdings" panose="05000000000000000000" pitchFamily="2" charset="2"/>
              </a:rPr>
              <a:t> </a:t>
            </a:r>
            <a:r>
              <a:rPr lang="en-US" baseline="0" dirty="0" err="1">
                <a:sym typeface="Wingdings" panose="05000000000000000000" pitchFamily="2" charset="2"/>
              </a:rPr>
              <a:t>beginnen</a:t>
            </a:r>
            <a:r>
              <a:rPr lang="en-US" baseline="0" dirty="0">
                <a:sym typeface="Wingdings" panose="05000000000000000000" pitchFamily="2" charset="2"/>
              </a:rPr>
              <a:t>. </a:t>
            </a:r>
            <a:r>
              <a:rPr lang="en-US" baseline="0" dirty="0" err="1">
                <a:sym typeface="Wingdings" panose="05000000000000000000" pitchFamily="2" charset="2"/>
              </a:rPr>
              <a:t>Belangrijk</a:t>
            </a:r>
            <a:r>
              <a:rPr lang="en-US" baseline="0" dirty="0">
                <a:sym typeface="Wingdings" panose="05000000000000000000" pitchFamily="2" charset="2"/>
              </a:rPr>
              <a:t> is </a:t>
            </a:r>
            <a:r>
              <a:rPr lang="en-US" baseline="0" dirty="0" err="1">
                <a:sym typeface="Wingdings" panose="05000000000000000000" pitchFamily="2" charset="2"/>
              </a:rPr>
              <a:t>dat</a:t>
            </a:r>
            <a:r>
              <a:rPr lang="en-US" baseline="0" dirty="0">
                <a:sym typeface="Wingdings" panose="05000000000000000000" pitchFamily="2" charset="2"/>
              </a:rPr>
              <a:t> </a:t>
            </a:r>
            <a:r>
              <a:rPr lang="en-US" baseline="0" dirty="0" err="1">
                <a:sym typeface="Wingdings" panose="05000000000000000000" pitchFamily="2" charset="2"/>
              </a:rPr>
              <a:t>tijdens</a:t>
            </a:r>
            <a:r>
              <a:rPr lang="en-US" baseline="0" dirty="0">
                <a:sym typeface="Wingdings" panose="05000000000000000000" pitchFamily="2" charset="2"/>
              </a:rPr>
              <a:t> </a:t>
            </a:r>
            <a:r>
              <a:rPr lang="en-US" baseline="0" dirty="0" err="1">
                <a:sym typeface="Wingdings" panose="05000000000000000000" pitchFamily="2" charset="2"/>
              </a:rPr>
              <a:t>dat</a:t>
            </a:r>
            <a:r>
              <a:rPr lang="en-US" baseline="0" dirty="0">
                <a:sym typeface="Wingdings" panose="05000000000000000000" pitchFamily="2" charset="2"/>
              </a:rPr>
              <a:t> </a:t>
            </a:r>
            <a:r>
              <a:rPr lang="en-US" baseline="0" dirty="0" err="1">
                <a:sym typeface="Wingdings" panose="05000000000000000000" pitchFamily="2" charset="2"/>
              </a:rPr>
              <a:t>leertraject</a:t>
            </a:r>
            <a:r>
              <a:rPr lang="en-US" baseline="0" dirty="0">
                <a:sym typeface="Wingdings" panose="05000000000000000000" pitchFamily="2" charset="2"/>
              </a:rPr>
              <a:t> de </a:t>
            </a:r>
            <a:r>
              <a:rPr lang="en-US" baseline="0" dirty="0" err="1">
                <a:sym typeface="Wingdings" panose="05000000000000000000" pitchFamily="2" charset="2"/>
              </a:rPr>
              <a:t>cognitieve</a:t>
            </a:r>
            <a:r>
              <a:rPr lang="en-US" baseline="0" dirty="0">
                <a:sym typeface="Wingdings" panose="05000000000000000000" pitchFamily="2" charset="2"/>
              </a:rPr>
              <a:t> </a:t>
            </a:r>
            <a:r>
              <a:rPr lang="en-US" baseline="0" dirty="0" err="1">
                <a:sym typeface="Wingdings" panose="05000000000000000000" pitchFamily="2" charset="2"/>
              </a:rPr>
              <a:t>belasting</a:t>
            </a:r>
            <a:r>
              <a:rPr lang="en-US" baseline="0" dirty="0">
                <a:sym typeface="Wingdings" panose="05000000000000000000" pitchFamily="2" charset="2"/>
              </a:rPr>
              <a:t> </a:t>
            </a:r>
            <a:r>
              <a:rPr lang="en-US" baseline="0" dirty="0" err="1">
                <a:sym typeface="Wingdings" panose="05000000000000000000" pitchFamily="2" charset="2"/>
              </a:rPr>
              <a:t>beperkt</a:t>
            </a:r>
            <a:r>
              <a:rPr lang="en-US" baseline="0" dirty="0">
                <a:sym typeface="Wingdings" panose="05000000000000000000" pitchFamily="2" charset="2"/>
              </a:rPr>
              <a:t> </a:t>
            </a:r>
            <a:r>
              <a:rPr lang="en-US" baseline="0" dirty="0" err="1">
                <a:sym typeface="Wingdings" panose="05000000000000000000" pitchFamily="2" charset="2"/>
              </a:rPr>
              <a:t>blijft</a:t>
            </a:r>
            <a:r>
              <a:rPr lang="en-US" baseline="0" dirty="0">
                <a:sym typeface="Wingdings" panose="05000000000000000000" pitchFamily="2" charset="2"/>
              </a:rPr>
              <a:t>: doe </a:t>
            </a:r>
            <a:r>
              <a:rPr lang="en-US" baseline="0" dirty="0" err="1">
                <a:sym typeface="Wingdings" panose="05000000000000000000" pitchFamily="2" charset="2"/>
              </a:rPr>
              <a:t>niet</a:t>
            </a:r>
            <a:r>
              <a:rPr lang="en-US" baseline="0" dirty="0">
                <a:sym typeface="Wingdings" panose="05000000000000000000" pitchFamily="2" charset="2"/>
              </a:rPr>
              <a:t> </a:t>
            </a:r>
            <a:r>
              <a:rPr lang="en-US" baseline="0" dirty="0" err="1">
                <a:sym typeface="Wingdings" panose="05000000000000000000" pitchFamily="2" charset="2"/>
              </a:rPr>
              <a:t>te</a:t>
            </a:r>
            <a:r>
              <a:rPr lang="en-US" baseline="0" dirty="0">
                <a:sym typeface="Wingdings" panose="05000000000000000000" pitchFamily="2" charset="2"/>
              </a:rPr>
              <a:t> </a:t>
            </a:r>
            <a:r>
              <a:rPr lang="en-US" baseline="0" dirty="0" err="1">
                <a:sym typeface="Wingdings" panose="05000000000000000000" pitchFamily="2" charset="2"/>
              </a:rPr>
              <a:t>veel</a:t>
            </a:r>
            <a:r>
              <a:rPr lang="en-US" baseline="0" dirty="0">
                <a:sym typeface="Wingdings" panose="05000000000000000000" pitchFamily="2" charset="2"/>
              </a:rPr>
              <a:t> </a:t>
            </a:r>
            <a:r>
              <a:rPr lang="en-US" baseline="0" dirty="0" err="1">
                <a:sym typeface="Wingdings" panose="05000000000000000000" pitchFamily="2" charset="2"/>
              </a:rPr>
              <a:t>tegelijk</a:t>
            </a:r>
            <a:r>
              <a:rPr lang="en-US" baseline="0" dirty="0">
                <a:sym typeface="Wingdings" panose="05000000000000000000" pitchFamily="2" charset="2"/>
              </a:rPr>
              <a:t>.</a:t>
            </a:r>
            <a:br>
              <a:rPr lang="en-US" baseline="0" dirty="0">
                <a:sym typeface="Wingdings" panose="05000000000000000000" pitchFamily="2" charset="2"/>
              </a:rPr>
            </a:br>
            <a:r>
              <a:rPr lang="en-US" baseline="0" dirty="0">
                <a:sym typeface="Wingdings" panose="05000000000000000000" pitchFamily="2" charset="2"/>
              </a:rPr>
              <a:t>Er is </a:t>
            </a:r>
            <a:r>
              <a:rPr lang="en-US" baseline="0" dirty="0" err="1">
                <a:sym typeface="Wingdings" panose="05000000000000000000" pitchFamily="2" charset="2"/>
              </a:rPr>
              <a:t>ook</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emotionele</a:t>
            </a:r>
            <a:r>
              <a:rPr lang="en-US" baseline="0" dirty="0">
                <a:sym typeface="Wingdings" panose="05000000000000000000" pitchFamily="2" charset="2"/>
              </a:rPr>
              <a:t> component: </a:t>
            </a:r>
            <a:r>
              <a:rPr lang="en-US" baseline="0" dirty="0" err="1">
                <a:sym typeface="Wingdings" panose="05000000000000000000" pitchFamily="2" charset="2"/>
              </a:rPr>
              <a:t>leerlingen</a:t>
            </a:r>
            <a:r>
              <a:rPr lang="en-US" baseline="0" dirty="0">
                <a:sym typeface="Wingdings" panose="05000000000000000000" pitchFamily="2" charset="2"/>
              </a:rPr>
              <a:t> </a:t>
            </a:r>
            <a:r>
              <a:rPr lang="en-US" baseline="0" dirty="0" err="1">
                <a:sym typeface="Wingdings" panose="05000000000000000000" pitchFamily="2" charset="2"/>
              </a:rPr>
              <a:t>moeten</a:t>
            </a:r>
            <a:r>
              <a:rPr lang="en-US" baseline="0" dirty="0">
                <a:sym typeface="Wingdings" panose="05000000000000000000" pitchFamily="2" charset="2"/>
              </a:rPr>
              <a:t> </a:t>
            </a:r>
            <a:r>
              <a:rPr lang="en-US" baseline="0" dirty="0" err="1">
                <a:sym typeface="Wingdings" panose="05000000000000000000" pitchFamily="2" charset="2"/>
              </a:rPr>
              <a:t>vertrouwen</a:t>
            </a:r>
            <a:r>
              <a:rPr lang="en-US" baseline="0" dirty="0">
                <a:sym typeface="Wingdings" panose="05000000000000000000" pitchFamily="2" charset="2"/>
              </a:rPr>
              <a:t> </a:t>
            </a:r>
            <a:r>
              <a:rPr lang="en-US" baseline="0" dirty="0" err="1">
                <a:sym typeface="Wingdings" panose="05000000000000000000" pitchFamily="2" charset="2"/>
              </a:rPr>
              <a:t>ontwikkelen</a:t>
            </a:r>
            <a:r>
              <a:rPr lang="en-US" baseline="0" dirty="0">
                <a:sym typeface="Wingdings" panose="05000000000000000000" pitchFamily="2" charset="2"/>
              </a:rPr>
              <a:t> in </a:t>
            </a:r>
            <a:r>
              <a:rPr lang="en-US" baseline="0" dirty="0" err="1">
                <a:sym typeface="Wingdings" panose="05000000000000000000" pitchFamily="2" charset="2"/>
              </a:rPr>
              <a:t>hun</a:t>
            </a:r>
            <a:r>
              <a:rPr lang="en-US" baseline="0" dirty="0">
                <a:sym typeface="Wingdings" panose="05000000000000000000" pitchFamily="2" charset="2"/>
              </a:rPr>
              <a:t> eigen </a:t>
            </a:r>
            <a:r>
              <a:rPr lang="en-US" baseline="0" dirty="0" err="1">
                <a:sym typeface="Wingdings" panose="05000000000000000000" pitchFamily="2" charset="2"/>
              </a:rPr>
              <a:t>modelleervaardigheid</a:t>
            </a:r>
            <a:r>
              <a:rPr lang="en-US" baseline="0" dirty="0">
                <a:sym typeface="Wingdings" panose="05000000000000000000" pitchFamily="2" charset="2"/>
              </a:rPr>
              <a:t>.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kleine</a:t>
            </a:r>
            <a:r>
              <a:rPr lang="en-US" baseline="0" dirty="0">
                <a:sym typeface="Wingdings" panose="05000000000000000000" pitchFamily="2" charset="2"/>
              </a:rPr>
              <a:t> </a:t>
            </a:r>
            <a:r>
              <a:rPr lang="en-US" baseline="0" dirty="0" err="1">
                <a:sym typeface="Wingdings" panose="05000000000000000000" pitchFamily="2" charset="2"/>
              </a:rPr>
              <a:t>rekenfout</a:t>
            </a:r>
            <a:r>
              <a:rPr lang="en-US" baseline="0" dirty="0">
                <a:sym typeface="Wingdings" panose="05000000000000000000" pitchFamily="2" charset="2"/>
              </a:rPr>
              <a:t> met </a:t>
            </a:r>
            <a:r>
              <a:rPr lang="en-US" baseline="0" dirty="0" err="1">
                <a:sym typeface="Wingdings" panose="05000000000000000000" pitchFamily="2" charset="2"/>
              </a:rPr>
              <a:t>een</a:t>
            </a:r>
            <a:r>
              <a:rPr lang="en-US" baseline="0" dirty="0">
                <a:sym typeface="Wingdings" panose="05000000000000000000" pitchFamily="2" charset="2"/>
              </a:rPr>
              <a:t> factor 1000 of </a:t>
            </a:r>
            <a:r>
              <a:rPr lang="en-US" baseline="0" dirty="0" err="1">
                <a:sym typeface="Wingdings" panose="05000000000000000000" pitchFamily="2" charset="2"/>
              </a:rPr>
              <a:t>een</a:t>
            </a:r>
            <a:r>
              <a:rPr lang="en-US" baseline="0" dirty="0">
                <a:sym typeface="Wingdings" panose="05000000000000000000" pitchFamily="2" charset="2"/>
              </a:rPr>
              <a:t> </a:t>
            </a:r>
            <a:r>
              <a:rPr lang="en-US" baseline="0" dirty="0" err="1">
                <a:sym typeface="Wingdings" panose="05000000000000000000" pitchFamily="2" charset="2"/>
              </a:rPr>
              <a:t>verkeerd</a:t>
            </a:r>
            <a:r>
              <a:rPr lang="en-US" baseline="0" dirty="0">
                <a:sym typeface="Wingdings" panose="05000000000000000000" pitchFamily="2" charset="2"/>
              </a:rPr>
              <a:t> </a:t>
            </a:r>
            <a:r>
              <a:rPr lang="en-US" baseline="0" dirty="0" err="1">
                <a:sym typeface="Wingdings" panose="05000000000000000000" pitchFamily="2" charset="2"/>
              </a:rPr>
              <a:t>geplaatst</a:t>
            </a:r>
            <a:r>
              <a:rPr lang="en-US" baseline="0" dirty="0">
                <a:sym typeface="Wingdings" panose="05000000000000000000" pitchFamily="2" charset="2"/>
              </a:rPr>
              <a:t> </a:t>
            </a:r>
            <a:r>
              <a:rPr lang="en-US" baseline="0" dirty="0" err="1">
                <a:sym typeface="Wingdings" panose="05000000000000000000" pitchFamily="2" charset="2"/>
              </a:rPr>
              <a:t>minteken</a:t>
            </a:r>
            <a:r>
              <a:rPr lang="en-US" baseline="0" dirty="0">
                <a:sym typeface="Wingdings" panose="05000000000000000000" pitchFamily="2" charset="2"/>
              </a:rPr>
              <a:t> </a:t>
            </a:r>
            <a:r>
              <a:rPr lang="en-US" baseline="0" dirty="0" err="1">
                <a:sym typeface="Wingdings" panose="05000000000000000000" pitchFamily="2" charset="2"/>
              </a:rPr>
              <a:t>kan</a:t>
            </a:r>
            <a:r>
              <a:rPr lang="en-US" baseline="0" dirty="0">
                <a:sym typeface="Wingdings" panose="05000000000000000000" pitchFamily="2" charset="2"/>
              </a:rPr>
              <a:t> </a:t>
            </a:r>
            <a:r>
              <a:rPr lang="en-US" baseline="0" dirty="0" err="1">
                <a:sym typeface="Wingdings" panose="05000000000000000000" pitchFamily="2" charset="2"/>
              </a:rPr>
              <a:t>dat</a:t>
            </a:r>
            <a:r>
              <a:rPr lang="en-US" baseline="0" dirty="0">
                <a:sym typeface="Wingdings" panose="05000000000000000000" pitchFamily="2" charset="2"/>
              </a:rPr>
              <a:t> </a:t>
            </a:r>
            <a:r>
              <a:rPr lang="en-US" baseline="0" dirty="0" err="1">
                <a:sym typeface="Wingdings" panose="05000000000000000000" pitchFamily="2" charset="2"/>
              </a:rPr>
              <a:t>vertrouwen</a:t>
            </a:r>
            <a:r>
              <a:rPr lang="en-US" baseline="0" dirty="0">
                <a:sym typeface="Wingdings" panose="05000000000000000000" pitchFamily="2" charset="2"/>
              </a:rPr>
              <a:t> </a:t>
            </a:r>
            <a:r>
              <a:rPr lang="en-US" baseline="0" dirty="0" err="1">
                <a:sym typeface="Wingdings" panose="05000000000000000000" pitchFamily="2" charset="2"/>
              </a:rPr>
              <a:t>ondermijnen</a:t>
            </a:r>
            <a:r>
              <a:rPr lang="en-US" baseline="0" dirty="0">
                <a:sym typeface="Wingdings" panose="05000000000000000000" pitchFamily="2" charset="2"/>
              </a:rPr>
              <a:t>. </a:t>
            </a:r>
            <a:r>
              <a:rPr lang="en-US" baseline="0" dirty="0" err="1">
                <a:sym typeface="Wingdings" panose="05000000000000000000" pitchFamily="2" charset="2"/>
              </a:rPr>
              <a:t>Steun</a:t>
            </a:r>
            <a:r>
              <a:rPr lang="en-US" baseline="0" dirty="0">
                <a:sym typeface="Wingdings" panose="05000000000000000000" pitchFamily="2" charset="2"/>
              </a:rPr>
              <a:t> </a:t>
            </a:r>
            <a:r>
              <a:rPr lang="en-US" baseline="0" dirty="0" err="1">
                <a:sym typeface="Wingdings" panose="05000000000000000000" pitchFamily="2" charset="2"/>
              </a:rPr>
              <a:t>leerlingen</a:t>
            </a:r>
            <a:r>
              <a:rPr lang="en-US" baseline="0" dirty="0">
                <a:sym typeface="Wingdings" panose="05000000000000000000" pitchFamily="2" charset="2"/>
              </a:rPr>
              <a:t> </a:t>
            </a:r>
            <a:r>
              <a:rPr lang="en-US" baseline="0" dirty="0" err="1">
                <a:sym typeface="Wingdings" panose="05000000000000000000" pitchFamily="2" charset="2"/>
              </a:rPr>
              <a:t>vooral</a:t>
            </a:r>
            <a:r>
              <a:rPr lang="en-US" baseline="0" dirty="0">
                <a:sym typeface="Wingdings" panose="05000000000000000000" pitchFamily="2" charset="2"/>
              </a:rPr>
              <a:t> in het begin </a:t>
            </a:r>
            <a:r>
              <a:rPr lang="en-US" baseline="0" dirty="0" err="1">
                <a:sym typeface="Wingdings" panose="05000000000000000000" pitchFamily="2" charset="2"/>
              </a:rPr>
              <a:t>hierbij</a:t>
            </a:r>
            <a:r>
              <a:rPr lang="en-US" baseline="0" dirty="0">
                <a:sym typeface="Wingdings" panose="05000000000000000000" pitchFamily="2" charset="2"/>
              </a:rPr>
              <a:t>. Dat </a:t>
            </a:r>
            <a:r>
              <a:rPr lang="en-US" baseline="0" dirty="0" err="1">
                <a:sym typeface="Wingdings" panose="05000000000000000000" pitchFamily="2" charset="2"/>
              </a:rPr>
              <a:t>kan</a:t>
            </a:r>
            <a:r>
              <a:rPr lang="en-US" baseline="0" dirty="0">
                <a:sym typeface="Wingdings" panose="05000000000000000000" pitchFamily="2" charset="2"/>
              </a:rPr>
              <a:t> door ze </a:t>
            </a:r>
            <a:r>
              <a:rPr lang="en-US" baseline="0" dirty="0" err="1">
                <a:sym typeface="Wingdings" panose="05000000000000000000" pitchFamily="2" charset="2"/>
              </a:rPr>
              <a:t>niet</a:t>
            </a:r>
            <a:r>
              <a:rPr lang="en-US" baseline="0" dirty="0">
                <a:sym typeface="Wingdings" panose="05000000000000000000" pitchFamily="2" charset="2"/>
              </a:rPr>
              <a:t> complete </a:t>
            </a:r>
            <a:r>
              <a:rPr lang="en-US" baseline="0" dirty="0" err="1">
                <a:sym typeface="Wingdings" panose="05000000000000000000" pitchFamily="2" charset="2"/>
              </a:rPr>
              <a:t>modellen</a:t>
            </a:r>
            <a:r>
              <a:rPr lang="en-US" baseline="0" dirty="0">
                <a:sym typeface="Wingdings" panose="05000000000000000000" pitchFamily="2" charset="2"/>
              </a:rPr>
              <a:t> </a:t>
            </a:r>
            <a:r>
              <a:rPr lang="en-US" baseline="0" dirty="0" err="1">
                <a:sym typeface="Wingdings" panose="05000000000000000000" pitchFamily="2" charset="2"/>
              </a:rPr>
              <a:t>te</a:t>
            </a:r>
            <a:r>
              <a:rPr lang="en-US" baseline="0" dirty="0">
                <a:sym typeface="Wingdings" panose="05000000000000000000" pitchFamily="2" charset="2"/>
              </a:rPr>
              <a:t> laten </a:t>
            </a:r>
            <a:r>
              <a:rPr lang="en-US" baseline="0" dirty="0" err="1">
                <a:sym typeface="Wingdings" panose="05000000000000000000" pitchFamily="2" charset="2"/>
              </a:rPr>
              <a:t>bouwen</a:t>
            </a:r>
            <a:r>
              <a:rPr lang="en-US" baseline="0" dirty="0">
                <a:sym typeface="Wingdings" panose="05000000000000000000" pitchFamily="2" charset="2"/>
              </a:rPr>
              <a:t>, maar ze </a:t>
            </a:r>
            <a:r>
              <a:rPr lang="en-US" baseline="0" dirty="0" err="1">
                <a:sym typeface="Wingdings" panose="05000000000000000000" pitchFamily="2" charset="2"/>
              </a:rPr>
              <a:t>eerst</a:t>
            </a:r>
            <a:r>
              <a:rPr lang="en-US" baseline="0" dirty="0">
                <a:sym typeface="Wingdings" panose="05000000000000000000" pitchFamily="2" charset="2"/>
              </a:rPr>
              <a:t> </a:t>
            </a:r>
            <a:r>
              <a:rPr lang="en-US" baseline="0" dirty="0" err="1">
                <a:sym typeface="Wingdings" panose="05000000000000000000" pitchFamily="2" charset="2"/>
              </a:rPr>
              <a:t>modellen</a:t>
            </a:r>
            <a:r>
              <a:rPr lang="en-US" baseline="0" dirty="0">
                <a:sym typeface="Wingdings" panose="05000000000000000000" pitchFamily="2" charset="2"/>
              </a:rPr>
              <a:t> die </a:t>
            </a:r>
            <a:r>
              <a:rPr lang="en-US" baseline="0" dirty="0" err="1">
                <a:sym typeface="Wingdings" panose="05000000000000000000" pitchFamily="2" charset="2"/>
              </a:rPr>
              <a:t>bijna</a:t>
            </a:r>
            <a:r>
              <a:rPr lang="en-US" baseline="0" dirty="0">
                <a:sym typeface="Wingdings" panose="05000000000000000000" pitchFamily="2" charset="2"/>
              </a:rPr>
              <a:t> </a:t>
            </a:r>
            <a:r>
              <a:rPr lang="en-US" baseline="0" dirty="0" err="1">
                <a:sym typeface="Wingdings" panose="05000000000000000000" pitchFamily="2" charset="2"/>
              </a:rPr>
              <a:t>compleet</a:t>
            </a:r>
            <a:r>
              <a:rPr lang="en-US" baseline="0" dirty="0">
                <a:sym typeface="Wingdings" panose="05000000000000000000" pitchFamily="2" charset="2"/>
              </a:rPr>
              <a:t> </a:t>
            </a:r>
            <a:r>
              <a:rPr lang="en-US" baseline="0" dirty="0" err="1">
                <a:sym typeface="Wingdings" panose="05000000000000000000" pitchFamily="2" charset="2"/>
              </a:rPr>
              <a:t>zijn</a:t>
            </a:r>
            <a:r>
              <a:rPr lang="en-US" baseline="0" dirty="0">
                <a:sym typeface="Wingdings" panose="05000000000000000000" pitchFamily="2" charset="2"/>
              </a:rPr>
              <a:t> </a:t>
            </a:r>
            <a:r>
              <a:rPr lang="en-US" baseline="0" dirty="0" err="1">
                <a:sym typeface="Wingdings" panose="05000000000000000000" pitchFamily="2" charset="2"/>
              </a:rPr>
              <a:t>te</a:t>
            </a:r>
            <a:r>
              <a:rPr lang="en-US" baseline="0" dirty="0">
                <a:sym typeface="Wingdings" panose="05000000000000000000" pitchFamily="2" charset="2"/>
              </a:rPr>
              <a:t> laten </a:t>
            </a:r>
            <a:r>
              <a:rPr lang="en-US" baseline="0" dirty="0" err="1">
                <a:sym typeface="Wingdings" panose="05000000000000000000" pitchFamily="2" charset="2"/>
              </a:rPr>
              <a:t>afmaken</a:t>
            </a:r>
            <a:r>
              <a:rPr lang="en-US" baseline="0" dirty="0">
                <a:sym typeface="Wingdings" panose="05000000000000000000" pitchFamily="2" charset="2"/>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8</a:t>
            </a:fld>
            <a:endParaRPr lang="nl-NL"/>
          </a:p>
        </p:txBody>
      </p:sp>
    </p:spTree>
    <p:extLst>
      <p:ext uri="{BB962C8B-B14F-4D97-AF65-F5344CB8AC3E}">
        <p14:creationId xmlns:p14="http://schemas.microsoft.com/office/powerpoint/2010/main" val="1121353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Ed van den Berg en Jaap </a:t>
            </a:r>
            <a:r>
              <a:rPr lang="nl-NL" dirty="0" err="1"/>
              <a:t>Buning</a:t>
            </a:r>
            <a:r>
              <a:rPr lang="nl-NL" dirty="0"/>
              <a:t> wezen er in 1994 al op dat practicum vaak averechts werkt omdat veel practicumopdrachten te veel leerdoelen bevatten. Leerlingen moeten soms in één practicumopdracht zowel met apparatuur leren omgaan als </a:t>
            </a:r>
            <a:r>
              <a:rPr lang="nl-NL" dirty="0" err="1"/>
              <a:t>onderzoeksvaardigheden</a:t>
            </a:r>
            <a:r>
              <a:rPr lang="nl-NL" dirty="0"/>
              <a:t> ontwikkelen en tenslotte ook de natuurkunde in de opdracht begrijpen. Die doelen zitten elkaar in de weg. De cognitieve belasting wordt te groot. Bovendien zullen de andere doelen niet behaald worden als het leren omgaan met de apparatuur niet lukt. Goed practicum- en onderzoekonderwijs vraagt om een opbouw. Als je bijvoorbeeld een begripspracticum wilt laten uitvoeren moet je er voor zorgen dat de leerlingen al weten hoe ze met de apparatuur moeten omgaan. Daarvoor kun je het beste eerst een apart </a:t>
            </a:r>
            <a:r>
              <a:rPr lang="nl-NL" dirty="0" err="1"/>
              <a:t>apparatuurpracticum</a:t>
            </a:r>
            <a:r>
              <a:rPr lang="nl-NL" dirty="0"/>
              <a:t> laten doen bij een begripsmatig gemakkelijker onderwerp.</a:t>
            </a:r>
          </a:p>
          <a:p>
            <a:r>
              <a:rPr lang="nl-NL" dirty="0"/>
              <a:t>In dit opzicht is er een analogie tussen modelleren en practicum doen. Ook bij een modelleeropdracht kunnen </a:t>
            </a:r>
            <a:r>
              <a:rPr lang="nl-NL" dirty="0" err="1"/>
              <a:t>apparatuurvaardigheden</a:t>
            </a:r>
            <a:r>
              <a:rPr lang="nl-NL" dirty="0"/>
              <a:t>, natuurkundig begripsleren en het leren onderzoeken binnen één modelleeropdracht elkaar in de weg zitten. Tijdens mijn onderzoek merkten leerlingen dit soms expliciet op:, Hun advies was om niet te veel doelen in één modelleeropdracht te stoppen. Volgens de leerlingen konden we beter de leerdoelen verdelen over verschillende opdrachten. Per modelleeronderwerp zijn er dus zijn goed opgebouwde leerlijnen nodig.</a:t>
            </a:r>
          </a:p>
          <a:p>
            <a:endParaRPr lang="nl-NL" dirty="0"/>
          </a:p>
        </p:txBody>
      </p:sp>
      <p:sp>
        <p:nvSpPr>
          <p:cNvPr id="4" name="Tijdelijke aanduiding voor dianummer 3"/>
          <p:cNvSpPr>
            <a:spLocks noGrp="1"/>
          </p:cNvSpPr>
          <p:nvPr>
            <p:ph type="sldNum" sz="quarter" idx="5"/>
          </p:nvPr>
        </p:nvSpPr>
        <p:spPr/>
        <p:txBody>
          <a:bodyPr/>
          <a:lstStyle/>
          <a:p>
            <a:pPr>
              <a:defRPr/>
            </a:pPr>
            <a:fld id="{8B789EF7-D56F-45CF-BADE-67BA63247444}" type="slidenum">
              <a:rPr lang="nl-NL" smtClean="0"/>
              <a:pPr>
                <a:defRPr/>
              </a:pPr>
              <a:t>9</a:t>
            </a:fld>
            <a:endParaRPr lang="nl-NL"/>
          </a:p>
        </p:txBody>
      </p:sp>
    </p:spTree>
    <p:extLst>
      <p:ext uri="{BB962C8B-B14F-4D97-AF65-F5344CB8AC3E}">
        <p14:creationId xmlns:p14="http://schemas.microsoft.com/office/powerpoint/2010/main" val="2765650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85CE543E-12BF-4491-969D-CBA002B68AA6}" type="slidenum">
              <a:rPr lang="nl-NL"/>
              <a:pPr>
                <a:defRPr/>
              </a:pPr>
              <a:t>‹nr.›</a:t>
            </a:fld>
            <a:endParaRPr lang="nl-NL"/>
          </a:p>
        </p:txBody>
      </p:sp>
    </p:spTree>
    <p:extLst>
      <p:ext uri="{BB962C8B-B14F-4D97-AF65-F5344CB8AC3E}">
        <p14:creationId xmlns:p14="http://schemas.microsoft.com/office/powerpoint/2010/main" val="97161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1BD2CCEC-B4D3-4066-BD01-F573C76C3166}" type="slidenum">
              <a:rPr lang="nl-NL"/>
              <a:pPr>
                <a:defRPr/>
              </a:pPr>
              <a:t>‹nr.›</a:t>
            </a:fld>
            <a:endParaRPr lang="nl-NL"/>
          </a:p>
        </p:txBody>
      </p:sp>
    </p:spTree>
    <p:extLst>
      <p:ext uri="{BB962C8B-B14F-4D97-AF65-F5344CB8AC3E}">
        <p14:creationId xmlns:p14="http://schemas.microsoft.com/office/powerpoint/2010/main" val="194884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193D5068-F434-4EEC-A686-F41627813363}" type="slidenum">
              <a:rPr lang="nl-NL"/>
              <a:pPr>
                <a:defRPr/>
              </a:pPr>
              <a:t>‹nr.›</a:t>
            </a:fld>
            <a:endParaRPr lang="nl-NL"/>
          </a:p>
        </p:txBody>
      </p:sp>
    </p:spTree>
    <p:extLst>
      <p:ext uri="{BB962C8B-B14F-4D97-AF65-F5344CB8AC3E}">
        <p14:creationId xmlns:p14="http://schemas.microsoft.com/office/powerpoint/2010/main" val="2773475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1555618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3744532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4044201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3510F0A-DC51-491F-9579-F2FC1F778B94}" type="datetimeFigureOut">
              <a:rPr lang="nl-NL" smtClean="0"/>
              <a:t>10-2-2024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3081447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3510F0A-DC51-491F-9579-F2FC1F778B94}" type="datetimeFigureOut">
              <a:rPr lang="nl-NL" smtClean="0"/>
              <a:t>10-2-2024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167028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3510F0A-DC51-491F-9579-F2FC1F778B94}" type="datetimeFigureOut">
              <a:rPr lang="nl-NL" smtClean="0"/>
              <a:t>10-2-2024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2282805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3510F0A-DC51-491F-9579-F2FC1F778B94}" type="datetimeFigureOut">
              <a:rPr lang="nl-NL" smtClean="0"/>
              <a:t>10-2-2024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41513723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3510F0A-DC51-491F-9579-F2FC1F778B94}" type="datetimeFigureOut">
              <a:rPr lang="nl-NL" smtClean="0"/>
              <a:t>10-2-2024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1443065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5FB02DF4-438D-44D4-87CC-17A0EAED808B}" type="slidenum">
              <a:rPr lang="nl-NL"/>
              <a:pPr>
                <a:defRPr/>
              </a:pPr>
              <a:t>‹nr.›</a:t>
            </a:fld>
            <a:endParaRPr lang="nl-NL"/>
          </a:p>
        </p:txBody>
      </p:sp>
    </p:spTree>
    <p:extLst>
      <p:ext uri="{BB962C8B-B14F-4D97-AF65-F5344CB8AC3E}">
        <p14:creationId xmlns:p14="http://schemas.microsoft.com/office/powerpoint/2010/main" val="16678865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3510F0A-DC51-491F-9579-F2FC1F778B94}" type="datetimeFigureOut">
              <a:rPr lang="nl-NL" smtClean="0"/>
              <a:t>10-2-2024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1974499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2494162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1DA5C1B-3CFB-4012-A84A-0F2EF352EE7B}" type="slidenum">
              <a:rPr lang="nl-NL" smtClean="0"/>
              <a:t>‹nr.›</a:t>
            </a:fld>
            <a:endParaRPr lang="nl-NL"/>
          </a:p>
        </p:txBody>
      </p:sp>
    </p:spTree>
    <p:extLst>
      <p:ext uri="{BB962C8B-B14F-4D97-AF65-F5344CB8AC3E}">
        <p14:creationId xmlns:p14="http://schemas.microsoft.com/office/powerpoint/2010/main" val="18910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3E00B52A-761E-40A5-9D89-C75BA33796E6}" type="slidenum">
              <a:rPr lang="nl-NL"/>
              <a:pPr>
                <a:defRPr/>
              </a:pPr>
              <a:t>‹nr.›</a:t>
            </a:fld>
            <a:endParaRPr lang="nl-NL"/>
          </a:p>
        </p:txBody>
      </p:sp>
    </p:spTree>
    <p:extLst>
      <p:ext uri="{BB962C8B-B14F-4D97-AF65-F5344CB8AC3E}">
        <p14:creationId xmlns:p14="http://schemas.microsoft.com/office/powerpoint/2010/main" val="1519250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11349D2F-1297-494F-AECB-F16177C409DE}" type="slidenum">
              <a:rPr lang="nl-NL"/>
              <a:pPr>
                <a:defRPr/>
              </a:pPr>
              <a:t>‹nr.›</a:t>
            </a:fld>
            <a:endParaRPr lang="nl-NL"/>
          </a:p>
        </p:txBody>
      </p:sp>
    </p:spTree>
    <p:extLst>
      <p:ext uri="{BB962C8B-B14F-4D97-AF65-F5344CB8AC3E}">
        <p14:creationId xmlns:p14="http://schemas.microsoft.com/office/powerpoint/2010/main" val="346334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207A354B-3BC7-44ED-BDC3-C5982A4A3F78}" type="slidenum">
              <a:rPr lang="nl-NL"/>
              <a:pPr>
                <a:defRPr/>
              </a:pPr>
              <a:t>‹nr.›</a:t>
            </a:fld>
            <a:endParaRPr lang="nl-NL"/>
          </a:p>
        </p:txBody>
      </p:sp>
    </p:spTree>
    <p:extLst>
      <p:ext uri="{BB962C8B-B14F-4D97-AF65-F5344CB8AC3E}">
        <p14:creationId xmlns:p14="http://schemas.microsoft.com/office/powerpoint/2010/main" val="67297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1BE552C4-31E9-4E49-BE58-A1F1D577659B}" type="slidenum">
              <a:rPr lang="nl-NL"/>
              <a:pPr>
                <a:defRPr/>
              </a:pPr>
              <a:t>‹nr.›</a:t>
            </a:fld>
            <a:endParaRPr lang="nl-NL"/>
          </a:p>
        </p:txBody>
      </p:sp>
    </p:spTree>
    <p:extLst>
      <p:ext uri="{BB962C8B-B14F-4D97-AF65-F5344CB8AC3E}">
        <p14:creationId xmlns:p14="http://schemas.microsoft.com/office/powerpoint/2010/main" val="2064553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9810FEBC-C6A4-4F5D-B2DF-3B20E639A3BF}" type="slidenum">
              <a:rPr lang="nl-NL"/>
              <a:pPr>
                <a:defRPr/>
              </a:pPr>
              <a:t>‹nr.›</a:t>
            </a:fld>
            <a:endParaRPr lang="nl-NL"/>
          </a:p>
        </p:txBody>
      </p:sp>
    </p:spTree>
    <p:extLst>
      <p:ext uri="{BB962C8B-B14F-4D97-AF65-F5344CB8AC3E}">
        <p14:creationId xmlns:p14="http://schemas.microsoft.com/office/powerpoint/2010/main" val="310504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8B84DC8A-384D-44B6-B7D5-87ED0EBFF837}" type="slidenum">
              <a:rPr lang="nl-NL"/>
              <a:pPr>
                <a:defRPr/>
              </a:pPr>
              <a:t>‹nr.›</a:t>
            </a:fld>
            <a:endParaRPr lang="nl-NL"/>
          </a:p>
        </p:txBody>
      </p:sp>
    </p:spTree>
    <p:extLst>
      <p:ext uri="{BB962C8B-B14F-4D97-AF65-F5344CB8AC3E}">
        <p14:creationId xmlns:p14="http://schemas.microsoft.com/office/powerpoint/2010/main" val="238008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72A8B3CC-70F4-4EEB-AACF-35A23D7D7F74}" type="slidenum">
              <a:rPr lang="nl-NL"/>
              <a:pPr>
                <a:defRPr/>
              </a:pPr>
              <a:t>‹nr.›</a:t>
            </a:fld>
            <a:endParaRPr lang="nl-NL"/>
          </a:p>
        </p:txBody>
      </p:sp>
    </p:spTree>
    <p:extLst>
      <p:ext uri="{BB962C8B-B14F-4D97-AF65-F5344CB8AC3E}">
        <p14:creationId xmlns:p14="http://schemas.microsoft.com/office/powerpoint/2010/main" val="6162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t>Klik om het opmaakprofiel te bewerken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a:lvl1pPr>
          </a:lstStyle>
          <a:p>
            <a:pPr>
              <a:defRPr/>
            </a:pPr>
            <a:endParaRPr lang="nl-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a:lvl1pPr>
          </a:lstStyle>
          <a:p>
            <a:pPr>
              <a:defRPr/>
            </a:pPr>
            <a:endParaRPr lang="nl-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a:lvl1pPr>
          </a:lstStyle>
          <a:p>
            <a:pPr>
              <a:defRPr/>
            </a:pPr>
            <a:fld id="{3E2D90D8-03EA-4193-A026-B0057A39651C}"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10F0A-DC51-491F-9579-F2FC1F778B94}" type="datetimeFigureOut">
              <a:rPr lang="nl-NL" smtClean="0"/>
              <a:t>10-2-2024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A5C1B-3CFB-4012-A84A-0F2EF352EE7B}" type="slidenum">
              <a:rPr lang="nl-NL" smtClean="0"/>
              <a:t>‹nr.›</a:t>
            </a:fld>
            <a:endParaRPr lang="nl-NL"/>
          </a:p>
        </p:txBody>
      </p:sp>
    </p:spTree>
    <p:extLst>
      <p:ext uri="{BB962C8B-B14F-4D97-AF65-F5344CB8AC3E}">
        <p14:creationId xmlns:p14="http://schemas.microsoft.com/office/powerpoint/2010/main" val="26187336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8.1%20Computermodel%20twee%20sprinters.cma7"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Uitwerken%20elektriciteitspracticum.cma7"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odel%20energie%20stuiterende%20bal.cmr7"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Eerst%20variabelen%20neerzetten%20is%20overload.cma7"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0.png"/><Relationship Id="rId7" Type="http://schemas.openxmlformats.org/officeDocument/2006/relationships/image" Target="../media/image19.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0.png"/><Relationship Id="rId10" Type="http://schemas.openxmlformats.org/officeDocument/2006/relationships/image" Target="../media/image22.png"/><Relationship Id="rId4" Type="http://schemas.openxmlformats.org/officeDocument/2006/relationships/image" Target="../media/image160.png"/><Relationship Id="rId9"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hyperlink" Target="mailto:o.p.m.van.buuren@vu.n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O.Buuren@msa.nl"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Model_voor%20een_val_met_luchtweerstand.cma7"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6.jp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hyperlink" Target="Oostvaardersplassen%20model.cma7"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hyperlink" Target="Model%20energie%20stuiterende%20bal.cma7" TargetMode="External"/><Relationship Id="rId4" Type="http://schemas.openxmlformats.org/officeDocument/2006/relationships/image" Target="../media/image29.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odel%20voor%20schuifwrijvingskracht%20met%20animatie%20Engels.cma7"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o.p.m.van.buuren@vu.nl"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O.Buuren@msa.nl"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94C0D08-9C7F-4754-8B67-E4A956413E1D}"/>
              </a:ext>
            </a:extLst>
          </p:cNvPr>
          <p:cNvSpPr>
            <a:spLocks noGrp="1"/>
          </p:cNvSpPr>
          <p:nvPr>
            <p:ph idx="1"/>
          </p:nvPr>
        </p:nvSpPr>
        <p:spPr>
          <a:xfrm>
            <a:off x="251518" y="1673312"/>
            <a:ext cx="6696745" cy="4525963"/>
          </a:xfrm>
        </p:spPr>
        <p:txBody>
          <a:bodyPr/>
          <a:lstStyle/>
          <a:p>
            <a:pPr marL="0" indent="0">
              <a:buNone/>
            </a:pPr>
            <a:r>
              <a:rPr lang="nl-NL" i="1" dirty="0">
                <a:latin typeface="Times New Roman" panose="02020603050405020304" pitchFamily="18" charset="0"/>
                <a:cs typeface="Times New Roman" panose="02020603050405020304" pitchFamily="18" charset="0"/>
              </a:rPr>
              <a:t>m = 27,3 g</a:t>
            </a:r>
            <a:r>
              <a:rPr lang="nl-NL" dirty="0"/>
              <a:t>	</a:t>
            </a:r>
          </a:p>
          <a:p>
            <a:pPr marL="0" indent="0">
              <a:buNone/>
            </a:pPr>
            <a:r>
              <a:rPr lang="nl-NL" sz="800" dirty="0"/>
              <a:t>	</a:t>
            </a:r>
          </a:p>
          <a:p>
            <a:pPr marL="0" indent="0">
              <a:buNone/>
            </a:pPr>
            <a:r>
              <a:rPr lang="nl-NL" dirty="0"/>
              <a:t>	</a:t>
            </a:r>
            <a:r>
              <a:rPr lang="nl-NL" i="1" dirty="0">
                <a:latin typeface="Times New Roman" panose="02020603050405020304" pitchFamily="18" charset="0"/>
                <a:cs typeface="Times New Roman" panose="02020603050405020304" pitchFamily="18" charset="0"/>
              </a:rPr>
              <a:t>U = I·R </a:t>
            </a:r>
          </a:p>
          <a:p>
            <a:pPr marL="0" indent="0">
              <a:buNone/>
            </a:pPr>
            <a:r>
              <a:rPr lang="nl-NL" i="1" dirty="0">
                <a:latin typeface="Times New Roman" panose="02020603050405020304" pitchFamily="18" charset="0"/>
                <a:cs typeface="Times New Roman" panose="02020603050405020304" pitchFamily="18" charset="0"/>
                <a:sym typeface="Wingdings" panose="05000000000000000000" pitchFamily="2" charset="2"/>
              </a:rPr>
              <a:t>	2,3 = 0,25·R </a:t>
            </a:r>
          </a:p>
          <a:p>
            <a:pPr marL="0" indent="0">
              <a:buNone/>
            </a:pPr>
            <a:r>
              <a:rPr lang="nl-NL" i="1" dirty="0">
                <a:latin typeface="Times New Roman" panose="02020603050405020304" pitchFamily="18" charset="0"/>
                <a:cs typeface="Times New Roman" panose="02020603050405020304" pitchFamily="18" charset="0"/>
                <a:sym typeface="Wingdings" panose="05000000000000000000" pitchFamily="2" charset="2"/>
              </a:rPr>
              <a:t>	R = 49,2 </a:t>
            </a:r>
            <a:r>
              <a:rPr lang="el-GR" i="1" dirty="0">
                <a:latin typeface="Times New Roman" panose="02020603050405020304" pitchFamily="18" charset="0"/>
                <a:cs typeface="Times New Roman" panose="02020603050405020304" pitchFamily="18" charset="0"/>
                <a:sym typeface="Wingdings" panose="05000000000000000000" pitchFamily="2" charset="2"/>
              </a:rPr>
              <a:t>Ω</a:t>
            </a:r>
            <a:r>
              <a:rPr lang="nl-NL" i="1" dirty="0">
                <a:latin typeface="Times New Roman" panose="02020603050405020304" pitchFamily="18" charset="0"/>
                <a:cs typeface="Times New Roman" panose="02020603050405020304" pitchFamily="18" charset="0"/>
                <a:sym typeface="Wingdings" panose="05000000000000000000" pitchFamily="2" charset="2"/>
              </a:rPr>
              <a:t>	</a:t>
            </a:r>
            <a:r>
              <a:rPr lang="nl-NL" dirty="0">
                <a:latin typeface="Baskerville Old Face" panose="02020602080505020303" pitchFamily="18" charset="0"/>
                <a:cs typeface="Times New Roman" panose="02020603050405020304" pitchFamily="18" charset="0"/>
                <a:sym typeface="Wingdings" panose="05000000000000000000" pitchFamily="2" charset="2"/>
              </a:rPr>
              <a:t>100 = ½·9,81·</a:t>
            </a:r>
            <a:r>
              <a:rPr lang="nl-NL" i="1" dirty="0">
                <a:latin typeface="Baskerville Old Face" panose="02020602080505020303" pitchFamily="18" charset="0"/>
                <a:cs typeface="Times New Roman" panose="02020603050405020304" pitchFamily="18" charset="0"/>
                <a:sym typeface="Wingdings" panose="05000000000000000000" pitchFamily="2" charset="2"/>
              </a:rPr>
              <a:t>t</a:t>
            </a:r>
            <a:r>
              <a:rPr lang="nl-NL" baseline="30000" dirty="0">
                <a:latin typeface="Baskerville Old Face" panose="02020602080505020303" pitchFamily="18" charset="0"/>
                <a:cs typeface="Times New Roman" panose="02020603050405020304" pitchFamily="18" charset="0"/>
                <a:sym typeface="Wingdings" panose="05000000000000000000" pitchFamily="2" charset="2"/>
              </a:rPr>
              <a:t>2</a:t>
            </a:r>
            <a:endParaRPr lang="nl-NL" dirty="0">
              <a:latin typeface="Baskerville Old Face" panose="02020602080505020303" pitchFamily="18" charset="0"/>
              <a:cs typeface="Times New Roman" panose="02020603050405020304" pitchFamily="18" charset="0"/>
              <a:sym typeface="Wingdings" panose="05000000000000000000" pitchFamily="2" charset="2"/>
            </a:endParaRPr>
          </a:p>
          <a:p>
            <a:pPr marL="0" indent="0">
              <a:buNone/>
            </a:pPr>
            <a:endParaRPr lang="nl-NL" sz="1200" dirty="0">
              <a:latin typeface="Times New Roman" panose="02020603050405020304" pitchFamily="18" charset="0"/>
              <a:cs typeface="Times New Roman" panose="02020603050405020304" pitchFamily="18" charset="0"/>
              <a:sym typeface="Wingdings" panose="05000000000000000000" pitchFamily="2" charset="2"/>
            </a:endParaRPr>
          </a:p>
          <a:p>
            <a:pPr marL="0" indent="0">
              <a:buNone/>
            </a:pPr>
            <a:r>
              <a:rPr lang="nl-NL" sz="2400" dirty="0">
                <a:latin typeface="Times New Roman" panose="02020603050405020304" pitchFamily="18" charset="0"/>
                <a:cs typeface="Times New Roman" panose="02020603050405020304" pitchFamily="18" charset="0"/>
                <a:sym typeface="Wingdings" panose="05000000000000000000" pitchFamily="2" charset="2"/>
              </a:rPr>
              <a:t>E = </a:t>
            </a:r>
            <a:r>
              <a:rPr lang="nl-NL" sz="2400" dirty="0"/>
              <a:t>1,0079</a:t>
            </a:r>
            <a:r>
              <a:rPr lang="nl-NL" sz="2400" dirty="0">
                <a:latin typeface="Times New Roman" panose="02020603050405020304" pitchFamily="18" charset="0"/>
                <a:cs typeface="Times New Roman" panose="02020603050405020304" pitchFamily="18" charset="0"/>
                <a:sym typeface="Wingdings" panose="05000000000000000000" pitchFamily="2" charset="2"/>
              </a:rPr>
              <a:t>·1,66·10</a:t>
            </a:r>
            <a:r>
              <a:rPr lang="nl-NL" sz="2400" baseline="30000" dirty="0">
                <a:latin typeface="Times New Roman" panose="02020603050405020304" pitchFamily="18" charset="0"/>
                <a:cs typeface="Times New Roman" panose="02020603050405020304" pitchFamily="18" charset="0"/>
                <a:sym typeface="Wingdings" panose="05000000000000000000" pitchFamily="2" charset="2"/>
              </a:rPr>
              <a:t>-27</a:t>
            </a:r>
            <a:r>
              <a:rPr lang="nl-NL" sz="2400" dirty="0">
                <a:latin typeface="Times New Roman" panose="02020603050405020304" pitchFamily="18" charset="0"/>
                <a:cs typeface="Times New Roman" panose="02020603050405020304" pitchFamily="18" charset="0"/>
                <a:sym typeface="Wingdings" panose="05000000000000000000" pitchFamily="2" charset="2"/>
              </a:rPr>
              <a:t>·(2,998·10</a:t>
            </a:r>
            <a:r>
              <a:rPr lang="nl-NL" sz="2400" baseline="30000" dirty="0">
                <a:latin typeface="Times New Roman" panose="02020603050405020304" pitchFamily="18" charset="0"/>
                <a:cs typeface="Times New Roman" panose="02020603050405020304" pitchFamily="18" charset="0"/>
                <a:sym typeface="Wingdings" panose="05000000000000000000" pitchFamily="2" charset="2"/>
              </a:rPr>
              <a:t>8</a:t>
            </a:r>
            <a:r>
              <a:rPr lang="nl-NL" sz="2400" dirty="0">
                <a:latin typeface="Times New Roman" panose="02020603050405020304" pitchFamily="18" charset="0"/>
                <a:cs typeface="Times New Roman" panose="02020603050405020304" pitchFamily="18" charset="0"/>
                <a:sym typeface="Wingdings" panose="05000000000000000000" pitchFamily="2" charset="2"/>
              </a:rPr>
              <a:t>)</a:t>
            </a:r>
            <a:r>
              <a:rPr lang="nl-NL" sz="2400" baseline="40000" dirty="0">
                <a:latin typeface="Times New Roman" panose="02020603050405020304" pitchFamily="18" charset="0"/>
                <a:cs typeface="Times New Roman" panose="02020603050405020304" pitchFamily="18" charset="0"/>
                <a:sym typeface="Wingdings" panose="05000000000000000000" pitchFamily="2" charset="2"/>
              </a:rPr>
              <a:t>2</a:t>
            </a:r>
            <a:endParaRPr lang="nl-NL" sz="2400" dirty="0">
              <a:latin typeface="Times New Roman" panose="02020603050405020304" pitchFamily="18" charset="0"/>
              <a:cs typeface="Times New Roman" panose="02020603050405020304" pitchFamily="18" charset="0"/>
              <a:sym typeface="Wingdings" panose="05000000000000000000" pitchFamily="2" charset="2"/>
            </a:endParaRPr>
          </a:p>
          <a:p>
            <a:pPr marL="0" indent="0">
              <a:buNone/>
            </a:pPr>
            <a:endParaRPr lang="nl-NL" dirty="0"/>
          </a:p>
        </p:txBody>
      </p:sp>
      <p:pic>
        <p:nvPicPr>
          <p:cNvPr id="4" name="Afbeelding 3">
            <a:extLst>
              <a:ext uri="{FF2B5EF4-FFF2-40B4-BE49-F238E27FC236}">
                <a16:creationId xmlns:a16="http://schemas.microsoft.com/office/drawing/2014/main" id="{F7475007-38EE-4A5B-BE2F-559DD67AB899}"/>
              </a:ext>
            </a:extLst>
          </p:cNvPr>
          <p:cNvPicPr>
            <a:picLocks noChangeAspect="1"/>
          </p:cNvPicPr>
          <p:nvPr/>
        </p:nvPicPr>
        <p:blipFill>
          <a:blip r:embed="rId3"/>
          <a:stretch>
            <a:fillRect/>
          </a:stretch>
        </p:blipFill>
        <p:spPr>
          <a:xfrm rot="180000">
            <a:off x="1619095" y="643747"/>
            <a:ext cx="7085462" cy="1027499"/>
          </a:xfrm>
          <a:prstGeom prst="rect">
            <a:avLst/>
          </a:prstGeom>
        </p:spPr>
      </p:pic>
      <p:pic>
        <p:nvPicPr>
          <p:cNvPr id="5" name="Afbeelding 4">
            <a:extLst>
              <a:ext uri="{FF2B5EF4-FFF2-40B4-BE49-F238E27FC236}">
                <a16:creationId xmlns:a16="http://schemas.microsoft.com/office/drawing/2014/main" id="{DEAC4782-466B-46FB-855A-2569D7ABC913}"/>
              </a:ext>
            </a:extLst>
          </p:cNvPr>
          <p:cNvPicPr>
            <a:picLocks noChangeAspect="1"/>
          </p:cNvPicPr>
          <p:nvPr/>
        </p:nvPicPr>
        <p:blipFill>
          <a:blip r:embed="rId4"/>
          <a:stretch>
            <a:fillRect/>
          </a:stretch>
        </p:blipFill>
        <p:spPr>
          <a:xfrm rot="-780000">
            <a:off x="716043" y="4878304"/>
            <a:ext cx="8335389" cy="960689"/>
          </a:xfrm>
          <a:prstGeom prst="rect">
            <a:avLst/>
          </a:prstGeom>
        </p:spPr>
      </p:pic>
      <p:sp>
        <p:nvSpPr>
          <p:cNvPr id="6" name="Tekstvak 5">
            <a:extLst>
              <a:ext uri="{FF2B5EF4-FFF2-40B4-BE49-F238E27FC236}">
                <a16:creationId xmlns:a16="http://schemas.microsoft.com/office/drawing/2014/main" id="{35816F91-9115-4E37-80B4-3CC9B1B46985}"/>
              </a:ext>
            </a:extLst>
          </p:cNvPr>
          <p:cNvSpPr txBox="1"/>
          <p:nvPr/>
        </p:nvSpPr>
        <p:spPr>
          <a:xfrm>
            <a:off x="3851920" y="2420888"/>
            <a:ext cx="4904774" cy="701731"/>
          </a:xfrm>
          <a:prstGeom prst="rect">
            <a:avLst/>
          </a:prstGeom>
          <a:noFill/>
        </p:spPr>
        <p:txBody>
          <a:bodyPr wrap="square" rtlCol="0">
            <a:spAutoFit/>
          </a:bodyPr>
          <a:lstStyle/>
          <a:p>
            <a:pPr>
              <a:buNone/>
            </a:pPr>
            <a:r>
              <a:rPr lang="nl-NL" dirty="0"/>
              <a:t>E = </a:t>
            </a:r>
            <a:r>
              <a:rPr lang="nl-NL" u="sng" dirty="0"/>
              <a:t>6.626070150·10</a:t>
            </a:r>
            <a:r>
              <a:rPr lang="nl-NL" u="sng" baseline="30000" dirty="0"/>
              <a:t>−34</a:t>
            </a:r>
            <a:r>
              <a:rPr lang="nl-NL" u="sng" dirty="0"/>
              <a:t>·2,99792458</a:t>
            </a:r>
            <a:r>
              <a:rPr lang="nl-NL" u="sng" dirty="0">
                <a:latin typeface="Times New Roman" panose="02020603050405020304" pitchFamily="18" charset="0"/>
                <a:cs typeface="Times New Roman" panose="02020603050405020304" pitchFamily="18" charset="0"/>
                <a:sym typeface="Wingdings" panose="05000000000000000000" pitchFamily="2" charset="2"/>
              </a:rPr>
              <a:t>·10</a:t>
            </a:r>
            <a:r>
              <a:rPr lang="nl-NL" u="sng" baseline="30000" dirty="0">
                <a:latin typeface="Times New Roman" panose="02020603050405020304" pitchFamily="18" charset="0"/>
                <a:cs typeface="Times New Roman" panose="02020603050405020304" pitchFamily="18" charset="0"/>
                <a:sym typeface="Wingdings" panose="05000000000000000000" pitchFamily="2" charset="2"/>
              </a:rPr>
              <a:t>8</a:t>
            </a:r>
          </a:p>
          <a:p>
            <a:pPr>
              <a:buNone/>
            </a:pPr>
            <a:r>
              <a:rPr lang="nl-NL" baseline="30000" dirty="0">
                <a:latin typeface="Times New Roman" panose="02020603050405020304" pitchFamily="18" charset="0"/>
                <a:cs typeface="Times New Roman" panose="02020603050405020304" pitchFamily="18" charset="0"/>
                <a:sym typeface="Wingdings" panose="05000000000000000000" pitchFamily="2" charset="2"/>
              </a:rPr>
              <a:t>		</a:t>
            </a:r>
            <a:r>
              <a:rPr lang="nl-NL" dirty="0">
                <a:latin typeface="+mn-lt"/>
                <a:cs typeface="Times New Roman" panose="02020603050405020304" pitchFamily="18" charset="0"/>
                <a:sym typeface="Wingdings" panose="05000000000000000000" pitchFamily="2" charset="2"/>
              </a:rPr>
              <a:t>400·10</a:t>
            </a:r>
            <a:r>
              <a:rPr lang="nl-NL" baseline="30000" dirty="0">
                <a:latin typeface="+mn-lt"/>
                <a:cs typeface="Times New Roman" panose="02020603050405020304" pitchFamily="18" charset="0"/>
                <a:sym typeface="Wingdings" panose="05000000000000000000" pitchFamily="2" charset="2"/>
              </a:rPr>
              <a:t>-9</a:t>
            </a:r>
            <a:endParaRPr lang="nl-NL" dirty="0">
              <a:latin typeface="+mn-lt"/>
            </a:endParaRPr>
          </a:p>
        </p:txBody>
      </p:sp>
      <p:sp>
        <p:nvSpPr>
          <p:cNvPr id="7" name="Tekstvak 6">
            <a:extLst>
              <a:ext uri="{FF2B5EF4-FFF2-40B4-BE49-F238E27FC236}">
                <a16:creationId xmlns:a16="http://schemas.microsoft.com/office/drawing/2014/main" id="{4466F372-AAD5-4D80-8F01-97D7F4FE5221}"/>
              </a:ext>
            </a:extLst>
          </p:cNvPr>
          <p:cNvSpPr txBox="1"/>
          <p:nvPr/>
        </p:nvSpPr>
        <p:spPr>
          <a:xfrm>
            <a:off x="6588224" y="6074132"/>
            <a:ext cx="2452612" cy="523220"/>
          </a:xfrm>
          <a:prstGeom prst="rect">
            <a:avLst/>
          </a:prstGeom>
          <a:noFill/>
        </p:spPr>
        <p:txBody>
          <a:bodyPr wrap="square" rtlCol="0">
            <a:spAutoFit/>
          </a:bodyPr>
          <a:lstStyle/>
          <a:p>
            <a:pPr>
              <a:buNone/>
            </a:pPr>
            <a:r>
              <a:rPr lang="nl-NL" sz="2800" dirty="0"/>
              <a:t>1361 W m</a:t>
            </a:r>
            <a:r>
              <a:rPr lang="nl-NL" sz="2800" baseline="30000" dirty="0"/>
              <a:t>-2</a:t>
            </a:r>
            <a:endParaRPr lang="nl-NL" sz="2800" dirty="0"/>
          </a:p>
        </p:txBody>
      </p:sp>
    </p:spTree>
    <p:extLst>
      <p:ext uri="{BB962C8B-B14F-4D97-AF65-F5344CB8AC3E}">
        <p14:creationId xmlns:p14="http://schemas.microsoft.com/office/powerpoint/2010/main" val="551196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326C87-20EB-B70B-CFEC-599F672F0C14}"/>
              </a:ext>
            </a:extLst>
          </p:cNvPr>
          <p:cNvSpPr>
            <a:spLocks noGrp="1"/>
          </p:cNvSpPr>
          <p:nvPr>
            <p:ph type="title"/>
          </p:nvPr>
        </p:nvSpPr>
        <p:spPr/>
        <p:txBody>
          <a:bodyPr/>
          <a:lstStyle/>
          <a:p>
            <a:r>
              <a:rPr lang="nl-NL" dirty="0"/>
              <a:t>Opbouw</a:t>
            </a:r>
          </a:p>
        </p:txBody>
      </p:sp>
      <p:sp>
        <p:nvSpPr>
          <p:cNvPr id="3" name="Tijdelijke aanduiding voor inhoud 2">
            <a:extLst>
              <a:ext uri="{FF2B5EF4-FFF2-40B4-BE49-F238E27FC236}">
                <a16:creationId xmlns:a16="http://schemas.microsoft.com/office/drawing/2014/main" id="{3C74C130-C0DF-6FE6-8246-14926EC3260C}"/>
              </a:ext>
            </a:extLst>
          </p:cNvPr>
          <p:cNvSpPr>
            <a:spLocks noGrp="1"/>
          </p:cNvSpPr>
          <p:nvPr>
            <p:ph idx="1"/>
          </p:nvPr>
        </p:nvSpPr>
        <p:spPr/>
        <p:txBody>
          <a:bodyPr/>
          <a:lstStyle/>
          <a:p>
            <a:pPr marL="0" indent="0" eaLnBrk="1" hangingPunct="1">
              <a:lnSpc>
                <a:spcPct val="90000"/>
              </a:lnSpc>
              <a:buNone/>
            </a:pPr>
            <a:r>
              <a:rPr lang="nl-NL" dirty="0"/>
              <a:t>- </a:t>
            </a:r>
            <a:r>
              <a:rPr lang="nl-NL" sz="3200" dirty="0"/>
              <a:t>Basis aanleren in de onderbouw</a:t>
            </a:r>
          </a:p>
          <a:p>
            <a:pPr marL="0" indent="0" eaLnBrk="1" hangingPunct="1">
              <a:lnSpc>
                <a:spcPct val="90000"/>
              </a:lnSpc>
              <a:buNone/>
            </a:pPr>
            <a:r>
              <a:rPr lang="nl-NL" sz="3200" dirty="0"/>
              <a:t>- Stap naar grotere complexiteit in 4VH</a:t>
            </a:r>
          </a:p>
          <a:p>
            <a:pPr marL="0" indent="0" eaLnBrk="1" hangingPunct="1">
              <a:lnSpc>
                <a:spcPct val="90000"/>
              </a:lnSpc>
              <a:buNone/>
            </a:pPr>
            <a:r>
              <a:rPr lang="nl-NL" sz="3200" dirty="0"/>
              <a:t>- Zelf onderzoeken en leren met modellen in 5</a:t>
            </a:r>
            <a:r>
              <a:rPr lang="nl-NL" sz="3200" baseline="30000" dirty="0"/>
              <a:t>e</a:t>
            </a:r>
            <a:r>
              <a:rPr lang="nl-NL" sz="3200" dirty="0"/>
              <a:t> en 6</a:t>
            </a:r>
            <a:r>
              <a:rPr lang="nl-NL" sz="3200" baseline="30000" dirty="0"/>
              <a:t>e</a:t>
            </a:r>
            <a:endParaRPr lang="nl-NL" sz="3200" dirty="0"/>
          </a:p>
          <a:p>
            <a:endParaRPr lang="nl-NL" dirty="0"/>
          </a:p>
        </p:txBody>
      </p:sp>
    </p:spTree>
    <p:extLst>
      <p:ext uri="{BB962C8B-B14F-4D97-AF65-F5344CB8AC3E}">
        <p14:creationId xmlns:p14="http://schemas.microsoft.com/office/powerpoint/2010/main" val="269070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352EDB-AF29-C5FB-ED8A-C211B68F227D}"/>
              </a:ext>
            </a:extLst>
          </p:cNvPr>
          <p:cNvSpPr>
            <a:spLocks noGrp="1"/>
          </p:cNvSpPr>
          <p:nvPr>
            <p:ph type="title"/>
          </p:nvPr>
        </p:nvSpPr>
        <p:spPr/>
        <p:txBody>
          <a:bodyPr/>
          <a:lstStyle/>
          <a:p>
            <a:r>
              <a:rPr lang="nl-NL" dirty="0"/>
              <a:t>Samenhangende deel-leerlijnen in onderbouw</a:t>
            </a:r>
          </a:p>
        </p:txBody>
      </p:sp>
      <p:sp>
        <p:nvSpPr>
          <p:cNvPr id="3" name="Tijdelijke aanduiding voor inhoud 2">
            <a:extLst>
              <a:ext uri="{FF2B5EF4-FFF2-40B4-BE49-F238E27FC236}">
                <a16:creationId xmlns:a16="http://schemas.microsoft.com/office/drawing/2014/main" id="{417CEF3B-ADBF-41B6-95F2-FCD2268CE281}"/>
              </a:ext>
            </a:extLst>
          </p:cNvPr>
          <p:cNvSpPr>
            <a:spLocks noGrp="1"/>
          </p:cNvSpPr>
          <p:nvPr>
            <p:ph idx="1"/>
          </p:nvPr>
        </p:nvSpPr>
        <p:spPr/>
        <p:txBody>
          <a:bodyPr/>
          <a:lstStyle/>
          <a:p>
            <a:pPr marL="0" indent="0">
              <a:buNone/>
            </a:pPr>
            <a:r>
              <a:rPr lang="nl-NL" dirty="0"/>
              <a:t>- basis natuurkunde*</a:t>
            </a:r>
          </a:p>
          <a:p>
            <a:pPr marL="0" indent="0">
              <a:buNone/>
            </a:pPr>
            <a:r>
              <a:rPr lang="nl-NL" dirty="0">
                <a:hlinkClick r:id="rId3" action="ppaction://hlinkfile"/>
              </a:rPr>
              <a:t>- leren omgaan met software: in stapjes</a:t>
            </a:r>
          </a:p>
          <a:p>
            <a:pPr marL="0" indent="0">
              <a:buNone/>
            </a:pPr>
            <a:r>
              <a:rPr lang="nl-NL" dirty="0">
                <a:hlinkClick r:id="rId3" action="ppaction://hlinkfile"/>
              </a:rPr>
              <a:t>- grafieken interpreteren</a:t>
            </a:r>
            <a:endParaRPr lang="nl-NL" dirty="0"/>
          </a:p>
          <a:p>
            <a:pPr marL="0" indent="0">
              <a:buNone/>
            </a:pPr>
            <a:r>
              <a:rPr lang="nl-NL" dirty="0">
                <a:hlinkClick r:id="rId4" action="ppaction://hlinkfile"/>
              </a:rPr>
              <a:t>- formule- en </a:t>
            </a:r>
            <a:r>
              <a:rPr lang="nl-NL" dirty="0" err="1">
                <a:hlinkClick r:id="rId4" action="ppaction://hlinkfile"/>
              </a:rPr>
              <a:t>variabelebegrip</a:t>
            </a:r>
            <a:r>
              <a:rPr lang="nl-NL" dirty="0">
                <a:hlinkClick r:id="rId4" action="ppaction://hlinkfile"/>
              </a:rPr>
              <a:t>, omgaan met (basis)formules, ICT analyse metingen</a:t>
            </a:r>
            <a:endParaRPr lang="nl-NL" dirty="0"/>
          </a:p>
          <a:p>
            <a:pPr marL="0" indent="0">
              <a:buNone/>
            </a:pPr>
            <a:r>
              <a:rPr lang="nl-NL" dirty="0"/>
              <a:t>- modelleertaal begrijpen</a:t>
            </a:r>
          </a:p>
          <a:p>
            <a:pPr marL="0" indent="0">
              <a:buNone/>
            </a:pPr>
            <a:r>
              <a:rPr lang="nl-NL" dirty="0"/>
              <a:t>- leren evalueren, enig modelbegrip</a:t>
            </a:r>
          </a:p>
          <a:p>
            <a:pPr marL="0" indent="0">
              <a:buNone/>
            </a:pPr>
            <a:r>
              <a:rPr lang="nl-NL" dirty="0">
                <a:sym typeface="Wingdings" panose="05000000000000000000" pitchFamily="2" charset="2"/>
              </a:rPr>
              <a:t></a:t>
            </a:r>
            <a:r>
              <a:rPr lang="nl-NL" dirty="0"/>
              <a:t> modelleren in combinatie experimenteren </a:t>
            </a:r>
          </a:p>
          <a:p>
            <a:pPr marL="0" indent="0">
              <a:buNone/>
            </a:pPr>
            <a:endParaRPr lang="nl-NL" dirty="0"/>
          </a:p>
        </p:txBody>
      </p:sp>
    </p:spTree>
    <p:extLst>
      <p:ext uri="{BB962C8B-B14F-4D97-AF65-F5344CB8AC3E}">
        <p14:creationId xmlns:p14="http://schemas.microsoft.com/office/powerpoint/2010/main" val="32176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C4221-6CFA-49C4-B1CD-65890835EBF3}"/>
              </a:ext>
            </a:extLst>
          </p:cNvPr>
          <p:cNvSpPr>
            <a:spLocks noGrp="1"/>
          </p:cNvSpPr>
          <p:nvPr>
            <p:ph type="title"/>
          </p:nvPr>
        </p:nvSpPr>
        <p:spPr>
          <a:xfrm>
            <a:off x="457200" y="274638"/>
            <a:ext cx="8229600" cy="706090"/>
          </a:xfrm>
        </p:spPr>
        <p:txBody>
          <a:bodyPr/>
          <a:lstStyle/>
          <a:p>
            <a:r>
              <a:rPr lang="nl-NL" dirty="0"/>
              <a:t>Grafisch of </a:t>
            </a:r>
            <a:r>
              <a:rPr lang="nl-NL" dirty="0" err="1"/>
              <a:t>textueel</a:t>
            </a:r>
            <a:r>
              <a:rPr lang="nl-NL" dirty="0"/>
              <a:t>?</a:t>
            </a:r>
          </a:p>
        </p:txBody>
      </p:sp>
      <p:sp>
        <p:nvSpPr>
          <p:cNvPr id="3" name="Tijdelijke aanduiding voor inhoud 2">
            <a:extLst>
              <a:ext uri="{FF2B5EF4-FFF2-40B4-BE49-F238E27FC236}">
                <a16:creationId xmlns:a16="http://schemas.microsoft.com/office/drawing/2014/main" id="{AFAF8A76-10BD-44EA-BAEF-E3445A003093}"/>
              </a:ext>
            </a:extLst>
          </p:cNvPr>
          <p:cNvSpPr>
            <a:spLocks noGrp="1"/>
          </p:cNvSpPr>
          <p:nvPr>
            <p:ph idx="1"/>
          </p:nvPr>
        </p:nvSpPr>
        <p:spPr>
          <a:xfrm>
            <a:off x="179512" y="1196752"/>
            <a:ext cx="8784976" cy="4929411"/>
          </a:xfrm>
        </p:spPr>
        <p:txBody>
          <a:bodyPr/>
          <a:lstStyle/>
          <a:p>
            <a:pPr marL="0" indent="0">
              <a:buNone/>
            </a:pPr>
            <a:r>
              <a:rPr lang="nl-NL" b="1" dirty="0"/>
              <a:t>Tekstueel</a:t>
            </a:r>
            <a:r>
              <a:rPr lang="nl-NL" dirty="0"/>
              <a:t>: </a:t>
            </a:r>
          </a:p>
          <a:p>
            <a:pPr>
              <a:buFontTx/>
              <a:buChar char="-"/>
            </a:pPr>
            <a:r>
              <a:rPr lang="nl-NL" dirty="0"/>
              <a:t>Natuurkundigen zijn dit gewend</a:t>
            </a:r>
          </a:p>
          <a:p>
            <a:pPr>
              <a:buFontTx/>
              <a:buChar char="-"/>
            </a:pPr>
            <a:r>
              <a:rPr lang="nl-NL" dirty="0"/>
              <a:t>Alle détails zijn zichtbaar</a:t>
            </a:r>
          </a:p>
          <a:p>
            <a:pPr>
              <a:buFontTx/>
              <a:buChar char="-"/>
            </a:pPr>
            <a:r>
              <a:rPr lang="nl-NL" dirty="0"/>
              <a:t>Iets meer ruimte voor speciale constructies</a:t>
            </a:r>
          </a:p>
          <a:p>
            <a:pPr>
              <a:buFontTx/>
              <a:buChar char="-"/>
            </a:pPr>
            <a:r>
              <a:rPr lang="nl-NL" dirty="0"/>
              <a:t>Slimme algoritmen? </a:t>
            </a:r>
            <a:r>
              <a:rPr lang="nl-NL" dirty="0">
                <a:sym typeface="Wingdings" panose="05000000000000000000" pitchFamily="2" charset="2"/>
              </a:rPr>
              <a:t> Niet of nauwelijks te doen</a:t>
            </a:r>
          </a:p>
          <a:p>
            <a:pPr>
              <a:buFontTx/>
              <a:buChar char="-"/>
            </a:pPr>
            <a:r>
              <a:rPr lang="nl-NL" dirty="0">
                <a:sym typeface="Wingdings" panose="05000000000000000000" pitchFamily="2" charset="2"/>
              </a:rPr>
              <a:t>Fouten lastig op te sporen</a:t>
            </a:r>
          </a:p>
          <a:p>
            <a:pPr>
              <a:buFontTx/>
              <a:buChar char="-"/>
            </a:pPr>
            <a:r>
              <a:rPr lang="nl-NL" dirty="0">
                <a:sym typeface="Wingdings" panose="05000000000000000000" pitchFamily="2" charset="2"/>
              </a:rPr>
              <a:t>Weinig zicht op de natuurkundige</a:t>
            </a:r>
            <a:br>
              <a:rPr lang="nl-NL" dirty="0">
                <a:sym typeface="Wingdings" panose="05000000000000000000" pitchFamily="2" charset="2"/>
              </a:rPr>
            </a:br>
            <a:r>
              <a:rPr lang="nl-NL" dirty="0">
                <a:sym typeface="Wingdings" panose="05000000000000000000" pitchFamily="2" charset="2"/>
              </a:rPr>
              <a:t>structuur</a:t>
            </a:r>
          </a:p>
          <a:p>
            <a:pPr marL="0" indent="0">
              <a:buNone/>
            </a:pPr>
            <a:r>
              <a:rPr lang="nl-NL" dirty="0">
                <a:sym typeface="Wingdings" panose="05000000000000000000" pitchFamily="2" charset="2"/>
              </a:rPr>
              <a:t> Vrij hoge cognitieve belasting</a:t>
            </a:r>
            <a:endParaRPr lang="nl-NL" dirty="0"/>
          </a:p>
        </p:txBody>
      </p:sp>
      <p:pic>
        <p:nvPicPr>
          <p:cNvPr id="5" name="Afbeelding 4">
            <a:extLst>
              <a:ext uri="{FF2B5EF4-FFF2-40B4-BE49-F238E27FC236}">
                <a16:creationId xmlns:a16="http://schemas.microsoft.com/office/drawing/2014/main" id="{781FCB6D-44D1-4C91-9D3F-64F2003C49D4}"/>
              </a:ext>
            </a:extLst>
          </p:cNvPr>
          <p:cNvPicPr>
            <a:picLocks noChangeAspect="1"/>
          </p:cNvPicPr>
          <p:nvPr/>
        </p:nvPicPr>
        <p:blipFill>
          <a:blip r:embed="rId3"/>
          <a:stretch>
            <a:fillRect/>
          </a:stretch>
        </p:blipFill>
        <p:spPr>
          <a:xfrm>
            <a:off x="7405464" y="5133310"/>
            <a:ext cx="1738536" cy="1738536"/>
          </a:xfrm>
          <a:prstGeom prst="rect">
            <a:avLst/>
          </a:prstGeom>
        </p:spPr>
      </p:pic>
    </p:spTree>
    <p:extLst>
      <p:ext uri="{BB962C8B-B14F-4D97-AF65-F5344CB8AC3E}">
        <p14:creationId xmlns:p14="http://schemas.microsoft.com/office/powerpoint/2010/main" val="723792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C4221-6CFA-49C4-B1CD-65890835EBF3}"/>
              </a:ext>
            </a:extLst>
          </p:cNvPr>
          <p:cNvSpPr>
            <a:spLocks noGrp="1"/>
          </p:cNvSpPr>
          <p:nvPr>
            <p:ph type="title"/>
          </p:nvPr>
        </p:nvSpPr>
        <p:spPr>
          <a:xfrm>
            <a:off x="457200" y="0"/>
            <a:ext cx="8229600" cy="908720"/>
          </a:xfrm>
        </p:spPr>
        <p:txBody>
          <a:bodyPr/>
          <a:lstStyle/>
          <a:p>
            <a:r>
              <a:rPr lang="nl-NL" dirty="0"/>
              <a:t>Grafisch of </a:t>
            </a:r>
            <a:r>
              <a:rPr lang="nl-NL" dirty="0" err="1"/>
              <a:t>textueel</a:t>
            </a:r>
            <a:r>
              <a:rPr lang="nl-NL" dirty="0"/>
              <a:t>?</a:t>
            </a:r>
          </a:p>
        </p:txBody>
      </p:sp>
      <p:sp>
        <p:nvSpPr>
          <p:cNvPr id="3" name="Tijdelijke aanduiding voor inhoud 2">
            <a:extLst>
              <a:ext uri="{FF2B5EF4-FFF2-40B4-BE49-F238E27FC236}">
                <a16:creationId xmlns:a16="http://schemas.microsoft.com/office/drawing/2014/main" id="{AFAF8A76-10BD-44EA-BAEF-E3445A003093}"/>
              </a:ext>
            </a:extLst>
          </p:cNvPr>
          <p:cNvSpPr>
            <a:spLocks noGrp="1"/>
          </p:cNvSpPr>
          <p:nvPr>
            <p:ph idx="1"/>
          </p:nvPr>
        </p:nvSpPr>
        <p:spPr>
          <a:xfrm>
            <a:off x="179512" y="1052736"/>
            <a:ext cx="8964488" cy="5530626"/>
          </a:xfrm>
        </p:spPr>
        <p:txBody>
          <a:bodyPr/>
          <a:lstStyle/>
          <a:p>
            <a:pPr marL="0" indent="0">
              <a:buNone/>
            </a:pPr>
            <a:r>
              <a:rPr lang="nl-NL" dirty="0"/>
              <a:t>Grafisch: </a:t>
            </a:r>
          </a:p>
          <a:p>
            <a:pPr>
              <a:buFontTx/>
              <a:buChar char="-"/>
            </a:pPr>
            <a:r>
              <a:rPr lang="nl-NL" dirty="0"/>
              <a:t>In 1961 ontworpen om modellen uit te leggen aan mensen met weinig wiskundige kennis</a:t>
            </a:r>
          </a:p>
          <a:p>
            <a:pPr>
              <a:buFontTx/>
              <a:buChar char="-"/>
            </a:pPr>
            <a:r>
              <a:rPr lang="nl-NL" dirty="0"/>
              <a:t>Hoofdstructuur model snel duidelijk en</a:t>
            </a:r>
          </a:p>
          <a:p>
            <a:pPr>
              <a:buFontTx/>
              <a:buChar char="-"/>
            </a:pPr>
            <a:r>
              <a:rPr lang="nl-NL" dirty="0"/>
              <a:t>détails zijn meer verborgen </a:t>
            </a:r>
          </a:p>
          <a:p>
            <a:pPr marL="0" indent="0">
              <a:buNone/>
            </a:pPr>
            <a:r>
              <a:rPr lang="nl-NL" dirty="0">
                <a:sym typeface="Wingdings" panose="05000000000000000000" pitchFamily="2" charset="2"/>
                <a:hlinkClick r:id="rId3" action="ppaction://hlinkfile"/>
              </a:rPr>
              <a:t> cognitieve belasting beperkt door </a:t>
            </a:r>
            <a:r>
              <a:rPr lang="nl-NL" dirty="0" err="1">
                <a:sym typeface="Wingdings" panose="05000000000000000000" pitchFamily="2" charset="2"/>
                <a:hlinkClick r:id="rId3" action="ppaction://hlinkfile"/>
              </a:rPr>
              <a:t>chunking</a:t>
            </a:r>
            <a:endParaRPr lang="nl-NL" dirty="0">
              <a:sym typeface="Wingdings" panose="05000000000000000000" pitchFamily="2" charset="2"/>
              <a:hlinkClick r:id="rId3" action="ppaction://hlinkfile"/>
            </a:endParaRPr>
          </a:p>
          <a:p>
            <a:pPr>
              <a:buFontTx/>
              <a:buChar char="-"/>
            </a:pPr>
            <a:r>
              <a:rPr lang="nl-NL" dirty="0">
                <a:hlinkClick r:id="rId3" action="ppaction://hlinkfile"/>
              </a:rPr>
              <a:t>Slimme integratie-algoritmen bruikbaar zonder wezenlijke aanpassingen</a:t>
            </a:r>
            <a:endParaRPr lang="nl-NL" dirty="0"/>
          </a:p>
          <a:p>
            <a:pPr>
              <a:buFontTx/>
              <a:buChar char="-"/>
            </a:pPr>
            <a:r>
              <a:rPr lang="nl-NL" dirty="0"/>
              <a:t>Grafische taal moet geleerd worden</a:t>
            </a:r>
          </a:p>
          <a:p>
            <a:pPr>
              <a:buFontTx/>
              <a:buChar char="-"/>
            </a:pPr>
            <a:r>
              <a:rPr lang="nl-NL" dirty="0"/>
              <a:t>Grafisch modelleren is gemakkelijker</a:t>
            </a:r>
          </a:p>
        </p:txBody>
      </p:sp>
    </p:spTree>
    <p:extLst>
      <p:ext uri="{BB962C8B-B14F-4D97-AF65-F5344CB8AC3E}">
        <p14:creationId xmlns:p14="http://schemas.microsoft.com/office/powerpoint/2010/main" val="3479124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13F758-1654-4CAD-A04C-543F139FF71D}"/>
              </a:ext>
            </a:extLst>
          </p:cNvPr>
          <p:cNvSpPr>
            <a:spLocks noGrp="1"/>
          </p:cNvSpPr>
          <p:nvPr>
            <p:ph type="title"/>
          </p:nvPr>
        </p:nvSpPr>
        <p:spPr/>
        <p:txBody>
          <a:bodyPr/>
          <a:lstStyle/>
          <a:p>
            <a:r>
              <a:rPr lang="nl-NL" dirty="0"/>
              <a:t>Waarom grafisch modelleren?</a:t>
            </a:r>
          </a:p>
        </p:txBody>
      </p:sp>
      <p:sp>
        <p:nvSpPr>
          <p:cNvPr id="4" name="Tijdelijke aanduiding voor inhoud 2">
            <a:extLst>
              <a:ext uri="{FF2B5EF4-FFF2-40B4-BE49-F238E27FC236}">
                <a16:creationId xmlns:a16="http://schemas.microsoft.com/office/drawing/2014/main" id="{D619651B-1DC7-4F3D-87ED-469612647823}"/>
              </a:ext>
            </a:extLst>
          </p:cNvPr>
          <p:cNvSpPr>
            <a:spLocks noGrp="1"/>
          </p:cNvSpPr>
          <p:nvPr>
            <p:ph idx="1"/>
          </p:nvPr>
        </p:nvSpPr>
        <p:spPr>
          <a:xfrm>
            <a:off x="457200" y="1600200"/>
            <a:ext cx="8229600" cy="4525963"/>
          </a:xfrm>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3200" b="0" i="0" u="none" strike="noStrike" cap="none" normalizeH="0" baseline="0" dirty="0">
                <a:ln>
                  <a:noFill/>
                </a:ln>
                <a:solidFill>
                  <a:schemeClr val="tx1"/>
                </a:solidFill>
                <a:effectLst/>
                <a:latin typeface="Arial" panose="020B0604020202020204" pitchFamily="34" charset="0"/>
              </a:rPr>
              <a:t>Reactie lln. 6V (</a:t>
            </a:r>
            <a:r>
              <a:rPr lang="nl-NL" altLang="nl-NL" dirty="0">
                <a:latin typeface="Arial" panose="020B0604020202020204" pitchFamily="34" charset="0"/>
              </a:rPr>
              <a:t>recent</a:t>
            </a:r>
            <a:r>
              <a:rPr kumimoji="0" lang="nl-NL" altLang="nl-NL" sz="32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3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3200" b="0" i="0" u="none" strike="noStrike" cap="none" normalizeH="0" baseline="0" dirty="0">
                <a:ln>
                  <a:noFill/>
                </a:ln>
                <a:solidFill>
                  <a:schemeClr val="tx1"/>
                </a:solidFill>
                <a:effectLst/>
                <a:latin typeface="Arial" panose="020B0604020202020204" pitchFamily="34" charset="0"/>
              </a:rPr>
              <a:t>“Ik vind grafisch modelleren makkelijker en </a:t>
            </a:r>
            <a:r>
              <a:rPr kumimoji="0" lang="nl-NL" altLang="nl-NL" sz="3200" b="0" i="0" u="none" strike="noStrike" cap="none" normalizeH="0" baseline="0" dirty="0">
                <a:ln>
                  <a:noFill/>
                </a:ln>
                <a:solidFill>
                  <a:srgbClr val="FF0000"/>
                </a:solidFill>
                <a:effectLst/>
                <a:latin typeface="Arial" panose="020B0604020202020204" pitchFamily="34" charset="0"/>
              </a:rPr>
              <a:t>overzichtelijker</a:t>
            </a:r>
            <a:r>
              <a:rPr kumimoji="0" lang="nl-NL" altLang="nl-NL" sz="3200" b="0" i="0" u="none" strike="noStrike" cap="none" normalizeH="0" baseline="0" dirty="0">
                <a:ln>
                  <a:noFill/>
                </a:ln>
                <a:solidFill>
                  <a:schemeClr val="tx1"/>
                </a:solidFill>
                <a:effectLst/>
                <a:latin typeface="Arial" panose="020B0604020202020204" pitchFamily="34" charset="0"/>
              </a:rPr>
              <a:t> dan tekstueel modelleren. </a:t>
            </a:r>
          </a:p>
          <a:p>
            <a:pPr marL="0" marR="0" lvl="0" indent="0" algn="l" defTabSz="914400" rtl="0" eaLnBrk="0" fontAlgn="base" latinLnBrk="0" hangingPunct="0">
              <a:lnSpc>
                <a:spcPct val="100000"/>
              </a:lnSpc>
              <a:spcBef>
                <a:spcPct val="0"/>
              </a:spcBef>
              <a:spcAft>
                <a:spcPct val="0"/>
              </a:spcAft>
              <a:buClrTx/>
              <a:buSzTx/>
              <a:buFontTx/>
              <a:buNone/>
              <a:tabLst/>
            </a:pPr>
            <a:endParaRPr lang="nl-NL" altLang="nl-NL"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3200" b="0" i="0" u="none" strike="noStrike" cap="none" normalizeH="0" baseline="0" dirty="0">
                <a:ln>
                  <a:noFill/>
                </a:ln>
                <a:solidFill>
                  <a:schemeClr val="tx1"/>
                </a:solidFill>
                <a:effectLst/>
                <a:latin typeface="Arial" panose="020B0604020202020204" pitchFamily="34" charset="0"/>
              </a:rPr>
              <a:t>Door de relatiepijlen valt de samenhang tussen formules en constanten niet weg in een soort muur van tekst waar uiteindelijk geen touw meer aan vast te knopen is.” </a:t>
            </a:r>
          </a:p>
          <a:p>
            <a:endParaRPr lang="nl-NL" dirty="0"/>
          </a:p>
        </p:txBody>
      </p:sp>
    </p:spTree>
    <p:extLst>
      <p:ext uri="{BB962C8B-B14F-4D97-AF65-F5344CB8AC3E}">
        <p14:creationId xmlns:p14="http://schemas.microsoft.com/office/powerpoint/2010/main" val="1199392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881497-4DE6-4961-A8DA-A3E69D0A2272}"/>
              </a:ext>
            </a:extLst>
          </p:cNvPr>
          <p:cNvSpPr>
            <a:spLocks noGrp="1"/>
          </p:cNvSpPr>
          <p:nvPr>
            <p:ph type="title"/>
          </p:nvPr>
        </p:nvSpPr>
        <p:spPr>
          <a:xfrm>
            <a:off x="457200" y="274638"/>
            <a:ext cx="8229600" cy="922114"/>
          </a:xfrm>
        </p:spPr>
        <p:txBody>
          <a:bodyPr/>
          <a:lstStyle/>
          <a:p>
            <a:r>
              <a:rPr lang="nl-NL" dirty="0"/>
              <a:t>Voorbeeld: </a:t>
            </a:r>
            <a:br>
              <a:rPr lang="nl-NL" dirty="0"/>
            </a:br>
            <a:r>
              <a:rPr lang="nl-NL" dirty="0"/>
              <a:t>temperatuur </a:t>
            </a:r>
            <a:r>
              <a:rPr lang="nl-NL" dirty="0" err="1"/>
              <a:t>aardopppervlak</a:t>
            </a:r>
            <a:endParaRPr lang="nl-NL" dirty="0"/>
          </a:p>
        </p:txBody>
      </p:sp>
      <p:pic>
        <p:nvPicPr>
          <p:cNvPr id="4" name="Tijdelijke aanduiding voor inhoud 3">
            <a:extLst>
              <a:ext uri="{FF2B5EF4-FFF2-40B4-BE49-F238E27FC236}">
                <a16:creationId xmlns:a16="http://schemas.microsoft.com/office/drawing/2014/main" id="{1A756CCE-4B65-4EFB-8BFB-664161703EE9}"/>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r="3711" b="8307"/>
          <a:stretch>
            <a:fillRect/>
          </a:stretch>
        </p:blipFill>
        <p:spPr bwMode="auto">
          <a:xfrm>
            <a:off x="1115616" y="1591260"/>
            <a:ext cx="6912768" cy="520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9565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44016"/>
            <a:ext cx="9144000" cy="980728"/>
          </a:xfrm>
        </p:spPr>
        <p:txBody>
          <a:bodyPr/>
          <a:lstStyle/>
          <a:p>
            <a:pPr algn="l" eaLnBrk="1" hangingPunct="1"/>
            <a:r>
              <a:rPr lang="nl-NL" dirty="0"/>
              <a:t>Grafische modellen ↔ formules</a:t>
            </a:r>
          </a:p>
        </p:txBody>
      </p:sp>
      <p:sp>
        <p:nvSpPr>
          <p:cNvPr id="5123" name="Rectangle 3"/>
          <p:cNvSpPr>
            <a:spLocks noGrp="1" noChangeArrowheads="1"/>
          </p:cNvSpPr>
          <p:nvPr>
            <p:ph type="body" idx="1"/>
          </p:nvPr>
        </p:nvSpPr>
        <p:spPr>
          <a:xfrm>
            <a:off x="0" y="1628775"/>
            <a:ext cx="3709813" cy="4741962"/>
          </a:xfrm>
        </p:spPr>
        <p:txBody>
          <a:bodyPr/>
          <a:lstStyle/>
          <a:p>
            <a:pPr eaLnBrk="1" hangingPunct="1"/>
            <a:r>
              <a:rPr lang="nl-NL" sz="2800" b="1" dirty="0" err="1"/>
              <a:t>Differentie-vergelijking</a:t>
            </a:r>
            <a:r>
              <a:rPr lang="nl-NL" sz="2800" dirty="0"/>
              <a:t> </a:t>
            </a:r>
            <a:r>
              <a:rPr lang="nl-NL" sz="2000" dirty="0"/>
              <a:t>= </a:t>
            </a:r>
            <a:r>
              <a:rPr lang="nl-NL" sz="2400" dirty="0"/>
              <a:t>‘</a:t>
            </a:r>
            <a:r>
              <a:rPr lang="nl-NL" sz="2400" dirty="0" err="1"/>
              <a:t>Stock+flow</a:t>
            </a:r>
            <a:r>
              <a:rPr lang="nl-NL" sz="2400" dirty="0"/>
              <a:t>(s)’</a:t>
            </a:r>
          </a:p>
          <a:p>
            <a:pPr eaLnBrk="1" hangingPunct="1"/>
            <a:r>
              <a:rPr lang="nl-NL" sz="2400" dirty="0"/>
              <a:t>Invullen:</a:t>
            </a:r>
          </a:p>
          <a:p>
            <a:pPr eaLnBrk="1" hangingPunct="1">
              <a:buFont typeface="Arial" charset="0"/>
              <a:buChar char="−"/>
            </a:pPr>
            <a:r>
              <a:rPr lang="nl-NL" sz="2400" dirty="0"/>
              <a:t>Beginwaarde stock</a:t>
            </a:r>
          </a:p>
          <a:p>
            <a:pPr eaLnBrk="1" hangingPunct="1">
              <a:buFont typeface="Arial" charset="0"/>
              <a:buChar char="−"/>
            </a:pPr>
            <a:r>
              <a:rPr lang="nl-NL" sz="2400" dirty="0"/>
              <a:t>‘Definitie flow’:</a:t>
            </a:r>
          </a:p>
          <a:p>
            <a:pPr eaLnBrk="1" hangingPunct="1"/>
            <a:r>
              <a:rPr lang="nl-NL" sz="2800" b="1" dirty="0"/>
              <a:t>Directe relaties</a:t>
            </a:r>
          </a:p>
          <a:p>
            <a:pPr eaLnBrk="1" hangingPunct="1">
              <a:buFont typeface="Arial" charset="0"/>
              <a:buChar char="−"/>
            </a:pPr>
            <a:r>
              <a:rPr lang="nl-NL" sz="2400" dirty="0"/>
              <a:t>Zelf in model invullen!</a:t>
            </a:r>
          </a:p>
          <a:p>
            <a:pPr eaLnBrk="1" hangingPunct="1">
              <a:buFont typeface="Arial" charset="0"/>
              <a:buChar char="−"/>
            </a:pPr>
            <a:r>
              <a:rPr lang="nl-NL" sz="2400" dirty="0"/>
              <a:t>Relatiepijlen</a:t>
            </a:r>
          </a:p>
        </p:txBody>
      </p:sp>
      <p:grpSp>
        <p:nvGrpSpPr>
          <p:cNvPr id="3" name="Groep 2">
            <a:extLst>
              <a:ext uri="{FF2B5EF4-FFF2-40B4-BE49-F238E27FC236}">
                <a16:creationId xmlns:a16="http://schemas.microsoft.com/office/drawing/2014/main" id="{138B0969-F3B6-3144-CB17-CBE99B9993BD}"/>
              </a:ext>
            </a:extLst>
          </p:cNvPr>
          <p:cNvGrpSpPr/>
          <p:nvPr/>
        </p:nvGrpSpPr>
        <p:grpSpPr>
          <a:xfrm>
            <a:off x="3492054" y="1412775"/>
            <a:ext cx="5616450" cy="5277942"/>
            <a:chOff x="3348038" y="1412775"/>
            <a:chExt cx="5616450" cy="5277942"/>
          </a:xfrm>
        </p:grpSpPr>
        <p:sp>
          <p:nvSpPr>
            <p:cNvPr id="5124" name="Rectangle 4"/>
            <p:cNvSpPr>
              <a:spLocks noChangeArrowheads="1"/>
            </p:cNvSpPr>
            <p:nvPr/>
          </p:nvSpPr>
          <p:spPr bwMode="auto">
            <a:xfrm>
              <a:off x="3348038" y="1567358"/>
              <a:ext cx="3024187" cy="474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buFont typeface="Arial" charset="0"/>
                <a:buNone/>
              </a:pPr>
              <a:r>
                <a:rPr lang="el-GR" sz="2800" i="1" dirty="0">
                  <a:solidFill>
                    <a:schemeClr val="accent2"/>
                  </a:solidFill>
                  <a:cs typeface="Arial" charset="0"/>
                </a:rPr>
                <a:t>Δ</a:t>
              </a:r>
              <a:r>
                <a:rPr lang="nl-NL" sz="2800" i="1" dirty="0">
                  <a:solidFill>
                    <a:schemeClr val="accent2"/>
                  </a:solidFill>
                  <a:cs typeface="Arial" charset="0"/>
                </a:rPr>
                <a:t>x = v·</a:t>
              </a:r>
              <a:r>
                <a:rPr lang="el-GR" sz="2800" i="1" dirty="0">
                  <a:solidFill>
                    <a:schemeClr val="accent2"/>
                  </a:solidFill>
                  <a:cs typeface="Arial" charset="0"/>
                </a:rPr>
                <a:t>Δ</a:t>
              </a:r>
              <a:r>
                <a:rPr lang="nl-NL" sz="2800" i="1" dirty="0">
                  <a:solidFill>
                    <a:schemeClr val="accent2"/>
                  </a:solidFill>
                  <a:cs typeface="Arial" charset="0"/>
                </a:rPr>
                <a:t>t</a:t>
              </a:r>
            </a:p>
            <a:p>
              <a:pPr marL="342900" indent="-342900">
                <a:buFont typeface="Arial" charset="0"/>
                <a:buNone/>
              </a:pPr>
              <a:endParaRPr lang="nl-NL" sz="2800" i="1" dirty="0">
                <a:solidFill>
                  <a:schemeClr val="accent2"/>
                </a:solidFill>
                <a:cs typeface="Arial" charset="0"/>
              </a:endParaRPr>
            </a:p>
            <a:p>
              <a:pPr marL="342900" indent="-342900">
                <a:buFont typeface="Arial" charset="0"/>
                <a:buNone/>
              </a:pPr>
              <a:r>
                <a:rPr lang="el-GR" sz="2800" i="1" dirty="0">
                  <a:solidFill>
                    <a:schemeClr val="accent2"/>
                  </a:solidFill>
                  <a:cs typeface="Arial" charset="0"/>
                </a:rPr>
                <a:t>Δ</a:t>
              </a:r>
              <a:r>
                <a:rPr lang="nl-NL" sz="2800" i="1" dirty="0">
                  <a:solidFill>
                    <a:schemeClr val="accent2"/>
                  </a:solidFill>
                  <a:cs typeface="Arial" charset="0"/>
                </a:rPr>
                <a:t>v = a·</a:t>
              </a:r>
              <a:r>
                <a:rPr lang="el-GR" sz="2800" i="1" dirty="0">
                  <a:solidFill>
                    <a:schemeClr val="accent2"/>
                  </a:solidFill>
                  <a:cs typeface="Arial" charset="0"/>
                </a:rPr>
                <a:t>Δ</a:t>
              </a:r>
              <a:r>
                <a:rPr lang="nl-NL" sz="2800" i="1" dirty="0">
                  <a:solidFill>
                    <a:schemeClr val="accent2"/>
                  </a:solidFill>
                  <a:cs typeface="Arial" charset="0"/>
                </a:rPr>
                <a:t>t</a:t>
              </a:r>
            </a:p>
            <a:p>
              <a:pPr marL="342900" indent="-342900">
                <a:buFont typeface="Arial" charset="0"/>
                <a:buNone/>
              </a:pPr>
              <a:endParaRPr lang="nl-NL" sz="1400" i="1" dirty="0">
                <a:solidFill>
                  <a:schemeClr val="accent2"/>
                </a:solidFill>
                <a:cs typeface="Arial" charset="0"/>
              </a:endParaRPr>
            </a:p>
            <a:p>
              <a:pPr marL="342900" indent="-342900">
                <a:buFont typeface="Arial" charset="0"/>
                <a:buNone/>
              </a:pPr>
              <a:r>
                <a:rPr lang="el-GR" sz="2800" i="1" dirty="0">
                  <a:solidFill>
                    <a:schemeClr val="accent2"/>
                  </a:solidFill>
                  <a:cs typeface="Arial" charset="0"/>
                </a:rPr>
                <a:t>Δ</a:t>
              </a:r>
              <a:r>
                <a:rPr lang="nl-NL" sz="2800" i="1" dirty="0">
                  <a:solidFill>
                    <a:schemeClr val="accent2"/>
                  </a:solidFill>
                  <a:cs typeface="Arial" charset="0"/>
                </a:rPr>
                <a:t>E = (P</a:t>
              </a:r>
              <a:r>
                <a:rPr lang="nl-NL" sz="2800" i="1" baseline="-25000" dirty="0">
                  <a:solidFill>
                    <a:schemeClr val="accent2"/>
                  </a:solidFill>
                  <a:cs typeface="Arial" charset="0"/>
                </a:rPr>
                <a:t>in</a:t>
              </a:r>
              <a:r>
                <a:rPr lang="nl-NL" sz="2800" i="1" dirty="0">
                  <a:solidFill>
                    <a:schemeClr val="accent2"/>
                  </a:solidFill>
                  <a:cs typeface="Arial" charset="0"/>
                </a:rPr>
                <a:t>- P</a:t>
              </a:r>
              <a:r>
                <a:rPr lang="nl-NL" sz="2800" i="1" baseline="-25000" dirty="0">
                  <a:solidFill>
                    <a:schemeClr val="accent2"/>
                  </a:solidFill>
                  <a:cs typeface="Arial" charset="0"/>
                </a:rPr>
                <a:t>uit</a:t>
              </a:r>
              <a:r>
                <a:rPr lang="nl-NL" sz="2800" i="1" dirty="0">
                  <a:solidFill>
                    <a:schemeClr val="accent2"/>
                  </a:solidFill>
                  <a:cs typeface="Arial" charset="0"/>
                </a:rPr>
                <a:t>)·</a:t>
              </a:r>
              <a:r>
                <a:rPr lang="el-GR" sz="2800" i="1" dirty="0">
                  <a:solidFill>
                    <a:schemeClr val="accent2"/>
                  </a:solidFill>
                  <a:cs typeface="Arial" charset="0"/>
                </a:rPr>
                <a:t>Δ</a:t>
              </a:r>
              <a:r>
                <a:rPr lang="nl-NL" sz="2800" i="1" dirty="0">
                  <a:solidFill>
                    <a:schemeClr val="accent2"/>
                  </a:solidFill>
                  <a:cs typeface="Arial" charset="0"/>
                </a:rPr>
                <a:t>t</a:t>
              </a:r>
            </a:p>
            <a:p>
              <a:pPr>
                <a:buNone/>
              </a:pPr>
              <a:endParaRPr lang="nl-NL" sz="2400" dirty="0"/>
            </a:p>
            <a:p>
              <a:pPr marL="342900" indent="-342900">
                <a:buFont typeface="Arial" charset="0"/>
                <a:buNone/>
              </a:pPr>
              <a:r>
                <a:rPr lang="nl-NL" sz="3200" i="1" dirty="0">
                  <a:solidFill>
                    <a:schemeClr val="accent2"/>
                  </a:solidFill>
                </a:rPr>
                <a:t>a = </a:t>
              </a:r>
              <a:r>
                <a:rPr lang="nl-NL" sz="3200" i="1" dirty="0" err="1">
                  <a:solidFill>
                    <a:schemeClr val="accent2"/>
                  </a:solidFill>
                </a:rPr>
                <a:t>F</a:t>
              </a:r>
              <a:r>
                <a:rPr lang="nl-NL" sz="3200" i="1" baseline="-25000" dirty="0" err="1">
                  <a:solidFill>
                    <a:schemeClr val="accent2"/>
                  </a:solidFill>
                </a:rPr>
                <a:t>netto</a:t>
              </a:r>
              <a:r>
                <a:rPr lang="nl-NL" sz="3200" i="1" dirty="0">
                  <a:solidFill>
                    <a:schemeClr val="accent2"/>
                  </a:solidFill>
                </a:rPr>
                <a:t>/m</a:t>
              </a:r>
            </a:p>
            <a:p>
              <a:pPr marL="342900" indent="-342900">
                <a:buFont typeface="Arial" charset="0"/>
                <a:buNone/>
              </a:pPr>
              <a:r>
                <a:rPr lang="nl-NL" sz="3200" i="1" dirty="0" err="1">
                  <a:solidFill>
                    <a:schemeClr val="accent2"/>
                  </a:solidFill>
                </a:rPr>
                <a:t>F</a:t>
              </a:r>
              <a:r>
                <a:rPr lang="nl-NL" sz="3200" i="1" baseline="-25000" dirty="0" err="1">
                  <a:solidFill>
                    <a:schemeClr val="accent2"/>
                  </a:solidFill>
                </a:rPr>
                <a:t>w</a:t>
              </a:r>
              <a:r>
                <a:rPr lang="nl-NL" sz="3200" i="1" dirty="0">
                  <a:solidFill>
                    <a:schemeClr val="accent2"/>
                  </a:solidFill>
                </a:rPr>
                <a:t> = k*v</a:t>
              </a:r>
              <a:r>
                <a:rPr lang="nl-NL" sz="3200" i="1" baseline="30000" dirty="0">
                  <a:solidFill>
                    <a:schemeClr val="accent2"/>
                  </a:solidFill>
                </a:rPr>
                <a:t>2</a:t>
              </a:r>
              <a:endParaRPr lang="nl-NL" sz="3200" i="1" dirty="0">
                <a:solidFill>
                  <a:schemeClr val="accent2"/>
                </a:solidFill>
              </a:endParaRPr>
            </a:p>
            <a:p>
              <a:pPr marL="342900" indent="-342900">
                <a:buFont typeface="Arial" charset="0"/>
                <a:buNone/>
              </a:pPr>
              <a:r>
                <a:rPr lang="nl-NL" sz="3200" i="1" dirty="0" err="1">
                  <a:solidFill>
                    <a:schemeClr val="accent2"/>
                  </a:solidFill>
                </a:rPr>
                <a:t>F</a:t>
              </a:r>
              <a:r>
                <a:rPr lang="nl-NL" sz="3200" i="1" baseline="-25000" dirty="0" err="1">
                  <a:solidFill>
                    <a:schemeClr val="accent2"/>
                  </a:solidFill>
                </a:rPr>
                <a:t>netto</a:t>
              </a:r>
              <a:r>
                <a:rPr lang="nl-NL" sz="3200" i="1" dirty="0">
                  <a:solidFill>
                    <a:schemeClr val="accent2"/>
                  </a:solidFill>
                </a:rPr>
                <a:t>=</a:t>
              </a:r>
              <a:r>
                <a:rPr lang="nl-NL" sz="3200" i="1" dirty="0" err="1">
                  <a:solidFill>
                    <a:schemeClr val="accent2"/>
                  </a:solidFill>
                </a:rPr>
                <a:t>F</a:t>
              </a:r>
              <a:r>
                <a:rPr lang="nl-NL" sz="3200" i="1" baseline="-25000" dirty="0" err="1">
                  <a:solidFill>
                    <a:schemeClr val="accent2"/>
                  </a:solidFill>
                </a:rPr>
                <a:t>z</a:t>
              </a:r>
              <a:r>
                <a:rPr lang="nl-NL" sz="3200" i="1" dirty="0" err="1">
                  <a:solidFill>
                    <a:schemeClr val="accent2"/>
                  </a:solidFill>
                </a:rPr>
                <a:t>-F</a:t>
              </a:r>
              <a:r>
                <a:rPr lang="nl-NL" sz="3200" i="1" baseline="-25000" dirty="0" err="1">
                  <a:solidFill>
                    <a:schemeClr val="accent2"/>
                  </a:solidFill>
                </a:rPr>
                <a:t>w</a:t>
              </a:r>
              <a:endParaRPr lang="nl-NL" sz="3200" i="1" dirty="0">
                <a:solidFill>
                  <a:schemeClr val="accent2"/>
                </a:solidFill>
              </a:endParaRPr>
            </a:p>
            <a:p>
              <a:pPr marL="342900" indent="-342900">
                <a:buFont typeface="Arial" charset="0"/>
                <a:buNone/>
              </a:pPr>
              <a:endParaRPr lang="nl-NL" sz="3200" i="1" dirty="0">
                <a:solidFill>
                  <a:schemeClr val="accent2"/>
                </a:solidFill>
              </a:endParaRPr>
            </a:p>
          </p:txBody>
        </p:sp>
        <p:grpSp>
          <p:nvGrpSpPr>
            <p:cNvPr id="2" name="Groep 1">
              <a:extLst>
                <a:ext uri="{FF2B5EF4-FFF2-40B4-BE49-F238E27FC236}">
                  <a16:creationId xmlns:a16="http://schemas.microsoft.com/office/drawing/2014/main" id="{4CE3495D-F3C9-875E-0866-89EAB18EA5F8}"/>
                </a:ext>
              </a:extLst>
            </p:cNvPr>
            <p:cNvGrpSpPr/>
            <p:nvPr/>
          </p:nvGrpSpPr>
          <p:grpSpPr>
            <a:xfrm>
              <a:off x="5940152" y="1412775"/>
              <a:ext cx="3024336" cy="5277942"/>
              <a:chOff x="5940152" y="1412775"/>
              <a:chExt cx="3024336" cy="5277942"/>
            </a:xfrm>
          </p:grpSpPr>
          <p:pic>
            <p:nvPicPr>
              <p:cNvPr id="9" name="Afbeelding 8">
                <a:extLst>
                  <a:ext uri="{FF2B5EF4-FFF2-40B4-BE49-F238E27FC236}">
                    <a16:creationId xmlns:a16="http://schemas.microsoft.com/office/drawing/2014/main" id="{163853D0-0821-4E7D-A99D-FAA07F26E337}"/>
                  </a:ext>
                </a:extLst>
              </p:cNvPr>
              <p:cNvPicPr>
                <a:picLocks noChangeAspect="1"/>
              </p:cNvPicPr>
              <p:nvPr/>
            </p:nvPicPr>
            <p:blipFill>
              <a:blip r:embed="rId3">
                <a:extLst>
                  <a:ext uri="{28A0092B-C50C-407E-A947-70E740481C1C}">
                    <a14:useLocalDpi xmlns:a14="http://schemas.microsoft.com/office/drawing/2010/main" val="0"/>
                  </a:ext>
                </a:extLst>
              </a:blip>
              <a:srcRect l="9525" t="26219" r="16402" b="33482"/>
              <a:stretch>
                <a:fillRect/>
              </a:stretch>
            </p:blipFill>
            <p:spPr bwMode="auto">
              <a:xfrm>
                <a:off x="6653690" y="1412775"/>
                <a:ext cx="2133570" cy="822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Afbeelding 9">
                <a:extLst>
                  <a:ext uri="{FF2B5EF4-FFF2-40B4-BE49-F238E27FC236}">
                    <a16:creationId xmlns:a16="http://schemas.microsoft.com/office/drawing/2014/main" id="{96E44831-4AFD-4235-80BE-C0D7B7D185DB}"/>
                  </a:ext>
                </a:extLst>
              </p:cNvPr>
              <p:cNvPicPr>
                <a:picLocks noChangeAspect="1"/>
              </p:cNvPicPr>
              <p:nvPr/>
            </p:nvPicPr>
            <p:blipFill rotWithShape="1">
              <a:blip r:embed="rId4"/>
              <a:srcRect l="28041" t="45324" r="20945" b="17266"/>
              <a:stretch/>
            </p:blipFill>
            <p:spPr bwMode="auto">
              <a:xfrm>
                <a:off x="6660232" y="2348880"/>
                <a:ext cx="2303066" cy="792478"/>
              </a:xfrm>
              <a:prstGeom prst="rect">
                <a:avLst/>
              </a:prstGeom>
              <a:ln>
                <a:noFill/>
              </a:ln>
              <a:extLst>
                <a:ext uri="{53640926-AAD7-44D8-BBD7-CCE9431645EC}">
                  <a14:shadowObscured xmlns:a14="http://schemas.microsoft.com/office/drawing/2010/main"/>
                </a:ext>
              </a:extLst>
            </p:spPr>
          </p:pic>
          <p:pic>
            <p:nvPicPr>
              <p:cNvPr id="11" name="Afbeelding 10">
                <a:extLst>
                  <a:ext uri="{FF2B5EF4-FFF2-40B4-BE49-F238E27FC236}">
                    <a16:creationId xmlns:a16="http://schemas.microsoft.com/office/drawing/2014/main" id="{FB23FF43-2747-4BCB-BFC7-7EFFA618A140}"/>
                  </a:ext>
                </a:extLst>
              </p:cNvPr>
              <p:cNvPicPr>
                <a:picLocks noChangeAspect="1"/>
              </p:cNvPicPr>
              <p:nvPr/>
            </p:nvPicPr>
            <p:blipFill>
              <a:blip r:embed="rId5">
                <a:extLst>
                  <a:ext uri="{28A0092B-C50C-407E-A947-70E740481C1C}">
                    <a14:useLocalDpi xmlns:a14="http://schemas.microsoft.com/office/drawing/2010/main" val="0"/>
                  </a:ext>
                </a:extLst>
              </a:blip>
              <a:srcRect l="12079" t="20512" r="28371" b="22858"/>
              <a:stretch>
                <a:fillRect/>
              </a:stretch>
            </p:blipFill>
            <p:spPr bwMode="auto">
              <a:xfrm>
                <a:off x="6302076" y="3285866"/>
                <a:ext cx="2662412" cy="647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Afbeelding 12">
                <a:extLst>
                  <a:ext uri="{FF2B5EF4-FFF2-40B4-BE49-F238E27FC236}">
                    <a16:creationId xmlns:a16="http://schemas.microsoft.com/office/drawing/2014/main" id="{5B0BB694-8930-4D5E-915C-0FB706BBCF58}"/>
                  </a:ext>
                </a:extLst>
              </p:cNvPr>
              <p:cNvPicPr>
                <a:picLocks noChangeAspect="1"/>
              </p:cNvPicPr>
              <p:nvPr/>
            </p:nvPicPr>
            <p:blipFill rotWithShape="1">
              <a:blip r:embed="rId6"/>
              <a:srcRect l="15167" r="23650" b="20896"/>
              <a:stretch/>
            </p:blipFill>
            <p:spPr bwMode="auto">
              <a:xfrm>
                <a:off x="5940152" y="4005064"/>
                <a:ext cx="3023146" cy="2685653"/>
              </a:xfrm>
              <a:prstGeom prst="rect">
                <a:avLst/>
              </a:prstGeom>
              <a:ln>
                <a:noFill/>
              </a:ln>
              <a:extLst>
                <a:ext uri="{53640926-AAD7-44D8-BBD7-CCE9431645EC}">
                  <a14:shadowObscured xmlns:a14="http://schemas.microsoft.com/office/drawing/2010/main"/>
                </a:ext>
              </a:extLst>
            </p:spPr>
          </p:pic>
        </p:grpSp>
      </p:grpSp>
    </p:spTree>
    <p:extLst>
      <p:ext uri="{BB962C8B-B14F-4D97-AF65-F5344CB8AC3E}">
        <p14:creationId xmlns:p14="http://schemas.microsoft.com/office/powerpoint/2010/main" val="2846256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AAC609-732D-4CF2-887A-FB86194D8653}"/>
              </a:ext>
            </a:extLst>
          </p:cNvPr>
          <p:cNvSpPr>
            <a:spLocks noGrp="1"/>
          </p:cNvSpPr>
          <p:nvPr>
            <p:ph type="title"/>
          </p:nvPr>
        </p:nvSpPr>
        <p:spPr/>
        <p:txBody>
          <a:bodyPr/>
          <a:lstStyle/>
          <a:p>
            <a:r>
              <a:rPr lang="nl-NL" dirty="0"/>
              <a:t>Resultaat </a:t>
            </a:r>
            <a:r>
              <a:rPr lang="nl-NL" dirty="0" err="1"/>
              <a:t>enquete</a:t>
            </a:r>
            <a:r>
              <a:rPr lang="nl-NL" dirty="0"/>
              <a:t> 4VH</a:t>
            </a:r>
          </a:p>
        </p:txBody>
      </p:sp>
      <p:sp>
        <p:nvSpPr>
          <p:cNvPr id="3" name="Tijdelijke aanduiding voor inhoud 2">
            <a:extLst>
              <a:ext uri="{FF2B5EF4-FFF2-40B4-BE49-F238E27FC236}">
                <a16:creationId xmlns:a16="http://schemas.microsoft.com/office/drawing/2014/main" id="{B4AEA4EC-BC92-4E37-89BC-BD7BEB66BBF3}"/>
              </a:ext>
            </a:extLst>
          </p:cNvPr>
          <p:cNvSpPr>
            <a:spLocks noGrp="1"/>
          </p:cNvSpPr>
          <p:nvPr>
            <p:ph idx="1"/>
          </p:nvPr>
        </p:nvSpPr>
        <p:spPr>
          <a:xfrm>
            <a:off x="251520" y="1600200"/>
            <a:ext cx="8892480" cy="4525963"/>
          </a:xfrm>
        </p:spPr>
        <p:txBody>
          <a:bodyPr/>
          <a:lstStyle/>
          <a:p>
            <a:pPr marL="0" indent="0">
              <a:buNone/>
            </a:pPr>
            <a:r>
              <a:rPr lang="nl-NL" sz="4000" dirty="0"/>
              <a:t>Is </a:t>
            </a:r>
            <a:r>
              <a:rPr lang="nl-NL" sz="4000" dirty="0" err="1"/>
              <a:t>textueel</a:t>
            </a:r>
            <a:r>
              <a:rPr lang="nl-NL" sz="4000" dirty="0"/>
              <a:t> modelleren zinvol als opstap?</a:t>
            </a:r>
          </a:p>
          <a:p>
            <a:pPr marL="0" indent="0">
              <a:buNone/>
            </a:pPr>
            <a:endParaRPr lang="nl-NL" sz="4000" dirty="0"/>
          </a:p>
          <a:p>
            <a:pPr marL="0" indent="0">
              <a:buNone/>
            </a:pPr>
            <a:r>
              <a:rPr lang="nl-NL" sz="4000" dirty="0"/>
              <a:t>Leerlingen vinden van niet ….</a:t>
            </a:r>
          </a:p>
          <a:p>
            <a:pPr marL="0" indent="0">
              <a:buNone/>
            </a:pPr>
            <a:r>
              <a:rPr lang="nl-NL" sz="4000" dirty="0"/>
              <a:t>… want ze begrijpen de relatie tussen grafisch model en formules al snel.</a:t>
            </a:r>
          </a:p>
          <a:p>
            <a:pPr marL="0" indent="0">
              <a:buNone/>
            </a:pPr>
            <a:r>
              <a:rPr lang="nl-NL" sz="4000" dirty="0" err="1"/>
              <a:t>Textueel</a:t>
            </a:r>
            <a:r>
              <a:rPr lang="nl-NL" sz="4000" dirty="0"/>
              <a:t> erbij is alleen maar ballast</a:t>
            </a:r>
          </a:p>
        </p:txBody>
      </p:sp>
    </p:spTree>
    <p:extLst>
      <p:ext uri="{BB962C8B-B14F-4D97-AF65-F5344CB8AC3E}">
        <p14:creationId xmlns:p14="http://schemas.microsoft.com/office/powerpoint/2010/main" val="370377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8B03E-CC6E-D499-6937-0EEE76CB6B2F}"/>
              </a:ext>
            </a:extLst>
          </p:cNvPr>
          <p:cNvSpPr>
            <a:spLocks noGrp="1"/>
          </p:cNvSpPr>
          <p:nvPr>
            <p:ph type="title"/>
          </p:nvPr>
        </p:nvSpPr>
        <p:spPr/>
        <p:txBody>
          <a:bodyPr/>
          <a:lstStyle/>
          <a:p>
            <a:r>
              <a:rPr lang="nl-NL" dirty="0"/>
              <a:t>Relatie-benadering</a:t>
            </a:r>
          </a:p>
        </p:txBody>
      </p:sp>
      <p:sp>
        <p:nvSpPr>
          <p:cNvPr id="3" name="Tijdelijke aanduiding voor inhoud 2">
            <a:extLst>
              <a:ext uri="{FF2B5EF4-FFF2-40B4-BE49-F238E27FC236}">
                <a16:creationId xmlns:a16="http://schemas.microsoft.com/office/drawing/2014/main" id="{163085D4-185A-9CD1-75A5-AD91F7EA378D}"/>
              </a:ext>
            </a:extLst>
          </p:cNvPr>
          <p:cNvSpPr>
            <a:spLocks noGrp="1"/>
          </p:cNvSpPr>
          <p:nvPr>
            <p:ph idx="1"/>
          </p:nvPr>
        </p:nvSpPr>
        <p:spPr>
          <a:xfrm>
            <a:off x="179512" y="1600200"/>
            <a:ext cx="8784976" cy="4525963"/>
          </a:xfrm>
        </p:spPr>
        <p:txBody>
          <a:bodyPr/>
          <a:lstStyle/>
          <a:p>
            <a:r>
              <a:rPr lang="nl-NL" dirty="0">
                <a:hlinkClick r:id="rId3" action="ppaction://hlinkfile"/>
              </a:rPr>
              <a:t>Eerst variabelen en daarna verbinden? </a:t>
            </a:r>
            <a:r>
              <a:rPr lang="nl-NL" dirty="0">
                <a:sym typeface="Wingdings" panose="05000000000000000000" pitchFamily="2" charset="2"/>
                <a:hlinkClick r:id="rId3" action="ppaction://hlinkfile"/>
              </a:rPr>
              <a:t></a:t>
            </a:r>
            <a:r>
              <a:rPr lang="nl-NL" dirty="0">
                <a:hlinkClick r:id="rId3" action="ppaction://hlinkfile"/>
              </a:rPr>
              <a:t> paniek (</a:t>
            </a:r>
            <a:r>
              <a:rPr lang="nl-NL" dirty="0" err="1">
                <a:hlinkClick r:id="rId3" action="ppaction://hlinkfile"/>
              </a:rPr>
              <a:t>cognitive</a:t>
            </a:r>
            <a:r>
              <a:rPr lang="nl-NL" dirty="0">
                <a:hlinkClick r:id="rId3" action="ppaction://hlinkfile"/>
              </a:rPr>
              <a:t> </a:t>
            </a:r>
            <a:r>
              <a:rPr lang="nl-NL" dirty="0" err="1">
                <a:hlinkClick r:id="rId3" action="ppaction://hlinkfile"/>
              </a:rPr>
              <a:t>overload</a:t>
            </a:r>
            <a:r>
              <a:rPr lang="nl-NL" dirty="0">
                <a:hlinkClick r:id="rId3" action="ppaction://hlinkfile"/>
              </a:rPr>
              <a:t>)</a:t>
            </a:r>
            <a:endParaRPr lang="nl-NL" dirty="0"/>
          </a:p>
          <a:p>
            <a:r>
              <a:rPr lang="nl-NL" dirty="0"/>
              <a:t>Verzamel de formules en bouw dan op vanuit de differentiaalvergelijkingen </a:t>
            </a:r>
            <a:r>
              <a:rPr lang="nl-NL" dirty="0">
                <a:sym typeface="Wingdings" panose="05000000000000000000" pitchFamily="2" charset="2"/>
              </a:rPr>
              <a:t> overzicht blijft behouden</a:t>
            </a:r>
          </a:p>
          <a:p>
            <a:r>
              <a:rPr lang="nl-NL" dirty="0">
                <a:sym typeface="Wingdings" panose="05000000000000000000" pitchFamily="2" charset="2"/>
              </a:rPr>
              <a:t>Bonus: geen relatie-inversie misconcepties</a:t>
            </a:r>
          </a:p>
          <a:p>
            <a:r>
              <a:rPr lang="nl-NL" dirty="0">
                <a:sym typeface="Wingdings" panose="05000000000000000000" pitchFamily="2" charset="2"/>
              </a:rPr>
              <a:t>We zijn aan het integreren!</a:t>
            </a:r>
            <a:r>
              <a:rPr lang="nl-NL" dirty="0"/>
              <a:t> </a:t>
            </a:r>
          </a:p>
          <a:p>
            <a:pPr marL="0" indent="0">
              <a:buNone/>
            </a:pPr>
            <a:endParaRPr lang="nl-NL" dirty="0"/>
          </a:p>
        </p:txBody>
      </p:sp>
    </p:spTree>
    <p:extLst>
      <p:ext uri="{BB962C8B-B14F-4D97-AF65-F5344CB8AC3E}">
        <p14:creationId xmlns:p14="http://schemas.microsoft.com/office/powerpoint/2010/main" val="1088400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ep 21">
            <a:extLst>
              <a:ext uri="{FF2B5EF4-FFF2-40B4-BE49-F238E27FC236}">
                <a16:creationId xmlns:a16="http://schemas.microsoft.com/office/drawing/2014/main" id="{ABF759AC-2E55-F661-6393-889B1ACE3466}"/>
              </a:ext>
            </a:extLst>
          </p:cNvPr>
          <p:cNvGrpSpPr/>
          <p:nvPr/>
        </p:nvGrpSpPr>
        <p:grpSpPr>
          <a:xfrm>
            <a:off x="407378" y="1258541"/>
            <a:ext cx="8431947" cy="5338811"/>
            <a:chOff x="407378" y="1258541"/>
            <a:chExt cx="8431947" cy="5338811"/>
          </a:xfrm>
        </p:grpSpPr>
        <p:grpSp>
          <p:nvGrpSpPr>
            <p:cNvPr id="29" name="Groep 28">
              <a:extLst>
                <a:ext uri="{FF2B5EF4-FFF2-40B4-BE49-F238E27FC236}">
                  <a16:creationId xmlns:a16="http://schemas.microsoft.com/office/drawing/2014/main" id="{9FEE0BE6-20D6-AB0D-8511-61627DFE26A6}"/>
                </a:ext>
              </a:extLst>
            </p:cNvPr>
            <p:cNvGrpSpPr/>
            <p:nvPr/>
          </p:nvGrpSpPr>
          <p:grpSpPr>
            <a:xfrm>
              <a:off x="1940553" y="1258541"/>
              <a:ext cx="5223735" cy="5338811"/>
              <a:chOff x="304675" y="970509"/>
              <a:chExt cx="5223735" cy="5338811"/>
            </a:xfrm>
          </p:grpSpPr>
          <p:cxnSp>
            <p:nvCxnSpPr>
              <p:cNvPr id="12" name="Straight Arrow Connector 11">
                <a:extLst>
                  <a:ext uri="{FF2B5EF4-FFF2-40B4-BE49-F238E27FC236}">
                    <a16:creationId xmlns:a16="http://schemas.microsoft.com/office/drawing/2014/main" id="{04E07C3C-FF48-4E65-8A0C-D69E7582717A}"/>
                  </a:ext>
                </a:extLst>
              </p:cNvPr>
              <p:cNvCxnSpPr>
                <a:cxnSpLocks/>
                <a:endCxn id="11" idx="0"/>
              </p:cNvCxnSpPr>
              <p:nvPr/>
            </p:nvCxnSpPr>
            <p:spPr>
              <a:xfrm>
                <a:off x="2906915" y="4296456"/>
                <a:ext cx="9627" cy="970078"/>
              </a:xfrm>
              <a:prstGeom prst="straightConnector1">
                <a:avLst/>
              </a:prstGeom>
              <a:ln w="38100">
                <a:headEnd type="triangle" w="med" len="med"/>
                <a:tailEnd type="triangle" w="med" len="med"/>
              </a:ln>
            </p:spPr>
            <p:style>
              <a:lnRef idx="2">
                <a:schemeClr val="accent6"/>
              </a:lnRef>
              <a:fillRef idx="0">
                <a:schemeClr val="accent6"/>
              </a:fillRef>
              <a:effectRef idx="1">
                <a:schemeClr val="accent6"/>
              </a:effectRef>
              <a:fontRef idx="minor">
                <a:schemeClr val="tx1"/>
              </a:fontRef>
            </p:style>
          </p:cxnSp>
          <p:grpSp>
            <p:nvGrpSpPr>
              <p:cNvPr id="28" name="Groep 27">
                <a:extLst>
                  <a:ext uri="{FF2B5EF4-FFF2-40B4-BE49-F238E27FC236}">
                    <a16:creationId xmlns:a16="http://schemas.microsoft.com/office/drawing/2014/main" id="{47BC98D2-69E5-D844-C7DD-E003B91DD7DE}"/>
                  </a:ext>
                </a:extLst>
              </p:cNvPr>
              <p:cNvGrpSpPr/>
              <p:nvPr/>
            </p:nvGrpSpPr>
            <p:grpSpPr>
              <a:xfrm>
                <a:off x="304675" y="970509"/>
                <a:ext cx="5223735" cy="5338811"/>
                <a:chOff x="304675" y="970509"/>
                <a:chExt cx="5223735" cy="5338811"/>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A79CA0D-FE7A-4227-A9CF-D29003BAB93D}"/>
                        </a:ext>
                      </a:extLst>
                    </p:cNvPr>
                    <p:cNvSpPr txBox="1"/>
                    <p:nvPr/>
                  </p:nvSpPr>
                  <p:spPr>
                    <a:xfrm>
                      <a:off x="2167158" y="970509"/>
                      <a:ext cx="1498769" cy="669414"/>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gn="ctr" defTabSz="685800" fontAlgn="auto">
                        <a:spcBef>
                          <a:spcPts val="0"/>
                        </a:spcBef>
                        <a:spcAft>
                          <a:spcPts val="0"/>
                        </a:spcAft>
                        <a:buNone/>
                      </a:pPr>
                      <a:r>
                        <a:rPr lang="nl-NL" sz="1350" dirty="0">
                          <a:solidFill>
                            <a:prstClr val="black"/>
                          </a:solidFill>
                          <a:latin typeface="Calibri" panose="020F0502020204030204"/>
                        </a:rPr>
                        <a:t>Plaats</a:t>
                      </a:r>
                    </a:p>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nl-NL" sz="2400" i="1" dirty="0">
                                <a:solidFill>
                                  <a:prstClr val="black"/>
                                </a:solidFill>
                                <a:latin typeface="Cambria Math" panose="02040503050406030204" pitchFamily="18" charset="0"/>
                              </a:rPr>
                              <m:t>𝑥</m:t>
                            </m:r>
                          </m:oMath>
                        </m:oMathPara>
                      </a14:m>
                      <a:endParaRPr lang="nl-NL" sz="1350" dirty="0">
                        <a:solidFill>
                          <a:prstClr val="black"/>
                        </a:solidFill>
                        <a:latin typeface="Calibri" panose="020F0502020204030204"/>
                      </a:endParaRPr>
                    </a:p>
                  </p:txBody>
                </p:sp>
              </mc:Choice>
              <mc:Fallback xmlns="">
                <p:sp>
                  <p:nvSpPr>
                    <p:cNvPr id="4" name="TextBox 3">
                      <a:extLst>
                        <a:ext uri="{FF2B5EF4-FFF2-40B4-BE49-F238E27FC236}">
                          <a16:creationId xmlns:a16="http://schemas.microsoft.com/office/drawing/2014/main" id="{5A79CA0D-FE7A-4227-A9CF-D29003BAB93D}"/>
                        </a:ext>
                      </a:extLst>
                    </p:cNvPr>
                    <p:cNvSpPr txBox="1">
                      <a:spLocks noRot="1" noChangeAspect="1" noMove="1" noResize="1" noEditPoints="1" noAdjustHandles="1" noChangeArrowheads="1" noChangeShapeType="1" noTextEdit="1"/>
                    </p:cNvSpPr>
                    <p:nvPr/>
                  </p:nvSpPr>
                  <p:spPr>
                    <a:xfrm>
                      <a:off x="2167158" y="970509"/>
                      <a:ext cx="1498769" cy="669414"/>
                    </a:xfrm>
                    <a:prstGeom prst="rect">
                      <a:avLst/>
                    </a:prstGeom>
                    <a:blipFill>
                      <a:blip r:embed="rId3"/>
                      <a:stretch>
                        <a:fillRect/>
                      </a:stretch>
                    </a:blipFill>
                    <a:ln w="28575"/>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B8BE91AE-DC48-445D-8220-3858F119EAC9}"/>
                        </a:ext>
                      </a:extLst>
                    </p:cNvPr>
                    <p:cNvSpPr txBox="1"/>
                    <p:nvPr/>
                  </p:nvSpPr>
                  <p:spPr>
                    <a:xfrm>
                      <a:off x="2167158" y="2310316"/>
                      <a:ext cx="1498769" cy="669414"/>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gn="ctr" defTabSz="685800" fontAlgn="auto">
                        <a:spcBef>
                          <a:spcPts val="0"/>
                        </a:spcBef>
                        <a:spcAft>
                          <a:spcPts val="0"/>
                        </a:spcAft>
                        <a:buNone/>
                      </a:pPr>
                      <a:r>
                        <a:rPr lang="nl-NL" sz="1350" dirty="0">
                          <a:solidFill>
                            <a:prstClr val="black"/>
                          </a:solidFill>
                          <a:latin typeface="Calibri" panose="020F0502020204030204"/>
                        </a:rPr>
                        <a:t>Snelheid</a:t>
                      </a:r>
                    </a:p>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nl-NL" sz="2400" i="1" dirty="0">
                                <a:solidFill>
                                  <a:prstClr val="black"/>
                                </a:solidFill>
                                <a:latin typeface="Cambria Math" panose="02040503050406030204" pitchFamily="18" charset="0"/>
                              </a:rPr>
                              <m:t>𝑣</m:t>
                            </m:r>
                          </m:oMath>
                        </m:oMathPara>
                      </a14:m>
                      <a:endParaRPr lang="nl-NL" sz="2400" dirty="0">
                        <a:solidFill>
                          <a:prstClr val="black"/>
                        </a:solidFill>
                        <a:latin typeface="Calibri" panose="020F0502020204030204"/>
                      </a:endParaRPr>
                    </a:p>
                  </p:txBody>
                </p:sp>
              </mc:Choice>
              <mc:Fallback xmlns="">
                <p:sp>
                  <p:nvSpPr>
                    <p:cNvPr id="5" name="TextBox 4">
                      <a:extLst>
                        <a:ext uri="{FF2B5EF4-FFF2-40B4-BE49-F238E27FC236}">
                          <a16:creationId xmlns:a16="http://schemas.microsoft.com/office/drawing/2014/main" id="{B8BE91AE-DC48-445D-8220-3858F119EAC9}"/>
                        </a:ext>
                      </a:extLst>
                    </p:cNvPr>
                    <p:cNvSpPr txBox="1">
                      <a:spLocks noRot="1" noChangeAspect="1" noMove="1" noResize="1" noEditPoints="1" noAdjustHandles="1" noChangeArrowheads="1" noChangeShapeType="1" noTextEdit="1"/>
                    </p:cNvSpPr>
                    <p:nvPr/>
                  </p:nvSpPr>
                  <p:spPr>
                    <a:xfrm>
                      <a:off x="2167158" y="2310316"/>
                      <a:ext cx="1498769" cy="669414"/>
                    </a:xfrm>
                    <a:prstGeom prst="rect">
                      <a:avLst/>
                    </a:prstGeom>
                    <a:blipFill>
                      <a:blip r:embed="rId4"/>
                      <a:stretch>
                        <a:fillRect/>
                      </a:stretch>
                    </a:blipFill>
                    <a:ln w="28575"/>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1588789-1100-4499-929A-A36317E4AAF7}"/>
                        </a:ext>
                      </a:extLst>
                    </p:cNvPr>
                    <p:cNvSpPr txBox="1"/>
                    <p:nvPr/>
                  </p:nvSpPr>
                  <p:spPr>
                    <a:xfrm>
                      <a:off x="2167158" y="3650125"/>
                      <a:ext cx="1498769" cy="669414"/>
                    </a:xfrm>
                    <a:prstGeom prst="rect">
                      <a:avLst/>
                    </a:prstGeom>
                    <a:ln w="28575">
                      <a:solidFill>
                        <a:schemeClr val="accent6"/>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defTabSz="685800" fontAlgn="auto">
                        <a:spcBef>
                          <a:spcPts val="0"/>
                        </a:spcBef>
                        <a:spcAft>
                          <a:spcPts val="0"/>
                        </a:spcAft>
                        <a:buNone/>
                      </a:pPr>
                      <a:r>
                        <a:rPr lang="nl-NL" sz="1350" dirty="0">
                          <a:solidFill>
                            <a:prstClr val="black"/>
                          </a:solidFill>
                          <a:latin typeface="Calibri" panose="020F0502020204030204"/>
                        </a:rPr>
                        <a:t>Versnelling</a:t>
                      </a:r>
                    </a:p>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nl-NL" sz="2400" i="1" dirty="0">
                                <a:solidFill>
                                  <a:prstClr val="black"/>
                                </a:solidFill>
                                <a:latin typeface="Cambria Math" panose="02040503050406030204" pitchFamily="18" charset="0"/>
                              </a:rPr>
                              <m:t>𝑎</m:t>
                            </m:r>
                          </m:oMath>
                        </m:oMathPara>
                      </a14:m>
                      <a:endParaRPr lang="nl-NL" sz="2400" dirty="0">
                        <a:solidFill>
                          <a:prstClr val="black"/>
                        </a:solidFill>
                        <a:latin typeface="Calibri" panose="020F0502020204030204"/>
                      </a:endParaRPr>
                    </a:p>
                  </p:txBody>
                </p:sp>
              </mc:Choice>
              <mc:Fallback xmlns="">
                <p:sp>
                  <p:nvSpPr>
                    <p:cNvPr id="6" name="TextBox 5">
                      <a:extLst>
                        <a:ext uri="{FF2B5EF4-FFF2-40B4-BE49-F238E27FC236}">
                          <a16:creationId xmlns:a16="http://schemas.microsoft.com/office/drawing/2014/main" id="{C1588789-1100-4499-929A-A36317E4AAF7}"/>
                        </a:ext>
                      </a:extLst>
                    </p:cNvPr>
                    <p:cNvSpPr txBox="1">
                      <a:spLocks noRot="1" noChangeAspect="1" noMove="1" noResize="1" noEditPoints="1" noAdjustHandles="1" noChangeArrowheads="1" noChangeShapeType="1" noTextEdit="1"/>
                    </p:cNvSpPr>
                    <p:nvPr/>
                  </p:nvSpPr>
                  <p:spPr>
                    <a:xfrm>
                      <a:off x="2167158" y="3650125"/>
                      <a:ext cx="1498769" cy="669414"/>
                    </a:xfrm>
                    <a:prstGeom prst="rect">
                      <a:avLst/>
                    </a:prstGeom>
                    <a:blipFill>
                      <a:blip r:embed="rId5"/>
                      <a:stretch>
                        <a:fillRect/>
                      </a:stretch>
                    </a:blipFill>
                    <a:ln w="28575">
                      <a:solidFill>
                        <a:schemeClr val="accent6"/>
                      </a:solidFill>
                    </a:ln>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BF53CA8-8F36-4B1C-8788-0C33B9C5FFF6}"/>
                        </a:ext>
                      </a:extLst>
                    </p:cNvPr>
                    <p:cNvSpPr txBox="1"/>
                    <p:nvPr/>
                  </p:nvSpPr>
                  <p:spPr>
                    <a:xfrm>
                      <a:off x="304675" y="1464922"/>
                      <a:ext cx="1498769" cy="102797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sSub>
                              <m:sSubPr>
                                <m:ctrlPr>
                                  <a:rPr lang="nl-NL" sz="1400" i="1">
                                    <a:solidFill>
                                      <a:prstClr val="black"/>
                                    </a:solidFill>
                                    <a:latin typeface="Cambria Math" panose="02040503050406030204" pitchFamily="18" charset="0"/>
                                  </a:rPr>
                                </m:ctrlPr>
                              </m:sSubPr>
                              <m:e>
                                <m:r>
                                  <a:rPr lang="en-US" sz="1400" i="1">
                                    <a:solidFill>
                                      <a:prstClr val="black"/>
                                    </a:solidFill>
                                    <a:latin typeface="Cambria Math" panose="02040503050406030204" pitchFamily="18" charset="0"/>
                                  </a:rPr>
                                  <m:t>𝑣</m:t>
                                </m:r>
                              </m:e>
                              <m:sub>
                                <m:r>
                                  <a:rPr lang="en-US" sz="1400" i="1">
                                    <a:solidFill>
                                      <a:prstClr val="black"/>
                                    </a:solidFill>
                                    <a:latin typeface="Cambria Math" panose="02040503050406030204" pitchFamily="18" charset="0"/>
                                  </a:rPr>
                                  <m:t>(</m:t>
                                </m:r>
                                <m:r>
                                  <a:rPr lang="en-US" sz="1400" i="1">
                                    <a:solidFill>
                                      <a:prstClr val="black"/>
                                    </a:solidFill>
                                    <a:latin typeface="Cambria Math" panose="02040503050406030204" pitchFamily="18" charset="0"/>
                                  </a:rPr>
                                  <m:t>𝑔𝑒𝑚</m:t>
                                </m:r>
                                <m:r>
                                  <a:rPr lang="en-US" sz="1400" i="1">
                                    <a:solidFill>
                                      <a:prstClr val="black"/>
                                    </a:solidFill>
                                    <a:latin typeface="Cambria Math" panose="02040503050406030204" pitchFamily="18" charset="0"/>
                                  </a:rPr>
                                  <m:t>) </m:t>
                                </m:r>
                              </m:sub>
                            </m:sSub>
                            <m:r>
                              <a:rPr lang="en-US" sz="1400" i="1">
                                <a:solidFill>
                                  <a:prstClr val="black"/>
                                </a:solidFill>
                                <a:latin typeface="Cambria Math" panose="02040503050406030204" pitchFamily="18" charset="0"/>
                              </a:rPr>
                              <m:t>=</m:t>
                            </m:r>
                            <m:f>
                              <m:fPr>
                                <m:ctrlPr>
                                  <a:rPr lang="en-US" sz="1400" i="1">
                                    <a:solidFill>
                                      <a:prstClr val="black"/>
                                    </a:solidFill>
                                    <a:latin typeface="Cambria Math" panose="02040503050406030204" pitchFamily="18" charset="0"/>
                                  </a:rPr>
                                </m:ctrlPr>
                              </m:fPr>
                              <m:num>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𝑥</m:t>
                                </m:r>
                              </m:num>
                              <m:den>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𝑡</m:t>
                                </m:r>
                              </m:den>
                            </m:f>
                          </m:oMath>
                        </m:oMathPara>
                      </a14:m>
                      <a:endParaRPr lang="nl-NL" sz="1050" dirty="0">
                        <a:solidFill>
                          <a:prstClr val="black"/>
                        </a:solidFill>
                        <a:latin typeface="Calibri" panose="020F0502020204030204"/>
                      </a:endParaRPr>
                    </a:p>
                    <a:p>
                      <a:pPr defTabSz="685800" fontAlgn="auto">
                        <a:spcBef>
                          <a:spcPts val="0"/>
                        </a:spcBef>
                        <a:spcAft>
                          <a:spcPts val="0"/>
                        </a:spcAft>
                        <a:buNone/>
                      </a:pPr>
                      <a:endParaRPr lang="nl-NL" sz="1350" dirty="0">
                        <a:solidFill>
                          <a:prstClr val="black"/>
                        </a:solidFill>
                        <a:latin typeface="Calibri" panose="020F0502020204030204"/>
                      </a:endParaRPr>
                    </a:p>
                    <a:p>
                      <a:pPr algn="ctr" defTabSz="685800" fontAlgn="auto">
                        <a:spcBef>
                          <a:spcPts val="0"/>
                        </a:spcBef>
                        <a:spcAft>
                          <a:spcPts val="0"/>
                        </a:spcAft>
                        <a:buNone/>
                      </a:pPr>
                      <a:r>
                        <a:rPr lang="nl-NL" sz="1050" dirty="0">
                          <a:solidFill>
                            <a:prstClr val="black"/>
                          </a:solidFill>
                          <a:latin typeface="Calibri" panose="020F0502020204030204"/>
                        </a:rPr>
                        <a:t>Snijlijnmethode</a:t>
                      </a:r>
                    </a:p>
                    <a:p>
                      <a:pPr algn="ctr" defTabSz="685800" fontAlgn="auto">
                        <a:spcBef>
                          <a:spcPts val="0"/>
                        </a:spcBef>
                        <a:spcAft>
                          <a:spcPts val="0"/>
                        </a:spcAft>
                        <a:buNone/>
                      </a:pPr>
                      <a:r>
                        <a:rPr lang="nl-NL" sz="1050" dirty="0">
                          <a:solidFill>
                            <a:prstClr val="black"/>
                          </a:solidFill>
                          <a:latin typeface="Calibri" panose="020F0502020204030204"/>
                        </a:rPr>
                        <a:t>Raaklijnmethode</a:t>
                      </a:r>
                      <a:endParaRPr lang="nl-NL" sz="2000" dirty="0">
                        <a:solidFill>
                          <a:prstClr val="black"/>
                        </a:solidFill>
                        <a:latin typeface="Calibri" panose="020F0502020204030204"/>
                      </a:endParaRPr>
                    </a:p>
                  </p:txBody>
                </p:sp>
              </mc:Choice>
              <mc:Fallback xmlns="">
                <p:sp>
                  <p:nvSpPr>
                    <p:cNvPr id="7" name="TextBox 6">
                      <a:extLst>
                        <a:ext uri="{FF2B5EF4-FFF2-40B4-BE49-F238E27FC236}">
                          <a16:creationId xmlns:a16="http://schemas.microsoft.com/office/drawing/2014/main" id="{5BF53CA8-8F36-4B1C-8788-0C33B9C5FFF6}"/>
                        </a:ext>
                      </a:extLst>
                    </p:cNvPr>
                    <p:cNvSpPr txBox="1">
                      <a:spLocks noRot="1" noChangeAspect="1" noMove="1" noResize="1" noEditPoints="1" noAdjustHandles="1" noChangeArrowheads="1" noChangeShapeType="1" noTextEdit="1"/>
                    </p:cNvSpPr>
                    <p:nvPr/>
                  </p:nvSpPr>
                  <p:spPr>
                    <a:xfrm>
                      <a:off x="304675" y="1464922"/>
                      <a:ext cx="1498769" cy="1027974"/>
                    </a:xfrm>
                    <a:prstGeom prst="rect">
                      <a:avLst/>
                    </a:prstGeom>
                    <a:blipFill>
                      <a:blip r:embed="rId6"/>
                      <a:stretch>
                        <a:fillRect b="-1156"/>
                      </a:stretch>
                    </a:blipFill>
                  </p:spPr>
                  <p:txBody>
                    <a:bodyPr/>
                    <a:lstStyle/>
                    <a:p>
                      <a:r>
                        <a:rPr lang="nl-NL">
                          <a:noFill/>
                        </a:rPr>
                        <a:t> </a:t>
                      </a:r>
                    </a:p>
                  </p:txBody>
                </p:sp>
              </mc:Fallback>
            </mc:AlternateContent>
            <p:cxnSp>
              <p:nvCxnSpPr>
                <p:cNvPr id="8" name="Straight Arrow Connector 7">
                  <a:extLst>
                    <a:ext uri="{FF2B5EF4-FFF2-40B4-BE49-F238E27FC236}">
                      <a16:creationId xmlns:a16="http://schemas.microsoft.com/office/drawing/2014/main" id="{410E679B-B165-4207-B986-E16328798662}"/>
                    </a:ext>
                  </a:extLst>
                </p:cNvPr>
                <p:cNvCxnSpPr/>
                <p:nvPr/>
              </p:nvCxnSpPr>
              <p:spPr>
                <a:xfrm>
                  <a:off x="2453287" y="1616840"/>
                  <a:ext cx="0" cy="6934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6047D7A-7681-40A9-A7E8-2234049BE284}"/>
                    </a:ext>
                  </a:extLst>
                </p:cNvPr>
                <p:cNvCxnSpPr/>
                <p:nvPr/>
              </p:nvCxnSpPr>
              <p:spPr>
                <a:xfrm>
                  <a:off x="2453287" y="2956649"/>
                  <a:ext cx="0" cy="6934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9726B47-252F-45AC-B3B4-FBD63018EFF0}"/>
                        </a:ext>
                      </a:extLst>
                    </p:cNvPr>
                    <p:cNvSpPr txBox="1"/>
                    <p:nvPr/>
                  </p:nvSpPr>
                  <p:spPr>
                    <a:xfrm>
                      <a:off x="304675" y="2780928"/>
                      <a:ext cx="1498769" cy="11012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sSub>
                              <m:sSubPr>
                                <m:ctrlPr>
                                  <a:rPr lang="nl-NL" sz="1600" i="1">
                                    <a:solidFill>
                                      <a:prstClr val="black"/>
                                    </a:solidFill>
                                    <a:latin typeface="Cambria Math" panose="02040503050406030204" pitchFamily="18" charset="0"/>
                                  </a:rPr>
                                </m:ctrlPr>
                              </m:sSubPr>
                              <m:e>
                                <m:r>
                                  <a:rPr lang="en-US" sz="1600" i="1">
                                    <a:solidFill>
                                      <a:prstClr val="black"/>
                                    </a:solidFill>
                                    <a:latin typeface="Cambria Math" panose="02040503050406030204" pitchFamily="18" charset="0"/>
                                  </a:rPr>
                                  <m:t>𝑎</m:t>
                                </m:r>
                              </m:e>
                              <m:sub>
                                <m:r>
                                  <a:rPr lang="en-US" sz="1600" i="1">
                                    <a:solidFill>
                                      <a:prstClr val="black"/>
                                    </a:solidFill>
                                    <a:latin typeface="Cambria Math" panose="02040503050406030204" pitchFamily="18" charset="0"/>
                                  </a:rPr>
                                  <m:t>(</m:t>
                                </m:r>
                                <m:r>
                                  <a:rPr lang="en-US" sz="1600" i="1">
                                    <a:solidFill>
                                      <a:prstClr val="black"/>
                                    </a:solidFill>
                                    <a:latin typeface="Cambria Math" panose="02040503050406030204" pitchFamily="18" charset="0"/>
                                  </a:rPr>
                                  <m:t>𝑔𝑒𝑚</m:t>
                                </m:r>
                                <m:r>
                                  <a:rPr lang="en-US" sz="1600" i="1">
                                    <a:solidFill>
                                      <a:prstClr val="black"/>
                                    </a:solidFill>
                                    <a:latin typeface="Cambria Math" panose="02040503050406030204" pitchFamily="18" charset="0"/>
                                  </a:rPr>
                                  <m:t>) </m:t>
                                </m:r>
                              </m:sub>
                            </m:sSub>
                            <m:r>
                              <a:rPr lang="en-US" sz="1600" i="1">
                                <a:solidFill>
                                  <a:prstClr val="black"/>
                                </a:solidFill>
                                <a:latin typeface="Cambria Math" panose="02040503050406030204" pitchFamily="18" charset="0"/>
                              </a:rPr>
                              <m:t>=</m:t>
                            </m:r>
                            <m:f>
                              <m:fPr>
                                <m:ctrlPr>
                                  <a:rPr lang="en-US" sz="1600" i="1">
                                    <a:solidFill>
                                      <a:prstClr val="black"/>
                                    </a:solidFill>
                                    <a:latin typeface="Cambria Math" panose="02040503050406030204" pitchFamily="18" charset="0"/>
                                  </a:rPr>
                                </m:ctrlPr>
                              </m:fPr>
                              <m:num>
                                <m:r>
                                  <a:rPr lang="en-US" sz="1600" i="1">
                                    <a:solidFill>
                                      <a:prstClr val="black"/>
                                    </a:solidFill>
                                    <a:latin typeface="Cambria Math" panose="02040503050406030204" pitchFamily="18" charset="0"/>
                                    <a:ea typeface="Cambria Math" panose="02040503050406030204" pitchFamily="18" charset="0"/>
                                  </a:rPr>
                                  <m:t>∆</m:t>
                                </m:r>
                                <m:r>
                                  <a:rPr lang="en-US" sz="1600" i="1">
                                    <a:solidFill>
                                      <a:prstClr val="black"/>
                                    </a:solidFill>
                                    <a:latin typeface="Cambria Math" panose="02040503050406030204" pitchFamily="18" charset="0"/>
                                    <a:ea typeface="Cambria Math" panose="02040503050406030204" pitchFamily="18" charset="0"/>
                                  </a:rPr>
                                  <m:t>𝑣</m:t>
                                </m:r>
                              </m:num>
                              <m:den>
                                <m:r>
                                  <a:rPr lang="en-US" sz="1600" i="1">
                                    <a:solidFill>
                                      <a:prstClr val="black"/>
                                    </a:solidFill>
                                    <a:latin typeface="Cambria Math" panose="02040503050406030204" pitchFamily="18" charset="0"/>
                                    <a:ea typeface="Cambria Math" panose="02040503050406030204" pitchFamily="18" charset="0"/>
                                  </a:rPr>
                                  <m:t>∆</m:t>
                                </m:r>
                                <m:r>
                                  <a:rPr lang="en-US" sz="1600" i="1">
                                    <a:solidFill>
                                      <a:prstClr val="black"/>
                                    </a:solidFill>
                                    <a:latin typeface="Cambria Math" panose="02040503050406030204" pitchFamily="18" charset="0"/>
                                    <a:ea typeface="Cambria Math" panose="02040503050406030204" pitchFamily="18" charset="0"/>
                                  </a:rPr>
                                  <m:t>𝑡</m:t>
                                </m:r>
                              </m:den>
                            </m:f>
                          </m:oMath>
                        </m:oMathPara>
                      </a14:m>
                      <a:endParaRPr lang="nl-NL" sz="1050" dirty="0">
                        <a:solidFill>
                          <a:prstClr val="black"/>
                        </a:solidFill>
                        <a:latin typeface="Calibri" panose="020F0502020204030204"/>
                      </a:endParaRPr>
                    </a:p>
                    <a:p>
                      <a:pPr defTabSz="685800" fontAlgn="auto">
                        <a:spcBef>
                          <a:spcPts val="0"/>
                        </a:spcBef>
                        <a:spcAft>
                          <a:spcPts val="0"/>
                        </a:spcAft>
                        <a:buNone/>
                      </a:pPr>
                      <a:endParaRPr lang="nl-NL" sz="1350" dirty="0">
                        <a:solidFill>
                          <a:prstClr val="black"/>
                        </a:solidFill>
                        <a:latin typeface="Calibri" panose="020F0502020204030204"/>
                      </a:endParaRPr>
                    </a:p>
                    <a:p>
                      <a:pPr algn="ctr" defTabSz="685800" fontAlgn="auto">
                        <a:spcBef>
                          <a:spcPts val="0"/>
                        </a:spcBef>
                        <a:spcAft>
                          <a:spcPts val="0"/>
                        </a:spcAft>
                        <a:buNone/>
                      </a:pPr>
                      <a:r>
                        <a:rPr lang="nl-NL" sz="1100" dirty="0">
                          <a:solidFill>
                            <a:prstClr val="black"/>
                          </a:solidFill>
                          <a:latin typeface="Calibri" panose="020F0502020204030204"/>
                        </a:rPr>
                        <a:t>Snijlijnmethode</a:t>
                      </a:r>
                    </a:p>
                    <a:p>
                      <a:pPr algn="ctr" defTabSz="685800" fontAlgn="auto">
                        <a:spcBef>
                          <a:spcPts val="0"/>
                        </a:spcBef>
                        <a:spcAft>
                          <a:spcPts val="0"/>
                        </a:spcAft>
                        <a:buNone/>
                      </a:pPr>
                      <a:r>
                        <a:rPr lang="nl-NL" sz="1100" dirty="0">
                          <a:solidFill>
                            <a:prstClr val="black"/>
                          </a:solidFill>
                          <a:latin typeface="Calibri" panose="020F0502020204030204"/>
                        </a:rPr>
                        <a:t>Raaklijnmethode</a:t>
                      </a:r>
                    </a:p>
                  </p:txBody>
                </p:sp>
              </mc:Choice>
              <mc:Fallback xmlns="">
                <p:sp>
                  <p:nvSpPr>
                    <p:cNvPr id="10" name="TextBox 9">
                      <a:extLst>
                        <a:ext uri="{FF2B5EF4-FFF2-40B4-BE49-F238E27FC236}">
                          <a16:creationId xmlns:a16="http://schemas.microsoft.com/office/drawing/2014/main" id="{89726B47-252F-45AC-B3B4-FBD63018EFF0}"/>
                        </a:ext>
                      </a:extLst>
                    </p:cNvPr>
                    <p:cNvSpPr txBox="1">
                      <a:spLocks noRot="1" noChangeAspect="1" noMove="1" noResize="1" noEditPoints="1" noAdjustHandles="1" noChangeArrowheads="1" noChangeShapeType="1" noTextEdit="1"/>
                    </p:cNvSpPr>
                    <p:nvPr/>
                  </p:nvSpPr>
                  <p:spPr>
                    <a:xfrm>
                      <a:off x="304675" y="2780928"/>
                      <a:ext cx="1498769" cy="1101264"/>
                    </a:xfrm>
                    <a:prstGeom prst="rect">
                      <a:avLst/>
                    </a:prstGeom>
                    <a:blipFill>
                      <a:blip r:embed="rId7"/>
                      <a:stretch>
                        <a:fillRect b="-1622"/>
                      </a:stretch>
                    </a:blipFill>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7F6AAE0-4754-442B-B0DE-C61CA4AE8C47}"/>
                        </a:ext>
                      </a:extLst>
                    </p:cNvPr>
                    <p:cNvSpPr txBox="1"/>
                    <p:nvPr/>
                  </p:nvSpPr>
                  <p:spPr>
                    <a:xfrm>
                      <a:off x="1071562" y="5266534"/>
                      <a:ext cx="3689960" cy="1042786"/>
                    </a:xfrm>
                    <a:prstGeom prst="rect">
                      <a:avLst/>
                    </a:prstGeom>
                    <a:ln w="28575">
                      <a:solidFill>
                        <a:schemeClr val="accent6"/>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defTabSz="685800" fontAlgn="auto">
                        <a:spcBef>
                          <a:spcPts val="0"/>
                        </a:spcBef>
                        <a:spcAft>
                          <a:spcPts val="0"/>
                        </a:spcAft>
                        <a:buNone/>
                      </a:pPr>
                      <a:r>
                        <a:rPr lang="nl-NL" dirty="0">
                          <a:solidFill>
                            <a:prstClr val="black"/>
                          </a:solidFill>
                          <a:latin typeface="Calibri" panose="020F0502020204030204"/>
                        </a:rPr>
                        <a:t>Resulterende kracht</a:t>
                      </a:r>
                    </a:p>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sSub>
                              <m:sSubPr>
                                <m:ctrlPr>
                                  <a:rPr lang="nl-NL" sz="1350" i="1" dirty="0">
                                    <a:solidFill>
                                      <a:prstClr val="black"/>
                                    </a:solidFill>
                                    <a:latin typeface="Cambria Math" panose="02040503050406030204" pitchFamily="18" charset="0"/>
                                  </a:rPr>
                                </m:ctrlPr>
                              </m:sSubPr>
                              <m:e>
                                <m:r>
                                  <a:rPr lang="nl-NL" sz="1350" i="1" dirty="0">
                                    <a:solidFill>
                                      <a:prstClr val="black"/>
                                    </a:solidFill>
                                    <a:latin typeface="Cambria Math" panose="02040503050406030204" pitchFamily="18" charset="0"/>
                                  </a:rPr>
                                  <m:t>𝐹</m:t>
                                </m:r>
                              </m:e>
                              <m:sub>
                                <m:r>
                                  <a:rPr lang="en-US" sz="1350" i="1" dirty="0">
                                    <a:solidFill>
                                      <a:prstClr val="black"/>
                                    </a:solidFill>
                                    <a:latin typeface="Cambria Math" panose="02040503050406030204" pitchFamily="18" charset="0"/>
                                  </a:rPr>
                                  <m:t>𝑟𝑒𝑠</m:t>
                                </m:r>
                              </m:sub>
                            </m:sSub>
                            <m:r>
                              <a:rPr lang="en-US" sz="1350" i="1" dirty="0">
                                <a:solidFill>
                                  <a:prstClr val="black"/>
                                </a:solidFill>
                                <a:latin typeface="Cambria Math" panose="02040503050406030204" pitchFamily="18" charset="0"/>
                              </a:rPr>
                              <m:t>=</m:t>
                            </m:r>
                            <m:nary>
                              <m:naryPr>
                                <m:chr m:val="∑"/>
                                <m:supHide m:val="on"/>
                                <m:ctrlPr>
                                  <a:rPr lang="en-US" sz="1350" i="1" dirty="0">
                                    <a:solidFill>
                                      <a:prstClr val="black"/>
                                    </a:solidFill>
                                    <a:latin typeface="Cambria Math" panose="02040503050406030204" pitchFamily="18" charset="0"/>
                                  </a:rPr>
                                </m:ctrlPr>
                              </m:naryPr>
                              <m:sub>
                                <m:r>
                                  <m:rPr>
                                    <m:brk m:alnAt="7"/>
                                  </m:rPr>
                                  <a:rPr lang="en-US" sz="1350" i="1" dirty="0">
                                    <a:solidFill>
                                      <a:prstClr val="black"/>
                                    </a:solidFill>
                                    <a:latin typeface="Cambria Math" panose="02040503050406030204" pitchFamily="18" charset="0"/>
                                  </a:rPr>
                                  <m:t>𝑖</m:t>
                                </m:r>
                              </m:sub>
                              <m:sup/>
                              <m:e>
                                <m:sSub>
                                  <m:sSubPr>
                                    <m:ctrlPr>
                                      <a:rPr lang="en-US" sz="1350" i="1" dirty="0">
                                        <a:solidFill>
                                          <a:prstClr val="black"/>
                                        </a:solidFill>
                                        <a:latin typeface="Cambria Math" panose="02040503050406030204" pitchFamily="18" charset="0"/>
                                      </a:rPr>
                                    </m:ctrlPr>
                                  </m:sSubPr>
                                  <m:e>
                                    <m:r>
                                      <a:rPr lang="en-US" sz="1350" i="1" dirty="0">
                                        <a:solidFill>
                                          <a:prstClr val="black"/>
                                        </a:solidFill>
                                        <a:latin typeface="Cambria Math" panose="02040503050406030204" pitchFamily="18" charset="0"/>
                                      </a:rPr>
                                      <m:t>𝐹</m:t>
                                    </m:r>
                                  </m:e>
                                  <m:sub>
                                    <m:r>
                                      <a:rPr lang="en-US" sz="1350" i="1" dirty="0">
                                        <a:solidFill>
                                          <a:prstClr val="black"/>
                                        </a:solidFill>
                                        <a:latin typeface="Cambria Math" panose="02040503050406030204" pitchFamily="18" charset="0"/>
                                      </a:rPr>
                                      <m:t>𝑖</m:t>
                                    </m:r>
                                  </m:sub>
                                </m:sSub>
                              </m:e>
                            </m:nary>
                          </m:oMath>
                        </m:oMathPara>
                      </a14:m>
                      <a:endParaRPr lang="nl-NL" sz="2400" dirty="0">
                        <a:solidFill>
                          <a:prstClr val="black"/>
                        </a:solidFill>
                        <a:latin typeface="Calibri" panose="020F0502020204030204"/>
                      </a:endParaRPr>
                    </a:p>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en-US" sz="1100" i="1" dirty="0">
                                <a:solidFill>
                                  <a:prstClr val="black"/>
                                </a:solidFill>
                                <a:latin typeface="Cambria Math" panose="02040503050406030204" pitchFamily="18" charset="0"/>
                              </a:rPr>
                              <m:t>=</m:t>
                            </m:r>
                            <m:r>
                              <m:rPr>
                                <m:nor/>
                              </m:rPr>
                              <a:rPr lang="en-US" sz="1100" dirty="0">
                                <a:solidFill>
                                  <a:prstClr val="black"/>
                                </a:solidFill>
                                <a:latin typeface="Cambria Math" panose="02040503050406030204" pitchFamily="18" charset="0"/>
                              </a:rPr>
                              <m:t>som</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van</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de</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afzonderlinge</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krachten</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op</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een</m:t>
                            </m:r>
                            <m:r>
                              <m:rPr>
                                <m:nor/>
                              </m:rPr>
                              <a:rPr lang="en-US" sz="1100" dirty="0">
                                <a:solidFill>
                                  <a:prstClr val="black"/>
                                </a:solidFill>
                                <a:latin typeface="Cambria Math" panose="02040503050406030204" pitchFamily="18" charset="0"/>
                              </a:rPr>
                              <m:t> </m:t>
                            </m:r>
                            <m:r>
                              <m:rPr>
                                <m:nor/>
                              </m:rPr>
                              <a:rPr lang="en-US" sz="1100" dirty="0">
                                <a:solidFill>
                                  <a:prstClr val="black"/>
                                </a:solidFill>
                                <a:latin typeface="Cambria Math" panose="02040503050406030204" pitchFamily="18" charset="0"/>
                              </a:rPr>
                              <m:t>voorwerp</m:t>
                            </m:r>
                          </m:oMath>
                        </m:oMathPara>
                      </a14:m>
                      <a:endParaRPr lang="nl-NL" sz="4800" dirty="0">
                        <a:solidFill>
                          <a:prstClr val="black"/>
                        </a:solidFill>
                        <a:latin typeface="Calibri" panose="020F0502020204030204"/>
                      </a:endParaRPr>
                    </a:p>
                  </p:txBody>
                </p:sp>
              </mc:Choice>
              <mc:Fallback xmlns="">
                <p:sp>
                  <p:nvSpPr>
                    <p:cNvPr id="11" name="TextBox 10">
                      <a:extLst>
                        <a:ext uri="{FF2B5EF4-FFF2-40B4-BE49-F238E27FC236}">
                          <a16:creationId xmlns:a16="http://schemas.microsoft.com/office/drawing/2014/main" id="{47F6AAE0-4754-442B-B0DE-C61CA4AE8C47}"/>
                        </a:ext>
                      </a:extLst>
                    </p:cNvPr>
                    <p:cNvSpPr txBox="1">
                      <a:spLocks noRot="1" noChangeAspect="1" noMove="1" noResize="1" noEditPoints="1" noAdjustHandles="1" noChangeArrowheads="1" noChangeShapeType="1" noTextEdit="1"/>
                    </p:cNvSpPr>
                    <p:nvPr/>
                  </p:nvSpPr>
                  <p:spPr>
                    <a:xfrm>
                      <a:off x="1071562" y="5266534"/>
                      <a:ext cx="3689960" cy="1042786"/>
                    </a:xfrm>
                    <a:prstGeom prst="rect">
                      <a:avLst/>
                    </a:prstGeom>
                    <a:blipFill>
                      <a:blip r:embed="rId8"/>
                      <a:stretch>
                        <a:fillRect t="-39773" b="-75568"/>
                      </a:stretch>
                    </a:blipFill>
                    <a:ln w="28575">
                      <a:solidFill>
                        <a:schemeClr val="accent6"/>
                      </a:solidFill>
                    </a:ln>
                  </p:spPr>
                  <p:txBody>
                    <a:bodyPr/>
                    <a:lstStyle/>
                    <a:p>
                      <a:r>
                        <a:rPr lang="nl-NL">
                          <a:noFill/>
                        </a:rPr>
                        <a:t> </a:t>
                      </a:r>
                    </a:p>
                  </p:txBody>
                </p:sp>
              </mc:Fallback>
            </mc:AlternateContent>
            <p:cxnSp>
              <p:nvCxnSpPr>
                <p:cNvPr id="13" name="Straight Arrow Connector 12">
                  <a:extLst>
                    <a:ext uri="{FF2B5EF4-FFF2-40B4-BE49-F238E27FC236}">
                      <a16:creationId xmlns:a16="http://schemas.microsoft.com/office/drawing/2014/main" id="{58C1C84F-7D82-4A6E-85CC-B80A4A037EA1}"/>
                    </a:ext>
                  </a:extLst>
                </p:cNvPr>
                <p:cNvCxnSpPr/>
                <p:nvPr/>
              </p:nvCxnSpPr>
              <p:spPr>
                <a:xfrm>
                  <a:off x="3367687" y="1616840"/>
                  <a:ext cx="0" cy="693476"/>
                </a:xfrm>
                <a:prstGeom prst="straightConnector1">
                  <a:avLst/>
                </a:prstGeom>
                <a:ln w="38100">
                  <a:headEnd type="triangle" w="med" len="med"/>
                  <a:tailEnd type="none" w="med" len="med"/>
                </a:ln>
              </p:spPr>
              <p:style>
                <a:lnRef idx="2">
                  <a:schemeClr val="accent2"/>
                </a:lnRef>
                <a:fillRef idx="1">
                  <a:schemeClr val="lt1"/>
                </a:fillRef>
                <a:effectRef idx="0">
                  <a:schemeClr val="accent2"/>
                </a:effectRef>
                <a:fontRef idx="minor">
                  <a:schemeClr val="dk1"/>
                </a:fontRef>
              </p:style>
            </p:cxnSp>
            <p:cxnSp>
              <p:nvCxnSpPr>
                <p:cNvPr id="14" name="Straight Arrow Connector 13">
                  <a:extLst>
                    <a:ext uri="{FF2B5EF4-FFF2-40B4-BE49-F238E27FC236}">
                      <a16:creationId xmlns:a16="http://schemas.microsoft.com/office/drawing/2014/main" id="{6A9E5691-114B-4E8B-9976-E2B389C9D3E8}"/>
                    </a:ext>
                  </a:extLst>
                </p:cNvPr>
                <p:cNvCxnSpPr/>
                <p:nvPr/>
              </p:nvCxnSpPr>
              <p:spPr>
                <a:xfrm>
                  <a:off x="3367687" y="2956649"/>
                  <a:ext cx="0" cy="693476"/>
                </a:xfrm>
                <a:prstGeom prst="straightConnector1">
                  <a:avLst/>
                </a:prstGeom>
                <a:ln w="38100">
                  <a:headEnd type="triangle" w="med" len="med"/>
                  <a:tailEnd type="none" w="med" len="med"/>
                </a:ln>
              </p:spPr>
              <p:style>
                <a:lnRef idx="2">
                  <a:schemeClr val="accent2"/>
                </a:lnRef>
                <a:fillRef idx="1">
                  <a:schemeClr val="lt1"/>
                </a:fillRef>
                <a:effectRef idx="0">
                  <a:schemeClr val="accent2"/>
                </a:effectRef>
                <a:fontRef idx="minor">
                  <a:schemeClr val="dk1"/>
                </a:fontRef>
              </p:style>
            </p:cxn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36E5B2B3-7D12-4D89-B300-9E69C4A226E1}"/>
                        </a:ext>
                      </a:extLst>
                    </p:cNvPr>
                    <p:cNvSpPr txBox="1"/>
                    <p:nvPr/>
                  </p:nvSpPr>
                  <p:spPr>
                    <a:xfrm>
                      <a:off x="4029641" y="1608585"/>
                      <a:ext cx="1498769" cy="9132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𝑥</m:t>
                            </m:r>
                            <m:r>
                              <a:rPr lang="en-US" sz="1400" i="1">
                                <a:solidFill>
                                  <a:prstClr val="black"/>
                                </a:solidFill>
                                <a:latin typeface="Cambria Math" panose="02040503050406030204" pitchFamily="18" charset="0"/>
                              </a:rPr>
                              <m:t>=</m:t>
                            </m:r>
                            <m:sSub>
                              <m:sSubPr>
                                <m:ctrlPr>
                                  <a:rPr lang="nl-NL" sz="1400" i="1">
                                    <a:solidFill>
                                      <a:prstClr val="black"/>
                                    </a:solidFill>
                                    <a:latin typeface="Cambria Math" panose="02040503050406030204" pitchFamily="18" charset="0"/>
                                  </a:rPr>
                                </m:ctrlPr>
                              </m:sSubPr>
                              <m:e>
                                <m:r>
                                  <a:rPr lang="en-US" sz="1400" i="1">
                                    <a:solidFill>
                                      <a:prstClr val="black"/>
                                    </a:solidFill>
                                    <a:latin typeface="Cambria Math" panose="02040503050406030204" pitchFamily="18" charset="0"/>
                                  </a:rPr>
                                  <m:t>𝑣</m:t>
                                </m:r>
                              </m:e>
                              <m:sub>
                                <m:r>
                                  <a:rPr lang="en-US" sz="1400" i="1">
                                    <a:solidFill>
                                      <a:prstClr val="black"/>
                                    </a:solidFill>
                                    <a:latin typeface="Cambria Math" panose="02040503050406030204" pitchFamily="18" charset="0"/>
                                  </a:rPr>
                                  <m:t>(</m:t>
                                </m:r>
                                <m:r>
                                  <a:rPr lang="en-US" sz="1400" i="1">
                                    <a:solidFill>
                                      <a:prstClr val="black"/>
                                    </a:solidFill>
                                    <a:latin typeface="Cambria Math" panose="02040503050406030204" pitchFamily="18" charset="0"/>
                                  </a:rPr>
                                  <m:t>𝑔𝑒𝑚</m:t>
                                </m:r>
                                <m:r>
                                  <a:rPr lang="en-US" sz="1400" i="1">
                                    <a:solidFill>
                                      <a:prstClr val="black"/>
                                    </a:solidFill>
                                    <a:latin typeface="Cambria Math" panose="02040503050406030204" pitchFamily="18" charset="0"/>
                                  </a:rPr>
                                  <m:t>) </m:t>
                                </m:r>
                              </m:sub>
                            </m:sSub>
                            <m:r>
                              <a:rPr lang="en-US" sz="1400" i="1">
                                <a:solidFill>
                                  <a:prstClr val="black"/>
                                </a:solidFill>
                                <a:latin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𝑡</m:t>
                            </m:r>
                          </m:oMath>
                        </m:oMathPara>
                      </a14:m>
                      <a:endParaRPr lang="nl-NL" sz="1400" dirty="0">
                        <a:solidFill>
                          <a:prstClr val="black"/>
                        </a:solidFill>
                        <a:latin typeface="Calibri" panose="020F0502020204030204"/>
                      </a:endParaRPr>
                    </a:p>
                    <a:p>
                      <a:pPr algn="ctr" defTabSz="685800" fontAlgn="auto">
                        <a:spcBef>
                          <a:spcPts val="0"/>
                        </a:spcBef>
                        <a:spcAft>
                          <a:spcPts val="0"/>
                        </a:spcAft>
                        <a:buNone/>
                      </a:pPr>
                      <a:endParaRPr lang="nl-NL" dirty="0">
                        <a:solidFill>
                          <a:prstClr val="black"/>
                        </a:solidFill>
                        <a:latin typeface="Calibri" panose="020F0502020204030204"/>
                      </a:endParaRPr>
                    </a:p>
                    <a:p>
                      <a:pPr algn="ctr" defTabSz="685800" fontAlgn="auto">
                        <a:spcBef>
                          <a:spcPts val="0"/>
                        </a:spcBef>
                        <a:spcAft>
                          <a:spcPts val="0"/>
                        </a:spcAft>
                        <a:buNone/>
                      </a:pPr>
                      <a:r>
                        <a:rPr lang="nl-NL" sz="1000" dirty="0">
                          <a:solidFill>
                            <a:prstClr val="black"/>
                          </a:solidFill>
                          <a:latin typeface="Calibri" panose="020F0502020204030204"/>
                        </a:rPr>
                        <a:t>Oppervlaktemethode</a:t>
                      </a:r>
                    </a:p>
                    <a:p>
                      <a:pPr algn="ctr" defTabSz="685800" fontAlgn="auto">
                        <a:spcBef>
                          <a:spcPts val="0"/>
                        </a:spcBef>
                        <a:spcAft>
                          <a:spcPts val="0"/>
                        </a:spcAft>
                        <a:buNone/>
                      </a:pPr>
                      <a:r>
                        <a:rPr lang="nl-NL" sz="1000" dirty="0">
                          <a:solidFill>
                            <a:prstClr val="black"/>
                          </a:solidFill>
                          <a:latin typeface="Calibri" panose="020F0502020204030204"/>
                        </a:rPr>
                        <a:t>Computermethode</a:t>
                      </a:r>
                      <a:endParaRPr lang="nl-NL" dirty="0">
                        <a:solidFill>
                          <a:prstClr val="black"/>
                        </a:solidFill>
                        <a:latin typeface="Calibri" panose="020F0502020204030204"/>
                      </a:endParaRPr>
                    </a:p>
                  </p:txBody>
                </p:sp>
              </mc:Choice>
              <mc:Fallback xmlns="">
                <p:sp>
                  <p:nvSpPr>
                    <p:cNvPr id="15" name="TextBox 14">
                      <a:extLst>
                        <a:ext uri="{FF2B5EF4-FFF2-40B4-BE49-F238E27FC236}">
                          <a16:creationId xmlns:a16="http://schemas.microsoft.com/office/drawing/2014/main" id="{36E5B2B3-7D12-4D89-B300-9E69C4A226E1}"/>
                        </a:ext>
                      </a:extLst>
                    </p:cNvPr>
                    <p:cNvSpPr txBox="1">
                      <a:spLocks noRot="1" noChangeAspect="1" noMove="1" noResize="1" noEditPoints="1" noAdjustHandles="1" noChangeArrowheads="1" noChangeShapeType="1" noTextEdit="1"/>
                    </p:cNvSpPr>
                    <p:nvPr/>
                  </p:nvSpPr>
                  <p:spPr>
                    <a:xfrm>
                      <a:off x="4029641" y="1608585"/>
                      <a:ext cx="1498769" cy="913263"/>
                    </a:xfrm>
                    <a:prstGeom prst="rect">
                      <a:avLst/>
                    </a:prstGeom>
                    <a:blipFill>
                      <a:blip r:embed="rId9"/>
                      <a:stretch>
                        <a:fillRect b="-1299"/>
                      </a:stretch>
                    </a:blipFill>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8A4303F9-7B0A-471C-9142-9DD22A8EB231}"/>
                        </a:ext>
                      </a:extLst>
                    </p:cNvPr>
                    <p:cNvSpPr txBox="1"/>
                    <p:nvPr/>
                  </p:nvSpPr>
                  <p:spPr>
                    <a:xfrm>
                      <a:off x="4029641" y="2952521"/>
                      <a:ext cx="1498769" cy="85940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𝑣</m:t>
                            </m:r>
                            <m:r>
                              <a:rPr lang="en-US" sz="1400" i="1">
                                <a:solidFill>
                                  <a:prstClr val="black"/>
                                </a:solidFill>
                                <a:latin typeface="Cambria Math" panose="02040503050406030204" pitchFamily="18" charset="0"/>
                              </a:rPr>
                              <m:t>=</m:t>
                            </m:r>
                            <m:sSub>
                              <m:sSubPr>
                                <m:ctrlPr>
                                  <a:rPr lang="nl-NL" sz="1400" i="1">
                                    <a:solidFill>
                                      <a:prstClr val="black"/>
                                    </a:solidFill>
                                    <a:latin typeface="Cambria Math" panose="02040503050406030204" pitchFamily="18" charset="0"/>
                                  </a:rPr>
                                </m:ctrlPr>
                              </m:sSubPr>
                              <m:e>
                                <m:r>
                                  <a:rPr lang="en-US" sz="1400" i="1">
                                    <a:solidFill>
                                      <a:prstClr val="black"/>
                                    </a:solidFill>
                                    <a:latin typeface="Cambria Math" panose="02040503050406030204" pitchFamily="18" charset="0"/>
                                  </a:rPr>
                                  <m:t>𝑎</m:t>
                                </m:r>
                              </m:e>
                              <m:sub>
                                <m:r>
                                  <a:rPr lang="en-US" sz="1400" i="1">
                                    <a:solidFill>
                                      <a:prstClr val="black"/>
                                    </a:solidFill>
                                    <a:latin typeface="Cambria Math" panose="02040503050406030204" pitchFamily="18" charset="0"/>
                                  </a:rPr>
                                  <m:t>(</m:t>
                                </m:r>
                                <m:r>
                                  <a:rPr lang="en-US" sz="1400" i="1">
                                    <a:solidFill>
                                      <a:prstClr val="black"/>
                                    </a:solidFill>
                                    <a:latin typeface="Cambria Math" panose="02040503050406030204" pitchFamily="18" charset="0"/>
                                  </a:rPr>
                                  <m:t>𝑔𝑒𝑚</m:t>
                                </m:r>
                                <m:r>
                                  <a:rPr lang="en-US" sz="1400" i="1">
                                    <a:solidFill>
                                      <a:prstClr val="black"/>
                                    </a:solidFill>
                                    <a:latin typeface="Cambria Math" panose="02040503050406030204" pitchFamily="18" charset="0"/>
                                  </a:rPr>
                                  <m:t>) </m:t>
                                </m:r>
                              </m:sub>
                            </m:sSub>
                            <m:r>
                              <a:rPr lang="en-US" sz="1400" i="1">
                                <a:solidFill>
                                  <a:prstClr val="black"/>
                                </a:solidFill>
                                <a:latin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m:t>
                            </m:r>
                            <m:r>
                              <a:rPr lang="en-US" sz="1400" i="1">
                                <a:solidFill>
                                  <a:prstClr val="black"/>
                                </a:solidFill>
                                <a:latin typeface="Cambria Math" panose="02040503050406030204" pitchFamily="18" charset="0"/>
                                <a:ea typeface="Cambria Math" panose="02040503050406030204" pitchFamily="18" charset="0"/>
                              </a:rPr>
                              <m:t>𝑡</m:t>
                            </m:r>
                          </m:oMath>
                        </m:oMathPara>
                      </a14:m>
                      <a:endParaRPr lang="nl-NL" sz="1400" dirty="0">
                        <a:solidFill>
                          <a:prstClr val="black"/>
                        </a:solidFill>
                        <a:latin typeface="Calibri" panose="020F0502020204030204"/>
                      </a:endParaRPr>
                    </a:p>
                    <a:p>
                      <a:pPr defTabSz="685800" fontAlgn="auto">
                        <a:spcBef>
                          <a:spcPts val="0"/>
                        </a:spcBef>
                        <a:spcAft>
                          <a:spcPts val="0"/>
                        </a:spcAft>
                        <a:buNone/>
                      </a:pPr>
                      <a:endParaRPr lang="nl-NL" sz="1350" dirty="0">
                        <a:solidFill>
                          <a:prstClr val="black"/>
                        </a:solidFill>
                        <a:latin typeface="Calibri" panose="020F0502020204030204"/>
                      </a:endParaRPr>
                    </a:p>
                    <a:p>
                      <a:pPr algn="ctr" defTabSz="685800" fontAlgn="auto">
                        <a:spcBef>
                          <a:spcPts val="0"/>
                        </a:spcBef>
                        <a:spcAft>
                          <a:spcPts val="0"/>
                        </a:spcAft>
                        <a:buNone/>
                      </a:pPr>
                      <a:r>
                        <a:rPr lang="nl-NL" sz="1050" dirty="0">
                          <a:solidFill>
                            <a:prstClr val="black"/>
                          </a:solidFill>
                          <a:latin typeface="Calibri" panose="020F0502020204030204"/>
                        </a:rPr>
                        <a:t>Oppervlaktemethode</a:t>
                      </a:r>
                    </a:p>
                    <a:p>
                      <a:pPr algn="ctr" defTabSz="685800" fontAlgn="auto">
                        <a:spcBef>
                          <a:spcPts val="0"/>
                        </a:spcBef>
                        <a:spcAft>
                          <a:spcPts val="0"/>
                        </a:spcAft>
                        <a:buNone/>
                      </a:pPr>
                      <a:r>
                        <a:rPr lang="nl-NL" sz="1050" dirty="0">
                          <a:solidFill>
                            <a:prstClr val="black"/>
                          </a:solidFill>
                          <a:latin typeface="Calibri" panose="020F0502020204030204"/>
                        </a:rPr>
                        <a:t>Computermethode</a:t>
                      </a:r>
                      <a:endParaRPr lang="nl-NL" sz="788" dirty="0">
                        <a:solidFill>
                          <a:prstClr val="black"/>
                        </a:solidFill>
                        <a:latin typeface="Calibri" panose="020F0502020204030204"/>
                      </a:endParaRPr>
                    </a:p>
                  </p:txBody>
                </p:sp>
              </mc:Choice>
              <mc:Fallback xmlns="">
                <p:sp>
                  <p:nvSpPr>
                    <p:cNvPr id="16" name="TextBox 15">
                      <a:extLst>
                        <a:ext uri="{FF2B5EF4-FFF2-40B4-BE49-F238E27FC236}">
                          <a16:creationId xmlns:a16="http://schemas.microsoft.com/office/drawing/2014/main" id="{8A4303F9-7B0A-471C-9142-9DD22A8EB231}"/>
                        </a:ext>
                      </a:extLst>
                    </p:cNvPr>
                    <p:cNvSpPr txBox="1">
                      <a:spLocks noRot="1" noChangeAspect="1" noMove="1" noResize="1" noEditPoints="1" noAdjustHandles="1" noChangeArrowheads="1" noChangeShapeType="1" noTextEdit="1"/>
                    </p:cNvSpPr>
                    <p:nvPr/>
                  </p:nvSpPr>
                  <p:spPr>
                    <a:xfrm>
                      <a:off x="4029641" y="2952521"/>
                      <a:ext cx="1498769" cy="859402"/>
                    </a:xfrm>
                    <a:prstGeom prst="rect">
                      <a:avLst/>
                    </a:prstGeom>
                    <a:blipFill>
                      <a:blip r:embed="rId10"/>
                      <a:stretch>
                        <a:fillRect b="-2069"/>
                      </a:stretch>
                    </a:blipFill>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8059A051-35E5-42FE-AC67-D13A7BD6581A}"/>
                        </a:ext>
                      </a:extLst>
                    </p:cNvPr>
                    <p:cNvSpPr txBox="1"/>
                    <p:nvPr/>
                  </p:nvSpPr>
                  <p:spPr>
                    <a:xfrm>
                      <a:off x="2176785" y="4581128"/>
                      <a:ext cx="1489142" cy="36298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defTabSz="685800" fontAlgn="auto">
                        <a:spcBef>
                          <a:spcPts val="0"/>
                        </a:spcBef>
                        <a:spcAft>
                          <a:spcPts val="0"/>
                        </a:spcAft>
                        <a:buNone/>
                      </a:pPr>
                      <a14:m>
                        <m:oMathPara xmlns:m="http://schemas.openxmlformats.org/officeDocument/2006/math">
                          <m:oMathParaPr>
                            <m:jc m:val="centerGroup"/>
                          </m:oMathParaPr>
                          <m:oMath xmlns:m="http://schemas.openxmlformats.org/officeDocument/2006/math">
                            <m:sSub>
                              <m:sSubPr>
                                <m:ctrlPr>
                                  <a:rPr lang="nl-NL" i="1" dirty="0">
                                    <a:solidFill>
                                      <a:prstClr val="black"/>
                                    </a:solidFill>
                                    <a:latin typeface="Cambria Math" panose="02040503050406030204" pitchFamily="18" charset="0"/>
                                  </a:rPr>
                                </m:ctrlPr>
                              </m:sSubPr>
                              <m:e>
                                <m:r>
                                  <a:rPr lang="nl-NL" i="1" dirty="0">
                                    <a:solidFill>
                                      <a:prstClr val="black"/>
                                    </a:solidFill>
                                    <a:latin typeface="Cambria Math" panose="02040503050406030204" pitchFamily="18" charset="0"/>
                                  </a:rPr>
                                  <m:t>𝐹</m:t>
                                </m:r>
                              </m:e>
                              <m:sub>
                                <m:r>
                                  <a:rPr lang="en-US" i="1" dirty="0">
                                    <a:solidFill>
                                      <a:prstClr val="black"/>
                                    </a:solidFill>
                                    <a:latin typeface="Cambria Math" panose="02040503050406030204" pitchFamily="18" charset="0"/>
                                  </a:rPr>
                                  <m:t>𝑟𝑒𝑠</m:t>
                                </m:r>
                              </m:sub>
                            </m:sSub>
                            <m:r>
                              <a:rPr lang="en-US" i="1">
                                <a:solidFill>
                                  <a:prstClr val="black"/>
                                </a:solidFill>
                                <a:latin typeface="Cambria Math" panose="02040503050406030204" pitchFamily="18" charset="0"/>
                              </a:rPr>
                              <m:t>=</m:t>
                            </m:r>
                            <m:r>
                              <a:rPr lang="en-US" i="1">
                                <a:solidFill>
                                  <a:prstClr val="black"/>
                                </a:solidFill>
                                <a:latin typeface="Cambria Math" panose="02040503050406030204" pitchFamily="18" charset="0"/>
                              </a:rPr>
                              <m:t>𝑚</m:t>
                            </m:r>
                            <m:r>
                              <a:rPr lang="en-US" i="1">
                                <a:solidFill>
                                  <a:prstClr val="black"/>
                                </a:solidFill>
                                <a:latin typeface="Cambria Math" panose="02040503050406030204" pitchFamily="18" charset="0"/>
                              </a:rPr>
                              <m:t>⋅</m:t>
                            </m:r>
                            <m:r>
                              <a:rPr lang="en-US" i="1">
                                <a:solidFill>
                                  <a:prstClr val="black"/>
                                </a:solidFill>
                                <a:latin typeface="Cambria Math" panose="02040503050406030204" pitchFamily="18" charset="0"/>
                              </a:rPr>
                              <m:t>𝑎</m:t>
                            </m:r>
                          </m:oMath>
                        </m:oMathPara>
                      </a14:m>
                      <a:endParaRPr lang="nl-NL" sz="1350" dirty="0">
                        <a:solidFill>
                          <a:prstClr val="black"/>
                        </a:solidFill>
                        <a:latin typeface="Calibri" panose="020F0502020204030204"/>
                      </a:endParaRPr>
                    </a:p>
                  </p:txBody>
                </p:sp>
              </mc:Choice>
              <mc:Fallback xmlns="">
                <p:sp>
                  <p:nvSpPr>
                    <p:cNvPr id="17" name="TextBox 16">
                      <a:extLst>
                        <a:ext uri="{FF2B5EF4-FFF2-40B4-BE49-F238E27FC236}">
                          <a16:creationId xmlns:a16="http://schemas.microsoft.com/office/drawing/2014/main" id="{8059A051-35E5-42FE-AC67-D13A7BD6581A}"/>
                        </a:ext>
                      </a:extLst>
                    </p:cNvPr>
                    <p:cNvSpPr txBox="1">
                      <a:spLocks noRot="1" noChangeAspect="1" noMove="1" noResize="1" noEditPoints="1" noAdjustHandles="1" noChangeArrowheads="1" noChangeShapeType="1" noTextEdit="1"/>
                    </p:cNvSpPr>
                    <p:nvPr/>
                  </p:nvSpPr>
                  <p:spPr>
                    <a:xfrm>
                      <a:off x="2176785" y="4581128"/>
                      <a:ext cx="1489142" cy="362984"/>
                    </a:xfrm>
                    <a:prstGeom prst="rect">
                      <a:avLst/>
                    </a:prstGeom>
                    <a:blipFill>
                      <a:blip r:embed="rId11"/>
                      <a:stretch>
                        <a:fillRect/>
                      </a:stretch>
                    </a:blipFill>
                  </p:spPr>
                  <p:txBody>
                    <a:bodyPr/>
                    <a:lstStyle/>
                    <a:p>
                      <a:r>
                        <a:rPr lang="nl-NL">
                          <a:noFill/>
                        </a:rPr>
                        <a:t> </a:t>
                      </a:r>
                    </a:p>
                  </p:txBody>
                </p:sp>
              </mc:Fallback>
            </mc:AlternateContent>
            <p:cxnSp>
              <p:nvCxnSpPr>
                <p:cNvPr id="18" name="Straight Connector 17">
                  <a:extLst>
                    <a:ext uri="{FF2B5EF4-FFF2-40B4-BE49-F238E27FC236}">
                      <a16:creationId xmlns:a16="http://schemas.microsoft.com/office/drawing/2014/main" id="{050BAF39-8BC3-4C9B-928B-DDC8A5180AAB}"/>
                    </a:ext>
                  </a:extLst>
                </p:cNvPr>
                <p:cNvCxnSpPr>
                  <a:cxnSpLocks/>
                  <a:stCxn id="7" idx="3"/>
                </p:cNvCxnSpPr>
                <p:nvPr/>
              </p:nvCxnSpPr>
              <p:spPr>
                <a:xfrm flipV="1">
                  <a:off x="1803444" y="1931528"/>
                  <a:ext cx="649842" cy="47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B1370B6-89F0-4398-BB5F-D4412034F35A}"/>
                    </a:ext>
                  </a:extLst>
                </p:cNvPr>
                <p:cNvCxnSpPr>
                  <a:cxnSpLocks/>
                </p:cNvCxnSpPr>
                <p:nvPr/>
              </p:nvCxnSpPr>
              <p:spPr>
                <a:xfrm>
                  <a:off x="1803443" y="3296441"/>
                  <a:ext cx="649844" cy="412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352BD45-6BBD-4E59-90AE-F119997C409F}"/>
                    </a:ext>
                  </a:extLst>
                </p:cNvPr>
                <p:cNvCxnSpPr>
                  <a:cxnSpLocks/>
                </p:cNvCxnSpPr>
                <p:nvPr/>
              </p:nvCxnSpPr>
              <p:spPr>
                <a:xfrm>
                  <a:off x="3372799" y="1959451"/>
                  <a:ext cx="649844" cy="4127"/>
                </a:xfrm>
                <a:prstGeom prst="line">
                  <a:avLst/>
                </a:prstGeom>
              </p:spPr>
              <p:style>
                <a:lnRef idx="1">
                  <a:schemeClr val="accent2"/>
                </a:lnRef>
                <a:fillRef idx="0">
                  <a:schemeClr val="accent2"/>
                </a:fillRef>
                <a:effectRef idx="0">
                  <a:schemeClr val="accent2"/>
                </a:effectRef>
                <a:fontRef idx="minor">
                  <a:schemeClr val="tx1"/>
                </a:fontRef>
              </p:style>
            </p:cxnSp>
            <p:cxnSp>
              <p:nvCxnSpPr>
                <p:cNvPr id="21" name="Straight Connector 20">
                  <a:extLst>
                    <a:ext uri="{FF2B5EF4-FFF2-40B4-BE49-F238E27FC236}">
                      <a16:creationId xmlns:a16="http://schemas.microsoft.com/office/drawing/2014/main" id="{C4A434CC-0E9D-4323-ADC6-3D4DF2B4E0F4}"/>
                    </a:ext>
                  </a:extLst>
                </p:cNvPr>
                <p:cNvCxnSpPr>
                  <a:cxnSpLocks/>
                </p:cNvCxnSpPr>
                <p:nvPr/>
              </p:nvCxnSpPr>
              <p:spPr>
                <a:xfrm>
                  <a:off x="3372799" y="3306686"/>
                  <a:ext cx="649844" cy="4127"/>
                </a:xfrm>
                <a:prstGeom prst="line">
                  <a:avLst/>
                </a:prstGeom>
              </p:spPr>
              <p:style>
                <a:lnRef idx="1">
                  <a:schemeClr val="accent2"/>
                </a:lnRef>
                <a:fillRef idx="0">
                  <a:schemeClr val="accent2"/>
                </a:fillRef>
                <a:effectRef idx="0">
                  <a:schemeClr val="accent2"/>
                </a:effectRef>
                <a:fontRef idx="minor">
                  <a:schemeClr val="tx1"/>
                </a:fontRef>
              </p:style>
            </p:cxnSp>
          </p:grpSp>
        </p:grpSp>
        <p:grpSp>
          <p:nvGrpSpPr>
            <p:cNvPr id="30" name="Groep 29">
              <a:extLst>
                <a:ext uri="{FF2B5EF4-FFF2-40B4-BE49-F238E27FC236}">
                  <a16:creationId xmlns:a16="http://schemas.microsoft.com/office/drawing/2014/main" id="{CBE1465C-1CBF-139A-ED6C-03C8EF0144E4}"/>
                </a:ext>
              </a:extLst>
            </p:cNvPr>
            <p:cNvGrpSpPr/>
            <p:nvPr/>
          </p:nvGrpSpPr>
          <p:grpSpPr>
            <a:xfrm>
              <a:off x="407378" y="1752954"/>
              <a:ext cx="1210236" cy="4525515"/>
              <a:chOff x="5894528" y="1103760"/>
              <a:chExt cx="1210236" cy="4525515"/>
            </a:xfrm>
          </p:grpSpPr>
          <p:sp>
            <p:nvSpPr>
              <p:cNvPr id="2" name="Arrow: Right 1">
                <a:extLst>
                  <a:ext uri="{FF2B5EF4-FFF2-40B4-BE49-F238E27FC236}">
                    <a16:creationId xmlns:a16="http://schemas.microsoft.com/office/drawing/2014/main" id="{565D52F9-39C7-4473-B261-358F3670B396}"/>
                  </a:ext>
                </a:extLst>
              </p:cNvPr>
              <p:cNvSpPr/>
              <p:nvPr/>
            </p:nvSpPr>
            <p:spPr>
              <a:xfrm rot="5400000">
                <a:off x="4236888" y="2761400"/>
                <a:ext cx="4525515" cy="12102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buNone/>
                </a:pPr>
                <a:endParaRPr lang="nl-NL" sz="3000" dirty="0">
                  <a:solidFill>
                    <a:prstClr val="white"/>
                  </a:solidFill>
                  <a:latin typeface="Calibri" panose="020F0502020204030204"/>
                </a:endParaRPr>
              </a:p>
            </p:txBody>
          </p:sp>
          <p:sp>
            <p:nvSpPr>
              <p:cNvPr id="3" name="TextBox 2">
                <a:extLst>
                  <a:ext uri="{FF2B5EF4-FFF2-40B4-BE49-F238E27FC236}">
                    <a16:creationId xmlns:a16="http://schemas.microsoft.com/office/drawing/2014/main" id="{756CFAF2-10CE-48CE-814D-5FBBF9786BB5}"/>
                  </a:ext>
                </a:extLst>
              </p:cNvPr>
              <p:cNvSpPr txBox="1"/>
              <p:nvPr/>
            </p:nvSpPr>
            <p:spPr>
              <a:xfrm>
                <a:off x="5894528" y="2880538"/>
                <a:ext cx="1210236" cy="30008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defTabSz="685800" fontAlgn="auto">
                  <a:spcBef>
                    <a:spcPts val="0"/>
                  </a:spcBef>
                  <a:spcAft>
                    <a:spcPts val="0"/>
                  </a:spcAft>
                  <a:buNone/>
                </a:pPr>
                <a:r>
                  <a:rPr lang="nl-NL" sz="1350" dirty="0">
                    <a:solidFill>
                      <a:prstClr val="white"/>
                    </a:solidFill>
                    <a:latin typeface="Calibri" panose="020F0502020204030204"/>
                  </a:rPr>
                  <a:t>METEN</a:t>
                </a:r>
              </a:p>
            </p:txBody>
          </p:sp>
        </p:grpSp>
        <p:grpSp>
          <p:nvGrpSpPr>
            <p:cNvPr id="31" name="Groep 30">
              <a:extLst>
                <a:ext uri="{FF2B5EF4-FFF2-40B4-BE49-F238E27FC236}">
                  <a16:creationId xmlns:a16="http://schemas.microsoft.com/office/drawing/2014/main" id="{1630087B-E160-C4EC-4308-B72D249DA145}"/>
                </a:ext>
              </a:extLst>
            </p:cNvPr>
            <p:cNvGrpSpPr/>
            <p:nvPr/>
          </p:nvGrpSpPr>
          <p:grpSpPr>
            <a:xfrm>
              <a:off x="7629088" y="1837197"/>
              <a:ext cx="1210237" cy="4525515"/>
              <a:chOff x="7629089" y="1101221"/>
              <a:chExt cx="1210237" cy="4525515"/>
            </a:xfrm>
          </p:grpSpPr>
          <p:sp>
            <p:nvSpPr>
              <p:cNvPr id="25" name="Arrow: Right 24">
                <a:extLst>
                  <a:ext uri="{FF2B5EF4-FFF2-40B4-BE49-F238E27FC236}">
                    <a16:creationId xmlns:a16="http://schemas.microsoft.com/office/drawing/2014/main" id="{4A8AF556-DBF1-447A-A10F-581D82E27FCC}"/>
                  </a:ext>
                </a:extLst>
              </p:cNvPr>
              <p:cNvSpPr/>
              <p:nvPr/>
            </p:nvSpPr>
            <p:spPr>
              <a:xfrm rot="16200000">
                <a:off x="5971450" y="2758861"/>
                <a:ext cx="4525515" cy="121023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defTabSz="685800" fontAlgn="auto">
                  <a:spcBef>
                    <a:spcPts val="0"/>
                  </a:spcBef>
                  <a:spcAft>
                    <a:spcPts val="0"/>
                  </a:spcAft>
                  <a:buNone/>
                </a:pPr>
                <a:endParaRPr lang="nl-NL" sz="3000" dirty="0">
                  <a:solidFill>
                    <a:prstClr val="white"/>
                  </a:solidFill>
                  <a:latin typeface="Calibri" panose="020F0502020204030204"/>
                </a:endParaRPr>
              </a:p>
            </p:txBody>
          </p:sp>
          <p:sp>
            <p:nvSpPr>
              <p:cNvPr id="27" name="TextBox 26">
                <a:extLst>
                  <a:ext uri="{FF2B5EF4-FFF2-40B4-BE49-F238E27FC236}">
                    <a16:creationId xmlns:a16="http://schemas.microsoft.com/office/drawing/2014/main" id="{329B106F-8115-4DB1-93EF-002D8E7729DC}"/>
                  </a:ext>
                </a:extLst>
              </p:cNvPr>
              <p:cNvSpPr txBox="1"/>
              <p:nvPr/>
            </p:nvSpPr>
            <p:spPr>
              <a:xfrm>
                <a:off x="7629089" y="2880538"/>
                <a:ext cx="1210236" cy="30008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defTabSz="685800" fontAlgn="auto">
                  <a:spcBef>
                    <a:spcPts val="0"/>
                  </a:spcBef>
                  <a:spcAft>
                    <a:spcPts val="0"/>
                  </a:spcAft>
                  <a:buNone/>
                </a:pPr>
                <a:r>
                  <a:rPr lang="nl-NL" sz="1350" dirty="0">
                    <a:solidFill>
                      <a:prstClr val="white"/>
                    </a:solidFill>
                    <a:latin typeface="Calibri" panose="020F0502020204030204"/>
                  </a:rPr>
                  <a:t>MODELLEREN</a:t>
                </a:r>
              </a:p>
            </p:txBody>
          </p:sp>
        </p:grpSp>
      </p:grpSp>
      <p:sp>
        <p:nvSpPr>
          <p:cNvPr id="24" name="Titel 1">
            <a:extLst>
              <a:ext uri="{FF2B5EF4-FFF2-40B4-BE49-F238E27FC236}">
                <a16:creationId xmlns:a16="http://schemas.microsoft.com/office/drawing/2014/main" id="{3BECF753-89D7-4148-87F1-4A5AEF994E42}"/>
              </a:ext>
            </a:extLst>
          </p:cNvPr>
          <p:cNvSpPr>
            <a:spLocks noGrp="1"/>
          </p:cNvSpPr>
          <p:nvPr>
            <p:ph type="title"/>
          </p:nvPr>
        </p:nvSpPr>
        <p:spPr>
          <a:xfrm>
            <a:off x="304675" y="50867"/>
            <a:ext cx="8534650" cy="642077"/>
          </a:xfrm>
        </p:spPr>
        <p:txBody>
          <a:bodyPr>
            <a:normAutofit fontScale="90000"/>
          </a:bodyPr>
          <a:lstStyle/>
          <a:p>
            <a:r>
              <a:rPr lang="nl-NL" dirty="0"/>
              <a:t>Overzicht, integreren, differentiëren</a:t>
            </a:r>
          </a:p>
        </p:txBody>
      </p:sp>
    </p:spTree>
    <p:extLst>
      <p:ext uri="{BB962C8B-B14F-4D97-AF65-F5344CB8AC3E}">
        <p14:creationId xmlns:p14="http://schemas.microsoft.com/office/powerpoint/2010/main" val="4040038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90E296-8164-4A11-B5CB-EE856B19011B}"/>
              </a:ext>
            </a:extLst>
          </p:cNvPr>
          <p:cNvSpPr>
            <a:spLocks noGrp="1"/>
          </p:cNvSpPr>
          <p:nvPr>
            <p:ph type="title"/>
          </p:nvPr>
        </p:nvSpPr>
        <p:spPr>
          <a:xfrm>
            <a:off x="0" y="116633"/>
            <a:ext cx="7236296" cy="1152128"/>
          </a:xfrm>
        </p:spPr>
        <p:txBody>
          <a:bodyPr/>
          <a:lstStyle/>
          <a:p>
            <a:r>
              <a:rPr lang="nl-NL" dirty="0"/>
              <a:t>Even voorstellen…</a:t>
            </a:r>
          </a:p>
        </p:txBody>
      </p:sp>
      <p:sp>
        <p:nvSpPr>
          <p:cNvPr id="3" name="Tijdelijke aanduiding voor inhoud 2">
            <a:extLst>
              <a:ext uri="{FF2B5EF4-FFF2-40B4-BE49-F238E27FC236}">
                <a16:creationId xmlns:a16="http://schemas.microsoft.com/office/drawing/2014/main" id="{BDB7F888-3B3F-4835-9D87-EB0843DB1197}"/>
              </a:ext>
            </a:extLst>
          </p:cNvPr>
          <p:cNvSpPr>
            <a:spLocks noGrp="1"/>
          </p:cNvSpPr>
          <p:nvPr>
            <p:ph idx="1"/>
          </p:nvPr>
        </p:nvSpPr>
        <p:spPr>
          <a:xfrm>
            <a:off x="0" y="1412777"/>
            <a:ext cx="8963526" cy="3888432"/>
          </a:xfrm>
        </p:spPr>
        <p:txBody>
          <a:bodyPr>
            <a:normAutofit/>
          </a:bodyPr>
          <a:lstStyle/>
          <a:p>
            <a:r>
              <a:rPr lang="nl-NL" sz="2700" dirty="0"/>
              <a:t>Onne van Buuren</a:t>
            </a:r>
          </a:p>
          <a:p>
            <a:r>
              <a:rPr lang="nl-NL" sz="2700" dirty="0"/>
              <a:t>Ca. 29 jaar natuurkundedocent (montessori)</a:t>
            </a:r>
          </a:p>
          <a:p>
            <a:r>
              <a:rPr lang="nl-NL" sz="2700" dirty="0"/>
              <a:t>Sinds aug. 2018 vakdidacticus aan de VU</a:t>
            </a:r>
          </a:p>
          <a:p>
            <a:r>
              <a:rPr lang="nl-NL" sz="2700" dirty="0"/>
              <a:t>Ontwerponderzoek: leerlijn modelleren en experimenteren met ICT</a:t>
            </a:r>
          </a:p>
          <a:p>
            <a:r>
              <a:rPr lang="nl-NL" sz="2700" dirty="0">
                <a:hlinkClick r:id="rId3"/>
              </a:rPr>
              <a:t>o.p.m.van.buuren@vu.nl</a:t>
            </a:r>
            <a:endParaRPr lang="nl-NL" sz="2700" dirty="0"/>
          </a:p>
          <a:p>
            <a:r>
              <a:rPr lang="nl-NL" sz="2700" dirty="0">
                <a:hlinkClick r:id="rId4"/>
              </a:rPr>
              <a:t>O.Buuren@msa.nl</a:t>
            </a:r>
            <a:endParaRPr lang="nl-NL" sz="2700" dirty="0"/>
          </a:p>
        </p:txBody>
      </p:sp>
      <p:pic>
        <p:nvPicPr>
          <p:cNvPr id="5" name="Afbeelding 4">
            <a:extLst>
              <a:ext uri="{FF2B5EF4-FFF2-40B4-BE49-F238E27FC236}">
                <a16:creationId xmlns:a16="http://schemas.microsoft.com/office/drawing/2014/main" id="{AA9C2C85-BF7D-4194-9A39-9205A493EBF2}"/>
              </a:ext>
            </a:extLst>
          </p:cNvPr>
          <p:cNvPicPr>
            <a:picLocks noChangeAspect="1"/>
          </p:cNvPicPr>
          <p:nvPr/>
        </p:nvPicPr>
        <p:blipFill>
          <a:blip r:embed="rId5"/>
          <a:stretch>
            <a:fillRect/>
          </a:stretch>
        </p:blipFill>
        <p:spPr>
          <a:xfrm>
            <a:off x="-2336" y="5733256"/>
            <a:ext cx="4233400" cy="1152128"/>
          </a:xfrm>
          <a:prstGeom prst="rect">
            <a:avLst/>
          </a:prstGeom>
        </p:spPr>
      </p:pic>
      <p:pic>
        <p:nvPicPr>
          <p:cNvPr id="7" name="Afbeelding 6">
            <a:extLst>
              <a:ext uri="{FF2B5EF4-FFF2-40B4-BE49-F238E27FC236}">
                <a16:creationId xmlns:a16="http://schemas.microsoft.com/office/drawing/2014/main" id="{4BFEEEAF-3DF5-484A-A466-831DD158D523}"/>
              </a:ext>
            </a:extLst>
          </p:cNvPr>
          <p:cNvPicPr>
            <a:picLocks noChangeAspect="1"/>
          </p:cNvPicPr>
          <p:nvPr/>
        </p:nvPicPr>
        <p:blipFill>
          <a:blip r:embed="rId6"/>
          <a:stretch>
            <a:fillRect/>
          </a:stretch>
        </p:blipFill>
        <p:spPr>
          <a:xfrm>
            <a:off x="4571996" y="5969317"/>
            <a:ext cx="4561639" cy="916067"/>
          </a:xfrm>
          <a:prstGeom prst="rect">
            <a:avLst/>
          </a:prstGeom>
        </p:spPr>
      </p:pic>
    </p:spTree>
    <p:extLst>
      <p:ext uri="{BB962C8B-B14F-4D97-AF65-F5344CB8AC3E}">
        <p14:creationId xmlns:p14="http://schemas.microsoft.com/office/powerpoint/2010/main" val="1152911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B3FE3B-C53D-621A-99CF-E32C6CDD1E19}"/>
              </a:ext>
            </a:extLst>
          </p:cNvPr>
          <p:cNvSpPr>
            <a:spLocks noGrp="1"/>
          </p:cNvSpPr>
          <p:nvPr>
            <p:ph type="title"/>
          </p:nvPr>
        </p:nvSpPr>
        <p:spPr/>
        <p:txBody>
          <a:bodyPr/>
          <a:lstStyle/>
          <a:p>
            <a:r>
              <a:rPr lang="nl-NL" dirty="0"/>
              <a:t>Resultaat leerlijn onderbouw</a:t>
            </a:r>
          </a:p>
        </p:txBody>
      </p:sp>
      <p:sp>
        <p:nvSpPr>
          <p:cNvPr id="3" name="Tijdelijke aanduiding voor inhoud 2">
            <a:extLst>
              <a:ext uri="{FF2B5EF4-FFF2-40B4-BE49-F238E27FC236}">
                <a16:creationId xmlns:a16="http://schemas.microsoft.com/office/drawing/2014/main" id="{D157103D-51E3-7BE1-B2B5-1F88EECFD4F0}"/>
              </a:ext>
            </a:extLst>
          </p:cNvPr>
          <p:cNvSpPr>
            <a:spLocks noGrp="1"/>
          </p:cNvSpPr>
          <p:nvPr>
            <p:ph idx="1"/>
          </p:nvPr>
        </p:nvSpPr>
        <p:spPr/>
        <p:txBody>
          <a:bodyPr/>
          <a:lstStyle/>
          <a:p>
            <a:r>
              <a:rPr lang="nl-NL" dirty="0"/>
              <a:t>Leerlingen konden de grafische diagrammen goed lezen</a:t>
            </a:r>
          </a:p>
          <a:p>
            <a:r>
              <a:rPr lang="nl-NL" dirty="0"/>
              <a:t>Konden zelf kleine modellen maken</a:t>
            </a:r>
          </a:p>
          <a:p>
            <a:r>
              <a:rPr lang="nl-NL" dirty="0">
                <a:hlinkClick r:id="rId3" action="ppaction://hlinkfile"/>
              </a:rPr>
              <a:t>Konden grotere modellen uitbreiden</a:t>
            </a:r>
          </a:p>
          <a:p>
            <a:r>
              <a:rPr lang="nl-NL" dirty="0">
                <a:hlinkClick r:id="rId3" action="ppaction://hlinkfile"/>
              </a:rPr>
              <a:t>Leerden nadenken over verbanden tussen grootheden in een model</a:t>
            </a:r>
            <a:endParaRPr lang="nl-NL" dirty="0"/>
          </a:p>
        </p:txBody>
      </p:sp>
    </p:spTree>
    <p:extLst>
      <p:ext uri="{BB962C8B-B14F-4D97-AF65-F5344CB8AC3E}">
        <p14:creationId xmlns:p14="http://schemas.microsoft.com/office/powerpoint/2010/main" val="632724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EAACCF-1AC7-42C4-A39C-A048C67E38AB}"/>
              </a:ext>
            </a:extLst>
          </p:cNvPr>
          <p:cNvSpPr>
            <a:spLocks noGrp="1"/>
          </p:cNvSpPr>
          <p:nvPr>
            <p:ph type="title"/>
          </p:nvPr>
        </p:nvSpPr>
        <p:spPr/>
        <p:txBody>
          <a:bodyPr/>
          <a:lstStyle/>
          <a:p>
            <a:r>
              <a:rPr lang="nl-NL" dirty="0"/>
              <a:t>Nadenken over systeem en samenhang</a:t>
            </a:r>
          </a:p>
        </p:txBody>
      </p:sp>
      <p:sp>
        <p:nvSpPr>
          <p:cNvPr id="3" name="Tijdelijke aanduiding voor inhoud 2">
            <a:extLst>
              <a:ext uri="{FF2B5EF4-FFF2-40B4-BE49-F238E27FC236}">
                <a16:creationId xmlns:a16="http://schemas.microsoft.com/office/drawing/2014/main" id="{F8869A5F-6DD9-C33C-8839-306101BAC9F0}"/>
              </a:ext>
            </a:extLst>
          </p:cNvPr>
          <p:cNvSpPr>
            <a:spLocks noGrp="1"/>
          </p:cNvSpPr>
          <p:nvPr>
            <p:ph idx="1"/>
          </p:nvPr>
        </p:nvSpPr>
        <p:spPr>
          <a:xfrm>
            <a:off x="590872" y="1484785"/>
            <a:ext cx="8229600" cy="2376264"/>
          </a:xfrm>
        </p:spPr>
        <p:txBody>
          <a:bodyPr/>
          <a:lstStyle/>
          <a:p>
            <a:pPr marL="0" indent="0">
              <a:buNone/>
            </a:pPr>
            <a:r>
              <a:rPr lang="nl-NL" sz="2800" b="1" dirty="0"/>
              <a:t>Getoetst - vallend voorwerp</a:t>
            </a:r>
          </a:p>
          <a:p>
            <a:pPr marL="514350" indent="-514350">
              <a:buAutoNum type="arabicPeriod"/>
            </a:pPr>
            <a:r>
              <a:rPr lang="nl-NL" sz="2800" dirty="0"/>
              <a:t>Bepaal de zwaartekracht</a:t>
            </a:r>
          </a:p>
          <a:p>
            <a:pPr marL="514350" indent="-514350">
              <a:buAutoNum type="arabicPeriod"/>
            </a:pPr>
            <a:r>
              <a:rPr lang="nl-NL" sz="2800" dirty="0"/>
              <a:t>Leg uit of de evenwichtssnelheid bereikt wordt</a:t>
            </a:r>
          </a:p>
          <a:p>
            <a:pPr marL="514350" indent="-514350">
              <a:buAutoNum type="arabicPeriod"/>
            </a:pPr>
            <a:r>
              <a:rPr lang="nl-NL" sz="2800" dirty="0"/>
              <a:t>Schets de grafiek van de snelheid</a:t>
            </a:r>
          </a:p>
        </p:txBody>
      </p:sp>
      <p:pic>
        <p:nvPicPr>
          <p:cNvPr id="1026" name="Picture 2">
            <a:extLst>
              <a:ext uri="{FF2B5EF4-FFF2-40B4-BE49-F238E27FC236}">
                <a16:creationId xmlns:a16="http://schemas.microsoft.com/office/drawing/2014/main" id="{2812F562-E096-3989-A081-391CA95B09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1054" y="3449615"/>
            <a:ext cx="5589235" cy="341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4698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B94286-B518-836C-A230-447CDF14ECFE}"/>
              </a:ext>
            </a:extLst>
          </p:cNvPr>
          <p:cNvSpPr>
            <a:spLocks noGrp="1"/>
          </p:cNvSpPr>
          <p:nvPr>
            <p:ph type="title"/>
          </p:nvPr>
        </p:nvSpPr>
        <p:spPr/>
        <p:txBody>
          <a:bodyPr/>
          <a:lstStyle/>
          <a:p>
            <a:r>
              <a:rPr lang="nl-NL" dirty="0"/>
              <a:t>Start 4VH</a:t>
            </a:r>
          </a:p>
        </p:txBody>
      </p:sp>
      <p:sp>
        <p:nvSpPr>
          <p:cNvPr id="3" name="Tijdelijke aanduiding voor inhoud 2">
            <a:extLst>
              <a:ext uri="{FF2B5EF4-FFF2-40B4-BE49-F238E27FC236}">
                <a16:creationId xmlns:a16="http://schemas.microsoft.com/office/drawing/2014/main" id="{13BF8292-6221-422E-EFAB-7379E5087DB2}"/>
              </a:ext>
            </a:extLst>
          </p:cNvPr>
          <p:cNvSpPr>
            <a:spLocks noGrp="1"/>
          </p:cNvSpPr>
          <p:nvPr>
            <p:ph idx="1"/>
          </p:nvPr>
        </p:nvSpPr>
        <p:spPr/>
        <p:txBody>
          <a:bodyPr/>
          <a:lstStyle/>
          <a:p>
            <a:pPr marL="0" indent="0">
              <a:buNone/>
            </a:pPr>
            <a:r>
              <a:rPr lang="nl-NL" dirty="0"/>
              <a:t>Richting zelf grotere modellen bouwen ….</a:t>
            </a:r>
          </a:p>
        </p:txBody>
      </p:sp>
    </p:spTree>
    <p:extLst>
      <p:ext uri="{BB962C8B-B14F-4D97-AF65-F5344CB8AC3E}">
        <p14:creationId xmlns:p14="http://schemas.microsoft.com/office/powerpoint/2010/main" val="185133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18FBC4-6BAB-F8E8-0969-02F0D1A2F9CF}"/>
              </a:ext>
            </a:extLst>
          </p:cNvPr>
          <p:cNvSpPr>
            <a:spLocks noGrp="1"/>
          </p:cNvSpPr>
          <p:nvPr>
            <p:ph type="title"/>
          </p:nvPr>
        </p:nvSpPr>
        <p:spPr/>
        <p:txBody>
          <a:bodyPr/>
          <a:lstStyle/>
          <a:p>
            <a:r>
              <a:rPr lang="nl-NL" dirty="0"/>
              <a:t>Complexiteit in 4VH</a:t>
            </a:r>
          </a:p>
        </p:txBody>
      </p:sp>
      <p:sp>
        <p:nvSpPr>
          <p:cNvPr id="3" name="Tijdelijke aanduiding voor inhoud 2">
            <a:extLst>
              <a:ext uri="{FF2B5EF4-FFF2-40B4-BE49-F238E27FC236}">
                <a16:creationId xmlns:a16="http://schemas.microsoft.com/office/drawing/2014/main" id="{D0F47C75-6D5B-940A-6D1B-DA843BC052F8}"/>
              </a:ext>
            </a:extLst>
          </p:cNvPr>
          <p:cNvSpPr>
            <a:spLocks noGrp="1"/>
          </p:cNvSpPr>
          <p:nvPr>
            <p:ph idx="1"/>
          </p:nvPr>
        </p:nvSpPr>
        <p:spPr/>
        <p:txBody>
          <a:bodyPr/>
          <a:lstStyle/>
          <a:p>
            <a:pPr marL="0" indent="0">
              <a:buNone/>
            </a:pPr>
            <a:r>
              <a:rPr lang="nl-NL" dirty="0">
                <a:sym typeface="Wingdings" panose="05000000000000000000" pitchFamily="2" charset="2"/>
              </a:rPr>
              <a:t>Meer dynamische en meer uitgebreide situaties, maar die zijn óók meer comple</a:t>
            </a:r>
            <a:r>
              <a:rPr lang="nl-NL" dirty="0"/>
              <a:t>x:</a:t>
            </a:r>
          </a:p>
          <a:p>
            <a:r>
              <a:rPr lang="nl-NL" dirty="0">
                <a:sym typeface="Wingdings" panose="05000000000000000000" pitchFamily="2" charset="2"/>
              </a:rPr>
              <a:t> meer variabelen per situatie</a:t>
            </a:r>
          </a:p>
          <a:p>
            <a:r>
              <a:rPr lang="nl-NL" dirty="0">
                <a:sym typeface="Wingdings" panose="05000000000000000000" pitchFamily="2" charset="2"/>
              </a:rPr>
              <a:t> meer waarden per variabele</a:t>
            </a:r>
          </a:p>
          <a:p>
            <a:r>
              <a:rPr lang="nl-NL" dirty="0">
                <a:sym typeface="Wingdings" panose="05000000000000000000" pitchFamily="2" charset="2"/>
              </a:rPr>
              <a:t> meer relaties/formules per situatie</a:t>
            </a:r>
          </a:p>
          <a:p>
            <a:endParaRPr lang="nl-NL" dirty="0">
              <a:sym typeface="Wingdings" panose="05000000000000000000" pitchFamily="2" charset="2"/>
            </a:endParaRPr>
          </a:p>
          <a:p>
            <a:pPr marL="0" indent="0">
              <a:buNone/>
            </a:pPr>
            <a:r>
              <a:rPr lang="nl-NL" dirty="0">
                <a:sym typeface="Wingdings" panose="05000000000000000000" pitchFamily="2" charset="2"/>
              </a:rPr>
              <a:t>Meer keuzes en iets grotere structuren…. </a:t>
            </a:r>
          </a:p>
          <a:p>
            <a:pPr marL="0" indent="0">
              <a:buNone/>
            </a:pPr>
            <a:r>
              <a:rPr lang="nl-NL" dirty="0">
                <a:sym typeface="Wingdings" panose="05000000000000000000" pitchFamily="2" charset="2"/>
              </a:rPr>
              <a:t> hoge cognitieve belasting</a:t>
            </a:r>
          </a:p>
          <a:p>
            <a:pPr marL="0" indent="0">
              <a:buNone/>
            </a:pPr>
            <a:endParaRPr lang="nl-NL" dirty="0"/>
          </a:p>
        </p:txBody>
      </p:sp>
    </p:spTree>
    <p:extLst>
      <p:ext uri="{BB962C8B-B14F-4D97-AF65-F5344CB8AC3E}">
        <p14:creationId xmlns:p14="http://schemas.microsoft.com/office/powerpoint/2010/main" val="160745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3E1518-71B3-41AE-1F42-9AB55E41A262}"/>
              </a:ext>
            </a:extLst>
          </p:cNvPr>
          <p:cNvSpPr>
            <a:spLocks noGrp="1"/>
          </p:cNvSpPr>
          <p:nvPr>
            <p:ph type="title"/>
          </p:nvPr>
        </p:nvSpPr>
        <p:spPr/>
        <p:txBody>
          <a:bodyPr/>
          <a:lstStyle/>
          <a:p>
            <a:r>
              <a:rPr lang="nl-NL" dirty="0"/>
              <a:t>Probleem van complexiteit</a:t>
            </a:r>
          </a:p>
        </p:txBody>
      </p:sp>
      <p:sp>
        <p:nvSpPr>
          <p:cNvPr id="3" name="Tijdelijke aanduiding voor inhoud 2">
            <a:extLst>
              <a:ext uri="{FF2B5EF4-FFF2-40B4-BE49-F238E27FC236}">
                <a16:creationId xmlns:a16="http://schemas.microsoft.com/office/drawing/2014/main" id="{4968BF11-E5CC-A35D-6325-47FA1F80D802}"/>
              </a:ext>
            </a:extLst>
          </p:cNvPr>
          <p:cNvSpPr>
            <a:spLocks noGrp="1"/>
          </p:cNvSpPr>
          <p:nvPr>
            <p:ph idx="1"/>
          </p:nvPr>
        </p:nvSpPr>
        <p:spPr>
          <a:xfrm>
            <a:off x="0" y="1600200"/>
            <a:ext cx="9144000" cy="4525963"/>
          </a:xfrm>
        </p:spPr>
        <p:txBody>
          <a:bodyPr/>
          <a:lstStyle/>
          <a:p>
            <a:pPr marL="0" indent="0">
              <a:buNone/>
            </a:pPr>
            <a:r>
              <a:rPr lang="nl-NL" dirty="0"/>
              <a:t>Leerlingen in 4VH:</a:t>
            </a:r>
          </a:p>
          <a:p>
            <a:r>
              <a:rPr lang="nl-NL" dirty="0"/>
              <a:t>Waren niet gewend aan problemen waarin ze meer dan een paar stappen zelf moeten zetten </a:t>
            </a:r>
            <a:r>
              <a:rPr lang="nl-NL" dirty="0">
                <a:sym typeface="Wingdings" panose="05000000000000000000" pitchFamily="2" charset="2"/>
              </a:rPr>
              <a:t> frustratie;</a:t>
            </a:r>
            <a:endParaRPr lang="nl-NL" dirty="0"/>
          </a:p>
          <a:p>
            <a:r>
              <a:rPr lang="nl-NL" dirty="0"/>
              <a:t>Hadden nog niet geleerd om zelf problemen op te delen in kleinere, nuttige stappen;</a:t>
            </a:r>
          </a:p>
          <a:p>
            <a:r>
              <a:rPr lang="nl-NL" dirty="0"/>
              <a:t>Focussen op berekeningen, niet op structuren;</a:t>
            </a:r>
          </a:p>
          <a:p>
            <a:r>
              <a:rPr lang="nl-NL" dirty="0"/>
              <a:t>Ze hebben nog geen overzicht.</a:t>
            </a:r>
          </a:p>
          <a:p>
            <a:endParaRPr lang="nl-NL" dirty="0"/>
          </a:p>
        </p:txBody>
      </p:sp>
    </p:spTree>
    <p:extLst>
      <p:ext uri="{BB962C8B-B14F-4D97-AF65-F5344CB8AC3E}">
        <p14:creationId xmlns:p14="http://schemas.microsoft.com/office/powerpoint/2010/main" val="446011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A2F6E2-6E63-E7AE-F41E-303F5B74D645}"/>
              </a:ext>
            </a:extLst>
          </p:cNvPr>
          <p:cNvSpPr>
            <a:spLocks noGrp="1"/>
          </p:cNvSpPr>
          <p:nvPr>
            <p:ph type="title"/>
          </p:nvPr>
        </p:nvSpPr>
        <p:spPr>
          <a:xfrm>
            <a:off x="251520" y="274638"/>
            <a:ext cx="8640960" cy="1143000"/>
          </a:xfrm>
        </p:spPr>
        <p:txBody>
          <a:bodyPr/>
          <a:lstStyle/>
          <a:p>
            <a:r>
              <a:rPr lang="nl-NL" dirty="0"/>
              <a:t>Hoe kun je overzicht ontwikkelen?</a:t>
            </a:r>
          </a:p>
        </p:txBody>
      </p:sp>
      <p:sp>
        <p:nvSpPr>
          <p:cNvPr id="3" name="Tijdelijke aanduiding voor inhoud 2">
            <a:extLst>
              <a:ext uri="{FF2B5EF4-FFF2-40B4-BE49-F238E27FC236}">
                <a16:creationId xmlns:a16="http://schemas.microsoft.com/office/drawing/2014/main" id="{0EBC701D-603A-6E6F-2849-93B0E31EC4C6}"/>
              </a:ext>
            </a:extLst>
          </p:cNvPr>
          <p:cNvSpPr>
            <a:spLocks noGrp="1"/>
          </p:cNvSpPr>
          <p:nvPr>
            <p:ph idx="1"/>
          </p:nvPr>
        </p:nvSpPr>
        <p:spPr>
          <a:xfrm>
            <a:off x="323528" y="1556792"/>
            <a:ext cx="8229600" cy="4525963"/>
          </a:xfrm>
        </p:spPr>
        <p:txBody>
          <a:bodyPr/>
          <a:lstStyle/>
          <a:p>
            <a:pPr marL="0" indent="0">
              <a:buNone/>
            </a:pPr>
            <a:r>
              <a:rPr lang="nl-NL" dirty="0"/>
              <a:t>Op drie manieren geprobeerd om leerlingen overzicht te laten ontwikkelen:</a:t>
            </a:r>
          </a:p>
          <a:p>
            <a:pPr marL="0" indent="0">
              <a:buNone/>
            </a:pPr>
            <a:endParaRPr lang="nl-NL" dirty="0"/>
          </a:p>
          <a:p>
            <a:pPr marL="0" indent="0">
              <a:buNone/>
            </a:pPr>
            <a:r>
              <a:rPr lang="nl-NL" dirty="0">
                <a:solidFill>
                  <a:schemeClr val="bg1">
                    <a:lumMod val="50000"/>
                  </a:schemeClr>
                </a:solidFill>
              </a:rPr>
              <a:t>- Goal-free opgaven (uit de CLT)</a:t>
            </a:r>
          </a:p>
          <a:p>
            <a:pPr marL="0" indent="0">
              <a:buNone/>
            </a:pPr>
            <a:r>
              <a:rPr lang="nl-NL" dirty="0">
                <a:solidFill>
                  <a:schemeClr val="bg1">
                    <a:lumMod val="50000"/>
                  </a:schemeClr>
                </a:solidFill>
              </a:rPr>
              <a:t>- Het schema van de dynamica</a:t>
            </a:r>
          </a:p>
          <a:p>
            <a:pPr marL="0" indent="0">
              <a:buNone/>
            </a:pPr>
            <a:r>
              <a:rPr lang="nl-NL" dirty="0"/>
              <a:t>- Grafisch modelleren</a:t>
            </a:r>
          </a:p>
          <a:p>
            <a:pPr marL="0" indent="0">
              <a:buNone/>
            </a:pPr>
            <a:endParaRPr lang="nl-NL" dirty="0"/>
          </a:p>
          <a:p>
            <a:pPr marL="0" indent="0">
              <a:buNone/>
            </a:pPr>
            <a:r>
              <a:rPr lang="nl-NL" dirty="0">
                <a:sym typeface="Wingdings" panose="05000000000000000000" pitchFamily="2" charset="2"/>
              </a:rPr>
              <a:t> </a:t>
            </a:r>
            <a:r>
              <a:rPr lang="nl-NL" dirty="0" err="1">
                <a:sym typeface="Wingdings" panose="05000000000000000000" pitchFamily="2" charset="2"/>
              </a:rPr>
              <a:t>Enquete</a:t>
            </a:r>
            <a:r>
              <a:rPr lang="nl-NL" dirty="0">
                <a:sym typeface="Wingdings" panose="05000000000000000000" pitchFamily="2" charset="2"/>
              </a:rPr>
              <a:t> aan het eind van het jaar</a:t>
            </a:r>
            <a:endParaRPr lang="nl-NL" dirty="0"/>
          </a:p>
        </p:txBody>
      </p:sp>
    </p:spTree>
    <p:extLst>
      <p:ext uri="{BB962C8B-B14F-4D97-AF65-F5344CB8AC3E}">
        <p14:creationId xmlns:p14="http://schemas.microsoft.com/office/powerpoint/2010/main" val="762534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Goal-free </a:t>
            </a:r>
            <a:r>
              <a:rPr lang="en-US" dirty="0" err="1"/>
              <a:t>opgave</a:t>
            </a:r>
            <a:r>
              <a:rPr lang="en-US" dirty="0"/>
              <a:t> </a:t>
            </a:r>
            <a:r>
              <a:rPr lang="en-US" dirty="0" err="1"/>
              <a:t>binnen</a:t>
            </a:r>
            <a:r>
              <a:rPr lang="en-US" dirty="0"/>
              <a:t> </a:t>
            </a:r>
            <a:r>
              <a:rPr lang="en-US" dirty="0" err="1"/>
              <a:t>dynamica-onderwijs</a:t>
            </a:r>
            <a:endParaRPr lang="nl-NL" dirty="0"/>
          </a:p>
        </p:txBody>
      </p:sp>
      <p:sp>
        <p:nvSpPr>
          <p:cNvPr id="3" name="Content Placeholder 2"/>
          <p:cNvSpPr>
            <a:spLocks noGrp="1"/>
          </p:cNvSpPr>
          <p:nvPr>
            <p:ph idx="1"/>
          </p:nvPr>
        </p:nvSpPr>
        <p:spPr>
          <a:xfrm>
            <a:off x="250041" y="2125267"/>
            <a:ext cx="4898023" cy="3364706"/>
          </a:xfrm>
        </p:spPr>
        <p:txBody>
          <a:bodyPr/>
          <a:lstStyle/>
          <a:p>
            <a:pPr marL="0" indent="0">
              <a:buNone/>
            </a:pPr>
            <a:r>
              <a:rPr lang="nl-NL" sz="2400" dirty="0"/>
              <a:t>In de figuur hiernaast zie de </a:t>
            </a:r>
            <a:r>
              <a:rPr lang="nl-NL" sz="2400" dirty="0" err="1"/>
              <a:t>v,t</a:t>
            </a:r>
            <a:r>
              <a:rPr lang="nl-NL" sz="2400" dirty="0"/>
              <a:t>-grafiek van de eerste 3,5 seconden van de val van een regendruppel met een massa van 0,065 gram.</a:t>
            </a:r>
          </a:p>
          <a:p>
            <a:pPr marL="0" indent="0">
              <a:buNone/>
            </a:pPr>
            <a:r>
              <a:rPr lang="nl-NL" sz="2400" dirty="0">
                <a:solidFill>
                  <a:srgbClr val="FF0000"/>
                </a:solidFill>
              </a:rPr>
              <a:t>Wat kun je met behulp van deze gegevens allemaal bepalen?</a:t>
            </a:r>
          </a:p>
          <a:p>
            <a:pPr marL="385763" indent="-385763">
              <a:buAutoNum type="alphaLcPeriod"/>
            </a:pPr>
            <a:endParaRPr lang="en-US" sz="2400" dirty="0"/>
          </a:p>
          <a:p>
            <a:pPr marL="0" indent="0">
              <a:buNone/>
            </a:pPr>
            <a:r>
              <a:rPr lang="en-US" sz="2400" i="1" dirty="0"/>
              <a:t>ca. 10 van </a:t>
            </a:r>
            <a:r>
              <a:rPr lang="en-US" sz="2400" i="1" dirty="0" err="1"/>
              <a:t>zulke</a:t>
            </a:r>
            <a:r>
              <a:rPr lang="en-US" sz="2400" i="1" dirty="0"/>
              <a:t> </a:t>
            </a:r>
            <a:r>
              <a:rPr lang="en-US" sz="2400" i="1" dirty="0" err="1"/>
              <a:t>opgaven</a:t>
            </a:r>
            <a:r>
              <a:rPr lang="en-US" sz="2400" i="1" dirty="0"/>
              <a:t> over heel (</a:t>
            </a:r>
            <a:r>
              <a:rPr lang="en-US" sz="2400" i="1" dirty="0" err="1"/>
              <a:t>groot</a:t>
            </a:r>
            <a:r>
              <a:rPr lang="en-US" sz="2400" i="1" dirty="0"/>
              <a:t>) </a:t>
            </a:r>
            <a:r>
              <a:rPr lang="en-US" sz="2400" i="1" dirty="0" err="1"/>
              <a:t>hoofdstuk</a:t>
            </a:r>
            <a:r>
              <a:rPr lang="en-US" sz="2400" i="1" dirty="0"/>
              <a:t>.</a:t>
            </a:r>
            <a:endParaRPr lang="nl-NL" sz="2400" i="1" dirty="0"/>
          </a:p>
          <a:p>
            <a:pPr marL="0" indent="0">
              <a:buNone/>
            </a:pPr>
            <a:endParaRPr lang="nl-NL" dirty="0"/>
          </a:p>
        </p:txBody>
      </p:sp>
      <p:grpSp>
        <p:nvGrpSpPr>
          <p:cNvPr id="4" name="Groep 1258"/>
          <p:cNvGrpSpPr>
            <a:grpSpLocks noChangeAspect="1"/>
          </p:cNvGrpSpPr>
          <p:nvPr/>
        </p:nvGrpSpPr>
        <p:grpSpPr>
          <a:xfrm>
            <a:off x="5028896" y="1843206"/>
            <a:ext cx="4067944" cy="4160414"/>
            <a:chOff x="0" y="0"/>
            <a:chExt cx="2413591" cy="3276671"/>
          </a:xfrm>
        </p:grpSpPr>
        <p:pic>
          <p:nvPicPr>
            <p:cNvPr id="5" name="Afbeelding 1119"/>
            <p:cNvPicPr>
              <a:picLocks noChangeAspect="1"/>
            </p:cNvPicPr>
            <p:nvPr/>
          </p:nvPicPr>
          <p:blipFill>
            <a:blip r:embed="rId3"/>
            <a:stretch>
              <a:fillRect/>
            </a:stretch>
          </p:blipFill>
          <p:spPr>
            <a:xfrm>
              <a:off x="0" y="0"/>
              <a:ext cx="2413591" cy="3094074"/>
            </a:xfrm>
            <a:prstGeom prst="rect">
              <a:avLst/>
            </a:prstGeom>
          </p:spPr>
        </p:pic>
        <p:sp>
          <p:nvSpPr>
            <p:cNvPr id="6" name="Text Box 378"/>
            <p:cNvSpPr txBox="1">
              <a:spLocks noChangeArrowheads="1"/>
            </p:cNvSpPr>
            <p:nvPr/>
          </p:nvSpPr>
          <p:spPr bwMode="auto">
            <a:xfrm>
              <a:off x="84998" y="2859416"/>
              <a:ext cx="2190328" cy="41725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68580" tIns="34290" rIns="13500" bIns="34290" anchor="t" anchorCtr="0" upright="1">
              <a:noAutofit/>
            </a:bodyPr>
            <a:lstStyle/>
            <a:p>
              <a:pPr>
                <a:spcAft>
                  <a:spcPts val="0"/>
                </a:spcAft>
              </a:pPr>
              <a:r>
                <a:rPr lang="nl-NL" sz="750" i="1">
                  <a:latin typeface="Arial" panose="020B0604020202020204" pitchFamily="34" charset="0"/>
                  <a:ea typeface="Times New Roman" panose="02020603050405020304" pitchFamily="18" charset="0"/>
                </a:rPr>
                <a:t>Snelheid,tijd-grafiek van het begin van de val van een regen­druppel.</a:t>
              </a:r>
              <a:endParaRPr lang="nl-NL" sz="900">
                <a:latin typeface="Times New Roman" panose="02020603050405020304" pitchFamily="18" charset="0"/>
                <a:ea typeface="Times New Roman" panose="02020603050405020304" pitchFamily="18" charset="0"/>
              </a:endParaRPr>
            </a:p>
          </p:txBody>
        </p:sp>
      </p:grpSp>
      <p:pic>
        <p:nvPicPr>
          <p:cNvPr id="7" name="Afbeelding 6">
            <a:extLst>
              <a:ext uri="{FF2B5EF4-FFF2-40B4-BE49-F238E27FC236}">
                <a16:creationId xmlns:a16="http://schemas.microsoft.com/office/drawing/2014/main" id="{24D8C2C3-A8D3-4169-A4F4-7E338D4483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61880" y="926569"/>
            <a:ext cx="1482120" cy="1208315"/>
          </a:xfrm>
          <a:prstGeom prst="rect">
            <a:avLst/>
          </a:prstGeom>
        </p:spPr>
      </p:pic>
    </p:spTree>
    <p:extLst>
      <p:ext uri="{BB962C8B-B14F-4D97-AF65-F5344CB8AC3E}">
        <p14:creationId xmlns:p14="http://schemas.microsoft.com/office/powerpoint/2010/main" val="36586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95FED2-F7F2-95A3-5A6D-3A15214AED76}"/>
              </a:ext>
            </a:extLst>
          </p:cNvPr>
          <p:cNvSpPr>
            <a:spLocks noGrp="1"/>
          </p:cNvSpPr>
          <p:nvPr>
            <p:ph type="title"/>
          </p:nvPr>
        </p:nvSpPr>
        <p:spPr/>
        <p:txBody>
          <a:bodyPr/>
          <a:lstStyle/>
          <a:p>
            <a:r>
              <a:rPr lang="nl-NL" dirty="0"/>
              <a:t>Resultaat </a:t>
            </a:r>
            <a:r>
              <a:rPr lang="nl-NL" dirty="0" err="1"/>
              <a:t>enquete</a:t>
            </a:r>
            <a:endParaRPr lang="nl-NL" dirty="0"/>
          </a:p>
        </p:txBody>
      </p:sp>
      <p:sp>
        <p:nvSpPr>
          <p:cNvPr id="3" name="Tijdelijke aanduiding voor inhoud 2">
            <a:extLst>
              <a:ext uri="{FF2B5EF4-FFF2-40B4-BE49-F238E27FC236}">
                <a16:creationId xmlns:a16="http://schemas.microsoft.com/office/drawing/2014/main" id="{49C9CCD8-A3B2-B1BB-D3DB-017D76C260B5}"/>
              </a:ext>
            </a:extLst>
          </p:cNvPr>
          <p:cNvSpPr>
            <a:spLocks noGrp="1"/>
          </p:cNvSpPr>
          <p:nvPr>
            <p:ph idx="1"/>
          </p:nvPr>
        </p:nvSpPr>
        <p:spPr>
          <a:xfrm>
            <a:off x="457200" y="1600200"/>
            <a:ext cx="8435280" cy="4525963"/>
          </a:xfrm>
        </p:spPr>
        <p:txBody>
          <a:bodyPr/>
          <a:lstStyle/>
          <a:p>
            <a:r>
              <a:rPr lang="nl-NL" dirty="0"/>
              <a:t>Goal-free opgaven werken volgens de leerlingen beter of minstens even goed als gewone opgaven voor het ontwikkelen van overzicht</a:t>
            </a:r>
          </a:p>
          <a:p>
            <a:r>
              <a:rPr lang="nl-NL" dirty="0"/>
              <a:t>Het schema van de dynamica helpt alleen als het samen met de leerlingen wordt opgebouwd</a:t>
            </a:r>
          </a:p>
          <a:p>
            <a:r>
              <a:rPr lang="nl-NL" dirty="0"/>
              <a:t>Maar grafisch modelleren?</a:t>
            </a:r>
          </a:p>
        </p:txBody>
      </p:sp>
    </p:spTree>
    <p:extLst>
      <p:ext uri="{BB962C8B-B14F-4D97-AF65-F5344CB8AC3E}">
        <p14:creationId xmlns:p14="http://schemas.microsoft.com/office/powerpoint/2010/main" val="3937792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35C65E-7550-4D2C-88A5-5EC41B31FC42}"/>
              </a:ext>
            </a:extLst>
          </p:cNvPr>
          <p:cNvSpPr>
            <a:spLocks noGrp="1"/>
          </p:cNvSpPr>
          <p:nvPr>
            <p:ph type="title"/>
          </p:nvPr>
        </p:nvSpPr>
        <p:spPr/>
        <p:txBody>
          <a:bodyPr/>
          <a:lstStyle/>
          <a:p>
            <a:r>
              <a:rPr lang="nl-NL" dirty="0"/>
              <a:t>Resultaat </a:t>
            </a:r>
            <a:r>
              <a:rPr lang="nl-NL" dirty="0" err="1"/>
              <a:t>enquete</a:t>
            </a:r>
            <a:r>
              <a:rPr lang="nl-NL" dirty="0"/>
              <a:t> (4VH)</a:t>
            </a:r>
          </a:p>
        </p:txBody>
      </p:sp>
      <p:pic>
        <p:nvPicPr>
          <p:cNvPr id="5" name="Afbeelding 4">
            <a:extLst>
              <a:ext uri="{FF2B5EF4-FFF2-40B4-BE49-F238E27FC236}">
                <a16:creationId xmlns:a16="http://schemas.microsoft.com/office/drawing/2014/main" id="{C1B5D8E1-C968-45D0-BBAF-D4B23C10051A}"/>
              </a:ext>
            </a:extLst>
          </p:cNvPr>
          <p:cNvPicPr>
            <a:picLocks noChangeAspect="1"/>
          </p:cNvPicPr>
          <p:nvPr/>
        </p:nvPicPr>
        <p:blipFill>
          <a:blip r:embed="rId3"/>
          <a:stretch>
            <a:fillRect/>
          </a:stretch>
        </p:blipFill>
        <p:spPr>
          <a:xfrm>
            <a:off x="-11024" y="1417638"/>
            <a:ext cx="8583497" cy="4315618"/>
          </a:xfrm>
          <a:prstGeom prst="rect">
            <a:avLst/>
          </a:prstGeom>
        </p:spPr>
      </p:pic>
    </p:spTree>
    <p:extLst>
      <p:ext uri="{BB962C8B-B14F-4D97-AF65-F5344CB8AC3E}">
        <p14:creationId xmlns:p14="http://schemas.microsoft.com/office/powerpoint/2010/main" val="3707755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4CB5BF-D993-4B36-ABCD-B64E04F812DD}"/>
              </a:ext>
            </a:extLst>
          </p:cNvPr>
          <p:cNvSpPr>
            <a:spLocks noGrp="1"/>
          </p:cNvSpPr>
          <p:nvPr>
            <p:ph type="title"/>
          </p:nvPr>
        </p:nvSpPr>
        <p:spPr/>
        <p:txBody>
          <a:bodyPr>
            <a:normAutofit/>
          </a:bodyPr>
          <a:lstStyle/>
          <a:p>
            <a:r>
              <a:rPr lang="nl-NL" dirty="0"/>
              <a:t>Leerling commentaren </a:t>
            </a:r>
            <a:r>
              <a:rPr lang="nl-NL" dirty="0" err="1"/>
              <a:t>enquete</a:t>
            </a:r>
            <a:endParaRPr lang="nl-NL" dirty="0"/>
          </a:p>
        </p:txBody>
      </p:sp>
      <p:sp>
        <p:nvSpPr>
          <p:cNvPr id="3" name="Tijdelijke aanduiding voor inhoud 2">
            <a:extLst>
              <a:ext uri="{FF2B5EF4-FFF2-40B4-BE49-F238E27FC236}">
                <a16:creationId xmlns:a16="http://schemas.microsoft.com/office/drawing/2014/main" id="{618E2A62-3347-4C82-B48D-BCE69C5BC4D8}"/>
              </a:ext>
            </a:extLst>
          </p:cNvPr>
          <p:cNvSpPr>
            <a:spLocks noGrp="1"/>
          </p:cNvSpPr>
          <p:nvPr>
            <p:ph idx="1"/>
          </p:nvPr>
        </p:nvSpPr>
        <p:spPr>
          <a:xfrm>
            <a:off x="0" y="1600200"/>
            <a:ext cx="9144000" cy="4525963"/>
          </a:xfrm>
        </p:spPr>
        <p:txBody>
          <a:bodyPr>
            <a:normAutofit fontScale="85000" lnSpcReduction="10000"/>
          </a:bodyPr>
          <a:lstStyle/>
          <a:p>
            <a:r>
              <a:rPr lang="nl-NL" dirty="0"/>
              <a:t>Omdat je kan zien hoe de variabelen met elkaar verbonden zijn							30%</a:t>
            </a:r>
          </a:p>
          <a:p>
            <a:r>
              <a:rPr lang="nl-NL" dirty="0"/>
              <a:t>Het helpt om te bepalen welke stappen er gemaakt moeten worden		  			  	  	  6%</a:t>
            </a:r>
          </a:p>
          <a:p>
            <a:r>
              <a:rPr lang="nl-NL" dirty="0"/>
              <a:t>Het geeft meer inzicht					  4%</a:t>
            </a:r>
          </a:p>
          <a:p>
            <a:pPr marL="0" indent="0">
              <a:buNone/>
            </a:pPr>
            <a:endParaRPr lang="nl-NL" dirty="0"/>
          </a:p>
          <a:p>
            <a:pPr marL="0" indent="0">
              <a:buNone/>
            </a:pPr>
            <a:r>
              <a:rPr lang="nl-NL" dirty="0"/>
              <a:t>Maar:</a:t>
            </a:r>
          </a:p>
          <a:p>
            <a:r>
              <a:rPr lang="nl-NL" dirty="0"/>
              <a:t>Het helpt alleen als je het begrijpt / het moet uitgelegd zijn									13%</a:t>
            </a:r>
          </a:p>
          <a:p>
            <a:r>
              <a:rPr lang="nl-NL" dirty="0"/>
              <a:t>Het helpt niet als het model te uitgebreid is		  6%</a:t>
            </a:r>
          </a:p>
          <a:p>
            <a:pPr marL="0" indent="0">
              <a:buNone/>
            </a:pPr>
            <a:endParaRPr lang="nl-NL" dirty="0"/>
          </a:p>
        </p:txBody>
      </p:sp>
    </p:spTree>
    <p:extLst>
      <p:ext uri="{BB962C8B-B14F-4D97-AF65-F5344CB8AC3E}">
        <p14:creationId xmlns:p14="http://schemas.microsoft.com/office/powerpoint/2010/main" val="1175102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5425604" y="10992"/>
            <a:ext cx="3682902" cy="5958325"/>
          </a:xfrm>
        </p:spPr>
      </p:pic>
      <p:sp>
        <p:nvSpPr>
          <p:cNvPr id="2055" name="Text Box 10"/>
          <p:cNvSpPr txBox="1">
            <a:spLocks noChangeArrowheads="1"/>
          </p:cNvSpPr>
          <p:nvPr/>
        </p:nvSpPr>
        <p:spPr bwMode="auto">
          <a:xfrm>
            <a:off x="34925" y="1736575"/>
            <a:ext cx="5365549"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20000"/>
              </a:spcBef>
              <a:spcAft>
                <a:spcPct val="0"/>
              </a:spcAft>
              <a:buChar char="•"/>
              <a:defRPr>
                <a:solidFill>
                  <a:schemeClr val="tx1"/>
                </a:solidFill>
                <a:latin typeface="Arial" charset="0"/>
              </a:defRPr>
            </a:lvl6pPr>
            <a:lvl7pPr marL="2971800" indent="-228600" eaLnBrk="0" fontAlgn="base" hangingPunct="0">
              <a:spcBef>
                <a:spcPct val="20000"/>
              </a:spcBef>
              <a:spcAft>
                <a:spcPct val="0"/>
              </a:spcAft>
              <a:buChar char="•"/>
              <a:defRPr>
                <a:solidFill>
                  <a:schemeClr val="tx1"/>
                </a:solidFill>
                <a:latin typeface="Arial" charset="0"/>
              </a:defRPr>
            </a:lvl7pPr>
            <a:lvl8pPr marL="3429000" indent="-228600" eaLnBrk="0" fontAlgn="base" hangingPunct="0">
              <a:spcBef>
                <a:spcPct val="20000"/>
              </a:spcBef>
              <a:spcAft>
                <a:spcPct val="0"/>
              </a:spcAft>
              <a:buChar char="•"/>
              <a:defRPr>
                <a:solidFill>
                  <a:schemeClr val="tx1"/>
                </a:solidFill>
                <a:latin typeface="Arial" charset="0"/>
              </a:defRPr>
            </a:lvl8pPr>
            <a:lvl9pPr marL="3886200" indent="-228600" eaLnBrk="0" fontAlgn="base" hangingPunct="0">
              <a:spcBef>
                <a:spcPct val="20000"/>
              </a:spcBef>
              <a:spcAft>
                <a:spcPct val="0"/>
              </a:spcAft>
              <a:buChar char="•"/>
              <a:defRPr>
                <a:solidFill>
                  <a:schemeClr val="tx1"/>
                </a:solidFill>
                <a:latin typeface="Arial" charset="0"/>
              </a:defRPr>
            </a:lvl9pPr>
          </a:lstStyle>
          <a:p>
            <a:pPr eaLnBrk="1" hangingPunct="1">
              <a:spcBef>
                <a:spcPct val="50000"/>
              </a:spcBef>
              <a:buFontTx/>
              <a:buNone/>
            </a:pPr>
            <a:r>
              <a:rPr lang="nl-NL" sz="2400" dirty="0">
                <a:solidFill>
                  <a:schemeClr val="tx2"/>
                </a:solidFill>
              </a:rPr>
              <a:t>1. Veeleisende activiteiten</a:t>
            </a:r>
          </a:p>
          <a:p>
            <a:pPr defTabSz="444500" eaLnBrk="1" hangingPunct="1">
              <a:spcBef>
                <a:spcPct val="50000"/>
              </a:spcBef>
              <a:buFontTx/>
              <a:buNone/>
            </a:pPr>
            <a:r>
              <a:rPr lang="nl-NL" sz="2400" dirty="0">
                <a:solidFill>
                  <a:schemeClr val="tx2"/>
                </a:solidFill>
              </a:rPr>
              <a:t>2. Samenhangende leerlijnen</a:t>
            </a:r>
            <a:br>
              <a:rPr lang="nl-NL" sz="2400" dirty="0">
                <a:solidFill>
                  <a:schemeClr val="tx2"/>
                </a:solidFill>
              </a:rPr>
            </a:br>
            <a:r>
              <a:rPr lang="nl-NL" sz="2400" dirty="0">
                <a:solidFill>
                  <a:schemeClr val="tx2"/>
                </a:solidFill>
              </a:rPr>
              <a:t>	in de onderbouw</a:t>
            </a:r>
          </a:p>
          <a:p>
            <a:pPr eaLnBrk="1" hangingPunct="1">
              <a:spcBef>
                <a:spcPct val="50000"/>
              </a:spcBef>
              <a:buFontTx/>
              <a:buNone/>
            </a:pPr>
            <a:r>
              <a:rPr lang="nl-NL" sz="2400" dirty="0">
                <a:solidFill>
                  <a:schemeClr val="tx2"/>
                </a:solidFill>
              </a:rPr>
              <a:t>3. Grafisch of </a:t>
            </a:r>
            <a:r>
              <a:rPr lang="nl-NL" sz="2400" dirty="0" err="1">
                <a:solidFill>
                  <a:schemeClr val="tx2"/>
                </a:solidFill>
              </a:rPr>
              <a:t>textueel</a:t>
            </a:r>
            <a:endParaRPr lang="nl-NL" sz="2400" dirty="0">
              <a:solidFill>
                <a:schemeClr val="tx2"/>
              </a:solidFill>
            </a:endParaRPr>
          </a:p>
          <a:p>
            <a:pPr eaLnBrk="1" hangingPunct="1">
              <a:spcBef>
                <a:spcPct val="50000"/>
              </a:spcBef>
              <a:buFontTx/>
              <a:buNone/>
            </a:pPr>
            <a:r>
              <a:rPr lang="nl-NL" sz="2400" dirty="0">
                <a:solidFill>
                  <a:schemeClr val="tx2"/>
                </a:solidFill>
              </a:rPr>
              <a:t>4. Complexiteit in 4VH</a:t>
            </a:r>
          </a:p>
          <a:p>
            <a:pPr eaLnBrk="1" hangingPunct="1">
              <a:spcBef>
                <a:spcPct val="50000"/>
              </a:spcBef>
              <a:buFontTx/>
              <a:buNone/>
            </a:pPr>
            <a:r>
              <a:rPr lang="nl-NL" sz="2400" dirty="0">
                <a:solidFill>
                  <a:schemeClr val="tx2"/>
                </a:solidFill>
              </a:rPr>
              <a:t>5. Mogelijkheden daarna ?</a:t>
            </a:r>
          </a:p>
        </p:txBody>
      </p:sp>
      <p:sp>
        <p:nvSpPr>
          <p:cNvPr id="12" name="Titel 1"/>
          <p:cNvSpPr>
            <a:spLocks noGrp="1"/>
          </p:cNvSpPr>
          <p:nvPr>
            <p:ph type="title"/>
          </p:nvPr>
        </p:nvSpPr>
        <p:spPr>
          <a:xfrm>
            <a:off x="34926" y="1"/>
            <a:ext cx="4841374" cy="1628800"/>
          </a:xfrm>
        </p:spPr>
        <p:txBody>
          <a:bodyPr/>
          <a:lstStyle/>
          <a:p>
            <a:r>
              <a:rPr lang="nl-NL" sz="3600" dirty="0">
                <a:effectLst/>
                <a:latin typeface="Calibri" panose="020F0502020204030204" pitchFamily="34" charset="0"/>
                <a:ea typeface="Calibri" panose="020F0502020204030204" pitchFamily="34" charset="0"/>
                <a:cs typeface="Times New Roman" panose="02020603050405020304" pitchFamily="18" charset="0"/>
              </a:rPr>
              <a:t>Modelleren, </a:t>
            </a:r>
            <a:br>
              <a:rPr lang="nl-NL" sz="3600" dirty="0">
                <a:effectLst/>
                <a:latin typeface="Calibri" panose="020F0502020204030204" pitchFamily="34" charset="0"/>
                <a:ea typeface="Calibri" panose="020F0502020204030204" pitchFamily="34" charset="0"/>
                <a:cs typeface="Times New Roman" panose="02020603050405020304" pitchFamily="18" charset="0"/>
              </a:rPr>
            </a:br>
            <a:r>
              <a:rPr lang="nl-NL" sz="3600" dirty="0">
                <a:effectLst/>
                <a:latin typeface="Calibri" panose="020F0502020204030204" pitchFamily="34" charset="0"/>
                <a:ea typeface="Calibri" panose="020F0502020204030204" pitchFamily="34" charset="0"/>
                <a:cs typeface="Times New Roman" panose="02020603050405020304" pitchFamily="18" charset="0"/>
              </a:rPr>
              <a:t>vanaf de onderbouw </a:t>
            </a:r>
            <a:br>
              <a:rPr lang="nl-NL" sz="3600" dirty="0">
                <a:effectLst/>
                <a:latin typeface="Calibri" panose="020F0502020204030204" pitchFamily="34" charset="0"/>
                <a:ea typeface="Calibri" panose="020F0502020204030204" pitchFamily="34" charset="0"/>
                <a:cs typeface="Times New Roman" panose="02020603050405020304" pitchFamily="18" charset="0"/>
              </a:rPr>
            </a:br>
            <a:r>
              <a:rPr lang="nl-NL" sz="3600" dirty="0">
                <a:effectLst/>
                <a:latin typeface="Calibri" panose="020F0502020204030204" pitchFamily="34" charset="0"/>
                <a:ea typeface="Calibri" panose="020F0502020204030204" pitchFamily="34" charset="0"/>
                <a:cs typeface="Times New Roman" panose="02020603050405020304" pitchFamily="18" charset="0"/>
              </a:rPr>
              <a:t>tot en met 6 vwo</a:t>
            </a:r>
            <a:endParaRPr lang="nl-NL" sz="3600" dirty="0"/>
          </a:p>
        </p:txBody>
      </p:sp>
      <p:pic>
        <p:nvPicPr>
          <p:cNvPr id="5" name="Afbeelding 4">
            <a:extLst>
              <a:ext uri="{FF2B5EF4-FFF2-40B4-BE49-F238E27FC236}">
                <a16:creationId xmlns:a16="http://schemas.microsoft.com/office/drawing/2014/main" id="{78FB2B31-2828-43E8-8D09-C9EF2F354638}"/>
              </a:ext>
            </a:extLst>
          </p:cNvPr>
          <p:cNvPicPr>
            <a:picLocks noChangeAspect="1"/>
          </p:cNvPicPr>
          <p:nvPr/>
        </p:nvPicPr>
        <p:blipFill>
          <a:blip r:embed="rId4"/>
          <a:stretch>
            <a:fillRect/>
          </a:stretch>
        </p:blipFill>
        <p:spPr>
          <a:xfrm>
            <a:off x="4571996" y="5969317"/>
            <a:ext cx="4561639" cy="916067"/>
          </a:xfrm>
          <a:prstGeom prst="rect">
            <a:avLst/>
          </a:prstGeom>
        </p:spPr>
      </p:pic>
      <p:pic>
        <p:nvPicPr>
          <p:cNvPr id="6" name="Afbeelding 5">
            <a:extLst>
              <a:ext uri="{FF2B5EF4-FFF2-40B4-BE49-F238E27FC236}">
                <a16:creationId xmlns:a16="http://schemas.microsoft.com/office/drawing/2014/main" id="{050F30AE-93E5-4FD6-9830-2CE67419B513}"/>
              </a:ext>
            </a:extLst>
          </p:cNvPr>
          <p:cNvPicPr>
            <a:picLocks noChangeAspect="1"/>
          </p:cNvPicPr>
          <p:nvPr/>
        </p:nvPicPr>
        <p:blipFill>
          <a:blip r:embed="rId5"/>
          <a:stretch>
            <a:fillRect/>
          </a:stretch>
        </p:blipFill>
        <p:spPr>
          <a:xfrm>
            <a:off x="-2336" y="5718858"/>
            <a:ext cx="4286304" cy="116652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0BB5AC-5F99-6C35-A55F-5ABBF9E00C1A}"/>
              </a:ext>
            </a:extLst>
          </p:cNvPr>
          <p:cNvSpPr>
            <a:spLocks noGrp="1"/>
          </p:cNvSpPr>
          <p:nvPr>
            <p:ph type="title"/>
          </p:nvPr>
        </p:nvSpPr>
        <p:spPr/>
        <p:txBody>
          <a:bodyPr/>
          <a:lstStyle/>
          <a:p>
            <a:r>
              <a:rPr lang="nl-NL" dirty="0"/>
              <a:t>En na 4VH</a:t>
            </a:r>
          </a:p>
        </p:txBody>
      </p:sp>
      <p:sp>
        <p:nvSpPr>
          <p:cNvPr id="3" name="Tijdelijke aanduiding voor inhoud 2">
            <a:extLst>
              <a:ext uri="{FF2B5EF4-FFF2-40B4-BE49-F238E27FC236}">
                <a16:creationId xmlns:a16="http://schemas.microsoft.com/office/drawing/2014/main" id="{B1B84E9A-BEB8-6178-E630-17E634D4B295}"/>
              </a:ext>
            </a:extLst>
          </p:cNvPr>
          <p:cNvSpPr>
            <a:spLocks noGrp="1"/>
          </p:cNvSpPr>
          <p:nvPr>
            <p:ph idx="1"/>
          </p:nvPr>
        </p:nvSpPr>
        <p:spPr/>
        <p:txBody>
          <a:bodyPr/>
          <a:lstStyle/>
          <a:p>
            <a:pPr marL="0" indent="0">
              <a:buNone/>
            </a:pPr>
            <a:r>
              <a:rPr lang="nl-NL" dirty="0"/>
              <a:t>Ideaal: toepassen bij elk onderwerp</a:t>
            </a:r>
          </a:p>
          <a:p>
            <a:pPr marL="0" indent="0">
              <a:buNone/>
            </a:pPr>
            <a:r>
              <a:rPr lang="nl-NL" dirty="0"/>
              <a:t>- radioactiviteit: vervalreeksje</a:t>
            </a:r>
          </a:p>
          <a:p>
            <a:pPr marL="0" indent="0">
              <a:buNone/>
            </a:pPr>
            <a:r>
              <a:rPr lang="nl-NL" dirty="0"/>
              <a:t>- warmte (afkoelen en opwarmen)</a:t>
            </a:r>
          </a:p>
          <a:p>
            <a:pPr marL="0" indent="0">
              <a:buNone/>
            </a:pPr>
            <a:r>
              <a:rPr lang="nl-NL" dirty="0"/>
              <a:t>- </a:t>
            </a:r>
            <a:r>
              <a:rPr lang="nl-NL" dirty="0" err="1"/>
              <a:t>quantum</a:t>
            </a:r>
            <a:r>
              <a:rPr lang="nl-NL" dirty="0"/>
              <a:t> (Zie André </a:t>
            </a:r>
            <a:r>
              <a:rPr lang="nl-NL" dirty="0" err="1"/>
              <a:t>Heck</a:t>
            </a:r>
            <a:r>
              <a:rPr lang="nl-NL" dirty="0"/>
              <a:t>)</a:t>
            </a:r>
          </a:p>
          <a:p>
            <a:pPr marL="0" indent="0">
              <a:buNone/>
            </a:pPr>
            <a:r>
              <a:rPr lang="nl-NL" dirty="0"/>
              <a:t>- trillingen en golven (trillende veer)</a:t>
            </a:r>
          </a:p>
          <a:p>
            <a:pPr marL="0" indent="0">
              <a:buNone/>
            </a:pPr>
            <a:endParaRPr lang="nl-NL" dirty="0"/>
          </a:p>
          <a:p>
            <a:pPr marL="0" indent="0">
              <a:buNone/>
            </a:pPr>
            <a:r>
              <a:rPr lang="nl-NL" dirty="0"/>
              <a:t>- </a:t>
            </a:r>
            <a:r>
              <a:rPr lang="nl-NL" dirty="0">
                <a:hlinkClick r:id="rId3" action="ppaction://hlinkfile"/>
              </a:rPr>
              <a:t>Ook vakoverstijgend (biologie)</a:t>
            </a:r>
            <a:endParaRPr lang="nl-NL" dirty="0"/>
          </a:p>
        </p:txBody>
      </p:sp>
    </p:spTree>
    <p:extLst>
      <p:ext uri="{BB962C8B-B14F-4D97-AF65-F5344CB8AC3E}">
        <p14:creationId xmlns:p14="http://schemas.microsoft.com/office/powerpoint/2010/main" val="74660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3B198A0-C0E4-499E-9B54-26C656831D50}"/>
              </a:ext>
            </a:extLst>
          </p:cNvPr>
          <p:cNvPicPr/>
          <p:nvPr/>
        </p:nvPicPr>
        <p:blipFill rotWithShape="1">
          <a:blip r:embed="rId3"/>
          <a:srcRect l="5085" t="8466" r="7273" b="5492"/>
          <a:stretch/>
        </p:blipFill>
        <p:spPr bwMode="auto">
          <a:xfrm>
            <a:off x="4572000" y="2276872"/>
            <a:ext cx="4464496" cy="3456384"/>
          </a:xfrm>
          <a:prstGeom prst="rect">
            <a:avLst/>
          </a:prstGeom>
          <a:ln>
            <a:noFill/>
          </a:ln>
          <a:extLst>
            <a:ext uri="{53640926-AAD7-44D8-BBD7-CCE9431645EC}">
              <a14:shadowObscured xmlns:a14="http://schemas.microsoft.com/office/drawing/2010/main"/>
            </a:ext>
          </a:extLst>
        </p:spPr>
      </p:pic>
      <p:sp>
        <p:nvSpPr>
          <p:cNvPr id="6" name="Titel 5">
            <a:extLst>
              <a:ext uri="{FF2B5EF4-FFF2-40B4-BE49-F238E27FC236}">
                <a16:creationId xmlns:a16="http://schemas.microsoft.com/office/drawing/2014/main" id="{7B02455A-0FC3-4730-BE3D-5CA04F1BE442}"/>
              </a:ext>
            </a:extLst>
          </p:cNvPr>
          <p:cNvSpPr>
            <a:spLocks noGrp="1"/>
          </p:cNvSpPr>
          <p:nvPr>
            <p:ph type="title"/>
          </p:nvPr>
        </p:nvSpPr>
        <p:spPr>
          <a:xfrm>
            <a:off x="107504" y="706686"/>
            <a:ext cx="9036496" cy="1570186"/>
          </a:xfrm>
        </p:spPr>
        <p:txBody>
          <a:bodyPr/>
          <a:lstStyle/>
          <a:p>
            <a:pPr marL="342900" lvl="0" indent="-342900" algn="l">
              <a:spcBef>
                <a:spcPct val="20000"/>
              </a:spcBef>
            </a:pPr>
            <a:br>
              <a:rPr lang="nl-NL" sz="3200" dirty="0">
                <a:solidFill>
                  <a:srgbClr val="000000"/>
                </a:solidFill>
                <a:ea typeface="+mn-ea"/>
                <a:cs typeface="+mn-cs"/>
              </a:rPr>
            </a:br>
            <a:r>
              <a:rPr lang="nl-NL" sz="3200" dirty="0">
                <a:solidFill>
                  <a:srgbClr val="000000"/>
                </a:solidFill>
                <a:ea typeface="+mn-ea"/>
                <a:cs typeface="+mn-cs"/>
              </a:rPr>
              <a:t>En waar zit de begripswinst bij natuurkunde?</a:t>
            </a:r>
            <a:br>
              <a:rPr lang="nl-NL" sz="3200" dirty="0">
                <a:solidFill>
                  <a:srgbClr val="000000"/>
                </a:solidFill>
                <a:ea typeface="+mn-ea"/>
                <a:cs typeface="+mn-cs"/>
              </a:rPr>
            </a:br>
            <a:r>
              <a:rPr lang="nl-NL" sz="3200" dirty="0">
                <a:solidFill>
                  <a:srgbClr val="000000"/>
                </a:solidFill>
                <a:ea typeface="+mn-ea"/>
                <a:cs typeface="+mn-cs"/>
              </a:rPr>
              <a:t>- </a:t>
            </a:r>
            <a:r>
              <a:rPr lang="nl-NL" sz="2800" dirty="0">
                <a:solidFill>
                  <a:srgbClr val="000000"/>
                </a:solidFill>
                <a:ea typeface="+mn-ea"/>
                <a:cs typeface="+mn-cs"/>
              </a:rPr>
              <a:t>eind 5 havo, na 2½ jaar leerlijn</a:t>
            </a:r>
            <a:br>
              <a:rPr lang="nl-NL" sz="3200" dirty="0">
                <a:solidFill>
                  <a:srgbClr val="000000"/>
                </a:solidFill>
                <a:ea typeface="+mn-ea"/>
                <a:cs typeface="+mn-cs"/>
              </a:rPr>
            </a:br>
            <a:r>
              <a:rPr lang="nl-NL" sz="3200" dirty="0">
                <a:solidFill>
                  <a:srgbClr val="000000"/>
                </a:solidFill>
                <a:ea typeface="+mn-ea"/>
                <a:cs typeface="+mn-cs"/>
              </a:rPr>
              <a:t>- </a:t>
            </a:r>
            <a:r>
              <a:rPr lang="nl-NL" sz="2800" dirty="0">
                <a:solidFill>
                  <a:srgbClr val="000000"/>
                </a:solidFill>
                <a:ea typeface="+mn-ea"/>
                <a:cs typeface="+mn-cs"/>
              </a:rPr>
              <a:t>vanuit </a:t>
            </a:r>
            <a:r>
              <a:rPr lang="nl-NL" sz="2800" i="1" dirty="0" err="1">
                <a:solidFill>
                  <a:srgbClr val="000000"/>
                </a:solidFill>
                <a:ea typeface="+mn-ea"/>
                <a:cs typeface="+mn-cs"/>
              </a:rPr>
              <a:t>h,t</a:t>
            </a:r>
            <a:r>
              <a:rPr lang="nl-NL" sz="2800" dirty="0">
                <a:solidFill>
                  <a:srgbClr val="000000"/>
                </a:solidFill>
                <a:ea typeface="+mn-ea"/>
                <a:cs typeface="+mn-cs"/>
              </a:rPr>
              <a:t>-videometing naar energie-grafieken</a:t>
            </a:r>
            <a:br>
              <a:rPr lang="nl-NL" sz="3200" dirty="0">
                <a:solidFill>
                  <a:srgbClr val="000000"/>
                </a:solidFill>
                <a:ea typeface="+mn-ea"/>
                <a:cs typeface="+mn-cs"/>
              </a:rPr>
            </a:br>
            <a:endParaRPr lang="nl-NL" dirty="0"/>
          </a:p>
        </p:txBody>
      </p:sp>
      <p:pic>
        <p:nvPicPr>
          <p:cNvPr id="7" name="Afbeelding 6">
            <a:extLst>
              <a:ext uri="{FF2B5EF4-FFF2-40B4-BE49-F238E27FC236}">
                <a16:creationId xmlns:a16="http://schemas.microsoft.com/office/drawing/2014/main" id="{F81C5E6B-BCF8-4AEA-8C33-620F80C4C2BA}"/>
              </a:ext>
            </a:extLst>
          </p:cNvPr>
          <p:cNvPicPr/>
          <p:nvPr/>
        </p:nvPicPr>
        <p:blipFill rotWithShape="1">
          <a:blip r:embed="rId4"/>
          <a:srcRect l="4569" t="6952" r="4400" b="4914"/>
          <a:stretch/>
        </p:blipFill>
        <p:spPr bwMode="auto">
          <a:xfrm>
            <a:off x="116294" y="2276872"/>
            <a:ext cx="4277360" cy="3456384"/>
          </a:xfrm>
          <a:prstGeom prst="rect">
            <a:avLst/>
          </a:prstGeom>
          <a:ln>
            <a:noFill/>
          </a:ln>
          <a:extLst>
            <a:ext uri="{53640926-AAD7-44D8-BBD7-CCE9431645EC}">
              <a14:shadowObscured xmlns:a14="http://schemas.microsoft.com/office/drawing/2010/main"/>
            </a:ext>
          </a:extLst>
        </p:spPr>
      </p:pic>
      <p:sp>
        <p:nvSpPr>
          <p:cNvPr id="8" name="Tekstvak 7">
            <a:extLst>
              <a:ext uri="{FF2B5EF4-FFF2-40B4-BE49-F238E27FC236}">
                <a16:creationId xmlns:a16="http://schemas.microsoft.com/office/drawing/2014/main" id="{7D56A281-D238-4A6C-BF59-78BA4D827184}"/>
              </a:ext>
            </a:extLst>
          </p:cNvPr>
          <p:cNvSpPr txBox="1"/>
          <p:nvPr/>
        </p:nvSpPr>
        <p:spPr>
          <a:xfrm>
            <a:off x="5796136" y="6156593"/>
            <a:ext cx="3240360" cy="584775"/>
          </a:xfrm>
          <a:prstGeom prst="rect">
            <a:avLst/>
          </a:prstGeom>
          <a:noFill/>
        </p:spPr>
        <p:txBody>
          <a:bodyPr wrap="square" rtlCol="0">
            <a:spAutoFit/>
          </a:bodyPr>
          <a:lstStyle/>
          <a:p>
            <a:pPr>
              <a:buNone/>
            </a:pPr>
            <a:r>
              <a:rPr lang="nl-NL" sz="3200" dirty="0"/>
              <a:t>(Ook als </a:t>
            </a:r>
            <a:r>
              <a:rPr lang="nl-NL" sz="3200" dirty="0">
                <a:hlinkClick r:id="rId5" action="ppaction://hlinkfile"/>
              </a:rPr>
              <a:t>model</a:t>
            </a:r>
            <a:r>
              <a:rPr lang="nl-NL" sz="3200" dirty="0"/>
              <a:t>)</a:t>
            </a:r>
          </a:p>
        </p:txBody>
      </p:sp>
    </p:spTree>
    <p:extLst>
      <p:ext uri="{BB962C8B-B14F-4D97-AF65-F5344CB8AC3E}">
        <p14:creationId xmlns:p14="http://schemas.microsoft.com/office/powerpoint/2010/main" val="5065141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9FEEB4-0E51-4097-BBEE-95FC3BDCE344}"/>
              </a:ext>
            </a:extLst>
          </p:cNvPr>
          <p:cNvSpPr>
            <a:spLocks noGrp="1"/>
          </p:cNvSpPr>
          <p:nvPr>
            <p:ph type="title"/>
          </p:nvPr>
        </p:nvSpPr>
        <p:spPr>
          <a:xfrm>
            <a:off x="457200" y="116632"/>
            <a:ext cx="8229600" cy="792088"/>
          </a:xfrm>
        </p:spPr>
        <p:txBody>
          <a:bodyPr/>
          <a:lstStyle/>
          <a:p>
            <a:r>
              <a:rPr lang="nl-NL" dirty="0"/>
              <a:t>Citaat 1</a:t>
            </a:r>
          </a:p>
        </p:txBody>
      </p:sp>
      <p:sp>
        <p:nvSpPr>
          <p:cNvPr id="3" name="Tijdelijke aanduiding voor inhoud 2">
            <a:extLst>
              <a:ext uri="{FF2B5EF4-FFF2-40B4-BE49-F238E27FC236}">
                <a16:creationId xmlns:a16="http://schemas.microsoft.com/office/drawing/2014/main" id="{0D5D638E-17EE-4AF1-B8EF-4A575ACF618E}"/>
              </a:ext>
            </a:extLst>
          </p:cNvPr>
          <p:cNvSpPr>
            <a:spLocks noGrp="1"/>
          </p:cNvSpPr>
          <p:nvPr>
            <p:ph idx="1"/>
          </p:nvPr>
        </p:nvSpPr>
        <p:spPr>
          <a:xfrm>
            <a:off x="457200" y="1268760"/>
            <a:ext cx="8363272" cy="4929411"/>
          </a:xfrm>
        </p:spPr>
        <p:txBody>
          <a:bodyPr/>
          <a:lstStyle/>
          <a:p>
            <a:pPr marL="0" indent="0">
              <a:buNone/>
            </a:pPr>
            <a:r>
              <a:rPr lang="nl-NL" dirty="0"/>
              <a:t>“Wij vinden zeker dat we de stof nu beter begrijpen. Door de </a:t>
            </a:r>
            <a:r>
              <a:rPr lang="nl-NL" b="1" dirty="0">
                <a:solidFill>
                  <a:srgbClr val="FF0000"/>
                </a:solidFill>
              </a:rPr>
              <a:t>grafieken</a:t>
            </a:r>
            <a:r>
              <a:rPr lang="nl-NL" dirty="0"/>
              <a:t> met alle energie is er een </a:t>
            </a:r>
            <a:r>
              <a:rPr lang="nl-NL" b="1" dirty="0">
                <a:solidFill>
                  <a:srgbClr val="FF0000"/>
                </a:solidFill>
              </a:rPr>
              <a:t>duidelijk overzicht </a:t>
            </a:r>
            <a:r>
              <a:rPr lang="nl-NL" dirty="0"/>
              <a:t>hoe de energie veranderd bij een stuiter.</a:t>
            </a:r>
            <a:br>
              <a:rPr lang="nl-NL" dirty="0"/>
            </a:br>
            <a:endParaRPr lang="nl-NL" sz="1600" dirty="0"/>
          </a:p>
          <a:p>
            <a:pPr marL="0" indent="0">
              <a:buNone/>
            </a:pPr>
            <a:r>
              <a:rPr lang="nl-NL" b="1" dirty="0">
                <a:solidFill>
                  <a:srgbClr val="FF0000"/>
                </a:solidFill>
              </a:rPr>
              <a:t>Normaal reken je maar één punt uit </a:t>
            </a:r>
            <a:r>
              <a:rPr lang="nl-NL" dirty="0"/>
              <a:t>en dan krijg je niet een beeld van hoe het veranderd. </a:t>
            </a:r>
            <a:br>
              <a:rPr lang="nl-NL" dirty="0"/>
            </a:br>
            <a:endParaRPr lang="nl-NL" sz="1600" dirty="0"/>
          </a:p>
          <a:p>
            <a:pPr marL="0" indent="0">
              <a:buNone/>
            </a:pPr>
            <a:r>
              <a:rPr lang="nl-NL" dirty="0"/>
              <a:t>Dit </a:t>
            </a:r>
            <a:r>
              <a:rPr lang="nl-NL" b="1" dirty="0">
                <a:solidFill>
                  <a:srgbClr val="FF0000"/>
                </a:solidFill>
              </a:rPr>
              <a:t>totaalbeeld</a:t>
            </a:r>
            <a:r>
              <a:rPr lang="nl-NL" dirty="0"/>
              <a:t> heeft ons </a:t>
            </a:r>
            <a:r>
              <a:rPr lang="nl-NL" b="1" dirty="0">
                <a:solidFill>
                  <a:srgbClr val="FF0000"/>
                </a:solidFill>
              </a:rPr>
              <a:t>geholpen met </a:t>
            </a:r>
            <a:r>
              <a:rPr lang="nl-NL" dirty="0"/>
              <a:t>het </a:t>
            </a:r>
            <a:r>
              <a:rPr lang="nl-NL" b="1" dirty="0">
                <a:solidFill>
                  <a:srgbClr val="FF0000"/>
                </a:solidFill>
              </a:rPr>
              <a:t>begrijpen</a:t>
            </a:r>
            <a:r>
              <a:rPr lang="nl-NL" dirty="0"/>
              <a:t> van de stof.”</a:t>
            </a:r>
            <a:br>
              <a:rPr lang="nl-NL" dirty="0"/>
            </a:br>
            <a:endParaRPr lang="nl-NL" dirty="0"/>
          </a:p>
        </p:txBody>
      </p:sp>
    </p:spTree>
    <p:extLst>
      <p:ext uri="{BB962C8B-B14F-4D97-AF65-F5344CB8AC3E}">
        <p14:creationId xmlns:p14="http://schemas.microsoft.com/office/powerpoint/2010/main" val="34804646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50513D-6ED0-4910-BBE0-1D2E3123CF46}"/>
              </a:ext>
            </a:extLst>
          </p:cNvPr>
          <p:cNvSpPr>
            <a:spLocks noGrp="1"/>
          </p:cNvSpPr>
          <p:nvPr>
            <p:ph type="title"/>
          </p:nvPr>
        </p:nvSpPr>
        <p:spPr/>
        <p:txBody>
          <a:bodyPr/>
          <a:lstStyle/>
          <a:p>
            <a:r>
              <a:rPr lang="nl-NL" dirty="0"/>
              <a:t>Citaat 2</a:t>
            </a:r>
          </a:p>
        </p:txBody>
      </p:sp>
      <p:sp>
        <p:nvSpPr>
          <p:cNvPr id="3" name="Tijdelijke aanduiding voor inhoud 2">
            <a:extLst>
              <a:ext uri="{FF2B5EF4-FFF2-40B4-BE49-F238E27FC236}">
                <a16:creationId xmlns:a16="http://schemas.microsoft.com/office/drawing/2014/main" id="{DE04CBDA-9CAA-4182-BFDB-84C6DEA20B33}"/>
              </a:ext>
            </a:extLst>
          </p:cNvPr>
          <p:cNvSpPr>
            <a:spLocks noGrp="1"/>
          </p:cNvSpPr>
          <p:nvPr>
            <p:ph idx="1"/>
          </p:nvPr>
        </p:nvSpPr>
        <p:spPr>
          <a:xfrm>
            <a:off x="251520" y="1600200"/>
            <a:ext cx="8640960" cy="4525963"/>
          </a:xfrm>
        </p:spPr>
        <p:txBody>
          <a:bodyPr/>
          <a:lstStyle/>
          <a:p>
            <a:pPr marL="0" indent="0">
              <a:buNone/>
            </a:pPr>
            <a:r>
              <a:rPr lang="nl-NL" dirty="0"/>
              <a:t>“Ik vind dat met een practicum met coach er veel beter op de stof word ingegaan. </a:t>
            </a:r>
          </a:p>
          <a:p>
            <a:pPr marL="0" indent="0">
              <a:buNone/>
            </a:pPr>
            <a:r>
              <a:rPr lang="nl-NL" dirty="0"/>
              <a:t>Dit krijg ik niet met een vraag en een grafiek want dan kijk ik er half over en ga dan snel met de vraag door.</a:t>
            </a:r>
          </a:p>
          <a:p>
            <a:pPr marL="0" indent="0">
              <a:buNone/>
            </a:pPr>
            <a:r>
              <a:rPr lang="nl-NL" dirty="0"/>
              <a:t>Maar als ik een </a:t>
            </a:r>
            <a:r>
              <a:rPr lang="nl-NL" dirty="0">
                <a:solidFill>
                  <a:srgbClr val="FF0000"/>
                </a:solidFill>
              </a:rPr>
              <a:t>practicum met coach doe snap ik de formule (</a:t>
            </a:r>
            <a:r>
              <a:rPr lang="nl-NL" i="1" dirty="0">
                <a:solidFill>
                  <a:srgbClr val="FF0000"/>
                </a:solidFill>
              </a:rPr>
              <a:t>= de wet</a:t>
            </a:r>
            <a:r>
              <a:rPr lang="nl-NL" dirty="0">
                <a:solidFill>
                  <a:srgbClr val="FF0000"/>
                </a:solidFill>
              </a:rPr>
              <a:t>) meer want je stelt zelf alles op en je begrijpt dus de effecten van zo een formule” </a:t>
            </a:r>
          </a:p>
        </p:txBody>
      </p:sp>
    </p:spTree>
    <p:extLst>
      <p:ext uri="{BB962C8B-B14F-4D97-AF65-F5344CB8AC3E}">
        <p14:creationId xmlns:p14="http://schemas.microsoft.com/office/powerpoint/2010/main" val="4125091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47D9CB-58BC-3504-ADE8-C41C64C48667}"/>
              </a:ext>
            </a:extLst>
          </p:cNvPr>
          <p:cNvSpPr>
            <a:spLocks noGrp="1"/>
          </p:cNvSpPr>
          <p:nvPr>
            <p:ph type="title"/>
          </p:nvPr>
        </p:nvSpPr>
        <p:spPr/>
        <p:txBody>
          <a:bodyPr/>
          <a:lstStyle/>
          <a:p>
            <a:r>
              <a:rPr lang="nl-NL" dirty="0"/>
              <a:t>Er is meer meerwaarde</a:t>
            </a:r>
          </a:p>
        </p:txBody>
      </p:sp>
      <p:sp>
        <p:nvSpPr>
          <p:cNvPr id="3" name="Tijdelijke aanduiding voor inhoud 2">
            <a:extLst>
              <a:ext uri="{FF2B5EF4-FFF2-40B4-BE49-F238E27FC236}">
                <a16:creationId xmlns:a16="http://schemas.microsoft.com/office/drawing/2014/main" id="{7329DD46-9B52-A5FE-714A-B7B4DB6279AF}"/>
              </a:ext>
            </a:extLst>
          </p:cNvPr>
          <p:cNvSpPr>
            <a:spLocks noGrp="1"/>
          </p:cNvSpPr>
          <p:nvPr>
            <p:ph idx="1"/>
          </p:nvPr>
        </p:nvSpPr>
        <p:spPr/>
        <p:txBody>
          <a:bodyPr/>
          <a:lstStyle/>
          <a:p>
            <a:pPr marL="0" indent="0">
              <a:buNone/>
            </a:pPr>
            <a:r>
              <a:rPr lang="nl-NL" dirty="0">
                <a:hlinkClick r:id="rId3" action="ppaction://hlinkfile"/>
              </a:rPr>
              <a:t>Model voor glijden op plankje met wrijving </a:t>
            </a:r>
            <a:endParaRPr lang="nl-NL" dirty="0"/>
          </a:p>
          <a:p>
            <a:pPr>
              <a:buFont typeface="Wingdings" panose="05000000000000000000" pitchFamily="2" charset="2"/>
              <a:buChar char="à"/>
            </a:pPr>
            <a:r>
              <a:rPr lang="nl-NL" dirty="0">
                <a:sym typeface="Wingdings" panose="05000000000000000000" pitchFamily="2" charset="2"/>
              </a:rPr>
              <a:t>voor begripsontwikkeling dynamica, incl. vectoren: </a:t>
            </a:r>
          </a:p>
          <a:p>
            <a:pPr marL="0" indent="0">
              <a:buNone/>
            </a:pPr>
            <a:r>
              <a:rPr lang="nl-NL" dirty="0">
                <a:sym typeface="Wingdings" panose="05000000000000000000" pitchFamily="2" charset="2"/>
              </a:rPr>
              <a:t>- P(E)OE-opdracht met </a:t>
            </a:r>
          </a:p>
          <a:p>
            <a:pPr marL="0" indent="0">
              <a:buNone/>
            </a:pPr>
            <a:r>
              <a:rPr lang="nl-NL" dirty="0">
                <a:sym typeface="Wingdings" panose="05000000000000000000" pitchFamily="2" charset="2"/>
              </a:rPr>
              <a:t>- </a:t>
            </a:r>
            <a:r>
              <a:rPr lang="nl-NL" dirty="0" err="1">
                <a:sym typeface="Wingdings" panose="05000000000000000000" pitchFamily="2" charset="2"/>
              </a:rPr>
              <a:t>fast</a:t>
            </a:r>
            <a:r>
              <a:rPr lang="nl-NL" dirty="0">
                <a:sym typeface="Wingdings" panose="05000000000000000000" pitchFamily="2" charset="2"/>
              </a:rPr>
              <a:t> feedbackkenmerken,</a:t>
            </a:r>
          </a:p>
          <a:p>
            <a:pPr marL="0" indent="0">
              <a:buNone/>
            </a:pPr>
            <a:endParaRPr lang="nl-NL" dirty="0">
              <a:sym typeface="Wingdings" panose="05000000000000000000" pitchFamily="2" charset="2"/>
            </a:endParaRPr>
          </a:p>
          <a:p>
            <a:pPr marL="0" indent="0">
              <a:buNone/>
            </a:pPr>
            <a:r>
              <a:rPr lang="nl-NL" dirty="0">
                <a:sym typeface="Wingdings" panose="05000000000000000000" pitchFamily="2" charset="2"/>
              </a:rPr>
              <a:t>Maar ook</a:t>
            </a:r>
          </a:p>
          <a:p>
            <a:pPr marL="0" indent="0">
              <a:buNone/>
            </a:pPr>
            <a:r>
              <a:rPr lang="nl-NL" dirty="0">
                <a:sym typeface="Wingdings" panose="05000000000000000000" pitchFamily="2" charset="2"/>
              </a:rPr>
              <a:t> dicht bij modern onderzoek</a:t>
            </a:r>
            <a:endParaRPr lang="nl-NL" dirty="0"/>
          </a:p>
        </p:txBody>
      </p:sp>
    </p:spTree>
    <p:extLst>
      <p:ext uri="{BB962C8B-B14F-4D97-AF65-F5344CB8AC3E}">
        <p14:creationId xmlns:p14="http://schemas.microsoft.com/office/powerpoint/2010/main" val="2579313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0FAA65-078A-4A64-8147-BFE6FF00A84E}"/>
              </a:ext>
            </a:extLst>
          </p:cNvPr>
          <p:cNvSpPr>
            <a:spLocks noGrp="1"/>
          </p:cNvSpPr>
          <p:nvPr>
            <p:ph type="title"/>
          </p:nvPr>
        </p:nvSpPr>
        <p:spPr>
          <a:xfrm>
            <a:off x="457200" y="0"/>
            <a:ext cx="8229600" cy="1052736"/>
          </a:xfrm>
        </p:spPr>
        <p:txBody>
          <a:bodyPr/>
          <a:lstStyle/>
          <a:p>
            <a:r>
              <a:rPr lang="nl-NL" dirty="0"/>
              <a:t>Onderzoek / begripspracticum</a:t>
            </a:r>
          </a:p>
        </p:txBody>
      </p:sp>
      <p:sp>
        <p:nvSpPr>
          <p:cNvPr id="3" name="Tijdelijke aanduiding voor inhoud 2">
            <a:extLst>
              <a:ext uri="{FF2B5EF4-FFF2-40B4-BE49-F238E27FC236}">
                <a16:creationId xmlns:a16="http://schemas.microsoft.com/office/drawing/2014/main" id="{E5DFE72E-07A7-47F1-88DB-BB1AE810327A}"/>
              </a:ext>
            </a:extLst>
          </p:cNvPr>
          <p:cNvSpPr>
            <a:spLocks noGrp="1"/>
          </p:cNvSpPr>
          <p:nvPr>
            <p:ph idx="1"/>
          </p:nvPr>
        </p:nvSpPr>
        <p:spPr>
          <a:xfrm>
            <a:off x="179512" y="1268760"/>
            <a:ext cx="8784976" cy="4857403"/>
          </a:xfrm>
        </p:spPr>
        <p:txBody>
          <a:bodyPr/>
          <a:lstStyle/>
          <a:p>
            <a:pPr marL="0" indent="0">
              <a:buNone/>
            </a:pPr>
            <a:r>
              <a:rPr lang="nl-NL" dirty="0"/>
              <a:t>Volgens de schoolboeken:</a:t>
            </a:r>
          </a:p>
          <a:p>
            <a:pPr marL="0" indent="0">
              <a:buNone/>
            </a:pPr>
            <a:r>
              <a:rPr lang="nl-NL" dirty="0"/>
              <a:t>	dynamisch: 	</a:t>
            </a:r>
            <a:r>
              <a:rPr lang="nl-NL" i="1" dirty="0" err="1"/>
              <a:t>F</a:t>
            </a:r>
            <a:r>
              <a:rPr lang="nl-NL" i="1" baseline="-25000" dirty="0" err="1"/>
              <a:t>w</a:t>
            </a:r>
            <a:r>
              <a:rPr lang="nl-NL" dirty="0"/>
              <a:t>  = </a:t>
            </a:r>
            <a:r>
              <a:rPr lang="nl-NL" i="1" dirty="0" err="1"/>
              <a:t>F</a:t>
            </a:r>
            <a:r>
              <a:rPr lang="nl-NL" i="1" baseline="-25000" dirty="0" err="1"/>
              <a:t>w,max</a:t>
            </a:r>
            <a:r>
              <a:rPr lang="nl-NL" dirty="0"/>
              <a:t> </a:t>
            </a:r>
          </a:p>
          <a:p>
            <a:pPr marL="0" indent="0">
              <a:buNone/>
            </a:pPr>
            <a:r>
              <a:rPr lang="nl-NL" dirty="0"/>
              <a:t>	statisch:</a:t>
            </a:r>
            <a:r>
              <a:rPr lang="nl-NL" i="1" dirty="0"/>
              <a:t> 		</a:t>
            </a:r>
            <a:r>
              <a:rPr lang="nl-NL" i="1" dirty="0" err="1"/>
              <a:t>F</a:t>
            </a:r>
            <a:r>
              <a:rPr lang="nl-NL" i="1" baseline="-25000" dirty="0" err="1"/>
              <a:t>w</a:t>
            </a:r>
            <a:r>
              <a:rPr lang="nl-NL" dirty="0"/>
              <a:t>  ≤ </a:t>
            </a:r>
            <a:r>
              <a:rPr lang="nl-NL" i="1" dirty="0" err="1"/>
              <a:t>F</a:t>
            </a:r>
            <a:r>
              <a:rPr lang="nl-NL" i="1" baseline="-25000" dirty="0" err="1"/>
              <a:t>w,max</a:t>
            </a:r>
            <a:r>
              <a:rPr lang="nl-NL" dirty="0"/>
              <a:t> </a:t>
            </a:r>
          </a:p>
          <a:p>
            <a:pPr marL="0" indent="0" algn="r">
              <a:buNone/>
            </a:pPr>
            <a:r>
              <a:rPr lang="nl-NL" i="1" dirty="0" err="1"/>
              <a:t>F</a:t>
            </a:r>
            <a:r>
              <a:rPr lang="nl-NL" i="1" baseline="-25000" dirty="0" err="1"/>
              <a:t>w,max</a:t>
            </a:r>
            <a:r>
              <a:rPr lang="nl-NL" dirty="0"/>
              <a:t> = </a:t>
            </a:r>
            <a:r>
              <a:rPr lang="nl-NL" i="1" dirty="0" err="1"/>
              <a:t>f·F</a:t>
            </a:r>
            <a:r>
              <a:rPr lang="nl-NL" i="1" baseline="-25000" dirty="0" err="1"/>
              <a:t>n</a:t>
            </a:r>
            <a:endParaRPr lang="nl-NL" i="1" dirty="0"/>
          </a:p>
          <a:p>
            <a:pPr marL="0" indent="0">
              <a:buNone/>
            </a:pPr>
            <a:r>
              <a:rPr lang="nl-NL" dirty="0"/>
              <a:t>Moeizame proefjes: </a:t>
            </a:r>
          </a:p>
          <a:p>
            <a:pPr>
              <a:buFontTx/>
              <a:buChar char="-"/>
            </a:pPr>
            <a:r>
              <a:rPr lang="nl-NL" dirty="0"/>
              <a:t>trekken met krachtmeter </a:t>
            </a:r>
            <a:r>
              <a:rPr lang="nl-NL" dirty="0">
                <a:sym typeface="Wingdings" panose="05000000000000000000" pitchFamily="2" charset="2"/>
              </a:rPr>
              <a:t>bij constante </a:t>
            </a:r>
            <a:r>
              <a:rPr lang="nl-NL" i="1" dirty="0">
                <a:sym typeface="Wingdings" panose="05000000000000000000" pitchFamily="2" charset="2"/>
              </a:rPr>
              <a:t>v?</a:t>
            </a:r>
          </a:p>
          <a:p>
            <a:pPr>
              <a:buFontTx/>
              <a:buChar char="-"/>
            </a:pPr>
            <a:r>
              <a:rPr lang="nl-NL" dirty="0">
                <a:sym typeface="Wingdings" panose="05000000000000000000" pitchFamily="2" charset="2"/>
              </a:rPr>
              <a:t>Helling aanpassen tot blokje nét gaat glijden?</a:t>
            </a:r>
          </a:p>
          <a:p>
            <a:pPr marL="0" indent="0">
              <a:buNone/>
            </a:pPr>
            <a:endParaRPr lang="nl-NL" sz="1600" dirty="0">
              <a:sym typeface="Wingdings" panose="05000000000000000000" pitchFamily="2" charset="2"/>
            </a:endParaRPr>
          </a:p>
          <a:p>
            <a:pPr marL="0" indent="0">
              <a:buNone/>
            </a:pPr>
            <a:r>
              <a:rPr lang="nl-NL" dirty="0">
                <a:sym typeface="Wingdings" panose="05000000000000000000" pitchFamily="2" charset="2"/>
              </a:rPr>
              <a:t>Theorie klopt niet rond </a:t>
            </a:r>
            <a:r>
              <a:rPr lang="nl-NL" i="1" dirty="0">
                <a:sym typeface="Wingdings" panose="05000000000000000000" pitchFamily="2" charset="2"/>
              </a:rPr>
              <a:t>v</a:t>
            </a:r>
            <a:r>
              <a:rPr lang="nl-NL" dirty="0">
                <a:sym typeface="Wingdings" panose="05000000000000000000" pitchFamily="2" charset="2"/>
              </a:rPr>
              <a:t> = 0, stick-slip gedrag, vaak </a:t>
            </a:r>
            <a:r>
              <a:rPr lang="nl-NL" i="1" dirty="0" err="1"/>
              <a:t>F</a:t>
            </a:r>
            <a:r>
              <a:rPr lang="nl-NL" i="1" baseline="-25000" dirty="0" err="1"/>
              <a:t>w</a:t>
            </a:r>
            <a:r>
              <a:rPr lang="nl-NL" i="1" baseline="-25000" dirty="0"/>
              <a:t> </a:t>
            </a:r>
            <a:r>
              <a:rPr lang="nl-NL" dirty="0">
                <a:sym typeface="Wingdings" panose="05000000000000000000" pitchFamily="2" charset="2"/>
              </a:rPr>
              <a:t>&gt; </a:t>
            </a:r>
            <a:r>
              <a:rPr lang="nl-NL" i="1" dirty="0" err="1"/>
              <a:t>F</a:t>
            </a:r>
            <a:r>
              <a:rPr lang="nl-NL" i="1" baseline="-25000" dirty="0" err="1"/>
              <a:t>w,max</a:t>
            </a:r>
            <a:r>
              <a:rPr lang="nl-NL" dirty="0"/>
              <a:t> veel nog onbekend.</a:t>
            </a:r>
          </a:p>
        </p:txBody>
      </p:sp>
    </p:spTree>
    <p:extLst>
      <p:ext uri="{BB962C8B-B14F-4D97-AF65-F5344CB8AC3E}">
        <p14:creationId xmlns:p14="http://schemas.microsoft.com/office/powerpoint/2010/main" val="34969568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5C71DF-27DA-4E1A-B737-1F197733CBFE}"/>
              </a:ext>
            </a:extLst>
          </p:cNvPr>
          <p:cNvSpPr>
            <a:spLocks noGrp="1"/>
          </p:cNvSpPr>
          <p:nvPr>
            <p:ph type="title"/>
          </p:nvPr>
        </p:nvSpPr>
        <p:spPr/>
        <p:txBody>
          <a:bodyPr/>
          <a:lstStyle/>
          <a:p>
            <a:r>
              <a:rPr lang="nl-NL" dirty="0"/>
              <a:t>Onderzoeksmogelijkheden</a:t>
            </a:r>
          </a:p>
        </p:txBody>
      </p:sp>
      <p:sp>
        <p:nvSpPr>
          <p:cNvPr id="3" name="Tijdelijke aanduiding voor inhoud 2">
            <a:extLst>
              <a:ext uri="{FF2B5EF4-FFF2-40B4-BE49-F238E27FC236}">
                <a16:creationId xmlns:a16="http://schemas.microsoft.com/office/drawing/2014/main" id="{04E0D81D-595E-40DF-A5EB-B80ED1E8268E}"/>
              </a:ext>
            </a:extLst>
          </p:cNvPr>
          <p:cNvSpPr>
            <a:spLocks noGrp="1"/>
          </p:cNvSpPr>
          <p:nvPr>
            <p:ph idx="1"/>
          </p:nvPr>
        </p:nvSpPr>
        <p:spPr>
          <a:xfrm>
            <a:off x="457200" y="1600200"/>
            <a:ext cx="8435280" cy="4525963"/>
          </a:xfrm>
        </p:spPr>
        <p:txBody>
          <a:bodyPr/>
          <a:lstStyle/>
          <a:p>
            <a:r>
              <a:rPr lang="nl-NL" dirty="0"/>
              <a:t>PWS, praktische opdrachten</a:t>
            </a:r>
          </a:p>
          <a:p>
            <a:r>
              <a:rPr lang="nl-NL" kern="1200" dirty="0">
                <a:latin typeface="Arial" charset="0"/>
              </a:rPr>
              <a:t>Dubbelaar, N., &amp; </a:t>
            </a:r>
            <a:r>
              <a:rPr lang="nl-NL" kern="1200" dirty="0" err="1">
                <a:latin typeface="Arial" charset="0"/>
              </a:rPr>
              <a:t>Brantjes</a:t>
            </a:r>
            <a:r>
              <a:rPr lang="nl-NL" kern="1200" dirty="0">
                <a:latin typeface="Arial" charset="0"/>
              </a:rPr>
              <a:t>, R. (2003) </a:t>
            </a:r>
            <a:br>
              <a:rPr lang="nl-NL" kern="1200" dirty="0">
                <a:latin typeface="Arial" charset="0"/>
              </a:rPr>
            </a:br>
            <a:r>
              <a:rPr lang="nl-NL" kern="1200" dirty="0">
                <a:latin typeface="Arial" charset="0"/>
              </a:rPr>
              <a:t>De valversnelling bij </a:t>
            </a:r>
            <a:r>
              <a:rPr lang="nl-NL" kern="1200" dirty="0" err="1">
                <a:latin typeface="Arial" charset="0"/>
              </a:rPr>
              <a:t>bungee-jumping</a:t>
            </a:r>
            <a:r>
              <a:rPr lang="nl-NL" kern="1200" dirty="0">
                <a:latin typeface="Arial" charset="0"/>
              </a:rPr>
              <a:t> (NVT)</a:t>
            </a:r>
            <a:br>
              <a:rPr lang="nl-NL" kern="1200" dirty="0">
                <a:latin typeface="Arial" charset="0"/>
              </a:rPr>
            </a:br>
            <a:r>
              <a:rPr lang="nl-NL" kern="1200" dirty="0">
                <a:latin typeface="Arial" charset="0"/>
              </a:rPr>
              <a:t>(Leerlingen 6 vwo van Peter </a:t>
            </a:r>
            <a:r>
              <a:rPr lang="nl-NL" kern="1200" dirty="0" err="1">
                <a:latin typeface="Arial" charset="0"/>
              </a:rPr>
              <a:t>Uylings</a:t>
            </a:r>
            <a:r>
              <a:rPr lang="nl-NL" kern="1200" dirty="0">
                <a:latin typeface="Arial" charset="0"/>
              </a:rPr>
              <a:t>)</a:t>
            </a:r>
            <a:endParaRPr lang="nl-NL" dirty="0"/>
          </a:p>
          <a:p>
            <a:r>
              <a:rPr lang="nl-NL" dirty="0"/>
              <a:t>Videometen</a:t>
            </a:r>
          </a:p>
          <a:p>
            <a:r>
              <a:rPr lang="nl-NL" dirty="0"/>
              <a:t>Groter dan g…</a:t>
            </a:r>
          </a:p>
          <a:p>
            <a:endParaRPr lang="nl-NL" dirty="0"/>
          </a:p>
          <a:p>
            <a:r>
              <a:rPr lang="nl-NL" dirty="0"/>
              <a:t>Op basis hiervan project ontwikkeld: videometen en modelleren (André </a:t>
            </a:r>
            <a:r>
              <a:rPr lang="nl-NL" dirty="0" err="1"/>
              <a:t>Heck</a:t>
            </a:r>
            <a:r>
              <a:rPr lang="nl-NL" dirty="0"/>
              <a:t>)</a:t>
            </a:r>
          </a:p>
        </p:txBody>
      </p:sp>
    </p:spTree>
    <p:extLst>
      <p:ext uri="{BB962C8B-B14F-4D97-AF65-F5344CB8AC3E}">
        <p14:creationId xmlns:p14="http://schemas.microsoft.com/office/powerpoint/2010/main" val="31953544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5B92B3-7796-4B33-937D-9CF6E07A1140}"/>
              </a:ext>
            </a:extLst>
          </p:cNvPr>
          <p:cNvSpPr>
            <a:spLocks noGrp="1"/>
          </p:cNvSpPr>
          <p:nvPr>
            <p:ph type="title"/>
          </p:nvPr>
        </p:nvSpPr>
        <p:spPr>
          <a:xfrm>
            <a:off x="457200" y="1"/>
            <a:ext cx="8229600" cy="731836"/>
          </a:xfrm>
        </p:spPr>
        <p:txBody>
          <a:bodyPr/>
          <a:lstStyle/>
          <a:p>
            <a:r>
              <a:rPr lang="nl-NL" dirty="0" err="1"/>
              <a:t>Bungee-jump</a:t>
            </a:r>
            <a:r>
              <a:rPr lang="nl-NL" dirty="0"/>
              <a:t> experiment</a:t>
            </a:r>
          </a:p>
        </p:txBody>
      </p:sp>
      <p:sp>
        <p:nvSpPr>
          <p:cNvPr id="3" name="Tijdelijke aanduiding voor inhoud 2">
            <a:extLst>
              <a:ext uri="{FF2B5EF4-FFF2-40B4-BE49-F238E27FC236}">
                <a16:creationId xmlns:a16="http://schemas.microsoft.com/office/drawing/2014/main" id="{858B9B2C-F146-4D30-BF3A-86C55E392B6C}"/>
              </a:ext>
            </a:extLst>
          </p:cNvPr>
          <p:cNvSpPr>
            <a:spLocks noGrp="1"/>
          </p:cNvSpPr>
          <p:nvPr>
            <p:ph idx="1"/>
          </p:nvPr>
        </p:nvSpPr>
        <p:spPr>
          <a:xfrm>
            <a:off x="457200" y="6204445"/>
            <a:ext cx="8229600" cy="536923"/>
          </a:xfrm>
        </p:spPr>
        <p:txBody>
          <a:bodyPr/>
          <a:lstStyle/>
          <a:p>
            <a:pPr marL="0" indent="0" algn="r">
              <a:buNone/>
            </a:pPr>
            <a:r>
              <a:rPr lang="nl-NL" i="1" dirty="0"/>
              <a:t>(Bron: proefschrift André </a:t>
            </a:r>
            <a:r>
              <a:rPr lang="nl-NL" i="1" dirty="0" err="1"/>
              <a:t>Heck</a:t>
            </a:r>
            <a:r>
              <a:rPr lang="nl-NL" i="1" dirty="0"/>
              <a:t>)</a:t>
            </a:r>
          </a:p>
        </p:txBody>
      </p:sp>
      <p:pic>
        <p:nvPicPr>
          <p:cNvPr id="4" name="Afbeelding 3">
            <a:extLst>
              <a:ext uri="{FF2B5EF4-FFF2-40B4-BE49-F238E27FC236}">
                <a16:creationId xmlns:a16="http://schemas.microsoft.com/office/drawing/2014/main" id="{94BE3AE0-FDDB-4C91-958D-F885C900B7CC}"/>
              </a:ext>
            </a:extLst>
          </p:cNvPr>
          <p:cNvPicPr>
            <a:picLocks noChangeAspect="1"/>
          </p:cNvPicPr>
          <p:nvPr/>
        </p:nvPicPr>
        <p:blipFill>
          <a:blip r:embed="rId3"/>
          <a:stretch>
            <a:fillRect/>
          </a:stretch>
        </p:blipFill>
        <p:spPr>
          <a:xfrm>
            <a:off x="271858" y="731837"/>
            <a:ext cx="8692629" cy="5452247"/>
          </a:xfrm>
          <a:prstGeom prst="rect">
            <a:avLst/>
          </a:prstGeom>
        </p:spPr>
      </p:pic>
    </p:spTree>
    <p:extLst>
      <p:ext uri="{BB962C8B-B14F-4D97-AF65-F5344CB8AC3E}">
        <p14:creationId xmlns:p14="http://schemas.microsoft.com/office/powerpoint/2010/main" val="27740198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5CE54-AB90-738F-C369-F7D7909833BB}"/>
              </a:ext>
            </a:extLst>
          </p:cNvPr>
          <p:cNvSpPr>
            <a:spLocks noGrp="1"/>
          </p:cNvSpPr>
          <p:nvPr>
            <p:ph type="title"/>
          </p:nvPr>
        </p:nvSpPr>
        <p:spPr/>
        <p:txBody>
          <a:bodyPr/>
          <a:lstStyle/>
          <a:p>
            <a:r>
              <a:rPr lang="nl-NL" dirty="0"/>
              <a:t>Er schemert meer meerwaarde</a:t>
            </a:r>
          </a:p>
        </p:txBody>
      </p:sp>
      <p:sp>
        <p:nvSpPr>
          <p:cNvPr id="3" name="Tijdelijke aanduiding voor inhoud 2">
            <a:extLst>
              <a:ext uri="{FF2B5EF4-FFF2-40B4-BE49-F238E27FC236}">
                <a16:creationId xmlns:a16="http://schemas.microsoft.com/office/drawing/2014/main" id="{0DB8C67E-2817-26E4-FEAF-6EA9D75F13D0}"/>
              </a:ext>
            </a:extLst>
          </p:cNvPr>
          <p:cNvSpPr>
            <a:spLocks noGrp="1"/>
          </p:cNvSpPr>
          <p:nvPr>
            <p:ph idx="1"/>
          </p:nvPr>
        </p:nvSpPr>
        <p:spPr/>
        <p:txBody>
          <a:bodyPr/>
          <a:lstStyle/>
          <a:p>
            <a:pPr marL="0" indent="0">
              <a:buNone/>
            </a:pPr>
            <a:r>
              <a:rPr lang="nl-NL" dirty="0"/>
              <a:t>Expert: herkent soorten grafieken </a:t>
            </a:r>
          </a:p>
          <a:p>
            <a:pPr>
              <a:buFont typeface="Wingdings" panose="05000000000000000000" pitchFamily="2" charset="2"/>
              <a:buChar char="à"/>
            </a:pPr>
            <a:r>
              <a:rPr lang="nl-NL" dirty="0">
                <a:sym typeface="Wingdings" panose="05000000000000000000" pitchFamily="2" charset="2"/>
              </a:rPr>
              <a:t> geeft richtlijn bij handelen en herkennen   van verbanden</a:t>
            </a:r>
          </a:p>
          <a:p>
            <a:pPr marL="0" indent="0">
              <a:buNone/>
            </a:pPr>
            <a:r>
              <a:rPr lang="nl-NL" dirty="0">
                <a:sym typeface="Wingdings" panose="05000000000000000000" pitchFamily="2" charset="2"/>
              </a:rPr>
              <a:t>- rechte lijn,</a:t>
            </a:r>
          </a:p>
          <a:p>
            <a:pPr marL="0" indent="0">
              <a:buNone/>
            </a:pPr>
            <a:r>
              <a:rPr lang="nl-NL" dirty="0">
                <a:sym typeface="Wingdings" panose="05000000000000000000" pitchFamily="2" charset="2"/>
              </a:rPr>
              <a:t>- parabool,</a:t>
            </a:r>
          </a:p>
          <a:p>
            <a:pPr marL="0" indent="0">
              <a:buNone/>
            </a:pPr>
            <a:r>
              <a:rPr lang="nl-NL" dirty="0">
                <a:sym typeface="Wingdings" panose="05000000000000000000" pitchFamily="2" charset="2"/>
              </a:rPr>
              <a:t>- exponentiele toename en –afname</a:t>
            </a:r>
          </a:p>
          <a:p>
            <a:pPr marL="0" indent="0">
              <a:buNone/>
            </a:pPr>
            <a:r>
              <a:rPr lang="nl-NL" dirty="0">
                <a:sym typeface="Wingdings" panose="05000000000000000000" pitchFamily="2" charset="2"/>
              </a:rPr>
              <a:t>- oscillaties</a:t>
            </a:r>
          </a:p>
          <a:p>
            <a:pPr marL="0" indent="0">
              <a:buNone/>
            </a:pPr>
            <a:r>
              <a:rPr lang="nl-NL" dirty="0">
                <a:sym typeface="Wingdings" panose="05000000000000000000" pitchFamily="2" charset="2"/>
              </a:rPr>
              <a:t>Leerlingen moeten én kunnen dat nu leren herkennen en gebruiken</a:t>
            </a:r>
            <a:endParaRPr lang="nl-NL" dirty="0"/>
          </a:p>
        </p:txBody>
      </p:sp>
    </p:spTree>
    <p:extLst>
      <p:ext uri="{BB962C8B-B14F-4D97-AF65-F5344CB8AC3E}">
        <p14:creationId xmlns:p14="http://schemas.microsoft.com/office/powerpoint/2010/main" val="3989308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60EF25-9DD0-4E7D-1FEC-1A3BA11502F9}"/>
              </a:ext>
            </a:extLst>
          </p:cNvPr>
          <p:cNvSpPr>
            <a:spLocks noGrp="1"/>
          </p:cNvSpPr>
          <p:nvPr>
            <p:ph type="title"/>
          </p:nvPr>
        </p:nvSpPr>
        <p:spPr/>
        <p:txBody>
          <a:bodyPr/>
          <a:lstStyle/>
          <a:p>
            <a:r>
              <a:rPr lang="nl-NL" dirty="0"/>
              <a:t>Er schemert meer meerwaarde</a:t>
            </a:r>
          </a:p>
        </p:txBody>
      </p:sp>
      <p:sp>
        <p:nvSpPr>
          <p:cNvPr id="3" name="Tijdelijke aanduiding voor inhoud 2">
            <a:extLst>
              <a:ext uri="{FF2B5EF4-FFF2-40B4-BE49-F238E27FC236}">
                <a16:creationId xmlns:a16="http://schemas.microsoft.com/office/drawing/2014/main" id="{2D1F28F2-0915-305F-D739-4C3F815D679A}"/>
              </a:ext>
            </a:extLst>
          </p:cNvPr>
          <p:cNvSpPr>
            <a:spLocks noGrp="1"/>
          </p:cNvSpPr>
          <p:nvPr>
            <p:ph idx="1"/>
          </p:nvPr>
        </p:nvSpPr>
        <p:spPr/>
        <p:txBody>
          <a:bodyPr/>
          <a:lstStyle/>
          <a:p>
            <a:r>
              <a:rPr lang="nl-NL" dirty="0"/>
              <a:t>Model voor afkoelende koffie, radioactief verval, uitstervende diersoort, leegpompen </a:t>
            </a:r>
            <a:r>
              <a:rPr lang="nl-NL" dirty="0" err="1"/>
              <a:t>vacuumkolf</a:t>
            </a:r>
            <a:r>
              <a:rPr lang="nl-NL" dirty="0"/>
              <a:t>: zelfde soort terugkoppeling</a:t>
            </a:r>
          </a:p>
          <a:p>
            <a:pPr marL="0" indent="0">
              <a:buNone/>
            </a:pPr>
            <a:endParaRPr lang="nl-NL" dirty="0"/>
          </a:p>
        </p:txBody>
      </p:sp>
      <p:pic>
        <p:nvPicPr>
          <p:cNvPr id="6" name="Afbeelding 1">
            <a:extLst>
              <a:ext uri="{FF2B5EF4-FFF2-40B4-BE49-F238E27FC236}">
                <a16:creationId xmlns:a16="http://schemas.microsoft.com/office/drawing/2014/main" id="{40B3D2A3-FE15-003A-AEC8-F9989949D7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751" r="5000" b="14999"/>
          <a:stretch>
            <a:fillRect/>
          </a:stretch>
        </p:blipFill>
        <p:spPr bwMode="auto">
          <a:xfrm>
            <a:off x="1241859" y="3717032"/>
            <a:ext cx="6660281" cy="1783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6514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JL-OMLAAG 7"/>
          <p:cNvSpPr/>
          <p:nvPr/>
        </p:nvSpPr>
        <p:spPr>
          <a:xfrm>
            <a:off x="179512" y="1412775"/>
            <a:ext cx="432048" cy="2880321"/>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Tekstvak 11"/>
          <p:cNvSpPr txBox="1"/>
          <p:nvPr/>
        </p:nvSpPr>
        <p:spPr>
          <a:xfrm>
            <a:off x="35496" y="476672"/>
            <a:ext cx="1296144" cy="923330"/>
          </a:xfrm>
          <a:prstGeom prst="rect">
            <a:avLst/>
          </a:prstGeom>
          <a:noFill/>
          <a:ln w="25400" cap="rnd">
            <a:solidFill>
              <a:schemeClr val="tx2">
                <a:lumMod val="60000"/>
                <a:lumOff val="4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Realistische context-situatie</a:t>
            </a:r>
          </a:p>
        </p:txBody>
      </p:sp>
      <p:sp>
        <p:nvSpPr>
          <p:cNvPr id="13" name="Tekstvak 12"/>
          <p:cNvSpPr txBox="1"/>
          <p:nvPr/>
        </p:nvSpPr>
        <p:spPr>
          <a:xfrm>
            <a:off x="1763688" y="476672"/>
            <a:ext cx="1440160" cy="923330"/>
          </a:xfrm>
          <a:prstGeom prst="rect">
            <a:avLst/>
          </a:prstGeom>
          <a:noFill/>
          <a:ln w="25400" cap="rnd">
            <a:solidFill>
              <a:schemeClr val="tx2">
                <a:lumMod val="60000"/>
                <a:lumOff val="4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Hanteerbaar probleem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Tekstvak 13"/>
          <p:cNvSpPr txBox="1"/>
          <p:nvPr/>
        </p:nvSpPr>
        <p:spPr>
          <a:xfrm>
            <a:off x="3635896" y="489446"/>
            <a:ext cx="936104" cy="923330"/>
          </a:xfrm>
          <a:prstGeom prst="rect">
            <a:avLst/>
          </a:prstGeom>
          <a:noFill/>
          <a:ln w="25400" cap="rnd">
            <a:solidFill>
              <a:schemeClr val="tx2">
                <a:lumMod val="60000"/>
                <a:lumOff val="4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Model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Tekstvak 14"/>
          <p:cNvSpPr txBox="1"/>
          <p:nvPr/>
        </p:nvSpPr>
        <p:spPr>
          <a:xfrm>
            <a:off x="5004048" y="489446"/>
            <a:ext cx="1368152" cy="923330"/>
          </a:xfrm>
          <a:prstGeom prst="rect">
            <a:avLst/>
          </a:prstGeom>
          <a:noFill/>
          <a:ln w="25400" cap="rnd">
            <a:solidFill>
              <a:schemeClr val="tx2">
                <a:lumMod val="60000"/>
                <a:lumOff val="4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Model-uitkomsten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kstvak 15"/>
          <p:cNvSpPr txBox="1"/>
          <p:nvPr/>
        </p:nvSpPr>
        <p:spPr>
          <a:xfrm>
            <a:off x="6732240" y="476672"/>
            <a:ext cx="1296144" cy="923330"/>
          </a:xfrm>
          <a:prstGeom prst="rect">
            <a:avLst/>
          </a:prstGeom>
          <a:noFill/>
          <a:ln w="25400" cap="rnd">
            <a:solidFill>
              <a:schemeClr val="tx2">
                <a:lumMod val="60000"/>
                <a:lumOff val="4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err="1">
                <a:ln>
                  <a:noFill/>
                </a:ln>
                <a:solidFill>
                  <a:prstClr val="black"/>
                </a:solidFill>
                <a:effectLst/>
                <a:uLnTx/>
                <a:uFillTx/>
                <a:latin typeface="Calibri"/>
                <a:ea typeface="+mn-ea"/>
                <a:cs typeface="+mn-cs"/>
              </a:rPr>
              <a:t>Geïnter-preteerde</a:t>
            </a:r>
            <a:r>
              <a:rPr kumimoji="0" lang="nl-NL" sz="1800" b="0" i="0" u="none" strike="noStrike" kern="1200" cap="none" spc="0" normalizeH="0" baseline="0" noProof="0" dirty="0">
                <a:ln>
                  <a:noFill/>
                </a:ln>
                <a:solidFill>
                  <a:prstClr val="black"/>
                </a:solidFill>
                <a:effectLst/>
                <a:uLnTx/>
                <a:uFillTx/>
                <a:latin typeface="Calibri"/>
                <a:ea typeface="+mn-ea"/>
                <a:cs typeface="+mn-cs"/>
              </a:rPr>
              <a:t> uitkomsten</a:t>
            </a:r>
          </a:p>
        </p:txBody>
      </p:sp>
      <p:sp>
        <p:nvSpPr>
          <p:cNvPr id="17" name="Tekstvak 16"/>
          <p:cNvSpPr txBox="1"/>
          <p:nvPr/>
        </p:nvSpPr>
        <p:spPr>
          <a:xfrm>
            <a:off x="539552" y="1484784"/>
            <a:ext cx="230425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Analyseren &amp; inperken</a:t>
            </a:r>
          </a:p>
        </p:txBody>
      </p:sp>
      <p:sp>
        <p:nvSpPr>
          <p:cNvPr id="18" name="Tekstvak 17"/>
          <p:cNvSpPr txBox="1"/>
          <p:nvPr/>
        </p:nvSpPr>
        <p:spPr>
          <a:xfrm>
            <a:off x="3059832" y="1475492"/>
            <a:ext cx="108012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Vertalen</a:t>
            </a:r>
          </a:p>
        </p:txBody>
      </p:sp>
      <p:sp>
        <p:nvSpPr>
          <p:cNvPr id="20" name="Tekstvak 19"/>
          <p:cNvSpPr txBox="1"/>
          <p:nvPr/>
        </p:nvSpPr>
        <p:spPr>
          <a:xfrm>
            <a:off x="4347592" y="1475492"/>
            <a:ext cx="123252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Genereren</a:t>
            </a:r>
          </a:p>
        </p:txBody>
      </p:sp>
      <p:sp>
        <p:nvSpPr>
          <p:cNvPr id="21" name="Tekstvak 20"/>
          <p:cNvSpPr txBox="1"/>
          <p:nvPr/>
        </p:nvSpPr>
        <p:spPr>
          <a:xfrm>
            <a:off x="5796136" y="1475492"/>
            <a:ext cx="144016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Interpreteren</a:t>
            </a:r>
          </a:p>
        </p:txBody>
      </p:sp>
      <p:sp>
        <p:nvSpPr>
          <p:cNvPr id="22" name="Tekstvak 21"/>
          <p:cNvSpPr txBox="1"/>
          <p:nvPr/>
        </p:nvSpPr>
        <p:spPr>
          <a:xfrm>
            <a:off x="7884368" y="1124744"/>
            <a:ext cx="129614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Toetsen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beoordelen</a:t>
            </a:r>
          </a:p>
        </p:txBody>
      </p:sp>
      <p:sp>
        <p:nvSpPr>
          <p:cNvPr id="24" name="PIJL-RECHTS 23"/>
          <p:cNvSpPr/>
          <p:nvPr/>
        </p:nvSpPr>
        <p:spPr>
          <a:xfrm>
            <a:off x="1331640" y="764704"/>
            <a:ext cx="432048" cy="36004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PIJL-RECHTS 24"/>
          <p:cNvSpPr/>
          <p:nvPr/>
        </p:nvSpPr>
        <p:spPr>
          <a:xfrm>
            <a:off x="3203848" y="764704"/>
            <a:ext cx="432048" cy="36004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PIJL-RECHTS 25"/>
          <p:cNvSpPr/>
          <p:nvPr/>
        </p:nvSpPr>
        <p:spPr>
          <a:xfrm>
            <a:off x="4572000" y="764704"/>
            <a:ext cx="432048" cy="36004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PIJL-RECHTS 26"/>
          <p:cNvSpPr/>
          <p:nvPr/>
        </p:nvSpPr>
        <p:spPr>
          <a:xfrm>
            <a:off x="6372200" y="764704"/>
            <a:ext cx="360040" cy="36004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28" name="PIJL-RECHTS 27"/>
          <p:cNvSpPr/>
          <p:nvPr/>
        </p:nvSpPr>
        <p:spPr>
          <a:xfrm>
            <a:off x="8028384" y="764704"/>
            <a:ext cx="432048" cy="36004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29" name="Tekstvak 28"/>
          <p:cNvSpPr txBox="1"/>
          <p:nvPr/>
        </p:nvSpPr>
        <p:spPr>
          <a:xfrm>
            <a:off x="35496" y="4365104"/>
            <a:ext cx="172819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Situatie kennen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Experimenteren</a:t>
            </a:r>
          </a:p>
        </p:txBody>
      </p:sp>
      <p:sp>
        <p:nvSpPr>
          <p:cNvPr id="30" name="PIJL-OMLAAG 29"/>
          <p:cNvSpPr/>
          <p:nvPr/>
        </p:nvSpPr>
        <p:spPr>
          <a:xfrm>
            <a:off x="1331640" y="1843954"/>
            <a:ext cx="432048" cy="864966"/>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Tekstvak 30"/>
          <p:cNvSpPr txBox="1"/>
          <p:nvPr/>
        </p:nvSpPr>
        <p:spPr>
          <a:xfrm>
            <a:off x="611560" y="2710661"/>
            <a:ext cx="201622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Natuurkundige blik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basiskennis</a:t>
            </a:r>
          </a:p>
        </p:txBody>
      </p:sp>
      <p:sp>
        <p:nvSpPr>
          <p:cNvPr id="32" name="PIJL-OMLAAG 31"/>
          <p:cNvSpPr/>
          <p:nvPr/>
        </p:nvSpPr>
        <p:spPr>
          <a:xfrm>
            <a:off x="3923928" y="1412777"/>
            <a:ext cx="432048" cy="720080"/>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Rectangle 4"/>
          <p:cNvSpPr>
            <a:spLocks noChangeArrowheads="1"/>
          </p:cNvSpPr>
          <p:nvPr/>
        </p:nvSpPr>
        <p:spPr bwMode="auto">
          <a:xfrm>
            <a:off x="3347889" y="2132856"/>
            <a:ext cx="1584151" cy="1567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r>
              <a:rPr kumimoji="0" lang="el-GR" sz="1800" b="0" i="1" u="none" strike="noStrike" kern="1200" cap="none" spc="0" normalizeH="0" baseline="0" noProof="0" dirty="0">
                <a:ln>
                  <a:noFill/>
                </a:ln>
                <a:solidFill>
                  <a:prstClr val="black"/>
                </a:solidFill>
                <a:effectLst/>
                <a:uLnTx/>
                <a:uFillTx/>
                <a:latin typeface="Calibri"/>
                <a:ea typeface="+mn-ea"/>
                <a:cs typeface="Arial" charset="0"/>
              </a:rPr>
              <a:t>Δ</a:t>
            </a:r>
            <a:r>
              <a:rPr kumimoji="0" lang="nl-NL" sz="1800" b="0" i="1" u="none" strike="noStrike" kern="1200" cap="none" spc="0" normalizeH="0" baseline="0" noProof="0" dirty="0">
                <a:ln>
                  <a:noFill/>
                </a:ln>
                <a:solidFill>
                  <a:prstClr val="black"/>
                </a:solidFill>
                <a:effectLst/>
                <a:uLnTx/>
                <a:uFillTx/>
                <a:latin typeface="Calibri"/>
                <a:ea typeface="+mn-ea"/>
                <a:cs typeface="Arial" charset="0"/>
              </a:rPr>
              <a:t>v = a·</a:t>
            </a:r>
            <a:r>
              <a:rPr kumimoji="0" lang="el-GR" sz="1800" b="0" i="1" u="none" strike="noStrike" kern="1200" cap="none" spc="0" normalizeH="0" baseline="0" noProof="0" dirty="0">
                <a:ln>
                  <a:noFill/>
                </a:ln>
                <a:solidFill>
                  <a:prstClr val="black"/>
                </a:solidFill>
                <a:effectLst/>
                <a:uLnTx/>
                <a:uFillTx/>
                <a:latin typeface="Calibri"/>
                <a:ea typeface="+mn-ea"/>
                <a:cs typeface="Arial" charset="0"/>
              </a:rPr>
              <a:t>Δ</a:t>
            </a:r>
            <a:r>
              <a:rPr kumimoji="0" lang="nl-NL" sz="1800" b="0" i="1" u="none" strike="noStrike" kern="1200" cap="none" spc="0" normalizeH="0" baseline="0" noProof="0" dirty="0">
                <a:ln>
                  <a:noFill/>
                </a:ln>
                <a:solidFill>
                  <a:prstClr val="black"/>
                </a:solidFill>
                <a:effectLst/>
                <a:uLnTx/>
                <a:uFillTx/>
                <a:latin typeface="Calibri"/>
                <a:ea typeface="+mn-ea"/>
                <a:cs typeface="Arial" charset="0"/>
              </a:rPr>
              <a:t>t</a:t>
            </a:r>
          </a:p>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r>
              <a:rPr kumimoji="0" lang="nl-NL" sz="2000" b="0" i="1" u="none" strike="noStrike" kern="1200" cap="none" spc="0" normalizeH="0" baseline="0" noProof="0" dirty="0">
                <a:ln>
                  <a:noFill/>
                </a:ln>
                <a:solidFill>
                  <a:prstClr val="black"/>
                </a:solidFill>
                <a:effectLst/>
                <a:uLnTx/>
                <a:uFillTx/>
                <a:latin typeface="Calibri"/>
                <a:ea typeface="+mn-ea"/>
                <a:cs typeface="+mn-cs"/>
              </a:rPr>
              <a:t>a = </a:t>
            </a: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netto</a:t>
            </a:r>
            <a:r>
              <a:rPr kumimoji="0" lang="nl-NL" sz="2000" b="0" i="1" u="none" strike="noStrike" kern="1200" cap="none" spc="0" normalizeH="0" baseline="0" noProof="0" dirty="0">
                <a:ln>
                  <a:noFill/>
                </a:ln>
                <a:solidFill>
                  <a:prstClr val="black"/>
                </a:solidFill>
                <a:effectLst/>
                <a:uLnTx/>
                <a:uFillTx/>
                <a:latin typeface="Calibri"/>
                <a:ea typeface="+mn-ea"/>
                <a:cs typeface="+mn-cs"/>
              </a:rPr>
              <a:t>/m</a:t>
            </a:r>
          </a:p>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w</a:t>
            </a:r>
            <a:r>
              <a:rPr kumimoji="0" lang="nl-NL" sz="2000" b="0" i="1" u="none" strike="noStrike" kern="1200" cap="none" spc="0" normalizeH="0" baseline="0" noProof="0" dirty="0">
                <a:ln>
                  <a:noFill/>
                </a:ln>
                <a:solidFill>
                  <a:prstClr val="black"/>
                </a:solidFill>
                <a:effectLst/>
                <a:uLnTx/>
                <a:uFillTx/>
                <a:latin typeface="Calibri"/>
                <a:ea typeface="+mn-ea"/>
                <a:cs typeface="+mn-cs"/>
              </a:rPr>
              <a:t> = k*v</a:t>
            </a:r>
            <a:r>
              <a:rPr kumimoji="0" lang="nl-NL" sz="2000" b="0" i="1" u="none" strike="noStrike" kern="1200" cap="none" spc="0" normalizeH="0" baseline="30000" noProof="0" dirty="0">
                <a:ln>
                  <a:noFill/>
                </a:ln>
                <a:solidFill>
                  <a:prstClr val="black"/>
                </a:solidFill>
                <a:effectLst/>
                <a:uLnTx/>
                <a:uFillTx/>
                <a:latin typeface="Calibri"/>
                <a:ea typeface="+mn-ea"/>
                <a:cs typeface="+mn-cs"/>
              </a:rPr>
              <a:t>2</a:t>
            </a:r>
          </a:p>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z</a:t>
            </a:r>
            <a:r>
              <a:rPr kumimoji="0" lang="nl-NL" sz="2000" b="0" i="1" u="none" strike="noStrike" kern="1200" cap="none" spc="0" normalizeH="0" baseline="0" noProof="0" dirty="0">
                <a:ln>
                  <a:noFill/>
                </a:ln>
                <a:solidFill>
                  <a:prstClr val="black"/>
                </a:solidFill>
                <a:effectLst/>
                <a:uLnTx/>
                <a:uFillTx/>
                <a:latin typeface="Calibri"/>
                <a:ea typeface="+mn-ea"/>
                <a:cs typeface="+mn-cs"/>
              </a:rPr>
              <a:t> = m·9,8</a:t>
            </a:r>
          </a:p>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netto</a:t>
            </a:r>
            <a:r>
              <a:rPr kumimoji="0" lang="nl-NL" sz="2000" b="0" i="1" u="none" strike="noStrike" kern="1200" cap="none" spc="0" normalizeH="0" baseline="0" noProof="0" dirty="0">
                <a:ln>
                  <a:noFill/>
                </a:ln>
                <a:solidFill>
                  <a:prstClr val="black"/>
                </a:solidFill>
                <a:effectLst/>
                <a:uLnTx/>
                <a:uFillTx/>
                <a:latin typeface="Calibri"/>
                <a:ea typeface="+mn-ea"/>
                <a:cs typeface="+mn-cs"/>
              </a:rPr>
              <a:t>=</a:t>
            </a: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z</a:t>
            </a:r>
            <a:r>
              <a:rPr kumimoji="0" lang="nl-NL" sz="2000" b="0" i="1" u="none" strike="noStrike" kern="1200" cap="none" spc="0" normalizeH="0" baseline="0" noProof="0" dirty="0" err="1">
                <a:ln>
                  <a:noFill/>
                </a:ln>
                <a:solidFill>
                  <a:prstClr val="black"/>
                </a:solidFill>
                <a:effectLst/>
                <a:uLnTx/>
                <a:uFillTx/>
                <a:latin typeface="Calibri"/>
                <a:ea typeface="+mn-ea"/>
                <a:cs typeface="+mn-cs"/>
              </a:rPr>
              <a:t>-F</a:t>
            </a:r>
            <a:r>
              <a:rPr kumimoji="0" lang="nl-NL" sz="2000" b="0" i="1" u="none" strike="noStrike" kern="1200" cap="none" spc="0" normalizeH="0" baseline="-25000" noProof="0" dirty="0" err="1">
                <a:ln>
                  <a:noFill/>
                </a:ln>
                <a:solidFill>
                  <a:prstClr val="black"/>
                </a:solidFill>
                <a:effectLst/>
                <a:uLnTx/>
                <a:uFillTx/>
                <a:latin typeface="Calibri"/>
                <a:ea typeface="+mn-ea"/>
                <a:cs typeface="+mn-cs"/>
              </a:rPr>
              <a:t>w</a:t>
            </a:r>
            <a:endParaRPr kumimoji="0" lang="nl-NL" sz="2000" b="0" i="1"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charset="0"/>
              <a:buNone/>
              <a:tabLst/>
              <a:defRPr/>
            </a:pPr>
            <a:endParaRPr kumimoji="0" lang="nl-NL" sz="3200" b="0" i="1" u="none" strike="noStrike" kern="1200" cap="none" spc="0" normalizeH="0" baseline="0" noProof="0" dirty="0">
              <a:ln>
                <a:noFill/>
              </a:ln>
              <a:solidFill>
                <a:srgbClr val="C0504D"/>
              </a:solidFill>
              <a:effectLst/>
              <a:uLnTx/>
              <a:uFillTx/>
              <a:latin typeface="Calibri"/>
              <a:ea typeface="+mn-ea"/>
              <a:cs typeface="+mn-cs"/>
            </a:endParaRPr>
          </a:p>
        </p:txBody>
      </p:sp>
      <p:pic>
        <p:nvPicPr>
          <p:cNvPr id="4098" name="Picture 2" descr="http://home.wanadoo.nl/mheg/ruimtevaart/img/appe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5085183"/>
            <a:ext cx="1653594" cy="1728193"/>
          </a:xfrm>
          <a:prstGeom prst="rect">
            <a:avLst/>
          </a:prstGeom>
          <a:noFill/>
          <a:extLst>
            <a:ext uri="{909E8E84-426E-40DD-AFC4-6F175D3DCCD1}">
              <a14:hiddenFill xmlns:a14="http://schemas.microsoft.com/office/drawing/2010/main">
                <a:solidFill>
                  <a:srgbClr val="FFFFFF"/>
                </a:solidFill>
              </a14:hiddenFill>
            </a:ext>
          </a:extLst>
        </p:spPr>
      </p:pic>
      <p:sp>
        <p:nvSpPr>
          <p:cNvPr id="36" name="PIJL-OMLAAG 35"/>
          <p:cNvSpPr/>
          <p:nvPr/>
        </p:nvSpPr>
        <p:spPr>
          <a:xfrm>
            <a:off x="3995936" y="3789041"/>
            <a:ext cx="432048" cy="899228"/>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pic>
        <p:nvPicPr>
          <p:cNvPr id="38"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4725144"/>
            <a:ext cx="2016224" cy="1340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PIJL-OMLAAG 38"/>
          <p:cNvSpPr/>
          <p:nvPr/>
        </p:nvSpPr>
        <p:spPr>
          <a:xfrm>
            <a:off x="5076056" y="1844825"/>
            <a:ext cx="432048" cy="2088231"/>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kstvak 39"/>
          <p:cNvSpPr txBox="1"/>
          <p:nvPr/>
        </p:nvSpPr>
        <p:spPr>
          <a:xfrm>
            <a:off x="4788023" y="3995772"/>
            <a:ext cx="259228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Werken met software</a:t>
            </a:r>
          </a:p>
        </p:txBody>
      </p:sp>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82555" y="2708920"/>
            <a:ext cx="2345829" cy="9814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2" name="PIJL-OMLAAG 41"/>
          <p:cNvSpPr/>
          <p:nvPr/>
        </p:nvSpPr>
        <p:spPr>
          <a:xfrm>
            <a:off x="6444208" y="1843954"/>
            <a:ext cx="432048" cy="864966"/>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PIJL-OMLAAG 42"/>
          <p:cNvSpPr/>
          <p:nvPr/>
        </p:nvSpPr>
        <p:spPr>
          <a:xfrm>
            <a:off x="8316416" y="2048075"/>
            <a:ext cx="432048" cy="2028998"/>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35" name="Wolkvormige toelichting 34"/>
          <p:cNvSpPr/>
          <p:nvPr/>
        </p:nvSpPr>
        <p:spPr>
          <a:xfrm>
            <a:off x="8028384" y="4149080"/>
            <a:ext cx="1058416" cy="864096"/>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black"/>
                </a:solidFill>
                <a:effectLst/>
                <a:uLnTx/>
                <a:uFillTx/>
                <a:latin typeface="Calibri"/>
                <a:ea typeface="+mn-ea"/>
                <a:cs typeface="+mn-cs"/>
              </a:rPr>
              <a:t>Au?</a:t>
            </a:r>
          </a:p>
        </p:txBody>
      </p:sp>
      <p:sp>
        <p:nvSpPr>
          <p:cNvPr id="44" name="Tekstvak 43"/>
          <p:cNvSpPr txBox="1"/>
          <p:nvPr/>
        </p:nvSpPr>
        <p:spPr>
          <a:xfrm>
            <a:off x="4211960" y="6290156"/>
            <a:ext cx="4860540" cy="523220"/>
          </a:xfrm>
          <a:prstGeom prst="rect">
            <a:avLst/>
          </a:prstGeom>
          <a:noFill/>
          <a:ln w="25400">
            <a:solidFill>
              <a:schemeClr val="tx2">
                <a:lumMod val="60000"/>
                <a:lumOff val="40000"/>
              </a:schemeClr>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Calibri"/>
                <a:ea typeface="+mn-ea"/>
                <a:cs typeface="+mn-cs"/>
              </a:rPr>
              <a:t>“Je moet hier veel voor weten!”</a:t>
            </a:r>
          </a:p>
        </p:txBody>
      </p:sp>
      <p:sp>
        <p:nvSpPr>
          <p:cNvPr id="47" name="PIJL-OMLAAG 46"/>
          <p:cNvSpPr/>
          <p:nvPr/>
        </p:nvSpPr>
        <p:spPr>
          <a:xfrm>
            <a:off x="2699792" y="1484784"/>
            <a:ext cx="432048" cy="2448272"/>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a:ea typeface="+mn-ea"/>
              <a:cs typeface="+mn-cs"/>
            </a:endParaRPr>
          </a:p>
        </p:txBody>
      </p:sp>
      <p:sp>
        <p:nvSpPr>
          <p:cNvPr id="49" name="Wolkvormige toelichting 48"/>
          <p:cNvSpPr/>
          <p:nvPr/>
        </p:nvSpPr>
        <p:spPr>
          <a:xfrm>
            <a:off x="1691679" y="3933056"/>
            <a:ext cx="1656209" cy="1349236"/>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2400" b="0" i="1" u="none" strike="noStrike" kern="1200" cap="none" spc="0" normalizeH="0" baseline="0" noProof="0" dirty="0" err="1">
                <a:ln>
                  <a:noFill/>
                </a:ln>
                <a:solidFill>
                  <a:prstClr val="black"/>
                </a:solidFill>
                <a:effectLst/>
                <a:uLnTx/>
                <a:uFillTx/>
                <a:latin typeface="Calibri"/>
                <a:ea typeface="+mn-ea"/>
                <a:cs typeface="+mn-cs"/>
              </a:rPr>
              <a:t>F</a:t>
            </a:r>
            <a:r>
              <a:rPr kumimoji="0" lang="nl-NL" sz="2400" b="0" i="1" u="none" strike="noStrike" kern="1200" cap="none" spc="0" normalizeH="0" baseline="-25000" noProof="0" dirty="0" err="1">
                <a:ln>
                  <a:noFill/>
                </a:ln>
                <a:solidFill>
                  <a:prstClr val="black"/>
                </a:solidFill>
                <a:effectLst/>
                <a:uLnTx/>
                <a:uFillTx/>
                <a:latin typeface="Calibri"/>
                <a:ea typeface="+mn-ea"/>
                <a:cs typeface="+mn-cs"/>
              </a:rPr>
              <a:t>z</a:t>
            </a:r>
            <a:r>
              <a:rPr kumimoji="0" lang="nl-NL" sz="2400" b="0" i="1" u="none" strike="noStrike" kern="1200" cap="none" spc="0" normalizeH="0" baseline="-25000" noProof="0" dirty="0">
                <a:ln>
                  <a:noFill/>
                </a:ln>
                <a:solidFill>
                  <a:prstClr val="black"/>
                </a:solidFill>
                <a:effectLst/>
                <a:uLnTx/>
                <a:uFillTx/>
                <a:latin typeface="Calibri"/>
                <a:ea typeface="+mn-ea"/>
                <a:cs typeface="+mn-cs"/>
              </a:rPr>
              <a:t> </a:t>
            </a:r>
            <a:r>
              <a:rPr kumimoji="0" lang="nl-NL" sz="2400" b="0" i="0" u="none" strike="noStrike" kern="1200" cap="none" spc="0" normalizeH="0" baseline="0" noProof="0" dirty="0">
                <a:ln>
                  <a:noFill/>
                </a:ln>
                <a:solidFill>
                  <a:prstClr val="black"/>
                </a:solidFill>
                <a:effectLst/>
                <a:uLnTx/>
                <a:uFillTx/>
                <a:latin typeface="Calibri"/>
                <a:ea typeface="+mn-ea"/>
                <a:cs typeface="+mn-cs"/>
              </a:rPr>
              <a:t>en </a:t>
            </a:r>
            <a:r>
              <a:rPr kumimoji="0" lang="nl-NL" sz="2400" b="0" i="1" u="none" strike="noStrike" kern="1200" cap="none" spc="0" normalizeH="0" baseline="0" noProof="0" dirty="0" err="1">
                <a:ln>
                  <a:noFill/>
                </a:ln>
                <a:solidFill>
                  <a:prstClr val="black"/>
                </a:solidFill>
                <a:effectLst/>
                <a:uLnTx/>
                <a:uFillTx/>
                <a:latin typeface="Calibri"/>
                <a:ea typeface="+mn-ea"/>
                <a:cs typeface="+mn-cs"/>
              </a:rPr>
              <a:t>F</a:t>
            </a:r>
            <a:r>
              <a:rPr kumimoji="0" lang="nl-NL" sz="2400" b="0" i="1" u="none" strike="noStrike" kern="1200" cap="none" spc="0" normalizeH="0" baseline="-25000" noProof="0" dirty="0" err="1">
                <a:ln>
                  <a:noFill/>
                </a:ln>
                <a:solidFill>
                  <a:prstClr val="black"/>
                </a:solidFill>
                <a:effectLst/>
                <a:uLnTx/>
                <a:uFillTx/>
                <a:latin typeface="Calibri"/>
                <a:ea typeface="+mn-ea"/>
                <a:cs typeface="+mn-cs"/>
              </a:rPr>
              <a:t>w</a:t>
            </a:r>
            <a:endParaRPr kumimoji="0" lang="nl-NL" sz="2400" b="0" i="1" u="none" strike="noStrike" kern="1200" cap="none" spc="0" normalizeH="0" baseline="0" noProof="0" dirty="0">
              <a:ln>
                <a:noFill/>
              </a:ln>
              <a:solidFill>
                <a:prstClr val="black"/>
              </a:solidFill>
              <a:effectLst/>
              <a:uLnTx/>
              <a:uFillTx/>
              <a:latin typeface="Calibri"/>
              <a:ea typeface="+mn-ea"/>
              <a:cs typeface="+mn-cs"/>
            </a:endParaRPr>
          </a:p>
        </p:txBody>
      </p:sp>
      <p:pic>
        <p:nvPicPr>
          <p:cNvPr id="4101" name="Picture 5" descr="http://www.intermediair.nl/sites/default/files/styles/artikel_list_image/public/irritatie-hamer-computer.jpg?itok=n37C1F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80112" y="4365103"/>
            <a:ext cx="1296144" cy="1296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606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anim calcmode="lin" valueType="num">
                                      <p:cBhvr additive="base">
                                        <p:cTn id="11" dur="500" fill="hold"/>
                                        <p:tgtEl>
                                          <p:spTgt spid="29"/>
                                        </p:tgtEl>
                                        <p:attrNameLst>
                                          <p:attrName>ppt_x</p:attrName>
                                        </p:attrNameLst>
                                      </p:cBhvr>
                                      <p:tavLst>
                                        <p:tav tm="0">
                                          <p:val>
                                            <p:strVal val="#ppt_x"/>
                                          </p:val>
                                        </p:tav>
                                        <p:tav tm="100000">
                                          <p:val>
                                            <p:strVal val="#ppt_x"/>
                                          </p:val>
                                        </p:tav>
                                      </p:tavLst>
                                    </p:anim>
                                    <p:anim calcmode="lin" valueType="num">
                                      <p:cBhvr additive="base">
                                        <p:cTn id="12" dur="500" fill="hold"/>
                                        <p:tgtEl>
                                          <p:spTgt spid="29"/>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4098"/>
                                        </p:tgtEl>
                                        <p:attrNameLst>
                                          <p:attrName>style.visibility</p:attrName>
                                        </p:attrNameLst>
                                      </p:cBhvr>
                                      <p:to>
                                        <p:strVal val="visible"/>
                                      </p:to>
                                    </p:set>
                                    <p:anim calcmode="lin" valueType="num">
                                      <p:cBhvr additive="base">
                                        <p:cTn id="15" dur="500" fill="hold"/>
                                        <p:tgtEl>
                                          <p:spTgt spid="4098"/>
                                        </p:tgtEl>
                                        <p:attrNameLst>
                                          <p:attrName>ppt_x</p:attrName>
                                        </p:attrNameLst>
                                      </p:cBhvr>
                                      <p:tavLst>
                                        <p:tav tm="0">
                                          <p:val>
                                            <p:strVal val="#ppt_x"/>
                                          </p:val>
                                        </p:tav>
                                        <p:tav tm="100000">
                                          <p:val>
                                            <p:strVal val="#ppt_x"/>
                                          </p:val>
                                        </p:tav>
                                      </p:tavLst>
                                    </p:anim>
                                    <p:anim calcmode="lin" valueType="num">
                                      <p:cBhvr additive="base">
                                        <p:cTn id="16" dur="500" fill="hold"/>
                                        <p:tgtEl>
                                          <p:spTgt spid="4098"/>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 calcmode="lin" valueType="num">
                                      <p:cBhvr additive="base">
                                        <p:cTn id="21" dur="500" fill="hold"/>
                                        <p:tgtEl>
                                          <p:spTgt spid="30"/>
                                        </p:tgtEl>
                                        <p:attrNameLst>
                                          <p:attrName>ppt_x</p:attrName>
                                        </p:attrNameLst>
                                      </p:cBhvr>
                                      <p:tavLst>
                                        <p:tav tm="0">
                                          <p:val>
                                            <p:strVal val="#ppt_x"/>
                                          </p:val>
                                        </p:tav>
                                        <p:tav tm="100000">
                                          <p:val>
                                            <p:strVal val="#ppt_x"/>
                                          </p:val>
                                        </p:tav>
                                      </p:tavLst>
                                    </p:anim>
                                    <p:anim calcmode="lin" valueType="num">
                                      <p:cBhvr additive="base">
                                        <p:cTn id="22" dur="500" fill="hold"/>
                                        <p:tgtEl>
                                          <p:spTgt spid="30"/>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 calcmode="lin" valueType="num">
                                      <p:cBhvr additive="base">
                                        <p:cTn id="25" dur="500" fill="hold"/>
                                        <p:tgtEl>
                                          <p:spTgt spid="31"/>
                                        </p:tgtEl>
                                        <p:attrNameLst>
                                          <p:attrName>ppt_x</p:attrName>
                                        </p:attrNameLst>
                                      </p:cBhvr>
                                      <p:tavLst>
                                        <p:tav tm="0">
                                          <p:val>
                                            <p:strVal val="#ppt_x"/>
                                          </p:val>
                                        </p:tav>
                                        <p:tav tm="100000">
                                          <p:val>
                                            <p:strVal val="#ppt_x"/>
                                          </p:val>
                                        </p:tav>
                                      </p:tavLst>
                                    </p:anim>
                                    <p:anim calcmode="lin" valueType="num">
                                      <p:cBhvr additive="base">
                                        <p:cTn id="26" dur="500" fill="hold"/>
                                        <p:tgtEl>
                                          <p:spTgt spid="31"/>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additive="base">
                                        <p:cTn id="37" dur="500" fill="hold"/>
                                        <p:tgtEl>
                                          <p:spTgt spid="34"/>
                                        </p:tgtEl>
                                        <p:attrNameLst>
                                          <p:attrName>ppt_x</p:attrName>
                                        </p:attrNameLst>
                                      </p:cBhvr>
                                      <p:tavLst>
                                        <p:tav tm="0">
                                          <p:val>
                                            <p:strVal val="#ppt_x"/>
                                          </p:val>
                                        </p:tav>
                                        <p:tav tm="100000">
                                          <p:val>
                                            <p:strVal val="#ppt_x"/>
                                          </p:val>
                                        </p:tav>
                                      </p:tavLst>
                                    </p:anim>
                                    <p:anim calcmode="lin" valueType="num">
                                      <p:cBhvr additive="base">
                                        <p:cTn id="38" dur="500" fill="hold"/>
                                        <p:tgtEl>
                                          <p:spTgt spid="34"/>
                                        </p:tgtEl>
                                        <p:attrNameLst>
                                          <p:attrName>ppt_y</p:attrName>
                                        </p:attrNameLst>
                                      </p:cBhvr>
                                      <p:tavLst>
                                        <p:tav tm="0">
                                          <p:val>
                                            <p:strVal val="0-#ppt_h/2"/>
                                          </p:val>
                                        </p:tav>
                                        <p:tav tm="100000">
                                          <p:val>
                                            <p:strVal val="#ppt_y"/>
                                          </p:val>
                                        </p:tav>
                                      </p:tavLst>
                                    </p:anim>
                                  </p:childTnLst>
                                </p:cTn>
                              </p:par>
                              <p:par>
                                <p:cTn id="39" presetID="2" presetClass="entr" presetSubtype="1"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additive="base">
                                        <p:cTn id="41" dur="500" fill="hold"/>
                                        <p:tgtEl>
                                          <p:spTgt spid="32"/>
                                        </p:tgtEl>
                                        <p:attrNameLst>
                                          <p:attrName>ppt_x</p:attrName>
                                        </p:attrNameLst>
                                      </p:cBhvr>
                                      <p:tavLst>
                                        <p:tav tm="0">
                                          <p:val>
                                            <p:strVal val="#ppt_x"/>
                                          </p:val>
                                        </p:tav>
                                        <p:tav tm="100000">
                                          <p:val>
                                            <p:strVal val="#ppt_x"/>
                                          </p:val>
                                        </p:tav>
                                      </p:tavLst>
                                    </p:anim>
                                    <p:anim calcmode="lin" valueType="num">
                                      <p:cBhvr additive="base">
                                        <p:cTn id="42" dur="500" fill="hold"/>
                                        <p:tgtEl>
                                          <p:spTgt spid="32"/>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1" fill="hold" nodeType="clickEffect">
                                  <p:stCondLst>
                                    <p:cond delay="0"/>
                                  </p:stCondLst>
                                  <p:childTnLst>
                                    <p:set>
                                      <p:cBhvr>
                                        <p:cTn id="46" dur="1" fill="hold">
                                          <p:stCondLst>
                                            <p:cond delay="0"/>
                                          </p:stCondLst>
                                        </p:cTn>
                                        <p:tgtEl>
                                          <p:spTgt spid="38"/>
                                        </p:tgtEl>
                                        <p:attrNameLst>
                                          <p:attrName>style.visibility</p:attrName>
                                        </p:attrNameLst>
                                      </p:cBhvr>
                                      <p:to>
                                        <p:strVal val="visible"/>
                                      </p:to>
                                    </p:set>
                                    <p:anim calcmode="lin" valueType="num">
                                      <p:cBhvr additive="base">
                                        <p:cTn id="47" dur="500" fill="hold"/>
                                        <p:tgtEl>
                                          <p:spTgt spid="38"/>
                                        </p:tgtEl>
                                        <p:attrNameLst>
                                          <p:attrName>ppt_x</p:attrName>
                                        </p:attrNameLst>
                                      </p:cBhvr>
                                      <p:tavLst>
                                        <p:tav tm="0">
                                          <p:val>
                                            <p:strVal val="#ppt_x"/>
                                          </p:val>
                                        </p:tav>
                                        <p:tav tm="100000">
                                          <p:val>
                                            <p:strVal val="#ppt_x"/>
                                          </p:val>
                                        </p:tav>
                                      </p:tavLst>
                                    </p:anim>
                                    <p:anim calcmode="lin" valueType="num">
                                      <p:cBhvr additive="base">
                                        <p:cTn id="48" dur="500" fill="hold"/>
                                        <p:tgtEl>
                                          <p:spTgt spid="38"/>
                                        </p:tgtEl>
                                        <p:attrNameLst>
                                          <p:attrName>ppt_y</p:attrName>
                                        </p:attrNameLst>
                                      </p:cBhvr>
                                      <p:tavLst>
                                        <p:tav tm="0">
                                          <p:val>
                                            <p:strVal val="0-#ppt_h/2"/>
                                          </p:val>
                                        </p:tav>
                                        <p:tav tm="100000">
                                          <p:val>
                                            <p:strVal val="#ppt_y"/>
                                          </p:val>
                                        </p:tav>
                                      </p:tavLst>
                                    </p:anim>
                                  </p:childTnLst>
                                </p:cTn>
                              </p:par>
                              <p:par>
                                <p:cTn id="49" presetID="2" presetClass="entr" presetSubtype="1" fill="hold" grpId="0" nodeType="withEffect">
                                  <p:stCondLst>
                                    <p:cond delay="0"/>
                                  </p:stCondLst>
                                  <p:childTnLst>
                                    <p:set>
                                      <p:cBhvr>
                                        <p:cTn id="50" dur="1" fill="hold">
                                          <p:stCondLst>
                                            <p:cond delay="0"/>
                                          </p:stCondLst>
                                        </p:cTn>
                                        <p:tgtEl>
                                          <p:spTgt spid="36"/>
                                        </p:tgtEl>
                                        <p:attrNameLst>
                                          <p:attrName>style.visibility</p:attrName>
                                        </p:attrNameLst>
                                      </p:cBhvr>
                                      <p:to>
                                        <p:strVal val="visible"/>
                                      </p:to>
                                    </p:set>
                                    <p:anim calcmode="lin" valueType="num">
                                      <p:cBhvr additive="base">
                                        <p:cTn id="51" dur="500" fill="hold"/>
                                        <p:tgtEl>
                                          <p:spTgt spid="36"/>
                                        </p:tgtEl>
                                        <p:attrNameLst>
                                          <p:attrName>ppt_x</p:attrName>
                                        </p:attrNameLst>
                                      </p:cBhvr>
                                      <p:tavLst>
                                        <p:tav tm="0">
                                          <p:val>
                                            <p:strVal val="#ppt_x"/>
                                          </p:val>
                                        </p:tav>
                                        <p:tav tm="100000">
                                          <p:val>
                                            <p:strVal val="#ppt_x"/>
                                          </p:val>
                                        </p:tav>
                                      </p:tavLst>
                                    </p:anim>
                                    <p:anim calcmode="lin" valueType="num">
                                      <p:cBhvr additive="base">
                                        <p:cTn id="52" dur="500" fill="hold"/>
                                        <p:tgtEl>
                                          <p:spTgt spid="36"/>
                                        </p:tgtEl>
                                        <p:attrNameLst>
                                          <p:attrName>ppt_y</p:attrName>
                                        </p:attrNameLst>
                                      </p:cBhvr>
                                      <p:tavLst>
                                        <p:tav tm="0">
                                          <p:val>
                                            <p:strVal val="0-#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1"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 calcmode="lin" valueType="num">
                                      <p:cBhvr additive="base">
                                        <p:cTn id="57" dur="500" fill="hold"/>
                                        <p:tgtEl>
                                          <p:spTgt spid="40"/>
                                        </p:tgtEl>
                                        <p:attrNameLst>
                                          <p:attrName>ppt_x</p:attrName>
                                        </p:attrNameLst>
                                      </p:cBhvr>
                                      <p:tavLst>
                                        <p:tav tm="0">
                                          <p:val>
                                            <p:strVal val="#ppt_x"/>
                                          </p:val>
                                        </p:tav>
                                        <p:tav tm="100000">
                                          <p:val>
                                            <p:strVal val="#ppt_x"/>
                                          </p:val>
                                        </p:tav>
                                      </p:tavLst>
                                    </p:anim>
                                    <p:anim calcmode="lin" valueType="num">
                                      <p:cBhvr additive="base">
                                        <p:cTn id="58" dur="500" fill="hold"/>
                                        <p:tgtEl>
                                          <p:spTgt spid="40"/>
                                        </p:tgtEl>
                                        <p:attrNameLst>
                                          <p:attrName>ppt_y</p:attrName>
                                        </p:attrNameLst>
                                      </p:cBhvr>
                                      <p:tavLst>
                                        <p:tav tm="0">
                                          <p:val>
                                            <p:strVal val="0-#ppt_h/2"/>
                                          </p:val>
                                        </p:tav>
                                        <p:tav tm="100000">
                                          <p:val>
                                            <p:strVal val="#ppt_y"/>
                                          </p:val>
                                        </p:tav>
                                      </p:tavLst>
                                    </p:anim>
                                  </p:childTnLst>
                                </p:cTn>
                              </p:par>
                              <p:par>
                                <p:cTn id="59" presetID="2" presetClass="entr" presetSubtype="1"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anim calcmode="lin" valueType="num">
                                      <p:cBhvr additive="base">
                                        <p:cTn id="61" dur="500" fill="hold"/>
                                        <p:tgtEl>
                                          <p:spTgt spid="39"/>
                                        </p:tgtEl>
                                        <p:attrNameLst>
                                          <p:attrName>ppt_x</p:attrName>
                                        </p:attrNameLst>
                                      </p:cBhvr>
                                      <p:tavLst>
                                        <p:tav tm="0">
                                          <p:val>
                                            <p:strVal val="#ppt_x"/>
                                          </p:val>
                                        </p:tav>
                                        <p:tav tm="100000">
                                          <p:val>
                                            <p:strVal val="#ppt_x"/>
                                          </p:val>
                                        </p:tav>
                                      </p:tavLst>
                                    </p:anim>
                                    <p:anim calcmode="lin" valueType="num">
                                      <p:cBhvr additive="base">
                                        <p:cTn id="62" dur="500" fill="hold"/>
                                        <p:tgtEl>
                                          <p:spTgt spid="39"/>
                                        </p:tgtEl>
                                        <p:attrNameLst>
                                          <p:attrName>ppt_y</p:attrName>
                                        </p:attrNameLst>
                                      </p:cBhvr>
                                      <p:tavLst>
                                        <p:tav tm="0">
                                          <p:val>
                                            <p:strVal val="0-#ppt_h/2"/>
                                          </p:val>
                                        </p:tav>
                                        <p:tav tm="100000">
                                          <p:val>
                                            <p:strVal val="#ppt_y"/>
                                          </p:val>
                                        </p:tav>
                                      </p:tavLst>
                                    </p:anim>
                                  </p:childTnLst>
                                </p:cTn>
                              </p:par>
                              <p:par>
                                <p:cTn id="63" presetID="2" presetClass="entr" presetSubtype="1" fill="hold" nodeType="withEffect">
                                  <p:stCondLst>
                                    <p:cond delay="0"/>
                                  </p:stCondLst>
                                  <p:childTnLst>
                                    <p:set>
                                      <p:cBhvr>
                                        <p:cTn id="64" dur="1" fill="hold">
                                          <p:stCondLst>
                                            <p:cond delay="0"/>
                                          </p:stCondLst>
                                        </p:cTn>
                                        <p:tgtEl>
                                          <p:spTgt spid="4101"/>
                                        </p:tgtEl>
                                        <p:attrNameLst>
                                          <p:attrName>style.visibility</p:attrName>
                                        </p:attrNameLst>
                                      </p:cBhvr>
                                      <p:to>
                                        <p:strVal val="visible"/>
                                      </p:to>
                                    </p:set>
                                    <p:anim calcmode="lin" valueType="num">
                                      <p:cBhvr additive="base">
                                        <p:cTn id="65" dur="500" fill="hold"/>
                                        <p:tgtEl>
                                          <p:spTgt spid="4101"/>
                                        </p:tgtEl>
                                        <p:attrNameLst>
                                          <p:attrName>ppt_x</p:attrName>
                                        </p:attrNameLst>
                                      </p:cBhvr>
                                      <p:tavLst>
                                        <p:tav tm="0">
                                          <p:val>
                                            <p:strVal val="#ppt_x"/>
                                          </p:val>
                                        </p:tav>
                                        <p:tav tm="100000">
                                          <p:val>
                                            <p:strVal val="#ppt_x"/>
                                          </p:val>
                                        </p:tav>
                                      </p:tavLst>
                                    </p:anim>
                                    <p:anim calcmode="lin" valueType="num">
                                      <p:cBhvr additive="base">
                                        <p:cTn id="66" dur="500" fill="hold"/>
                                        <p:tgtEl>
                                          <p:spTgt spid="4101"/>
                                        </p:tgtEl>
                                        <p:attrNameLst>
                                          <p:attrName>ppt_y</p:attrName>
                                        </p:attrNameLst>
                                      </p:cBhvr>
                                      <p:tavLst>
                                        <p:tav tm="0">
                                          <p:val>
                                            <p:strVal val="0-#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1" fill="hold" grpId="0" nodeType="clickEffect">
                                  <p:stCondLst>
                                    <p:cond delay="0"/>
                                  </p:stCondLst>
                                  <p:childTnLst>
                                    <p:set>
                                      <p:cBhvr>
                                        <p:cTn id="70" dur="1" fill="hold">
                                          <p:stCondLst>
                                            <p:cond delay="0"/>
                                          </p:stCondLst>
                                        </p:cTn>
                                        <p:tgtEl>
                                          <p:spTgt spid="42"/>
                                        </p:tgtEl>
                                        <p:attrNameLst>
                                          <p:attrName>style.visibility</p:attrName>
                                        </p:attrNameLst>
                                      </p:cBhvr>
                                      <p:to>
                                        <p:strVal val="visible"/>
                                      </p:to>
                                    </p:set>
                                    <p:anim calcmode="lin" valueType="num">
                                      <p:cBhvr additive="base">
                                        <p:cTn id="71" dur="500" fill="hold"/>
                                        <p:tgtEl>
                                          <p:spTgt spid="42"/>
                                        </p:tgtEl>
                                        <p:attrNameLst>
                                          <p:attrName>ppt_x</p:attrName>
                                        </p:attrNameLst>
                                      </p:cBhvr>
                                      <p:tavLst>
                                        <p:tav tm="0">
                                          <p:val>
                                            <p:strVal val="#ppt_x"/>
                                          </p:val>
                                        </p:tav>
                                        <p:tav tm="100000">
                                          <p:val>
                                            <p:strVal val="#ppt_x"/>
                                          </p:val>
                                        </p:tav>
                                      </p:tavLst>
                                    </p:anim>
                                    <p:anim calcmode="lin" valueType="num">
                                      <p:cBhvr additive="base">
                                        <p:cTn id="72" dur="500" fill="hold"/>
                                        <p:tgtEl>
                                          <p:spTgt spid="42"/>
                                        </p:tgtEl>
                                        <p:attrNameLst>
                                          <p:attrName>ppt_y</p:attrName>
                                        </p:attrNameLst>
                                      </p:cBhvr>
                                      <p:tavLst>
                                        <p:tav tm="0">
                                          <p:val>
                                            <p:strVal val="0-#ppt_h/2"/>
                                          </p:val>
                                        </p:tav>
                                        <p:tav tm="100000">
                                          <p:val>
                                            <p:strVal val="#ppt_y"/>
                                          </p:val>
                                        </p:tav>
                                      </p:tavLst>
                                    </p:anim>
                                  </p:childTnLst>
                                </p:cTn>
                              </p:par>
                              <p:par>
                                <p:cTn id="73" presetID="2" presetClass="entr" presetSubtype="1" fill="hold" nodeType="withEffect">
                                  <p:stCondLst>
                                    <p:cond delay="0"/>
                                  </p:stCondLst>
                                  <p:childTnLst>
                                    <p:set>
                                      <p:cBhvr>
                                        <p:cTn id="74" dur="1" fill="hold">
                                          <p:stCondLst>
                                            <p:cond delay="0"/>
                                          </p:stCondLst>
                                        </p:cTn>
                                        <p:tgtEl>
                                          <p:spTgt spid="4099"/>
                                        </p:tgtEl>
                                        <p:attrNameLst>
                                          <p:attrName>style.visibility</p:attrName>
                                        </p:attrNameLst>
                                      </p:cBhvr>
                                      <p:to>
                                        <p:strVal val="visible"/>
                                      </p:to>
                                    </p:set>
                                    <p:anim calcmode="lin" valueType="num">
                                      <p:cBhvr additive="base">
                                        <p:cTn id="75" dur="500" fill="hold"/>
                                        <p:tgtEl>
                                          <p:spTgt spid="4099"/>
                                        </p:tgtEl>
                                        <p:attrNameLst>
                                          <p:attrName>ppt_x</p:attrName>
                                        </p:attrNameLst>
                                      </p:cBhvr>
                                      <p:tavLst>
                                        <p:tav tm="0">
                                          <p:val>
                                            <p:strVal val="#ppt_x"/>
                                          </p:val>
                                        </p:tav>
                                        <p:tav tm="100000">
                                          <p:val>
                                            <p:strVal val="#ppt_x"/>
                                          </p:val>
                                        </p:tav>
                                      </p:tavLst>
                                    </p:anim>
                                    <p:anim calcmode="lin" valueType="num">
                                      <p:cBhvr additive="base">
                                        <p:cTn id="76" dur="500" fill="hold"/>
                                        <p:tgtEl>
                                          <p:spTgt spid="4099"/>
                                        </p:tgtEl>
                                        <p:attrNameLst>
                                          <p:attrName>ppt_y</p:attrName>
                                        </p:attrNameLst>
                                      </p:cBhvr>
                                      <p:tavLst>
                                        <p:tav tm="0">
                                          <p:val>
                                            <p:strVal val="0-#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1" fill="hold" grpId="0" nodeType="clickEffect">
                                  <p:stCondLst>
                                    <p:cond delay="0"/>
                                  </p:stCondLst>
                                  <p:childTnLst>
                                    <p:set>
                                      <p:cBhvr>
                                        <p:cTn id="80" dur="1" fill="hold">
                                          <p:stCondLst>
                                            <p:cond delay="0"/>
                                          </p:stCondLst>
                                        </p:cTn>
                                        <p:tgtEl>
                                          <p:spTgt spid="43"/>
                                        </p:tgtEl>
                                        <p:attrNameLst>
                                          <p:attrName>style.visibility</p:attrName>
                                        </p:attrNameLst>
                                      </p:cBhvr>
                                      <p:to>
                                        <p:strVal val="visible"/>
                                      </p:to>
                                    </p:set>
                                    <p:anim calcmode="lin" valueType="num">
                                      <p:cBhvr additive="base">
                                        <p:cTn id="81" dur="500" fill="hold"/>
                                        <p:tgtEl>
                                          <p:spTgt spid="43"/>
                                        </p:tgtEl>
                                        <p:attrNameLst>
                                          <p:attrName>ppt_x</p:attrName>
                                        </p:attrNameLst>
                                      </p:cBhvr>
                                      <p:tavLst>
                                        <p:tav tm="0">
                                          <p:val>
                                            <p:strVal val="#ppt_x"/>
                                          </p:val>
                                        </p:tav>
                                        <p:tav tm="100000">
                                          <p:val>
                                            <p:strVal val="#ppt_x"/>
                                          </p:val>
                                        </p:tav>
                                      </p:tavLst>
                                    </p:anim>
                                    <p:anim calcmode="lin" valueType="num">
                                      <p:cBhvr additive="base">
                                        <p:cTn id="82" dur="500" fill="hold"/>
                                        <p:tgtEl>
                                          <p:spTgt spid="43"/>
                                        </p:tgtEl>
                                        <p:attrNameLst>
                                          <p:attrName>ppt_y</p:attrName>
                                        </p:attrNameLst>
                                      </p:cBhvr>
                                      <p:tavLst>
                                        <p:tav tm="0">
                                          <p:val>
                                            <p:strVal val="0-#ppt_h/2"/>
                                          </p:val>
                                        </p:tav>
                                        <p:tav tm="100000">
                                          <p:val>
                                            <p:strVal val="#ppt_y"/>
                                          </p:val>
                                        </p:tav>
                                      </p:tavLst>
                                    </p:anim>
                                  </p:childTnLst>
                                </p:cTn>
                              </p:par>
                              <p:par>
                                <p:cTn id="83" presetID="2" presetClass="entr" presetSubtype="1" fill="hold" grpId="0" nodeType="withEffect">
                                  <p:stCondLst>
                                    <p:cond delay="0"/>
                                  </p:stCondLst>
                                  <p:childTnLst>
                                    <p:set>
                                      <p:cBhvr>
                                        <p:cTn id="84" dur="1" fill="hold">
                                          <p:stCondLst>
                                            <p:cond delay="0"/>
                                          </p:stCondLst>
                                        </p:cTn>
                                        <p:tgtEl>
                                          <p:spTgt spid="35"/>
                                        </p:tgtEl>
                                        <p:attrNameLst>
                                          <p:attrName>style.visibility</p:attrName>
                                        </p:attrNameLst>
                                      </p:cBhvr>
                                      <p:to>
                                        <p:strVal val="visible"/>
                                      </p:to>
                                    </p:set>
                                    <p:anim calcmode="lin" valueType="num">
                                      <p:cBhvr additive="base">
                                        <p:cTn id="85" dur="500" fill="hold"/>
                                        <p:tgtEl>
                                          <p:spTgt spid="35"/>
                                        </p:tgtEl>
                                        <p:attrNameLst>
                                          <p:attrName>ppt_x</p:attrName>
                                        </p:attrNameLst>
                                      </p:cBhvr>
                                      <p:tavLst>
                                        <p:tav tm="0">
                                          <p:val>
                                            <p:strVal val="#ppt_x"/>
                                          </p:val>
                                        </p:tav>
                                        <p:tav tm="100000">
                                          <p:val>
                                            <p:strVal val="#ppt_x"/>
                                          </p:val>
                                        </p:tav>
                                      </p:tavLst>
                                    </p:anim>
                                    <p:anim calcmode="lin" valueType="num">
                                      <p:cBhvr additive="base">
                                        <p:cTn id="86" dur="500" fill="hold"/>
                                        <p:tgtEl>
                                          <p:spTgt spid="35"/>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9" grpId="0"/>
      <p:bldP spid="30" grpId="0" animBg="1"/>
      <p:bldP spid="31" grpId="0"/>
      <p:bldP spid="32" grpId="0" animBg="1"/>
      <p:bldP spid="34" grpId="0"/>
      <p:bldP spid="36" grpId="0" animBg="1"/>
      <p:bldP spid="39" grpId="0" animBg="1"/>
      <p:bldP spid="40" grpId="0"/>
      <p:bldP spid="42" grpId="0" animBg="1"/>
      <p:bldP spid="43" grpId="0" animBg="1"/>
      <p:bldP spid="35" grpId="0" animBg="1"/>
      <p:bldP spid="44" grpId="0" animBg="1"/>
      <p:bldP spid="47" grpId="0" animBg="1"/>
      <p:bldP spid="4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535F5-B000-AEBD-789D-41A2BB5E2F91}"/>
              </a:ext>
            </a:extLst>
          </p:cNvPr>
          <p:cNvSpPr>
            <a:spLocks noGrp="1"/>
          </p:cNvSpPr>
          <p:nvPr>
            <p:ph type="title"/>
          </p:nvPr>
        </p:nvSpPr>
        <p:spPr>
          <a:xfrm>
            <a:off x="457200" y="0"/>
            <a:ext cx="8229600" cy="836712"/>
          </a:xfrm>
        </p:spPr>
        <p:txBody>
          <a:bodyPr/>
          <a:lstStyle/>
          <a:p>
            <a:r>
              <a:rPr lang="nl-NL" dirty="0"/>
              <a:t>Meerwaarde</a:t>
            </a:r>
          </a:p>
        </p:txBody>
      </p:sp>
      <p:sp>
        <p:nvSpPr>
          <p:cNvPr id="3" name="Tijdelijke aanduiding voor inhoud 2">
            <a:extLst>
              <a:ext uri="{FF2B5EF4-FFF2-40B4-BE49-F238E27FC236}">
                <a16:creationId xmlns:a16="http://schemas.microsoft.com/office/drawing/2014/main" id="{046C178B-8586-2A1B-AAAC-920E800014E9}"/>
              </a:ext>
            </a:extLst>
          </p:cNvPr>
          <p:cNvSpPr>
            <a:spLocks noGrp="1"/>
          </p:cNvSpPr>
          <p:nvPr>
            <p:ph idx="1"/>
          </p:nvPr>
        </p:nvSpPr>
        <p:spPr>
          <a:xfrm>
            <a:off x="457200" y="1340768"/>
            <a:ext cx="8229600" cy="4525963"/>
          </a:xfrm>
        </p:spPr>
        <p:txBody>
          <a:bodyPr/>
          <a:lstStyle/>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Niet zozeer die getallen, de uitkomsten uit het begin….</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Meer dynamisch gedrag</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Dichter bij de realiteit</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Samenhang leren zien, verbanden leren begrijpen</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Overzicht over vakgebieden</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Patroonherkenning</a:t>
            </a:r>
          </a:p>
          <a:p>
            <a:pPr marL="857250" lvl="2" indent="-457200" defTabSz="265113">
              <a:lnSpc>
                <a:spcPct val="110000"/>
              </a:lnSpc>
              <a:buFont typeface="Arial" panose="020B0604020202020204" pitchFamily="34" charset="0"/>
              <a:buChar char="•"/>
            </a:pPr>
            <a:r>
              <a:rPr lang="nl-NL" sz="3200" dirty="0">
                <a:sym typeface="Wingdings" panose="05000000000000000000" pitchFamily="2" charset="2"/>
              </a:rPr>
              <a:t>Leren onderzoeken</a:t>
            </a:r>
          </a:p>
          <a:p>
            <a:endParaRPr lang="nl-NL" dirty="0"/>
          </a:p>
        </p:txBody>
      </p:sp>
    </p:spTree>
    <p:extLst>
      <p:ext uri="{BB962C8B-B14F-4D97-AF65-F5344CB8AC3E}">
        <p14:creationId xmlns:p14="http://schemas.microsoft.com/office/powerpoint/2010/main" val="2959085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67B94726-BB7A-2736-8145-1A5766733E32}"/>
              </a:ext>
            </a:extLst>
          </p:cNvPr>
          <p:cNvSpPr>
            <a:spLocks noGrp="1"/>
          </p:cNvSpPr>
          <p:nvPr>
            <p:ph idx="1"/>
          </p:nvPr>
        </p:nvSpPr>
        <p:spPr>
          <a:xfrm>
            <a:off x="323528" y="2060848"/>
            <a:ext cx="8568952" cy="4065315"/>
          </a:xfrm>
        </p:spPr>
        <p:txBody>
          <a:bodyPr/>
          <a:lstStyle/>
          <a:p>
            <a:pPr marL="0" indent="0">
              <a:buNone/>
            </a:pPr>
            <a:r>
              <a:rPr lang="nl-NL" sz="3600" b="1" dirty="0">
                <a:solidFill>
                  <a:srgbClr val="FF0000"/>
                </a:solidFill>
              </a:rPr>
              <a:t>Maar bewaak de cognitieve belasting!</a:t>
            </a:r>
          </a:p>
        </p:txBody>
      </p:sp>
    </p:spTree>
    <p:extLst>
      <p:ext uri="{BB962C8B-B14F-4D97-AF65-F5344CB8AC3E}">
        <p14:creationId xmlns:p14="http://schemas.microsoft.com/office/powerpoint/2010/main" val="35076379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BDB7F888-3B3F-4835-9D87-EB0843DB1197}"/>
              </a:ext>
            </a:extLst>
          </p:cNvPr>
          <p:cNvSpPr>
            <a:spLocks noGrp="1"/>
          </p:cNvSpPr>
          <p:nvPr>
            <p:ph idx="1"/>
          </p:nvPr>
        </p:nvSpPr>
        <p:spPr>
          <a:xfrm>
            <a:off x="0" y="1412777"/>
            <a:ext cx="8963526" cy="3888432"/>
          </a:xfrm>
        </p:spPr>
        <p:txBody>
          <a:bodyPr>
            <a:normAutofit/>
          </a:bodyPr>
          <a:lstStyle/>
          <a:p>
            <a:pPr marL="0" indent="0">
              <a:buNone/>
            </a:pPr>
            <a:endParaRPr lang="nl-NL" sz="2700" dirty="0">
              <a:hlinkClick r:id="rId3"/>
            </a:endParaRPr>
          </a:p>
          <a:p>
            <a:pPr marL="0" indent="0">
              <a:buNone/>
            </a:pPr>
            <a:endParaRPr lang="nl-NL" sz="2700" dirty="0">
              <a:hlinkClick r:id="rId3"/>
            </a:endParaRPr>
          </a:p>
          <a:p>
            <a:pPr marL="0" indent="0">
              <a:buNone/>
            </a:pPr>
            <a:endParaRPr lang="nl-NL" sz="2700" dirty="0">
              <a:hlinkClick r:id="rId3"/>
            </a:endParaRPr>
          </a:p>
          <a:p>
            <a:pPr marL="0" indent="0">
              <a:buNone/>
            </a:pPr>
            <a:endParaRPr lang="nl-NL" sz="2700" dirty="0">
              <a:hlinkClick r:id="rId3"/>
            </a:endParaRPr>
          </a:p>
          <a:p>
            <a:pPr marL="0" indent="0">
              <a:buNone/>
            </a:pPr>
            <a:endParaRPr lang="nl-NL" sz="2700" dirty="0">
              <a:hlinkClick r:id="rId3"/>
            </a:endParaRPr>
          </a:p>
          <a:p>
            <a:pPr marL="0" indent="0">
              <a:buNone/>
            </a:pPr>
            <a:r>
              <a:rPr lang="nl-NL" sz="2700" dirty="0">
                <a:hlinkClick r:id="rId3"/>
              </a:rPr>
              <a:t>o.p.m.van.buuren@vu.nl</a:t>
            </a:r>
            <a:endParaRPr lang="nl-NL" sz="2700" dirty="0"/>
          </a:p>
          <a:p>
            <a:pPr marL="0" indent="0">
              <a:buNone/>
            </a:pPr>
            <a:r>
              <a:rPr lang="nl-NL" sz="2700" dirty="0">
                <a:hlinkClick r:id="rId4"/>
              </a:rPr>
              <a:t>O.Buuren@msa.nl</a:t>
            </a:r>
            <a:endParaRPr lang="nl-NL" sz="2700" dirty="0"/>
          </a:p>
        </p:txBody>
      </p:sp>
      <p:pic>
        <p:nvPicPr>
          <p:cNvPr id="5" name="Afbeelding 4">
            <a:extLst>
              <a:ext uri="{FF2B5EF4-FFF2-40B4-BE49-F238E27FC236}">
                <a16:creationId xmlns:a16="http://schemas.microsoft.com/office/drawing/2014/main" id="{AA9C2C85-BF7D-4194-9A39-9205A493EBF2}"/>
              </a:ext>
            </a:extLst>
          </p:cNvPr>
          <p:cNvPicPr>
            <a:picLocks noChangeAspect="1"/>
          </p:cNvPicPr>
          <p:nvPr/>
        </p:nvPicPr>
        <p:blipFill>
          <a:blip r:embed="rId5"/>
          <a:stretch>
            <a:fillRect/>
          </a:stretch>
        </p:blipFill>
        <p:spPr>
          <a:xfrm>
            <a:off x="-2336" y="5733256"/>
            <a:ext cx="4233400" cy="1152128"/>
          </a:xfrm>
          <a:prstGeom prst="rect">
            <a:avLst/>
          </a:prstGeom>
        </p:spPr>
      </p:pic>
      <p:pic>
        <p:nvPicPr>
          <p:cNvPr id="7" name="Afbeelding 6">
            <a:extLst>
              <a:ext uri="{FF2B5EF4-FFF2-40B4-BE49-F238E27FC236}">
                <a16:creationId xmlns:a16="http://schemas.microsoft.com/office/drawing/2014/main" id="{4BFEEEAF-3DF5-484A-A466-831DD158D523}"/>
              </a:ext>
            </a:extLst>
          </p:cNvPr>
          <p:cNvPicPr>
            <a:picLocks noChangeAspect="1"/>
          </p:cNvPicPr>
          <p:nvPr/>
        </p:nvPicPr>
        <p:blipFill>
          <a:blip r:embed="rId6"/>
          <a:stretch>
            <a:fillRect/>
          </a:stretch>
        </p:blipFill>
        <p:spPr>
          <a:xfrm>
            <a:off x="4571996" y="5969317"/>
            <a:ext cx="4561639" cy="916067"/>
          </a:xfrm>
          <a:prstGeom prst="rect">
            <a:avLst/>
          </a:prstGeom>
        </p:spPr>
      </p:pic>
      <p:sp>
        <p:nvSpPr>
          <p:cNvPr id="8" name="Tekstvak 7">
            <a:extLst>
              <a:ext uri="{FF2B5EF4-FFF2-40B4-BE49-F238E27FC236}">
                <a16:creationId xmlns:a16="http://schemas.microsoft.com/office/drawing/2014/main" id="{38F2CE2C-5DA2-0CED-EFCC-102FD7E8AA5E}"/>
              </a:ext>
            </a:extLst>
          </p:cNvPr>
          <p:cNvSpPr txBox="1"/>
          <p:nvPr/>
        </p:nvSpPr>
        <p:spPr>
          <a:xfrm>
            <a:off x="1475657" y="1916832"/>
            <a:ext cx="6552728" cy="707886"/>
          </a:xfrm>
          <a:prstGeom prst="rect">
            <a:avLst/>
          </a:prstGeom>
          <a:noFill/>
        </p:spPr>
        <p:txBody>
          <a:bodyPr wrap="square">
            <a:spAutoFit/>
          </a:bodyPr>
          <a:lstStyle/>
          <a:p>
            <a:pPr>
              <a:buNone/>
            </a:pPr>
            <a:r>
              <a:rPr lang="nl-NL" sz="4000" dirty="0"/>
              <a:t>Dank voor jullie aandacht</a:t>
            </a:r>
          </a:p>
        </p:txBody>
      </p:sp>
    </p:spTree>
    <p:extLst>
      <p:ext uri="{BB962C8B-B14F-4D97-AF65-F5344CB8AC3E}">
        <p14:creationId xmlns:p14="http://schemas.microsoft.com/office/powerpoint/2010/main" val="30470677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015D55-A059-2DFA-2F98-F7D584987309}"/>
              </a:ext>
            </a:extLst>
          </p:cNvPr>
          <p:cNvSpPr>
            <a:spLocks noGrp="1"/>
          </p:cNvSpPr>
          <p:nvPr>
            <p:ph type="title"/>
          </p:nvPr>
        </p:nvSpPr>
        <p:spPr>
          <a:xfrm>
            <a:off x="457200" y="0"/>
            <a:ext cx="8229600" cy="836712"/>
          </a:xfrm>
        </p:spPr>
        <p:txBody>
          <a:bodyPr/>
          <a:lstStyle/>
          <a:p>
            <a:r>
              <a:rPr lang="nl-NL" dirty="0"/>
              <a:t>Bronnen</a:t>
            </a:r>
          </a:p>
        </p:txBody>
      </p:sp>
      <p:sp>
        <p:nvSpPr>
          <p:cNvPr id="3" name="Tijdelijke aanduiding voor inhoud 2">
            <a:extLst>
              <a:ext uri="{FF2B5EF4-FFF2-40B4-BE49-F238E27FC236}">
                <a16:creationId xmlns:a16="http://schemas.microsoft.com/office/drawing/2014/main" id="{735302AB-73D8-FFB7-655F-1AA6EC5B6A53}"/>
              </a:ext>
            </a:extLst>
          </p:cNvPr>
          <p:cNvSpPr>
            <a:spLocks noGrp="1"/>
          </p:cNvSpPr>
          <p:nvPr>
            <p:ph idx="1"/>
          </p:nvPr>
        </p:nvSpPr>
        <p:spPr>
          <a:xfrm>
            <a:off x="457200" y="836712"/>
            <a:ext cx="8507288" cy="5289451"/>
          </a:xfrm>
        </p:spPr>
        <p:txBody>
          <a:bodyPr/>
          <a:lstStyle/>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b="0" i="0" u="none" strike="noStrike" baseline="0" dirty="0">
                <a:latin typeface="Arial" panose="020B0604020202020204" pitchFamily="34" charset="0"/>
                <a:cs typeface="Arial" panose="020B0604020202020204" pitchFamily="34" charset="0"/>
              </a:rPr>
              <a:t>Van den Berg, E., &amp; </a:t>
            </a:r>
            <a:r>
              <a:rPr lang="nl-NL" sz="1400" b="0" i="0" u="none" strike="noStrike" baseline="0" dirty="0" err="1">
                <a:latin typeface="Arial" panose="020B0604020202020204" pitchFamily="34" charset="0"/>
                <a:cs typeface="Arial" panose="020B0604020202020204" pitchFamily="34" charset="0"/>
              </a:rPr>
              <a:t>Buning</a:t>
            </a:r>
            <a:r>
              <a:rPr lang="nl-NL" sz="1400" b="0" i="0" u="none" strike="noStrike" baseline="0" dirty="0">
                <a:latin typeface="Arial" panose="020B0604020202020204" pitchFamily="34" charset="0"/>
                <a:cs typeface="Arial" panose="020B0604020202020204" pitchFamily="34" charset="0"/>
              </a:rPr>
              <a:t>, J. (1994). Practicum: leren ze er wat? NVOX, 19(6), 245–249.</a:t>
            </a:r>
            <a:endPar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Van Buuren, O. (2014). </a:t>
            </a:r>
            <a:r>
              <a:rPr kumimoji="0" lang="nl-NL" sz="1400" b="0" i="1"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Development of a </a:t>
            </a:r>
            <a:r>
              <a:rPr kumimoji="0" lang="nl-NL" sz="1400" b="0" i="1"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Modelling</a:t>
            </a:r>
            <a:r>
              <a:rPr kumimoji="0" lang="nl-NL" sz="1400" b="0" i="1"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Learning </a:t>
            </a:r>
            <a:r>
              <a:rPr kumimoji="0" lang="nl-NL" sz="1400" b="0" i="1"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Path</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(Proefschrift Universiteit van Amsterdam), Amsterdam.</a:t>
            </a: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Van Buuren, O., &amp; </a:t>
            </a:r>
            <a:r>
              <a:rPr lang="nl-NL"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Heck</a:t>
            </a:r>
            <a:r>
              <a:rPr lang="nl-NL"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(2019). </a:t>
            </a:r>
            <a:r>
              <a:rPr lang="en-GB"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Computer modelling in physics education – dealing with complexity. </a:t>
            </a:r>
            <a:r>
              <a:rPr lang="en-GB" sz="1400" dirty="0">
                <a:effectLst/>
                <a:latin typeface="Arial" panose="020B0604020202020204" pitchFamily="34" charset="0"/>
                <a:ea typeface="Times New Roman" panose="02020603050405020304" pitchFamily="18" charset="0"/>
                <a:cs typeface="Arial" panose="020B0604020202020204" pitchFamily="34" charset="0"/>
              </a:rPr>
              <a:t>In </a:t>
            </a:r>
            <a:r>
              <a:rPr lang="en-US" sz="1400" dirty="0">
                <a:effectLst/>
                <a:latin typeface="Arial" panose="020B0604020202020204" pitchFamily="34" charset="0"/>
                <a:ea typeface="Times New Roman" panose="02020603050405020304" pitchFamily="18" charset="0"/>
                <a:cs typeface="Arial" panose="020B0604020202020204" pitchFamily="34" charset="0"/>
              </a:rPr>
              <a:t>McLoughlin, E. </a:t>
            </a:r>
            <a:r>
              <a:rPr lang="en-GB" sz="1400" dirty="0">
                <a:effectLst/>
                <a:latin typeface="Arial" panose="020B0604020202020204" pitchFamily="34" charset="0"/>
                <a:ea typeface="Times New Roman" panose="02020603050405020304" pitchFamily="18" charset="0"/>
                <a:cs typeface="Arial" panose="020B0604020202020204" pitchFamily="34" charset="0"/>
              </a:rPr>
              <a:t>&amp; van Kampen, P. (Eds.), </a:t>
            </a:r>
            <a:r>
              <a:rPr lang="en-US" sz="1400" i="1" dirty="0">
                <a:effectLst/>
                <a:latin typeface="Arial" panose="020B0604020202020204" pitchFamily="34" charset="0"/>
                <a:ea typeface="Times New Roman" panose="02020603050405020304" pitchFamily="18" charset="0"/>
                <a:cs typeface="Arial" panose="020B0604020202020204" pitchFamily="34" charset="0"/>
              </a:rPr>
              <a:t>Concepts, Strategies and Models to Enhance Physics Teaching and Learning</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dirty="0">
                <a:effectLst/>
                <a:latin typeface="Arial" panose="020B0604020202020204" pitchFamily="34" charset="0"/>
                <a:ea typeface="Times New Roman" panose="02020603050405020304" pitchFamily="18" charset="0"/>
                <a:cs typeface="Arial" panose="020B0604020202020204" pitchFamily="34" charset="0"/>
              </a:rPr>
              <a:t>Springer, Cham </a:t>
            </a: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en-GB" sz="1400" dirty="0" err="1">
                <a:effectLst/>
                <a:latin typeface="Arial" panose="020B0604020202020204" pitchFamily="34" charset="0"/>
                <a:ea typeface="Times New Roman" panose="02020603050405020304" pitchFamily="18" charset="0"/>
                <a:cs typeface="Arial" panose="020B0604020202020204" pitchFamily="34" charset="0"/>
              </a:rPr>
              <a:t>Dubbelaar</a:t>
            </a:r>
            <a:r>
              <a:rPr lang="en-GB" sz="1400" dirty="0">
                <a:effectLst/>
                <a:latin typeface="Arial" panose="020B0604020202020204" pitchFamily="34" charset="0"/>
                <a:ea typeface="Times New Roman" panose="02020603050405020304" pitchFamily="18" charset="0"/>
                <a:cs typeface="Arial" panose="020B0604020202020204" pitchFamily="34" charset="0"/>
              </a:rPr>
              <a:t>, N., &amp; </a:t>
            </a:r>
            <a:r>
              <a:rPr lang="en-GB" sz="1400" dirty="0" err="1">
                <a:effectLst/>
                <a:latin typeface="Arial" panose="020B0604020202020204" pitchFamily="34" charset="0"/>
                <a:ea typeface="Times New Roman" panose="02020603050405020304" pitchFamily="18" charset="0"/>
                <a:cs typeface="Arial" panose="020B0604020202020204" pitchFamily="34" charset="0"/>
              </a:rPr>
              <a:t>Brantjes</a:t>
            </a:r>
            <a:r>
              <a:rPr lang="en-GB" sz="1400" dirty="0">
                <a:effectLst/>
                <a:latin typeface="Arial" panose="020B0604020202020204" pitchFamily="34" charset="0"/>
                <a:ea typeface="Times New Roman" panose="02020603050405020304" pitchFamily="18" charset="0"/>
                <a:cs typeface="Arial" panose="020B0604020202020204" pitchFamily="34" charset="0"/>
              </a:rPr>
              <a:t>, R. (2003). De </a:t>
            </a:r>
            <a:r>
              <a:rPr lang="en-GB" sz="1400" dirty="0" err="1">
                <a:effectLst/>
                <a:latin typeface="Arial" panose="020B0604020202020204" pitchFamily="34" charset="0"/>
                <a:ea typeface="Times New Roman" panose="02020603050405020304" pitchFamily="18" charset="0"/>
                <a:cs typeface="Arial" panose="020B0604020202020204" pitchFamily="34" charset="0"/>
              </a:rPr>
              <a:t>valversnelling</a:t>
            </a:r>
            <a:r>
              <a:rPr lang="en-GB"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dirty="0" err="1">
                <a:effectLst/>
                <a:latin typeface="Arial" panose="020B0604020202020204" pitchFamily="34" charset="0"/>
                <a:ea typeface="Times New Roman" panose="02020603050405020304" pitchFamily="18" charset="0"/>
                <a:cs typeface="Arial" panose="020B0604020202020204" pitchFamily="34" charset="0"/>
              </a:rPr>
              <a:t>bij</a:t>
            </a:r>
            <a:r>
              <a:rPr lang="en-GB" sz="1400" dirty="0">
                <a:effectLst/>
                <a:latin typeface="Arial" panose="020B0604020202020204" pitchFamily="34" charset="0"/>
                <a:ea typeface="Times New Roman" panose="02020603050405020304" pitchFamily="18" charset="0"/>
                <a:cs typeface="Arial" panose="020B0604020202020204" pitchFamily="34" charset="0"/>
              </a:rPr>
              <a:t> bungee-jumping [Acceleration of gravity in bungee jumping]. </a:t>
            </a:r>
            <a:r>
              <a:rPr lang="en-GB" sz="1400" dirty="0" err="1">
                <a:effectLst/>
                <a:latin typeface="Arial" panose="020B0604020202020204" pitchFamily="34" charset="0"/>
                <a:ea typeface="Times New Roman" panose="02020603050405020304" pitchFamily="18" charset="0"/>
                <a:cs typeface="Arial" panose="020B0604020202020204" pitchFamily="34" charset="0"/>
              </a:rPr>
              <a:t>Nederlands</a:t>
            </a:r>
            <a:r>
              <a:rPr lang="en-GB"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dirty="0" err="1">
                <a:effectLst/>
                <a:latin typeface="Arial" panose="020B0604020202020204" pitchFamily="34" charset="0"/>
                <a:ea typeface="Times New Roman" panose="02020603050405020304" pitchFamily="18" charset="0"/>
                <a:cs typeface="Arial" panose="020B0604020202020204" pitchFamily="34" charset="0"/>
              </a:rPr>
              <a:t>Tijdschrift</a:t>
            </a:r>
            <a:r>
              <a:rPr lang="en-GB"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dirty="0" err="1">
                <a:effectLst/>
                <a:latin typeface="Arial" panose="020B0604020202020204" pitchFamily="34" charset="0"/>
                <a:ea typeface="Times New Roman" panose="02020603050405020304" pitchFamily="18" charset="0"/>
                <a:cs typeface="Arial" panose="020B0604020202020204" pitchFamily="34" charset="0"/>
              </a:rPr>
              <a:t>voor</a:t>
            </a:r>
            <a:r>
              <a:rPr lang="en-GB"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dirty="0" err="1">
                <a:effectLst/>
                <a:latin typeface="Arial" panose="020B0604020202020204" pitchFamily="34" charset="0"/>
                <a:ea typeface="Times New Roman" panose="02020603050405020304" pitchFamily="18" charset="0"/>
                <a:cs typeface="Arial" panose="020B0604020202020204" pitchFamily="34" charset="0"/>
              </a:rPr>
              <a:t>Natuurkunde</a:t>
            </a:r>
            <a:r>
              <a:rPr lang="en-GB" sz="1400" dirty="0">
                <a:effectLst/>
                <a:latin typeface="Arial" panose="020B0604020202020204" pitchFamily="34" charset="0"/>
                <a:ea typeface="Times New Roman" panose="02020603050405020304" pitchFamily="18" charset="0"/>
                <a:cs typeface="Arial" panose="020B0604020202020204" pitchFamily="34" charset="0"/>
              </a:rPr>
              <a:t>, 69 (10), 316–318.</a:t>
            </a: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b="0" i="0" u="none" strike="noStrike" baseline="0" dirty="0" err="1">
                <a:latin typeface="Arial" panose="020B0604020202020204" pitchFamily="34" charset="0"/>
                <a:cs typeface="Arial" panose="020B0604020202020204" pitchFamily="34" charset="0"/>
              </a:rPr>
              <a:t>Forrester</a:t>
            </a:r>
            <a:r>
              <a:rPr lang="nl-NL" sz="1400" b="0" i="0" u="none" strike="noStrike" baseline="0" dirty="0">
                <a:latin typeface="Arial" panose="020B0604020202020204" pitchFamily="34" charset="0"/>
                <a:cs typeface="Arial" panose="020B0604020202020204" pitchFamily="34" charset="0"/>
              </a:rPr>
              <a:t>, J. W. (1961). Industrial Dynamics. Cambridge, MA.: </a:t>
            </a:r>
            <a:r>
              <a:rPr lang="nl-NL" sz="1400" b="0" i="0" u="none" strike="noStrike" baseline="0" dirty="0" err="1">
                <a:latin typeface="Arial" panose="020B0604020202020204" pitchFamily="34" charset="0"/>
                <a:cs typeface="Arial" panose="020B0604020202020204" pitchFamily="34" charset="0"/>
              </a:rPr>
              <a:t>Mit</a:t>
            </a:r>
            <a:r>
              <a:rPr lang="nl-NL" sz="1400" b="0" i="0" u="none" strike="noStrike" baseline="0" dirty="0">
                <a:latin typeface="Arial" panose="020B0604020202020204" pitchFamily="34" charset="0"/>
                <a:cs typeface="Arial" panose="020B0604020202020204" pitchFamily="34" charset="0"/>
              </a:rPr>
              <a:t> Press.</a:t>
            </a: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b="0" i="0" u="none" strike="noStrike" baseline="0" dirty="0">
                <a:latin typeface="Arial" panose="020B0604020202020204" pitchFamily="34" charset="0"/>
                <a:cs typeface="Arial" panose="020B0604020202020204" pitchFamily="34" charset="0"/>
              </a:rPr>
              <a:t>Kortland, K. &amp; Ormel, B. (2005). Klimaatmodellen. Utrecht: CD</a:t>
            </a:r>
            <a:r>
              <a:rPr lang="el-GR" sz="1400" b="0" i="0" u="none" strike="noStrike" baseline="0" dirty="0">
                <a:latin typeface="Arial" panose="020B0604020202020204" pitchFamily="34" charset="0"/>
                <a:cs typeface="Arial" panose="020B0604020202020204" pitchFamily="34" charset="0"/>
              </a:rPr>
              <a:t>β. </a:t>
            </a:r>
            <a:endParaRPr lang="nl-NL" sz="1400" b="0" i="0" u="none" strike="noStrike" baseline="0" dirty="0">
              <a:latin typeface="Arial" panose="020B0604020202020204" pitchFamily="34" charset="0"/>
              <a:cs typeface="Arial" panose="020B0604020202020204" pitchFamily="34" charset="0"/>
            </a:endParaRPr>
          </a:p>
          <a:p>
            <a:pPr marL="360363" indent="-360363">
              <a:spcBef>
                <a:spcPct val="30000"/>
              </a:spcBef>
              <a:buNone/>
              <a:defRPr/>
            </a:pPr>
            <a:r>
              <a:rPr lang="en-GB" sz="1400" dirty="0">
                <a:effectLst/>
                <a:latin typeface="Arial" panose="020B0604020202020204" pitchFamily="34" charset="0"/>
                <a:ea typeface="Times New Roman" panose="02020603050405020304" pitchFamily="18" charset="0"/>
                <a:cs typeface="Arial" panose="020B0604020202020204" pitchFamily="34" charset="0"/>
              </a:rPr>
              <a:t>Heck, A. (2012). Perspectives on an integrated computer learning environment (Doctoral thesis, University of Amsterdam). Can </a:t>
            </a:r>
            <a:r>
              <a:rPr lang="en-GB" sz="1400" dirty="0" err="1">
                <a:effectLst/>
                <a:latin typeface="Arial" panose="020B0604020202020204" pitchFamily="34" charset="0"/>
                <a:ea typeface="Times New Roman" panose="02020603050405020304" pitchFamily="18" charset="0"/>
                <a:cs typeface="Arial" panose="020B0604020202020204" pitchFamily="34" charset="0"/>
              </a:rPr>
              <a:t>Uitgeverij</a:t>
            </a:r>
            <a:r>
              <a:rPr lang="en-GB" sz="1400" dirty="0">
                <a:effectLst/>
                <a:latin typeface="Arial" panose="020B0604020202020204" pitchFamily="34" charset="0"/>
                <a:ea typeface="Times New Roman" panose="02020603050405020304" pitchFamily="18" charset="0"/>
                <a:cs typeface="Arial" panose="020B0604020202020204" pitchFamily="34" charset="0"/>
              </a:rPr>
              <a:t>, Amsterdam.</a:t>
            </a:r>
          </a:p>
          <a:p>
            <a:pPr marL="360363" indent="-360363">
              <a:spcBef>
                <a:spcPct val="30000"/>
              </a:spcBef>
              <a:buNone/>
              <a:defRPr/>
            </a:pPr>
            <a:r>
              <a:rPr lang="nl-NL" sz="1400" dirty="0" err="1">
                <a:effectLst/>
                <a:latin typeface="Arial" panose="020B0604020202020204" pitchFamily="34" charset="0"/>
                <a:ea typeface="Times New Roman" panose="02020603050405020304" pitchFamily="18" charset="0"/>
                <a:cs typeface="Arial" panose="020B0604020202020204" pitchFamily="34" charset="0"/>
              </a:rPr>
              <a:t>Heck</a:t>
            </a:r>
            <a:r>
              <a:rPr lang="nl-NL" sz="1400" dirty="0">
                <a:effectLst/>
                <a:latin typeface="Arial" panose="020B0604020202020204" pitchFamily="34" charset="0"/>
                <a:ea typeface="Times New Roman" panose="02020603050405020304" pitchFamily="18" charset="0"/>
                <a:cs typeface="Arial" panose="020B0604020202020204" pitchFamily="34" charset="0"/>
              </a:rPr>
              <a:t>, A. J. P., &amp; van Buuren, O. P. M. (2017). </a:t>
            </a:r>
            <a:r>
              <a:rPr lang="en-GB" sz="1400" dirty="0">
                <a:effectLst/>
                <a:latin typeface="Arial" panose="020B0604020202020204" pitchFamily="34" charset="0"/>
                <a:ea typeface="Times New Roman" panose="02020603050405020304" pitchFamily="18" charset="0"/>
                <a:cs typeface="Arial" panose="020B0604020202020204" pitchFamily="34" charset="0"/>
              </a:rPr>
              <a:t>Ramp it up and down. </a:t>
            </a:r>
            <a:r>
              <a:rPr lang="en-GB" sz="1400" i="1" dirty="0">
                <a:effectLst/>
                <a:latin typeface="Arial" panose="020B0604020202020204" pitchFamily="34" charset="0"/>
                <a:ea typeface="Times New Roman" panose="02020603050405020304" pitchFamily="18" charset="0"/>
                <a:cs typeface="Arial" panose="020B0604020202020204" pitchFamily="34" charset="0"/>
              </a:rPr>
              <a:t>Physics Education</a:t>
            </a:r>
            <a:r>
              <a:rPr lang="en-GB" sz="1400" dirty="0">
                <a:effectLst/>
                <a:latin typeface="Arial" panose="020B0604020202020204" pitchFamily="34" charset="0"/>
                <a:ea typeface="Times New Roman" panose="02020603050405020304" pitchFamily="18" charset="0"/>
                <a:cs typeface="Arial" panose="020B0604020202020204" pitchFamily="34" charset="0"/>
              </a:rPr>
              <a:t>, </a:t>
            </a:r>
            <a:r>
              <a:rPr lang="en-GB" sz="1400" i="1" dirty="0">
                <a:effectLst/>
                <a:latin typeface="Arial" panose="020B0604020202020204" pitchFamily="34" charset="0"/>
                <a:ea typeface="Times New Roman" panose="02020603050405020304" pitchFamily="18" charset="0"/>
                <a:cs typeface="Arial" panose="020B0604020202020204" pitchFamily="34" charset="0"/>
              </a:rPr>
              <a:t>52</a:t>
            </a:r>
            <a:r>
              <a:rPr lang="en-GB" sz="1400" dirty="0">
                <a:effectLst/>
                <a:latin typeface="Arial" panose="020B0604020202020204" pitchFamily="34" charset="0"/>
                <a:ea typeface="Times New Roman" panose="02020603050405020304" pitchFamily="18" charset="0"/>
                <a:cs typeface="Arial" panose="020B0604020202020204" pitchFamily="34" charset="0"/>
              </a:rPr>
              <a:t>(1).</a:t>
            </a:r>
            <a:endParaRPr lang="nl-NL" sz="1400" b="0" i="0" u="none" strike="noStrike" baseline="0" dirty="0">
              <a:latin typeface="Arial" panose="020B0604020202020204" pitchFamily="34" charset="0"/>
              <a:cs typeface="Arial" panose="020B0604020202020204" pitchFamily="34" charset="0"/>
            </a:endParaRP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b="0" i="0" u="none" strike="noStrike" baseline="0">
                <a:latin typeface="Arial" panose="020B0604020202020204" pitchFamily="34" charset="0"/>
                <a:cs typeface="Arial" panose="020B0604020202020204" pitchFamily="34" charset="0"/>
              </a:rPr>
              <a:t>Savelsbergh</a:t>
            </a:r>
            <a:r>
              <a:rPr lang="nl-NL" sz="1400" b="0" i="0" u="none" strike="noStrike" baseline="0" dirty="0">
                <a:latin typeface="Arial" panose="020B0604020202020204" pitchFamily="34" charset="0"/>
                <a:cs typeface="Arial" panose="020B0604020202020204" pitchFamily="34" charset="0"/>
              </a:rPr>
              <a:t>, E. (Ed.), (2008). Modelleren en computermodellen in de β-vakken: Advies aan de gezamenlijke β-vernieuwingscommissies. Utrecht: FISME.</a:t>
            </a:r>
            <a:endParaRPr lang="de-DE" sz="1400" b="0" i="0" u="none" strike="noStrike" baseline="0" dirty="0">
              <a:latin typeface="Arial" panose="020B0604020202020204" pitchFamily="34" charset="0"/>
              <a:cs typeface="Arial" panose="020B0604020202020204" pitchFamily="34" charset="0"/>
            </a:endParaRP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de-DE" sz="1400" b="0" i="0" u="none" strike="noStrike" baseline="0" dirty="0" err="1">
                <a:latin typeface="Arial" panose="020B0604020202020204" pitchFamily="34" charset="0"/>
                <a:cs typeface="Arial" panose="020B0604020202020204" pitchFamily="34" charset="0"/>
              </a:rPr>
              <a:t>Schecker</a:t>
            </a:r>
            <a:r>
              <a:rPr lang="de-DE" sz="1400" b="0" i="0" u="none" strike="noStrike" baseline="0" dirty="0">
                <a:latin typeface="Arial" panose="020B0604020202020204" pitchFamily="34" charset="0"/>
                <a:cs typeface="Arial" panose="020B0604020202020204" pitchFamily="34" charset="0"/>
              </a:rPr>
              <a:t>, H. (1998). Physik - Modellieren. Stuttgart: Ernst Klett Verlag.</a:t>
            </a:r>
            <a:endParaRPr lang="de-DE" sz="1400" dirty="0">
              <a:latin typeface="Arial" panose="020B0604020202020204" pitchFamily="34" charset="0"/>
              <a:cs typeface="Arial" panose="020B0604020202020204" pitchFamily="34" charset="0"/>
            </a:endParaRP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Sweller</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J., Van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Merriënboer</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J., Paas, F.: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Cognitive</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architecture</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and</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instructional</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design.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Educ</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Psychol</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360363" marR="0" lvl="0" indent="-360363" algn="l" defTabSz="914400" rtl="0" eaLnBrk="0" fontAlgn="base" latinLnBrk="0" hangingPunct="0">
              <a:lnSpc>
                <a:spcPct val="100000"/>
              </a:lnSpc>
              <a:spcBef>
                <a:spcPct val="30000"/>
              </a:spcBef>
              <a:spcAft>
                <a:spcPct val="0"/>
              </a:spcAft>
              <a:buClrTx/>
              <a:buSzTx/>
              <a:buFontTx/>
              <a:buNone/>
              <a:tabLst/>
              <a:defRPr/>
            </a:pPr>
            <a:r>
              <a:rPr lang="nl-NL" sz="1400" kern="1200" dirty="0">
                <a:solidFill>
                  <a:srgbClr val="000000"/>
                </a:solidFill>
                <a:latin typeface="Arial" panose="020B0604020202020204" pitchFamily="34" charset="0"/>
                <a:cs typeface="Arial" panose="020B0604020202020204" pitchFamily="34" charset="0"/>
              </a:rPr>
              <a:t>	</a:t>
            </a:r>
            <a:r>
              <a:rPr kumimoji="0" lang="nl-NL" sz="14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Rev</a:t>
            </a:r>
            <a:r>
              <a:rPr kumimoji="0" lang="nl-NL" sz="1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10(3), 251–296 (1998).</a:t>
            </a:r>
          </a:p>
          <a:p>
            <a:pPr marL="0" indent="0">
              <a:buNone/>
            </a:pPr>
            <a:endParaRPr lang="nl-NL" dirty="0"/>
          </a:p>
        </p:txBody>
      </p:sp>
    </p:spTree>
    <p:extLst>
      <p:ext uri="{BB962C8B-B14F-4D97-AF65-F5344CB8AC3E}">
        <p14:creationId xmlns:p14="http://schemas.microsoft.com/office/powerpoint/2010/main" val="2019568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Veeleisende activiteit</a:t>
            </a:r>
          </a:p>
        </p:txBody>
      </p:sp>
      <p:sp>
        <p:nvSpPr>
          <p:cNvPr id="3" name="Tijdelijke aanduiding voor inhoud 2"/>
          <p:cNvSpPr>
            <a:spLocks noGrp="1"/>
          </p:cNvSpPr>
          <p:nvPr>
            <p:ph idx="1"/>
          </p:nvPr>
        </p:nvSpPr>
        <p:spPr>
          <a:xfrm>
            <a:off x="457200" y="1600200"/>
            <a:ext cx="6840760" cy="4781128"/>
          </a:xfrm>
        </p:spPr>
        <p:txBody>
          <a:bodyPr/>
          <a:lstStyle/>
          <a:p>
            <a:pPr marL="0" indent="0" eaLnBrk="1" hangingPunct="1">
              <a:lnSpc>
                <a:spcPct val="90000"/>
              </a:lnSpc>
              <a:buNone/>
            </a:pPr>
            <a:r>
              <a:rPr lang="nl-NL" dirty="0"/>
              <a:t>Een enkel lesje?</a:t>
            </a:r>
          </a:p>
          <a:p>
            <a:pPr marL="0" indent="0" eaLnBrk="1" hangingPunct="1">
              <a:lnSpc>
                <a:spcPct val="90000"/>
              </a:lnSpc>
              <a:buNone/>
            </a:pPr>
            <a:endParaRPr lang="nl-NL" sz="1600" dirty="0"/>
          </a:p>
          <a:p>
            <a:pPr eaLnBrk="1" hangingPunct="1">
              <a:lnSpc>
                <a:spcPct val="90000"/>
              </a:lnSpc>
              <a:buFontTx/>
              <a:buChar char="-"/>
            </a:pPr>
            <a:r>
              <a:rPr lang="nl-NL" dirty="0"/>
              <a:t>“Zoveel typefouten, uiteindelijk heb ik het maar stap voor stap voor gedaan.”</a:t>
            </a:r>
          </a:p>
          <a:p>
            <a:pPr eaLnBrk="1" hangingPunct="1">
              <a:lnSpc>
                <a:spcPct val="90000"/>
              </a:lnSpc>
              <a:buFontTx/>
              <a:buChar char="-"/>
            </a:pPr>
            <a:endParaRPr lang="nl-NL" sz="1600" dirty="0"/>
          </a:p>
          <a:p>
            <a:pPr eaLnBrk="1" hangingPunct="1">
              <a:lnSpc>
                <a:spcPct val="90000"/>
              </a:lnSpc>
              <a:buFontTx/>
              <a:buChar char="-"/>
            </a:pPr>
            <a:r>
              <a:rPr lang="nl-NL" dirty="0"/>
              <a:t>“Ik liet ze in groepen van 5 werken; in elke groep kon er één al coderen, die deed alles…”</a:t>
            </a:r>
          </a:p>
          <a:p>
            <a:pPr marL="0" indent="0" eaLnBrk="1" hangingPunct="1">
              <a:lnSpc>
                <a:spcPct val="90000"/>
              </a:lnSpc>
              <a:buNone/>
            </a:pPr>
            <a:endParaRPr lang="nl-NL" dirty="0"/>
          </a:p>
          <a:p>
            <a:pPr lvl="1" eaLnBrk="1" hangingPunct="1">
              <a:lnSpc>
                <a:spcPct val="90000"/>
              </a:lnSpc>
            </a:pPr>
            <a:endParaRPr lang="nl-NL" dirty="0"/>
          </a:p>
          <a:p>
            <a:endParaRPr lang="nl-NL" dirty="0"/>
          </a:p>
        </p:txBody>
      </p:sp>
      <p:pic>
        <p:nvPicPr>
          <p:cNvPr id="6" name="Afbeelding 5">
            <a:extLst>
              <a:ext uri="{FF2B5EF4-FFF2-40B4-BE49-F238E27FC236}">
                <a16:creationId xmlns:a16="http://schemas.microsoft.com/office/drawing/2014/main" id="{53D69B3C-193E-494E-856A-7764A81EDA78}"/>
              </a:ext>
            </a:extLst>
          </p:cNvPr>
          <p:cNvPicPr>
            <a:picLocks noChangeAspect="1"/>
          </p:cNvPicPr>
          <p:nvPr/>
        </p:nvPicPr>
        <p:blipFill>
          <a:blip r:embed="rId3"/>
          <a:stretch>
            <a:fillRect/>
          </a:stretch>
        </p:blipFill>
        <p:spPr>
          <a:xfrm>
            <a:off x="7405464" y="5133310"/>
            <a:ext cx="1738536" cy="1738536"/>
          </a:xfrm>
          <a:prstGeom prst="rect">
            <a:avLst/>
          </a:prstGeom>
        </p:spPr>
      </p:pic>
    </p:spTree>
    <p:extLst>
      <p:ext uri="{BB962C8B-B14F-4D97-AF65-F5344CB8AC3E}">
        <p14:creationId xmlns:p14="http://schemas.microsoft.com/office/powerpoint/2010/main" val="84218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78E532-8761-4C48-9112-F35C90CBF6BC}"/>
              </a:ext>
            </a:extLst>
          </p:cNvPr>
          <p:cNvSpPr>
            <a:spLocks noGrp="1"/>
          </p:cNvSpPr>
          <p:nvPr>
            <p:ph type="title"/>
          </p:nvPr>
        </p:nvSpPr>
        <p:spPr>
          <a:xfrm>
            <a:off x="179512" y="116632"/>
            <a:ext cx="8496944" cy="1282154"/>
          </a:xfrm>
        </p:spPr>
        <p:txBody>
          <a:bodyPr>
            <a:normAutofit/>
          </a:bodyPr>
          <a:lstStyle/>
          <a:p>
            <a:r>
              <a:rPr lang="nl-NL" dirty="0"/>
              <a:t>Waarom dan?</a:t>
            </a:r>
          </a:p>
        </p:txBody>
      </p:sp>
      <p:sp>
        <p:nvSpPr>
          <p:cNvPr id="3" name="Tijdelijke aanduiding voor inhoud 2">
            <a:extLst>
              <a:ext uri="{FF2B5EF4-FFF2-40B4-BE49-F238E27FC236}">
                <a16:creationId xmlns:a16="http://schemas.microsoft.com/office/drawing/2014/main" id="{41084B1B-CA4E-4E9D-BD6D-C66086D8D8A6}"/>
              </a:ext>
            </a:extLst>
          </p:cNvPr>
          <p:cNvSpPr>
            <a:spLocks noGrp="1"/>
          </p:cNvSpPr>
          <p:nvPr>
            <p:ph idx="1"/>
          </p:nvPr>
        </p:nvSpPr>
        <p:spPr>
          <a:xfrm>
            <a:off x="179512" y="1398786"/>
            <a:ext cx="8712968" cy="5198566"/>
          </a:xfrm>
        </p:spPr>
        <p:txBody>
          <a:bodyPr>
            <a:normAutofit/>
          </a:bodyPr>
          <a:lstStyle/>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Eindexamen …</a:t>
            </a: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Invloed op samenleving</a:t>
            </a:r>
          </a:p>
          <a:p>
            <a:pPr marL="457200" lvl="1" indent="-457200" defTabSz="265113">
              <a:lnSpc>
                <a:spcPct val="110000"/>
              </a:lnSpc>
              <a:buFont typeface="Wingdings" panose="05000000000000000000" pitchFamily="2" charset="2"/>
              <a:buChar char="à"/>
            </a:pPr>
            <a:r>
              <a:rPr lang="nl-NL" sz="2400" dirty="0" err="1">
                <a:sym typeface="Wingdings" panose="05000000000000000000" pitchFamily="2" charset="2"/>
              </a:rPr>
              <a:t>Scientific</a:t>
            </a:r>
            <a:r>
              <a:rPr lang="nl-NL" sz="2400" dirty="0">
                <a:sym typeface="Wingdings" panose="05000000000000000000" pitchFamily="2" charset="2"/>
              </a:rPr>
              <a:t> </a:t>
            </a:r>
            <a:r>
              <a:rPr lang="nl-NL" sz="2400" dirty="0" err="1">
                <a:sym typeface="Wingdings" panose="05000000000000000000" pitchFamily="2" charset="2"/>
              </a:rPr>
              <a:t>literacy</a:t>
            </a:r>
            <a:endParaRPr lang="nl-NL" sz="2400" dirty="0">
              <a:sym typeface="Wingdings" panose="05000000000000000000" pitchFamily="2" charset="2"/>
            </a:endParaRP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Nuttige vaardigheid</a:t>
            </a: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Experimenten en modelleren </a:t>
            </a:r>
            <a:r>
              <a:rPr lang="nl-NL" sz="2400" dirty="0"/>
              <a:t>≈ kern van natuurkunde</a:t>
            </a:r>
            <a:endParaRPr lang="nl-NL" sz="2400" dirty="0">
              <a:sym typeface="Wingdings" panose="05000000000000000000" pitchFamily="2" charset="2"/>
            </a:endParaRP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Veel normale natuurkunde en vaardigheden</a:t>
            </a: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Meer realistische natuurkunde</a:t>
            </a:r>
          </a:p>
          <a:p>
            <a:pPr marL="457200" lvl="1" indent="-457200" defTabSz="265113">
              <a:lnSpc>
                <a:spcPct val="110000"/>
              </a:lnSpc>
              <a:buFont typeface="Wingdings" panose="05000000000000000000" pitchFamily="2" charset="2"/>
              <a:buChar char="à"/>
            </a:pPr>
            <a:r>
              <a:rPr lang="nl-NL" sz="2400" dirty="0">
                <a:sym typeface="Wingdings" panose="05000000000000000000" pitchFamily="2" charset="2"/>
              </a:rPr>
              <a:t>Omgaan met meer complexe natuurkunde</a:t>
            </a:r>
          </a:p>
          <a:p>
            <a:pPr marL="342900" lvl="1" indent="-342900" defTabSz="265113">
              <a:lnSpc>
                <a:spcPct val="110000"/>
              </a:lnSpc>
              <a:buFont typeface="Wingdings" panose="05000000000000000000" pitchFamily="2" charset="2"/>
              <a:buChar char="à"/>
            </a:pPr>
            <a:r>
              <a:rPr lang="nl-NL" sz="2400" dirty="0">
                <a:sym typeface="Wingdings" panose="05000000000000000000" pitchFamily="2" charset="2"/>
              </a:rPr>
              <a:t> Begripswinst (?)</a:t>
            </a:r>
          </a:p>
          <a:p>
            <a:pPr marL="0" lvl="1" indent="0" defTabSz="265113">
              <a:lnSpc>
                <a:spcPct val="110000"/>
              </a:lnSpc>
              <a:buNone/>
            </a:pPr>
            <a:endParaRPr lang="nl-NL" dirty="0">
              <a:sym typeface="Wingdings" panose="05000000000000000000" pitchFamily="2" charset="2"/>
            </a:endParaRPr>
          </a:p>
          <a:p>
            <a:pPr marL="0" indent="0">
              <a:buNone/>
            </a:pPr>
            <a:endParaRPr lang="nl-NL" dirty="0"/>
          </a:p>
          <a:p>
            <a:pPr marL="0" indent="0">
              <a:buNone/>
            </a:pPr>
            <a:endParaRPr lang="nl-NL" dirty="0"/>
          </a:p>
        </p:txBody>
      </p:sp>
    </p:spTree>
    <p:extLst>
      <p:ext uri="{BB962C8B-B14F-4D97-AF65-F5344CB8AC3E}">
        <p14:creationId xmlns:p14="http://schemas.microsoft.com/office/powerpoint/2010/main" val="34481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95D251-265E-4160-9DB2-282F735CCDAB}"/>
              </a:ext>
            </a:extLst>
          </p:cNvPr>
          <p:cNvSpPr>
            <a:spLocks noGrp="1"/>
          </p:cNvSpPr>
          <p:nvPr>
            <p:ph type="title"/>
          </p:nvPr>
        </p:nvSpPr>
        <p:spPr>
          <a:xfrm>
            <a:off x="457200" y="0"/>
            <a:ext cx="8229600" cy="692696"/>
          </a:xfrm>
        </p:spPr>
        <p:txBody>
          <a:bodyPr/>
          <a:lstStyle/>
          <a:p>
            <a:r>
              <a:rPr lang="nl-NL" dirty="0"/>
              <a:t>Veeleisende activiteit</a:t>
            </a:r>
          </a:p>
        </p:txBody>
      </p:sp>
      <p:sp>
        <p:nvSpPr>
          <p:cNvPr id="3" name="Tijdelijke aanduiding voor inhoud 2">
            <a:extLst>
              <a:ext uri="{FF2B5EF4-FFF2-40B4-BE49-F238E27FC236}">
                <a16:creationId xmlns:a16="http://schemas.microsoft.com/office/drawing/2014/main" id="{4CDFC910-7FC7-4FED-BD2B-7EDF345CF622}"/>
              </a:ext>
            </a:extLst>
          </p:cNvPr>
          <p:cNvSpPr>
            <a:spLocks noGrp="1"/>
          </p:cNvSpPr>
          <p:nvPr>
            <p:ph idx="1"/>
          </p:nvPr>
        </p:nvSpPr>
        <p:spPr>
          <a:xfrm>
            <a:off x="457200" y="908720"/>
            <a:ext cx="5266928" cy="5674642"/>
          </a:xfrm>
        </p:spPr>
        <p:txBody>
          <a:bodyPr/>
          <a:lstStyle/>
          <a:p>
            <a:r>
              <a:rPr lang="nl-NL" dirty="0"/>
              <a:t>Leuk voor leerlingen?</a:t>
            </a:r>
          </a:p>
          <a:p>
            <a:pPr marL="0" indent="0">
              <a:buNone/>
            </a:pPr>
            <a:endParaRPr lang="nl-NL" sz="800" dirty="0"/>
          </a:p>
          <a:p>
            <a:pPr marL="0" indent="0">
              <a:buNone/>
            </a:pPr>
            <a:r>
              <a:rPr lang="nl-NL" dirty="0"/>
              <a:t>In begin:</a:t>
            </a:r>
          </a:p>
          <a:p>
            <a:pPr>
              <a:buFontTx/>
              <a:buChar char="-"/>
            </a:pPr>
            <a:r>
              <a:rPr lang="nl-NL" dirty="0"/>
              <a:t>Ongewoon en best veel</a:t>
            </a:r>
          </a:p>
          <a:p>
            <a:pPr>
              <a:buFontTx/>
              <a:buChar char="-"/>
            </a:pPr>
            <a:r>
              <a:rPr lang="nl-NL" dirty="0"/>
              <a:t>ICT</a:t>
            </a:r>
          </a:p>
          <a:p>
            <a:pPr>
              <a:buFontTx/>
              <a:buChar char="-"/>
            </a:pPr>
            <a:r>
              <a:rPr lang="nl-NL" dirty="0"/>
              <a:t>Concurrentie…</a:t>
            </a:r>
          </a:p>
          <a:p>
            <a:pPr marL="0" indent="0">
              <a:buNone/>
            </a:pPr>
            <a:endParaRPr lang="nl-NL" sz="800" dirty="0"/>
          </a:p>
          <a:p>
            <a:pPr marL="0" indent="0">
              <a:buNone/>
            </a:pPr>
            <a:r>
              <a:rPr lang="nl-NL" dirty="0">
                <a:solidFill>
                  <a:schemeClr val="bg1">
                    <a:lumMod val="50000"/>
                  </a:schemeClr>
                </a:solidFill>
              </a:rPr>
              <a:t>Ommezwaai (klas 4):</a:t>
            </a:r>
          </a:p>
          <a:p>
            <a:pPr>
              <a:buFontTx/>
              <a:buChar char="-"/>
            </a:pPr>
            <a:r>
              <a:rPr lang="nl-NL" dirty="0">
                <a:solidFill>
                  <a:schemeClr val="bg1">
                    <a:lumMod val="50000"/>
                  </a:schemeClr>
                </a:solidFill>
              </a:rPr>
              <a:t>Examen (geen docenthobby)</a:t>
            </a:r>
          </a:p>
          <a:p>
            <a:pPr>
              <a:buFontTx/>
              <a:buChar char="-"/>
            </a:pPr>
            <a:r>
              <a:rPr lang="nl-NL" dirty="0">
                <a:solidFill>
                  <a:schemeClr val="bg1">
                    <a:lumMod val="50000"/>
                  </a:schemeClr>
                </a:solidFill>
              </a:rPr>
              <a:t>Gewoon</a:t>
            </a:r>
          </a:p>
          <a:p>
            <a:pPr>
              <a:buFontTx/>
              <a:buChar char="-"/>
            </a:pPr>
            <a:r>
              <a:rPr lang="nl-NL" dirty="0">
                <a:solidFill>
                  <a:schemeClr val="bg1">
                    <a:lumMod val="50000"/>
                  </a:schemeClr>
                </a:solidFill>
              </a:rPr>
              <a:t>Nuttig….?</a:t>
            </a:r>
          </a:p>
          <a:p>
            <a:pPr>
              <a:buFontTx/>
              <a:buChar char="-"/>
            </a:pPr>
            <a:endParaRPr lang="nl-NL" dirty="0"/>
          </a:p>
        </p:txBody>
      </p:sp>
      <p:pic>
        <p:nvPicPr>
          <p:cNvPr id="4" name="Picture 3">
            <a:extLst>
              <a:ext uri="{FF2B5EF4-FFF2-40B4-BE49-F238E27FC236}">
                <a16:creationId xmlns:a16="http://schemas.microsoft.com/office/drawing/2014/main" id="{89E11A79-D1D2-49BD-A57E-3459725D15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797456"/>
            <a:ext cx="3492069" cy="3539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Afbeelding 5">
            <a:extLst>
              <a:ext uri="{FF2B5EF4-FFF2-40B4-BE49-F238E27FC236}">
                <a16:creationId xmlns:a16="http://schemas.microsoft.com/office/drawing/2014/main" id="{4B11A20C-9438-4C61-9A4B-E46C63C510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7984" y="4499992"/>
            <a:ext cx="4716016" cy="2358008"/>
          </a:xfrm>
          <a:prstGeom prst="rect">
            <a:avLst/>
          </a:prstGeom>
        </p:spPr>
      </p:pic>
    </p:spTree>
    <p:extLst>
      <p:ext uri="{BB962C8B-B14F-4D97-AF65-F5344CB8AC3E}">
        <p14:creationId xmlns:p14="http://schemas.microsoft.com/office/powerpoint/2010/main" val="210075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100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4D893E-31BC-4C54-9304-DB18C7CFA0BF}"/>
              </a:ext>
            </a:extLst>
          </p:cNvPr>
          <p:cNvSpPr>
            <a:spLocks noGrp="1"/>
          </p:cNvSpPr>
          <p:nvPr>
            <p:ph type="title"/>
          </p:nvPr>
        </p:nvSpPr>
        <p:spPr/>
        <p:txBody>
          <a:bodyPr/>
          <a:lstStyle/>
          <a:p>
            <a:r>
              <a:rPr lang="nl-NL" dirty="0"/>
              <a:t>Veeleisende activiteit</a:t>
            </a:r>
          </a:p>
        </p:txBody>
      </p:sp>
      <p:sp>
        <p:nvSpPr>
          <p:cNvPr id="3" name="Tijdelijke aanduiding voor inhoud 2">
            <a:extLst>
              <a:ext uri="{FF2B5EF4-FFF2-40B4-BE49-F238E27FC236}">
                <a16:creationId xmlns:a16="http://schemas.microsoft.com/office/drawing/2014/main" id="{0EC93A00-6B4E-46CE-AE19-D6CD0B982469}"/>
              </a:ext>
            </a:extLst>
          </p:cNvPr>
          <p:cNvSpPr>
            <a:spLocks noGrp="1"/>
          </p:cNvSpPr>
          <p:nvPr>
            <p:ph idx="1"/>
          </p:nvPr>
        </p:nvSpPr>
        <p:spPr>
          <a:xfrm>
            <a:off x="179512" y="1628800"/>
            <a:ext cx="8856984" cy="4525963"/>
          </a:xfrm>
        </p:spPr>
        <p:txBody>
          <a:bodyPr/>
          <a:lstStyle/>
          <a:p>
            <a:pPr eaLnBrk="1" hangingPunct="1">
              <a:lnSpc>
                <a:spcPct val="90000"/>
              </a:lnSpc>
            </a:pPr>
            <a:r>
              <a:rPr lang="nl-NL" dirty="0"/>
              <a:t>Tijd en een leertraject nodig</a:t>
            </a:r>
          </a:p>
          <a:p>
            <a:pPr eaLnBrk="1" hangingPunct="1">
              <a:lnSpc>
                <a:spcPct val="90000"/>
              </a:lnSpc>
            </a:pPr>
            <a:r>
              <a:rPr lang="nl-NL" b="1" dirty="0">
                <a:solidFill>
                  <a:srgbClr val="FF0000"/>
                </a:solidFill>
              </a:rPr>
              <a:t>Beperk cognitieve belasting</a:t>
            </a:r>
          </a:p>
          <a:p>
            <a:pPr eaLnBrk="1" hangingPunct="1">
              <a:lnSpc>
                <a:spcPct val="90000"/>
              </a:lnSpc>
            </a:pPr>
            <a:r>
              <a:rPr lang="nl-NL" dirty="0"/>
              <a:t>Veel gebruiken, anders loont het de moeite niet…</a:t>
            </a:r>
          </a:p>
          <a:p>
            <a:pPr eaLnBrk="1" hangingPunct="1">
              <a:lnSpc>
                <a:spcPct val="90000"/>
              </a:lnSpc>
            </a:pPr>
            <a:r>
              <a:rPr lang="nl-NL" dirty="0"/>
              <a:t>.. dus integreren in het curriculum</a:t>
            </a:r>
          </a:p>
          <a:p>
            <a:pPr eaLnBrk="1" hangingPunct="1">
              <a:lnSpc>
                <a:spcPct val="90000"/>
              </a:lnSpc>
            </a:pPr>
            <a:r>
              <a:rPr lang="nl-NL" dirty="0"/>
              <a:t>Kweek vertrouwen in (eigen) modelleervaardigheid</a:t>
            </a:r>
          </a:p>
          <a:p>
            <a:pPr marL="0" indent="0" eaLnBrk="1" hangingPunct="1">
              <a:lnSpc>
                <a:spcPct val="90000"/>
              </a:lnSpc>
              <a:buNone/>
            </a:pPr>
            <a:endParaRPr lang="nl-NL" sz="1600" dirty="0"/>
          </a:p>
          <a:p>
            <a:pPr marL="0" indent="0" eaLnBrk="1" hangingPunct="1">
              <a:lnSpc>
                <a:spcPct val="90000"/>
              </a:lnSpc>
              <a:buNone/>
            </a:pPr>
            <a:endParaRPr lang="nl-NL" dirty="0"/>
          </a:p>
          <a:p>
            <a:pPr marL="0" indent="0" eaLnBrk="1" hangingPunct="1">
              <a:lnSpc>
                <a:spcPct val="90000"/>
              </a:lnSpc>
              <a:buNone/>
            </a:pPr>
            <a:endParaRPr lang="nl-NL" dirty="0"/>
          </a:p>
          <a:p>
            <a:endParaRPr lang="nl-NL" dirty="0"/>
          </a:p>
        </p:txBody>
      </p:sp>
    </p:spTree>
    <p:extLst>
      <p:ext uri="{BB962C8B-B14F-4D97-AF65-F5344CB8AC3E}">
        <p14:creationId xmlns:p14="http://schemas.microsoft.com/office/powerpoint/2010/main" val="4101274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13792"/>
            <a:ext cx="8229600" cy="1143000"/>
          </a:xfrm>
        </p:spPr>
        <p:txBody>
          <a:bodyPr>
            <a:normAutofit fontScale="90000"/>
          </a:bodyPr>
          <a:lstStyle/>
          <a:p>
            <a:r>
              <a:rPr lang="nl-NL" dirty="0"/>
              <a:t>Analogie met practicum en onderzoek</a:t>
            </a:r>
          </a:p>
        </p:txBody>
      </p:sp>
      <p:sp>
        <p:nvSpPr>
          <p:cNvPr id="3" name="Tijdelijke aanduiding voor inhoud 2"/>
          <p:cNvSpPr>
            <a:spLocks noGrp="1"/>
          </p:cNvSpPr>
          <p:nvPr>
            <p:ph idx="1"/>
          </p:nvPr>
        </p:nvSpPr>
        <p:spPr>
          <a:xfrm>
            <a:off x="0" y="1855365"/>
            <a:ext cx="8964488" cy="4525963"/>
          </a:xfrm>
        </p:spPr>
        <p:txBody>
          <a:bodyPr>
            <a:normAutofit/>
          </a:bodyPr>
          <a:lstStyle/>
          <a:p>
            <a:r>
              <a:rPr lang="nl-NL" sz="2800" dirty="0"/>
              <a:t>Teveel leerdoelen in één opdracht werkt averechts</a:t>
            </a:r>
          </a:p>
          <a:p>
            <a:r>
              <a:rPr lang="nl-NL" sz="2800" dirty="0"/>
              <a:t>Onderscheid soorten leerdoelen: </a:t>
            </a:r>
          </a:p>
          <a:p>
            <a:pPr lvl="1"/>
            <a:r>
              <a:rPr lang="nl-NL" sz="2400" dirty="0"/>
              <a:t>Apparatuur-activiteit</a:t>
            </a:r>
          </a:p>
          <a:p>
            <a:pPr lvl="1"/>
            <a:r>
              <a:rPr lang="nl-NL" sz="2400" dirty="0"/>
              <a:t>Begripsactiviteit</a:t>
            </a:r>
          </a:p>
          <a:p>
            <a:pPr lvl="1"/>
            <a:r>
              <a:rPr lang="nl-NL" sz="2400" dirty="0"/>
              <a:t>Onderzoeksactiviteit of ontwerpactiviteit</a:t>
            </a:r>
          </a:p>
        </p:txBody>
      </p:sp>
    </p:spTree>
    <p:extLst>
      <p:ext uri="{BB962C8B-B14F-4D97-AF65-F5344CB8AC3E}">
        <p14:creationId xmlns:p14="http://schemas.microsoft.com/office/powerpoint/2010/main" val="2173230697"/>
      </p:ext>
    </p:extLst>
  </p:cSld>
  <p:clrMapOvr>
    <a:masterClrMapping/>
  </p:clrMapOvr>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ardontwerp">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nl-NL"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nl-NL" sz="1800" b="0" i="0" u="none" strike="noStrike" cap="none" normalizeH="0" baseline="0" smtClean="0">
            <a:ln>
              <a:noFill/>
            </a:ln>
            <a:solidFill>
              <a:schemeClr val="tx1"/>
            </a:solidFill>
            <a:effectLst/>
            <a:latin typeface="Arial" charset="0"/>
          </a:defRPr>
        </a:defPPr>
      </a:lstStyle>
    </a:lnDef>
  </a:objectDefaults>
  <a:extraClrSchemeLst>
    <a:extraClrScheme>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ardontwe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ardontwe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ardontwe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ardontwe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ardontwe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ardontwe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ardontwe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5536</TotalTime>
  <Words>7754</Words>
  <Application>Microsoft Office PowerPoint</Application>
  <PresentationFormat>Diavoorstelling (4:3)</PresentationFormat>
  <Paragraphs>486</Paragraphs>
  <Slides>43</Slides>
  <Notes>40</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43</vt:i4>
      </vt:variant>
    </vt:vector>
  </HeadingPairs>
  <TitlesOfParts>
    <vt:vector size="51" baseType="lpstr">
      <vt:lpstr>Arial</vt:lpstr>
      <vt:lpstr>Baskerville Old Face</vt:lpstr>
      <vt:lpstr>Calibri</vt:lpstr>
      <vt:lpstr>Cambria Math</vt:lpstr>
      <vt:lpstr>Times New Roman</vt:lpstr>
      <vt:lpstr>Wingdings</vt:lpstr>
      <vt:lpstr>Standaardontwerp</vt:lpstr>
      <vt:lpstr>1_Kantoorthema</vt:lpstr>
      <vt:lpstr>PowerPoint-presentatie</vt:lpstr>
      <vt:lpstr>Even voorstellen…</vt:lpstr>
      <vt:lpstr>Modelleren,  vanaf de onderbouw  tot en met 6 vwo</vt:lpstr>
      <vt:lpstr>PowerPoint-presentatie</vt:lpstr>
      <vt:lpstr>Veeleisende activiteit</vt:lpstr>
      <vt:lpstr>Waarom dan?</vt:lpstr>
      <vt:lpstr>Veeleisende activiteit</vt:lpstr>
      <vt:lpstr>Veeleisende activiteit</vt:lpstr>
      <vt:lpstr>Analogie met practicum en onderzoek</vt:lpstr>
      <vt:lpstr>Opbouw</vt:lpstr>
      <vt:lpstr>Samenhangende deel-leerlijnen in onderbouw</vt:lpstr>
      <vt:lpstr>Grafisch of textueel?</vt:lpstr>
      <vt:lpstr>Grafisch of textueel?</vt:lpstr>
      <vt:lpstr>Waarom grafisch modelleren?</vt:lpstr>
      <vt:lpstr>Voorbeeld:  temperatuur aardopppervlak</vt:lpstr>
      <vt:lpstr>Grafische modellen ↔ formules</vt:lpstr>
      <vt:lpstr>Resultaat enquete 4VH</vt:lpstr>
      <vt:lpstr>Relatie-benadering</vt:lpstr>
      <vt:lpstr>Overzicht, integreren, differentiëren</vt:lpstr>
      <vt:lpstr>Resultaat leerlijn onderbouw</vt:lpstr>
      <vt:lpstr>Nadenken over systeem en samenhang</vt:lpstr>
      <vt:lpstr>Start 4VH</vt:lpstr>
      <vt:lpstr>Complexiteit in 4VH</vt:lpstr>
      <vt:lpstr>Probleem van complexiteit</vt:lpstr>
      <vt:lpstr>Hoe kun je overzicht ontwikkelen?</vt:lpstr>
      <vt:lpstr>Goal-free opgave binnen dynamica-onderwijs</vt:lpstr>
      <vt:lpstr>Resultaat enquete</vt:lpstr>
      <vt:lpstr>Resultaat enquete (4VH)</vt:lpstr>
      <vt:lpstr>Leerling commentaren enquete</vt:lpstr>
      <vt:lpstr>En na 4VH</vt:lpstr>
      <vt:lpstr> En waar zit de begripswinst bij natuurkunde? - eind 5 havo, na 2½ jaar leerlijn - vanuit h,t-videometing naar energie-grafieken </vt:lpstr>
      <vt:lpstr>Citaat 1</vt:lpstr>
      <vt:lpstr>Citaat 2</vt:lpstr>
      <vt:lpstr>Er is meer meerwaarde</vt:lpstr>
      <vt:lpstr>Onderzoek / begripspracticum</vt:lpstr>
      <vt:lpstr>Onderzoeksmogelijkheden</vt:lpstr>
      <vt:lpstr>Bungee-jump experiment</vt:lpstr>
      <vt:lpstr>Er schemert meer meerwaarde</vt:lpstr>
      <vt:lpstr>Er schemert meer meerwaarde</vt:lpstr>
      <vt:lpstr>Meerwaarde</vt:lpstr>
      <vt:lpstr>PowerPoint-presentatie</vt:lpstr>
      <vt:lpstr>PowerPoint-presentatie</vt:lpstr>
      <vt:lpstr>Bronnen</vt:lpstr>
    </vt:vector>
  </TitlesOfParts>
  <Company>Haags Montessori Lyceum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HML</dc:creator>
  <cp:lastModifiedBy>Onne van Buuren</cp:lastModifiedBy>
  <cp:revision>207</cp:revision>
  <cp:lastPrinted>2013-03-04T11:45:42Z</cp:lastPrinted>
  <dcterms:created xsi:type="dcterms:W3CDTF">2009-05-06T09:01:36Z</dcterms:created>
  <dcterms:modified xsi:type="dcterms:W3CDTF">2024-02-11T19:42:35Z</dcterms:modified>
</cp:coreProperties>
</file>