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1" name="Shape 17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n datum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en datum</a:t>
            </a:r>
          </a:p>
        </p:txBody>
      </p:sp>
      <p:sp>
        <p:nvSpPr>
          <p:cNvPr id="12" name="Naam presentati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Naam presentatie</a:t>
            </a:r>
          </a:p>
        </p:txBody>
      </p:sp>
      <p:sp>
        <p:nvSpPr>
          <p:cNvPr id="13" name="Hoofdtekst - niveau één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Ondertitel presentatie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Naam dia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Naam dia</a:t>
            </a:r>
          </a:p>
        </p:txBody>
      </p:sp>
      <p:sp>
        <p:nvSpPr>
          <p:cNvPr id="102" name="Ondertitel di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Ondertitel dia</a:t>
            </a:r>
          </a:p>
        </p:txBody>
      </p:sp>
      <p:sp>
        <p:nvSpPr>
          <p:cNvPr id="10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el agenda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Titel agenda</a:t>
            </a:r>
          </a:p>
        </p:txBody>
      </p:sp>
      <p:sp>
        <p:nvSpPr>
          <p:cNvPr id="111" name="Ondertitel agend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Ondertitel agenda</a:t>
            </a:r>
          </a:p>
        </p:txBody>
      </p:sp>
      <p:sp>
        <p:nvSpPr>
          <p:cNvPr id="112" name="Hoofdtekst - niveau één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Agendaonderwerpen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Hoofdtekst - niveau één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Uiting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Groot f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Hoofdtekst - niveau één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9" name="Feitinformatie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Feitinformatie</a:t>
            </a:r>
          </a:p>
        </p:txBody>
      </p:sp>
      <p:sp>
        <p:nvSpPr>
          <p:cNvPr id="130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oekenning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Toekenning</a:t>
            </a:r>
          </a:p>
        </p:txBody>
      </p:sp>
      <p:sp>
        <p:nvSpPr>
          <p:cNvPr id="138" name="Hoofdtekst - niveau één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“Bijzonder citaat”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9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chaal salade met gebakken rijst, gekookte eieren en eetstokje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chaal met zalmkoekjes, salade en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8" name="Schaal pappardellepasta met peterselieboter, geroosterde hazelnoten en geraspte parmezaanse kaas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9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chaal salade met gebakken rijst, gekookte eieren en eetstokje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7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's en limoenen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Naam presentati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Naam presentatie</a:t>
            </a:r>
          </a:p>
        </p:txBody>
      </p:sp>
      <p:sp>
        <p:nvSpPr>
          <p:cNvPr id="23" name="Auteur en datum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en datum</a:t>
            </a:r>
          </a:p>
        </p:txBody>
      </p:sp>
      <p:sp>
        <p:nvSpPr>
          <p:cNvPr id="24" name="Hoofdtekst - niveau één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Ondertitel presentatie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f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chaal met zalmkoekjes, salade en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Naam dia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Naam dia</a:t>
            </a:r>
          </a:p>
        </p:txBody>
      </p:sp>
      <p:sp>
        <p:nvSpPr>
          <p:cNvPr id="34" name="Hoofdtekst - niveau één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Ondertitel dia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Dianumm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aam dia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Naam dia</a:t>
            </a:r>
          </a:p>
        </p:txBody>
      </p:sp>
      <p:sp>
        <p:nvSpPr>
          <p:cNvPr id="43" name="Ondertitel di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Ondertitel dia</a:t>
            </a:r>
          </a:p>
        </p:txBody>
      </p:sp>
      <p:sp>
        <p:nvSpPr>
          <p:cNvPr id="44" name="Hoofdtekst - niveau één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Dia-opsommingstekst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Hoofdtekst - niveau één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Dia-opsommingstekst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ndertitel dia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Ondertitel dia</a:t>
            </a:r>
          </a:p>
        </p:txBody>
      </p:sp>
      <p:sp>
        <p:nvSpPr>
          <p:cNvPr id="61" name="Hoofdtekst - niveau één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Dia-opsommingstekst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Schaal pappardellepasta met peterselieboter, geroosterde hazelnoten en geraspte parmezaanse kaas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Naam dia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Naam dia</a:t>
            </a:r>
          </a:p>
        </p:txBody>
      </p:sp>
      <p:sp>
        <p:nvSpPr>
          <p:cNvPr id="64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s, opsommingstekens en livevideo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ndertitel dia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Ondertitel dia</a:t>
            </a:r>
          </a:p>
        </p:txBody>
      </p:sp>
      <p:sp>
        <p:nvSpPr>
          <p:cNvPr id="72" name="Hoofdtekst - niveau één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Dia-opsommingstekst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Naam dia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Naam dia</a:t>
            </a:r>
          </a:p>
        </p:txBody>
      </p:sp>
      <p:sp>
        <p:nvSpPr>
          <p:cNvPr id="74" name="Film"/>
          <p:cNvSpPr/>
          <p:nvPr>
            <p:ph type="media" sz="quarter" idx="22"/>
          </p:nvPr>
        </p:nvSpPr>
        <p:spPr>
          <a:xfrm>
            <a:off x="16774698" y="6104198"/>
            <a:ext cx="6350001" cy="6350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s, opsommingstekens en livevideo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ndertitel dia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Ondertitel dia</a:t>
            </a:r>
          </a:p>
        </p:txBody>
      </p:sp>
      <p:sp>
        <p:nvSpPr>
          <p:cNvPr id="83" name="Hoofdtekst - niveau één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Dia-opsommingstekst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Naam dia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Naam dia</a:t>
            </a:r>
          </a:p>
        </p:txBody>
      </p:sp>
      <p:sp>
        <p:nvSpPr>
          <p:cNvPr id="85" name="Film"/>
          <p:cNvSpPr/>
          <p:nvPr>
            <p:ph type="media" sz="half" idx="22"/>
          </p:nvPr>
        </p:nvSpPr>
        <p:spPr>
          <a:xfrm>
            <a:off x="12192000" y="1270000"/>
            <a:ext cx="10922000" cy="1118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ectietitel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Sectietitel</a:t>
            </a:r>
          </a:p>
        </p:txBody>
      </p:sp>
      <p:sp>
        <p:nvSpPr>
          <p:cNvPr id="94" name="Dianumm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am dia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Naam dia</a:t>
            </a:r>
          </a:p>
        </p:txBody>
      </p:sp>
      <p:sp>
        <p:nvSpPr>
          <p:cNvPr id="3" name="Hoofdtekst - niveau één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Dia-opsommingstekst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Dianumm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"/><Relationship Id="rId3" Type="http://schemas.openxmlformats.org/officeDocument/2006/relationships/image" Target="../media/image5.tif"/><Relationship Id="rId4" Type="http://schemas.openxmlformats.org/officeDocument/2006/relationships/image" Target="../media/image6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"/><Relationship Id="rId3" Type="http://schemas.openxmlformats.org/officeDocument/2006/relationships/image" Target="../media/image8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ontact@studionoord.nl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De ontdekking van de Natuurkunde"/>
          <p:cNvSpPr txBox="1"/>
          <p:nvPr>
            <p:ph type="subTitle" sz="quarter" idx="1"/>
          </p:nvPr>
        </p:nvSpPr>
        <p:spPr>
          <a:xfrm>
            <a:off x="1206500" y="3382703"/>
            <a:ext cx="21971000" cy="1905001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Barlow Regular"/>
                <a:ea typeface="Barlow Regular"/>
                <a:cs typeface="Barlow Regular"/>
                <a:sym typeface="Barlow Regular"/>
              </a:defRPr>
            </a:lvl1pPr>
          </a:lstStyle>
          <a:p>
            <a:pPr/>
            <a:r>
              <a:t>De ontdekking van de Natuurkunde</a:t>
            </a:r>
          </a:p>
        </p:txBody>
      </p:sp>
      <p:sp>
        <p:nvSpPr>
          <p:cNvPr id="174" name="“Logic will take you from A to B.…"/>
          <p:cNvSpPr txBox="1"/>
          <p:nvPr/>
        </p:nvSpPr>
        <p:spPr>
          <a:xfrm>
            <a:off x="1206500" y="6587470"/>
            <a:ext cx="21971000" cy="312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ctr" defTabSz="404495">
              <a:lnSpc>
                <a:spcPct val="100000"/>
              </a:lnSpc>
              <a:spcBef>
                <a:spcPts val="0"/>
              </a:spcBef>
              <a:defRPr sz="49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rPr i="1"/>
              <a:t>“Logic will take you from A to B. </a:t>
            </a:r>
            <a:endParaRPr i="1"/>
          </a:p>
          <a:p>
            <a:pPr algn="ctr" defTabSz="404495">
              <a:lnSpc>
                <a:spcPct val="100000"/>
              </a:lnSpc>
              <a:spcBef>
                <a:spcPts val="0"/>
              </a:spcBef>
              <a:defRPr sz="49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rPr i="1"/>
              <a:t>Imagination will take you everywhere”</a:t>
            </a:r>
            <a:br>
              <a:rPr i="1"/>
            </a:br>
            <a:br>
              <a:rPr i="1"/>
            </a:br>
            <a:r>
              <a:rPr i="1"/>
              <a:t>Albert Einstein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eplakte-afbeelding.tiff" descr="geplakte-afbeelding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2968" y="2570713"/>
            <a:ext cx="5759256" cy="8574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geplakte-afbeelding.tiff" descr="geplakte-afbeelding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00194" y="2233157"/>
            <a:ext cx="7267609" cy="9249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geplakte-afbeelding.tiff" descr="geplakte-afbeelding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6632" y="1788703"/>
            <a:ext cx="7568366" cy="9924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Introductie"/>
          <p:cNvSpPr txBox="1"/>
          <p:nvPr>
            <p:ph type="subTitle" sz="quarter" idx="1"/>
          </p:nvPr>
        </p:nvSpPr>
        <p:spPr>
          <a:xfrm>
            <a:off x="4317600" y="5162866"/>
            <a:ext cx="2212222" cy="796196"/>
          </a:xfrm>
          <a:prstGeom prst="rect">
            <a:avLst/>
          </a:prstGeom>
        </p:spPr>
        <p:txBody>
          <a:bodyPr/>
          <a:lstStyle>
            <a:lvl1pPr algn="ctr">
              <a:defRPr b="0" sz="2500">
                <a:latin typeface="Barlow Regular"/>
                <a:ea typeface="Barlow Regular"/>
                <a:cs typeface="Barlow Regular"/>
                <a:sym typeface="Barlow Regular"/>
              </a:defRPr>
            </a:lvl1pPr>
          </a:lstStyle>
          <a:p>
            <a:pPr/>
            <a:r>
              <a:t>Introductie</a:t>
            </a:r>
          </a:p>
        </p:txBody>
      </p:sp>
      <p:sp>
        <p:nvSpPr>
          <p:cNvPr id="181" name="Cirkel"/>
          <p:cNvSpPr/>
          <p:nvPr/>
        </p:nvSpPr>
        <p:spPr>
          <a:xfrm>
            <a:off x="5025613" y="6350825"/>
            <a:ext cx="796196" cy="796197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2" name="Cirkel"/>
          <p:cNvSpPr/>
          <p:nvPr/>
        </p:nvSpPr>
        <p:spPr>
          <a:xfrm>
            <a:off x="8424800" y="6350825"/>
            <a:ext cx="796197" cy="796197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3" name="Eigen ervaringen"/>
          <p:cNvSpPr txBox="1"/>
          <p:nvPr/>
        </p:nvSpPr>
        <p:spPr>
          <a:xfrm>
            <a:off x="7400035" y="5162866"/>
            <a:ext cx="2845726" cy="796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lvl1pPr>
          </a:lstStyle>
          <a:p>
            <a:pPr/>
            <a:r>
              <a:t>Eigen ervaringen</a:t>
            </a:r>
          </a:p>
        </p:txBody>
      </p:sp>
      <p:sp>
        <p:nvSpPr>
          <p:cNvPr id="184" name="Cirkel"/>
          <p:cNvSpPr/>
          <p:nvPr/>
        </p:nvSpPr>
        <p:spPr>
          <a:xfrm>
            <a:off x="11823987" y="6350825"/>
            <a:ext cx="796197" cy="796197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5" name="Impressie interface"/>
          <p:cNvSpPr txBox="1"/>
          <p:nvPr/>
        </p:nvSpPr>
        <p:spPr>
          <a:xfrm>
            <a:off x="10799222" y="5162866"/>
            <a:ext cx="2845726" cy="796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lvl1pPr>
          </a:lstStyle>
          <a:p>
            <a:pPr/>
            <a:r>
              <a:t>Impressie interface</a:t>
            </a:r>
          </a:p>
        </p:txBody>
      </p:sp>
      <p:sp>
        <p:nvSpPr>
          <p:cNvPr id="186" name="Cirkel"/>
          <p:cNvSpPr/>
          <p:nvPr/>
        </p:nvSpPr>
        <p:spPr>
          <a:xfrm>
            <a:off x="15162575" y="6350825"/>
            <a:ext cx="796196" cy="796197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7" name="Brainstorm"/>
          <p:cNvSpPr txBox="1"/>
          <p:nvPr/>
        </p:nvSpPr>
        <p:spPr>
          <a:xfrm>
            <a:off x="14137809" y="5162866"/>
            <a:ext cx="2845726" cy="796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lvl1pPr>
          </a:lstStyle>
          <a:p>
            <a:pPr/>
            <a:r>
              <a:t>Brainstorm</a:t>
            </a:r>
          </a:p>
        </p:txBody>
      </p:sp>
      <p:sp>
        <p:nvSpPr>
          <p:cNvPr id="188" name="Cirkel"/>
          <p:cNvSpPr/>
          <p:nvPr/>
        </p:nvSpPr>
        <p:spPr>
          <a:xfrm>
            <a:off x="18501163" y="6350825"/>
            <a:ext cx="796197" cy="796197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9" name="Afsluiting"/>
          <p:cNvSpPr txBox="1"/>
          <p:nvPr/>
        </p:nvSpPr>
        <p:spPr>
          <a:xfrm>
            <a:off x="17476398" y="5162866"/>
            <a:ext cx="2845726" cy="796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lvl1pPr>
          </a:lstStyle>
          <a:p>
            <a:pPr/>
            <a:r>
              <a:t>Afsluiting</a:t>
            </a:r>
          </a:p>
        </p:txBody>
      </p:sp>
      <p:sp>
        <p:nvSpPr>
          <p:cNvPr id="190" name="Lijn"/>
          <p:cNvSpPr/>
          <p:nvPr/>
        </p:nvSpPr>
        <p:spPr>
          <a:xfrm>
            <a:off x="5090093" y="6748922"/>
            <a:ext cx="1357616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De ontdekking van de Natuurkunde"/>
          <p:cNvSpPr txBox="1"/>
          <p:nvPr>
            <p:ph type="subTitle" sz="quarter" idx="1"/>
          </p:nvPr>
        </p:nvSpPr>
        <p:spPr>
          <a:xfrm>
            <a:off x="1206500" y="2756170"/>
            <a:ext cx="21971000" cy="1905001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Barlow Regular"/>
                <a:ea typeface="Barlow Regular"/>
                <a:cs typeface="Barlow Regular"/>
                <a:sym typeface="Barlow Regular"/>
              </a:defRPr>
            </a:lvl1pPr>
          </a:lstStyle>
          <a:p>
            <a:pPr/>
            <a:r>
              <a:t>De ontdekking van de Natuurkunde</a:t>
            </a:r>
          </a:p>
        </p:txBody>
      </p:sp>
      <p:sp>
        <p:nvSpPr>
          <p:cNvPr id="193" name="“Logic will take you from A to B.…"/>
          <p:cNvSpPr txBox="1"/>
          <p:nvPr/>
        </p:nvSpPr>
        <p:spPr>
          <a:xfrm>
            <a:off x="1206500" y="5486804"/>
            <a:ext cx="21971000" cy="312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ctr" defTabSz="404495">
              <a:lnSpc>
                <a:spcPct val="100000"/>
              </a:lnSpc>
              <a:spcBef>
                <a:spcPts val="0"/>
              </a:spcBef>
              <a:defRPr sz="49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rPr i="1"/>
              <a:t>“Logic will take you from A to B. </a:t>
            </a:r>
            <a:endParaRPr i="1"/>
          </a:p>
          <a:p>
            <a:pPr algn="ctr" defTabSz="404495">
              <a:lnSpc>
                <a:spcPct val="100000"/>
              </a:lnSpc>
              <a:spcBef>
                <a:spcPts val="0"/>
              </a:spcBef>
              <a:defRPr sz="49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rPr i="1"/>
              <a:t>Imagination will take you everywhere”</a:t>
            </a:r>
            <a:br>
              <a:rPr i="1"/>
            </a:br>
            <a:br>
              <a:rPr i="1"/>
            </a:br>
            <a:r>
              <a:rPr i="1"/>
              <a:t>Albert Einstein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e ontdekking van de Natuurkunde"/>
          <p:cNvSpPr txBox="1"/>
          <p:nvPr>
            <p:ph type="subTitle" sz="quarter" idx="1"/>
          </p:nvPr>
        </p:nvSpPr>
        <p:spPr>
          <a:xfrm>
            <a:off x="1206500" y="1757103"/>
            <a:ext cx="21971000" cy="1905001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Barlow Regular"/>
                <a:ea typeface="Barlow Regular"/>
                <a:cs typeface="Barlow Regular"/>
                <a:sym typeface="Barlow Regular"/>
              </a:defRPr>
            </a:lvl1pPr>
          </a:lstStyle>
          <a:p>
            <a:pPr/>
            <a:r>
              <a:t>De ontdekking van de Natuurkunde</a:t>
            </a:r>
          </a:p>
        </p:txBody>
      </p:sp>
      <p:sp>
        <p:nvSpPr>
          <p:cNvPr id="196" name="3D interface…"/>
          <p:cNvSpPr txBox="1"/>
          <p:nvPr/>
        </p:nvSpPr>
        <p:spPr>
          <a:xfrm>
            <a:off x="11620500" y="5117613"/>
            <a:ext cx="7762341" cy="4675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3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3D interface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3500">
                <a:latin typeface="Barlow Regular"/>
                <a:ea typeface="Barlow Regular"/>
                <a:cs typeface="Barlow Regular"/>
                <a:sym typeface="Barlow Regular"/>
              </a:defRPr>
            </a:p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3500">
                <a:latin typeface="Barlow Regular"/>
                <a:ea typeface="Barlow Regular"/>
                <a:cs typeface="Barlow Regular"/>
                <a:sym typeface="Barlow Regular"/>
              </a:defRPr>
            </a:p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3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Illustratie/verbeeldingskracht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3500">
                <a:latin typeface="Barlow Regular"/>
                <a:ea typeface="Barlow Regular"/>
                <a:cs typeface="Barlow Regular"/>
                <a:sym typeface="Barlow Regular"/>
              </a:defRPr>
            </a:p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3500">
                <a:latin typeface="Barlow Regular"/>
                <a:ea typeface="Barlow Regular"/>
                <a:cs typeface="Barlow Regular"/>
                <a:sym typeface="Barlow Regular"/>
              </a:defRPr>
            </a:p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3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Verbinden/ontsluiten wat er al is</a:t>
            </a:r>
          </a:p>
        </p:txBody>
      </p:sp>
      <p:sp>
        <p:nvSpPr>
          <p:cNvPr id="197" name="Cirkel"/>
          <p:cNvSpPr/>
          <p:nvPr/>
        </p:nvSpPr>
        <p:spPr>
          <a:xfrm>
            <a:off x="10020946" y="5030025"/>
            <a:ext cx="796197" cy="796197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8" name="Cirkel"/>
          <p:cNvSpPr/>
          <p:nvPr/>
        </p:nvSpPr>
        <p:spPr>
          <a:xfrm>
            <a:off x="10020946" y="6664092"/>
            <a:ext cx="796197" cy="796197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9" name="Cirkel"/>
          <p:cNvSpPr/>
          <p:nvPr/>
        </p:nvSpPr>
        <p:spPr>
          <a:xfrm>
            <a:off x="10020946" y="8243125"/>
            <a:ext cx="796197" cy="796197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Afbeelding" descr="Afbeeldi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52528" y="4423144"/>
            <a:ext cx="3678944" cy="4261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Afbeelding" descr="Afbeeldi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40760" y="5176190"/>
            <a:ext cx="1809328" cy="2494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Afbeelding" descr="Afbeeldi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493895" y="4997609"/>
            <a:ext cx="2449960" cy="3112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De ontdekking van…"/>
          <p:cNvSpPr txBox="1"/>
          <p:nvPr/>
        </p:nvSpPr>
        <p:spPr>
          <a:xfrm>
            <a:off x="1337559" y="303876"/>
            <a:ext cx="4524244" cy="1884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ctr" defTabSz="800735">
              <a:lnSpc>
                <a:spcPct val="100000"/>
              </a:lnSpc>
              <a:spcBef>
                <a:spcPts val="0"/>
              </a:spcBef>
              <a:defRPr sz="3880">
                <a:latin typeface="Barlow Regular"/>
                <a:ea typeface="Barlow Regular"/>
                <a:cs typeface="Barlow Regular"/>
                <a:sym typeface="Barlow Regular"/>
              </a:defRPr>
            </a:pPr>
          </a:p>
          <a:p>
            <a:pPr algn="ctr" defTabSz="800735">
              <a:lnSpc>
                <a:spcPct val="100000"/>
              </a:lnSpc>
              <a:spcBef>
                <a:spcPts val="0"/>
              </a:spcBef>
              <a:defRPr sz="3880">
                <a:latin typeface="Barlow SemiBold"/>
                <a:ea typeface="Barlow SemiBold"/>
                <a:cs typeface="Barlow SemiBold"/>
                <a:sym typeface="Barlow SemiBold"/>
              </a:defRPr>
            </a:pPr>
            <a:r>
              <a:t>De ontdekking van…</a:t>
            </a:r>
          </a:p>
        </p:txBody>
      </p:sp>
      <p:sp>
        <p:nvSpPr>
          <p:cNvPr id="206" name="De materie…"/>
          <p:cNvSpPr txBox="1"/>
          <p:nvPr/>
        </p:nvSpPr>
        <p:spPr>
          <a:xfrm>
            <a:off x="1367859" y="4236499"/>
            <a:ext cx="3359721" cy="3906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De materie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De quantumwereld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De zwaartekracht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De relativiteit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Entropie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…..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…..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…..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…..</a:t>
            </a:r>
          </a:p>
        </p:txBody>
      </p:sp>
      <p:sp>
        <p:nvSpPr>
          <p:cNvPr id="207" name="Informatiepunten…"/>
          <p:cNvSpPr txBox="1"/>
          <p:nvPr/>
        </p:nvSpPr>
        <p:spPr>
          <a:xfrm>
            <a:off x="10053602" y="540729"/>
            <a:ext cx="4524244" cy="1884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2400">
                <a:latin typeface="Barlow Regular"/>
                <a:ea typeface="Barlow Regular"/>
                <a:cs typeface="Barlow Regular"/>
                <a:sym typeface="Barlow Regular"/>
              </a:defRPr>
            </a:p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4000">
                <a:latin typeface="Barlow SemiBold"/>
                <a:ea typeface="Barlow SemiBold"/>
                <a:cs typeface="Barlow SemiBold"/>
                <a:sym typeface="Barlow SemiBold"/>
              </a:defRPr>
            </a:pPr>
            <a:r>
              <a:t>Informatiepunten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i="1" sz="24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4 smaken</a:t>
            </a:r>
          </a:p>
        </p:txBody>
      </p:sp>
      <p:sp>
        <p:nvSpPr>
          <p:cNvPr id="208" name="Cirkel"/>
          <p:cNvSpPr/>
          <p:nvPr/>
        </p:nvSpPr>
        <p:spPr>
          <a:xfrm>
            <a:off x="10344108" y="3264463"/>
            <a:ext cx="1797434" cy="1797434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9" name="Concept"/>
          <p:cNvSpPr txBox="1"/>
          <p:nvPr/>
        </p:nvSpPr>
        <p:spPr>
          <a:xfrm>
            <a:off x="10596674" y="3726930"/>
            <a:ext cx="1292303" cy="1472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1700">
                <a:solidFill>
                  <a:srgbClr val="FFFFFF"/>
                </a:solidFill>
                <a:latin typeface="Barlow Regular"/>
                <a:ea typeface="Barlow Regular"/>
                <a:cs typeface="Barlow Regular"/>
                <a:sym typeface="Barlow Regular"/>
              </a:defRPr>
            </a:p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1700">
                <a:solidFill>
                  <a:srgbClr val="FFFFFF"/>
                </a:solidFill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Concept</a:t>
            </a:r>
          </a:p>
        </p:txBody>
      </p:sp>
      <p:grpSp>
        <p:nvGrpSpPr>
          <p:cNvPr id="212" name="Groepeer"/>
          <p:cNvGrpSpPr/>
          <p:nvPr/>
        </p:nvGrpSpPr>
        <p:grpSpPr>
          <a:xfrm>
            <a:off x="12459342" y="3216290"/>
            <a:ext cx="1797434" cy="1935189"/>
            <a:chOff x="0" y="0"/>
            <a:chExt cx="1797433" cy="1935187"/>
          </a:xfrm>
        </p:grpSpPr>
        <p:sp>
          <p:nvSpPr>
            <p:cNvPr id="210" name="Cirkel"/>
            <p:cNvSpPr/>
            <p:nvPr/>
          </p:nvSpPr>
          <p:spPr>
            <a:xfrm>
              <a:off x="0" y="0"/>
              <a:ext cx="1797434" cy="17974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1" name="Persoon"/>
            <p:cNvSpPr txBox="1"/>
            <p:nvPr/>
          </p:nvSpPr>
          <p:spPr>
            <a:xfrm>
              <a:off x="252565" y="462467"/>
              <a:ext cx="1292304" cy="1472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1700">
                  <a:solidFill>
                    <a:srgbClr val="FFFFFF"/>
                  </a:solidFill>
                  <a:latin typeface="Barlow Regular"/>
                  <a:ea typeface="Barlow Regular"/>
                  <a:cs typeface="Barlow Regular"/>
                  <a:sym typeface="Barlow Regular"/>
                </a:defRPr>
              </a:pPr>
            </a:p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1700">
                  <a:solidFill>
                    <a:srgbClr val="FFFFFF"/>
                  </a:solidFill>
                  <a:latin typeface="Barlow Regular"/>
                  <a:ea typeface="Barlow Regular"/>
                  <a:cs typeface="Barlow Regular"/>
                  <a:sym typeface="Barlow Regular"/>
                </a:defRPr>
              </a:pPr>
              <a:r>
                <a:t>Persoon</a:t>
              </a:r>
            </a:p>
          </p:txBody>
        </p:sp>
      </p:grpSp>
      <p:grpSp>
        <p:nvGrpSpPr>
          <p:cNvPr id="215" name="Groepeer"/>
          <p:cNvGrpSpPr/>
          <p:nvPr/>
        </p:nvGrpSpPr>
        <p:grpSpPr>
          <a:xfrm>
            <a:off x="10344108" y="5436013"/>
            <a:ext cx="1797434" cy="1935189"/>
            <a:chOff x="0" y="0"/>
            <a:chExt cx="1797433" cy="1935187"/>
          </a:xfrm>
        </p:grpSpPr>
        <p:sp>
          <p:nvSpPr>
            <p:cNvPr id="213" name="Cirkel"/>
            <p:cNvSpPr/>
            <p:nvPr/>
          </p:nvSpPr>
          <p:spPr>
            <a:xfrm>
              <a:off x="0" y="0"/>
              <a:ext cx="1797434" cy="17974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4" name="Experiment"/>
            <p:cNvSpPr txBox="1"/>
            <p:nvPr/>
          </p:nvSpPr>
          <p:spPr>
            <a:xfrm>
              <a:off x="252565" y="462467"/>
              <a:ext cx="1292304" cy="1472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1700">
                  <a:solidFill>
                    <a:srgbClr val="FFFFFF"/>
                  </a:solidFill>
                  <a:latin typeface="Barlow Regular"/>
                  <a:ea typeface="Barlow Regular"/>
                  <a:cs typeface="Barlow Regular"/>
                  <a:sym typeface="Barlow Regular"/>
                </a:defRPr>
              </a:pPr>
            </a:p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1700">
                  <a:solidFill>
                    <a:srgbClr val="FFFFFF"/>
                  </a:solidFill>
                  <a:latin typeface="Barlow Regular"/>
                  <a:ea typeface="Barlow Regular"/>
                  <a:cs typeface="Barlow Regular"/>
                  <a:sym typeface="Barlow Regular"/>
                </a:defRPr>
              </a:pPr>
              <a:r>
                <a:t>Experiment</a:t>
              </a:r>
            </a:p>
          </p:txBody>
        </p:sp>
      </p:grpSp>
      <p:grpSp>
        <p:nvGrpSpPr>
          <p:cNvPr id="218" name="Groepeer"/>
          <p:cNvGrpSpPr/>
          <p:nvPr/>
        </p:nvGrpSpPr>
        <p:grpSpPr>
          <a:xfrm>
            <a:off x="12459342" y="5436013"/>
            <a:ext cx="1797434" cy="1935189"/>
            <a:chOff x="0" y="0"/>
            <a:chExt cx="1797433" cy="1935187"/>
          </a:xfrm>
        </p:grpSpPr>
        <p:sp>
          <p:nvSpPr>
            <p:cNvPr id="216" name="Cirkel"/>
            <p:cNvSpPr/>
            <p:nvPr/>
          </p:nvSpPr>
          <p:spPr>
            <a:xfrm>
              <a:off x="0" y="0"/>
              <a:ext cx="1797434" cy="1797434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7" name="Toepassing"/>
            <p:cNvSpPr txBox="1"/>
            <p:nvPr/>
          </p:nvSpPr>
          <p:spPr>
            <a:xfrm>
              <a:off x="252565" y="462467"/>
              <a:ext cx="1292304" cy="1472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1700">
                  <a:solidFill>
                    <a:srgbClr val="FFFFFF"/>
                  </a:solidFill>
                  <a:latin typeface="Barlow Regular"/>
                  <a:ea typeface="Barlow Regular"/>
                  <a:cs typeface="Barlow Regular"/>
                  <a:sym typeface="Barlow Regular"/>
                </a:defRPr>
              </a:pPr>
            </a:p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1700">
                  <a:solidFill>
                    <a:srgbClr val="FFFFFF"/>
                  </a:solidFill>
                  <a:latin typeface="Barlow Regular"/>
                  <a:ea typeface="Barlow Regular"/>
                  <a:cs typeface="Barlow Regular"/>
                  <a:sym typeface="Barlow Regular"/>
                </a:defRPr>
              </a:pPr>
              <a:r>
                <a:t>Toepassing</a:t>
              </a:r>
            </a:p>
          </p:txBody>
        </p:sp>
      </p:grpSp>
      <p:sp>
        <p:nvSpPr>
          <p:cNvPr id="219" name="Sorteringen tags x vorm"/>
          <p:cNvSpPr txBox="1"/>
          <p:nvPr/>
        </p:nvSpPr>
        <p:spPr>
          <a:xfrm>
            <a:off x="17919005" y="514548"/>
            <a:ext cx="4524244" cy="1884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rPr sz="4000">
                <a:latin typeface="Barlow SemiBold"/>
                <a:ea typeface="Barlow SemiBold"/>
                <a:cs typeface="Barlow SemiBold"/>
                <a:sym typeface="Barlow SemiBold"/>
              </a:rPr>
              <a:t>Sorteringen</a:t>
            </a:r>
            <a:br/>
            <a:r>
              <a:rPr i="1"/>
              <a:t>tags x vorm</a:t>
            </a:r>
          </a:p>
        </p:txBody>
      </p:sp>
      <p:sp>
        <p:nvSpPr>
          <p:cNvPr id="220" name="Vormen…"/>
          <p:cNvSpPr txBox="1"/>
          <p:nvPr/>
        </p:nvSpPr>
        <p:spPr>
          <a:xfrm>
            <a:off x="21202636" y="3115675"/>
            <a:ext cx="1797434" cy="5462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rPr>
                <a:latin typeface="Barlow SemiBold"/>
                <a:ea typeface="Barlow SemiBold"/>
                <a:cs typeface="Barlow SemiBold"/>
                <a:sym typeface="Barlow SemiBold"/>
              </a:rPr>
              <a:t>Vormen</a:t>
            </a:r>
            <a:r>
              <a:t> 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Tijdlijn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Route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Carrousel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Aarde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…..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…..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…..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…..</a:t>
            </a:r>
          </a:p>
        </p:txBody>
      </p:sp>
      <p:sp>
        <p:nvSpPr>
          <p:cNvPr id="221" name="Dashboard met toegang…"/>
          <p:cNvSpPr txBox="1"/>
          <p:nvPr/>
        </p:nvSpPr>
        <p:spPr>
          <a:xfrm>
            <a:off x="7883466" y="11503333"/>
            <a:ext cx="8864518" cy="1884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ctr" defTabSz="800735">
              <a:lnSpc>
                <a:spcPct val="100000"/>
              </a:lnSpc>
              <a:spcBef>
                <a:spcPts val="0"/>
              </a:spcBef>
              <a:defRPr sz="2328">
                <a:latin typeface="Barlow Regular"/>
                <a:ea typeface="Barlow Regular"/>
                <a:cs typeface="Barlow Regular"/>
                <a:sym typeface="Barlow Regular"/>
              </a:defRPr>
            </a:pPr>
          </a:p>
          <a:p>
            <a:pPr algn="ctr" defTabSz="800735">
              <a:lnSpc>
                <a:spcPct val="100000"/>
              </a:lnSpc>
              <a:spcBef>
                <a:spcPts val="0"/>
              </a:spcBef>
              <a:defRPr sz="2328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Dashboard met toegang</a:t>
            </a:r>
          </a:p>
          <a:p>
            <a:pPr algn="ctr" defTabSz="800735">
              <a:lnSpc>
                <a:spcPct val="100000"/>
              </a:lnSpc>
              <a:spcBef>
                <a:spcPts val="0"/>
              </a:spcBef>
              <a:defRPr sz="2328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tot meer (al dan niet reeds bestaande) informatie</a:t>
            </a:r>
            <a:br/>
          </a:p>
          <a:p>
            <a:pPr algn="ctr" defTabSz="800735">
              <a:lnSpc>
                <a:spcPct val="100000"/>
              </a:lnSpc>
              <a:spcBef>
                <a:spcPts val="0"/>
              </a:spcBef>
              <a:defRPr i="1" sz="2328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Synopsis/animatie/experiment/podcast/opgaves/…</a:t>
            </a:r>
          </a:p>
        </p:txBody>
      </p:sp>
      <p:sp>
        <p:nvSpPr>
          <p:cNvPr id="222" name="Tags…"/>
          <p:cNvSpPr txBox="1"/>
          <p:nvPr/>
        </p:nvSpPr>
        <p:spPr>
          <a:xfrm>
            <a:off x="18311285" y="3115675"/>
            <a:ext cx="2534083" cy="5132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SemiBold"/>
                <a:ea typeface="Barlow SemiBold"/>
                <a:cs typeface="Barlow SemiBold"/>
                <a:sym typeface="Barlow SemiBold"/>
              </a:defRPr>
            </a:pPr>
            <a:r>
              <a:t>Tags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Datum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Locatie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Naam</a:t>
            </a:r>
            <a:br/>
            <a:r>
              <a:t>Trefwoord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Info-smaak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…..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…..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25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t>…..</a:t>
            </a:r>
          </a:p>
        </p:txBody>
      </p:sp>
      <p:grpSp>
        <p:nvGrpSpPr>
          <p:cNvPr id="225" name="Groepeer"/>
          <p:cNvGrpSpPr/>
          <p:nvPr/>
        </p:nvGrpSpPr>
        <p:grpSpPr>
          <a:xfrm>
            <a:off x="20162501" y="4945050"/>
            <a:ext cx="544732" cy="544733"/>
            <a:chOff x="0" y="0"/>
            <a:chExt cx="544731" cy="544731"/>
          </a:xfrm>
        </p:grpSpPr>
        <p:sp>
          <p:nvSpPr>
            <p:cNvPr id="223" name="Lijn"/>
            <p:cNvSpPr/>
            <p:nvPr/>
          </p:nvSpPr>
          <p:spPr>
            <a:xfrm flipV="1">
              <a:off x="-1" y="0"/>
              <a:ext cx="544733" cy="544732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24" name="Lijn"/>
            <p:cNvSpPr/>
            <p:nvPr/>
          </p:nvSpPr>
          <p:spPr>
            <a:xfrm flipH="1" flipV="1">
              <a:off x="-1" y="0"/>
              <a:ext cx="544733" cy="544732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pic>
        <p:nvPicPr>
          <p:cNvPr id="226" name="Afbeelding" descr="Afbeeldi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2377" y="4601466"/>
            <a:ext cx="1155701" cy="123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Afbeelding" descr="Afbeeldi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84889" y="4601466"/>
            <a:ext cx="1155701" cy="123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Afbeelding" descr="Afbeeldi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11737874" y="7519358"/>
            <a:ext cx="1155701" cy="123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Afbeelding" descr="Afbeeldi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35864" y="9144468"/>
            <a:ext cx="3359721" cy="2199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ontact@studionoord.nl"/>
          <p:cNvSpPr txBox="1"/>
          <p:nvPr>
            <p:ph type="subTitle" sz="quarter" idx="1"/>
          </p:nvPr>
        </p:nvSpPr>
        <p:spPr>
          <a:xfrm>
            <a:off x="5584908" y="5125352"/>
            <a:ext cx="13214184" cy="2496189"/>
          </a:xfrm>
          <a:prstGeom prst="rect">
            <a:avLst/>
          </a:prstGeom>
        </p:spPr>
        <p:txBody>
          <a:bodyPr/>
          <a:lstStyle/>
          <a:p>
            <a:pPr algn="ctr">
              <a:defRPr b="0" sz="2500">
                <a:latin typeface="Barlow Regular"/>
                <a:ea typeface="Barlow Regular"/>
                <a:cs typeface="Barlow Regular"/>
                <a:sym typeface="Barlow Regular"/>
              </a:defRPr>
            </a:pPr>
          </a:p>
          <a:p>
            <a:pPr algn="ctr">
              <a:defRPr b="0" sz="2500">
                <a:latin typeface="Barlow Regular"/>
                <a:ea typeface="Barlow Regular"/>
                <a:cs typeface="Barlow Regular"/>
                <a:sym typeface="Barlow Regular"/>
              </a:defRPr>
            </a:pPr>
          </a:p>
          <a:p>
            <a:pPr algn="ctr">
              <a:defRPr b="0" sz="5000">
                <a:latin typeface="Barlow Regular"/>
                <a:ea typeface="Barlow Regular"/>
                <a:cs typeface="Barlow Regular"/>
                <a:sym typeface="Barlow Regular"/>
              </a:defRPr>
            </a:pPr>
            <a:r>
              <a:rPr>
                <a:hlinkClick r:id="rId2" invalidUrl="" action="" tgtFrame="" tooltip="" history="1" highlightClick="0" endSnd="0"/>
              </a:rPr>
              <a:t>contact@studionoord.nl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