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72" r:id="rId4"/>
    <p:sldId id="267" r:id="rId5"/>
    <p:sldId id="258" r:id="rId6"/>
    <p:sldId id="261" r:id="rId7"/>
    <p:sldId id="259" r:id="rId8"/>
    <p:sldId id="260" r:id="rId9"/>
    <p:sldId id="262" r:id="rId10"/>
    <p:sldId id="273" r:id="rId11"/>
    <p:sldId id="263" r:id="rId12"/>
    <p:sldId id="276" r:id="rId13"/>
    <p:sldId id="274" r:id="rId14"/>
    <p:sldId id="278" r:id="rId15"/>
    <p:sldId id="277" r:id="rId16"/>
    <p:sldId id="265" r:id="rId17"/>
    <p:sldId id="266" r:id="rId18"/>
    <p:sldId id="269"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28FD6E-9841-49E6-AC85-C094140DF4D0}" v="145" dt="2025-12-06T13:09:07.8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741" autoAdjust="0"/>
  </p:normalViewPr>
  <p:slideViewPr>
    <p:cSldViewPr snapToGrid="0">
      <p:cViewPr varScale="1">
        <p:scale>
          <a:sx n="77" d="100"/>
          <a:sy n="77" d="100"/>
        </p:scale>
        <p:origin x="10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4CCF2-DA4A-43ED-9E19-273E80FDCDD2}" type="datetimeFigureOut">
              <a:rPr lang="en-US" smtClean="0"/>
              <a:t>12/10/2025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2EC8C-DBC2-468E-838C-70647201DEBC}" type="slidenum">
              <a:rPr lang="en-US" smtClean="0"/>
              <a:t>‹nr.›</a:t>
            </a:fld>
            <a:endParaRPr lang="en-US"/>
          </a:p>
        </p:txBody>
      </p:sp>
    </p:spTree>
    <p:extLst>
      <p:ext uri="{BB962C8B-B14F-4D97-AF65-F5344CB8AC3E}">
        <p14:creationId xmlns:p14="http://schemas.microsoft.com/office/powerpoint/2010/main" val="189336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nl-NL" sz="1200" b="0" i="0" kern="1200" dirty="0">
                <a:solidFill>
                  <a:schemeClr val="tx1"/>
                </a:solidFill>
                <a:effectLst/>
                <a:latin typeface="+mn-lt"/>
                <a:ea typeface="+mn-ea"/>
                <a:cs typeface="+mn-cs"/>
              </a:rPr>
              <a:t>Ai gegenereerde samenvatting (</a:t>
            </a:r>
            <a:r>
              <a:rPr lang="nl-NL" sz="1200" b="0" i="0" kern="1200" dirty="0" err="1">
                <a:solidFill>
                  <a:schemeClr val="tx1"/>
                </a:solidFill>
                <a:effectLst/>
                <a:latin typeface="+mn-lt"/>
                <a:ea typeface="+mn-ea"/>
                <a:cs typeface="+mn-cs"/>
              </a:rPr>
              <a:t>Copilot</a:t>
            </a:r>
            <a:r>
              <a:rPr lang="nl-NL" sz="1200" b="0" i="0" kern="1200" dirty="0">
                <a:solidFill>
                  <a:schemeClr val="tx1"/>
                </a:solidFill>
                <a:effectLst/>
                <a:latin typeface="+mn-lt"/>
                <a:ea typeface="+mn-ea"/>
                <a:cs typeface="+mn-cs"/>
              </a:rPr>
              <a:t>):</a:t>
            </a:r>
          </a:p>
          <a:p>
            <a:pPr fontAlgn="t"/>
            <a:r>
              <a:rPr lang="nl-NL" sz="1200" b="0" i="0" kern="1200" dirty="0">
                <a:solidFill>
                  <a:schemeClr val="tx1"/>
                </a:solidFill>
                <a:effectLst/>
                <a:latin typeface="+mn-lt"/>
                <a:ea typeface="+mn-ea"/>
                <a:cs typeface="+mn-cs"/>
              </a:rPr>
              <a:t> </a:t>
            </a:r>
          </a:p>
          <a:p>
            <a:pPr fontAlgn="t"/>
            <a:r>
              <a:rPr lang="nl-NL" sz="1200" b="1" i="0" kern="1200" dirty="0">
                <a:solidFill>
                  <a:schemeClr val="tx1"/>
                </a:solidFill>
                <a:effectLst/>
                <a:latin typeface="+mn-lt"/>
                <a:ea typeface="+mn-ea"/>
                <a:cs typeface="+mn-cs"/>
              </a:rPr>
              <a:t>Daling in instroom techniekopleidingen</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Zowel hogescholen als universiteiten zien een afname van studenten in technische opleidingen (7,5% minder op hbo), wat problematisch is gezien het grote tekort aan technici, IT’ers en ingenieurs in Nederland.</a:t>
            </a:r>
          </a:p>
          <a:p>
            <a:pPr fontAlgn="t"/>
            <a:r>
              <a:rPr lang="nl-NL" sz="1200" b="1" i="0" kern="1200" dirty="0">
                <a:solidFill>
                  <a:schemeClr val="tx1"/>
                </a:solidFill>
                <a:effectLst/>
                <a:latin typeface="+mn-lt"/>
                <a:ea typeface="+mn-ea"/>
                <a:cs typeface="+mn-cs"/>
              </a:rPr>
              <a:t>Weinig keuze voor NT-profiel, vooral onder meisjes</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Slechts 8% van havoleerlingen kiest voor het NT-profiel, en daarvan is driekwart jongen. Meisjes kiezen minder vaak voor technische profielen, mede door wiskundeangst en negatieve stereotypes.</a:t>
            </a:r>
          </a:p>
          <a:p>
            <a:pPr fontAlgn="t"/>
            <a:r>
              <a:rPr lang="nl-NL" sz="1200" b="1" i="0" kern="1200" dirty="0">
                <a:solidFill>
                  <a:schemeClr val="tx1"/>
                </a:solidFill>
                <a:effectLst/>
                <a:latin typeface="+mn-lt"/>
                <a:ea typeface="+mn-ea"/>
                <a:cs typeface="+mn-cs"/>
              </a:rPr>
              <a:t>Beeldvorming en stereotypes remmen instroom</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Techniek wordt vaak gezien als moeilijk, ouderwets, vies en een mannenwereld. Dit beïnvloedt keuzes van jongeren, vooral meisjes en leerlingen met een lage </a:t>
            </a:r>
            <a:r>
              <a:rPr lang="nl-NL" sz="1200" b="0" i="0" kern="1200" dirty="0" err="1">
                <a:solidFill>
                  <a:schemeClr val="tx1"/>
                </a:solidFill>
                <a:effectLst/>
                <a:latin typeface="+mn-lt"/>
                <a:ea typeface="+mn-ea"/>
                <a:cs typeface="+mn-cs"/>
              </a:rPr>
              <a:t>sociaal-economische</a:t>
            </a:r>
            <a:r>
              <a:rPr lang="nl-NL" sz="1200" b="0" i="0" kern="1200" dirty="0">
                <a:solidFill>
                  <a:schemeClr val="tx1"/>
                </a:solidFill>
                <a:effectLst/>
                <a:latin typeface="+mn-lt"/>
                <a:ea typeface="+mn-ea"/>
                <a:cs typeface="+mn-cs"/>
              </a:rPr>
              <a:t> status.</a:t>
            </a:r>
          </a:p>
          <a:p>
            <a:pPr fontAlgn="t"/>
            <a:r>
              <a:rPr lang="nl-NL" sz="1200" b="1" i="0" kern="1200" dirty="0">
                <a:solidFill>
                  <a:schemeClr val="tx1"/>
                </a:solidFill>
                <a:effectLst/>
                <a:latin typeface="+mn-lt"/>
                <a:ea typeface="+mn-ea"/>
                <a:cs typeface="+mn-cs"/>
              </a:rPr>
              <a:t>Interesse in techniek moet vroeg worden gestimuleerd</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Campagnes richten zich nu vooral op jongeren die al een technische opleiding doen, maar dat is te laat. Vroege interventie op basisschool en rolmodellen zijn cruciaal om wiskundeangst en negatieve zelfbeelden te voorkomen.</a:t>
            </a:r>
          </a:p>
          <a:p>
            <a:pPr fontAlgn="t"/>
            <a:r>
              <a:rPr lang="nl-NL" sz="1200" b="1" i="0" kern="1200" dirty="0">
                <a:solidFill>
                  <a:schemeClr val="tx1"/>
                </a:solidFill>
                <a:effectLst/>
                <a:latin typeface="+mn-lt"/>
                <a:ea typeface="+mn-ea"/>
                <a:cs typeface="+mn-cs"/>
              </a:rPr>
              <a:t>Arbeidstekort vraagt bredere oplossingen</a:t>
            </a:r>
            <a:br>
              <a:rPr lang="nl-NL" sz="1200" b="0" i="0" kern="1200" dirty="0">
                <a:solidFill>
                  <a:schemeClr val="tx1"/>
                </a:solidFill>
                <a:effectLst/>
                <a:latin typeface="+mn-lt"/>
                <a:ea typeface="+mn-ea"/>
                <a:cs typeface="+mn-cs"/>
              </a:rPr>
            </a:br>
            <a:r>
              <a:rPr lang="nl-NL" sz="1200" b="0" i="0" kern="1200" dirty="0">
                <a:solidFill>
                  <a:schemeClr val="tx1"/>
                </a:solidFill>
                <a:effectLst/>
                <a:latin typeface="+mn-lt"/>
                <a:ea typeface="+mn-ea"/>
                <a:cs typeface="+mn-cs"/>
              </a:rPr>
              <a:t>Meer instroom in onderwijs alleen lost het tekort niet op. Er is ook behoefte aan internationaal talent, zij-instromers en betere zichtbaarheid van technische beroepen. De overheid investeert (129 miljoen euro) in versterking van techniekonderwijs via programma’s zoals Techkwadraat.</a:t>
            </a:r>
          </a:p>
        </p:txBody>
      </p:sp>
      <p:sp>
        <p:nvSpPr>
          <p:cNvPr id="4" name="Slide Number Placeholder 3"/>
          <p:cNvSpPr>
            <a:spLocks noGrp="1"/>
          </p:cNvSpPr>
          <p:nvPr>
            <p:ph type="sldNum" sz="quarter" idx="5"/>
          </p:nvPr>
        </p:nvSpPr>
        <p:spPr/>
        <p:txBody>
          <a:bodyPr/>
          <a:lstStyle/>
          <a:p>
            <a:fld id="{60E2EC8C-DBC2-468E-838C-70647201DEBC}" type="slidenum">
              <a:rPr lang="en-US" smtClean="0"/>
              <a:t>4</a:t>
            </a:fld>
            <a:endParaRPr lang="en-US"/>
          </a:p>
        </p:txBody>
      </p:sp>
    </p:spTree>
    <p:extLst>
      <p:ext uri="{BB962C8B-B14F-4D97-AF65-F5344CB8AC3E}">
        <p14:creationId xmlns:p14="http://schemas.microsoft.com/office/powerpoint/2010/main" val="132944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Burgerschap</a:t>
            </a:r>
            <a:r>
              <a:rPr lang="en-US" dirty="0"/>
              <a:t>, </a:t>
            </a:r>
            <a:r>
              <a:rPr lang="en-US" dirty="0" err="1"/>
              <a:t>studie</a:t>
            </a:r>
            <a:r>
              <a:rPr lang="en-US" dirty="0"/>
              <a:t> en </a:t>
            </a:r>
            <a:r>
              <a:rPr lang="en-US" dirty="0" err="1"/>
              <a:t>beroep</a:t>
            </a:r>
            <a:r>
              <a:rPr lang="en-US" dirty="0"/>
              <a:t> in </a:t>
            </a:r>
            <a:r>
              <a:rPr lang="en-US" dirty="0" err="1"/>
              <a:t>oude</a:t>
            </a:r>
            <a:r>
              <a:rPr lang="en-US" dirty="0"/>
              <a:t> (links) en </a:t>
            </a:r>
            <a:r>
              <a:rPr lang="en-US" dirty="0" err="1"/>
              <a:t>nieuwe</a:t>
            </a:r>
            <a:r>
              <a:rPr lang="en-US" dirty="0"/>
              <a:t> (</a:t>
            </a:r>
            <a:r>
              <a:rPr lang="en-US" dirty="0" err="1"/>
              <a:t>rechts</a:t>
            </a:r>
            <a:r>
              <a:rPr lang="en-US" dirty="0"/>
              <a:t>) </a:t>
            </a:r>
            <a:r>
              <a:rPr lang="en-US" dirty="0" err="1"/>
              <a:t>eindtermen</a:t>
            </a:r>
            <a:r>
              <a:rPr lang="en-US" dirty="0"/>
              <a:t>. Ook </a:t>
            </a:r>
            <a:r>
              <a:rPr lang="en-US" dirty="0" err="1"/>
              <a:t>elementen</a:t>
            </a:r>
            <a:r>
              <a:rPr lang="en-US" dirty="0"/>
              <a:t> </a:t>
            </a:r>
            <a:r>
              <a:rPr lang="en-US" dirty="0" err="1"/>
              <a:t>uit</a:t>
            </a:r>
            <a:r>
              <a:rPr lang="en-US" dirty="0"/>
              <a:t> </a:t>
            </a:r>
            <a:r>
              <a:rPr lang="en-US" dirty="0" err="1"/>
              <a:t>kerndoelen</a:t>
            </a:r>
            <a:r>
              <a:rPr lang="en-US" dirty="0"/>
              <a:t> </a:t>
            </a:r>
            <a:r>
              <a:rPr lang="en-US" dirty="0" err="1"/>
              <a:t>burgerschap</a:t>
            </a:r>
            <a:r>
              <a:rPr lang="en-US" dirty="0"/>
              <a:t> </a:t>
            </a:r>
            <a:r>
              <a:rPr lang="en-US" dirty="0" err="1"/>
              <a:t>toevoegen</a:t>
            </a:r>
            <a:r>
              <a:rPr lang="en-US" dirty="0"/>
              <a:t>? </a:t>
            </a:r>
            <a:r>
              <a:rPr lang="en-US" dirty="0" err="1"/>
              <a:t>Zie</a:t>
            </a:r>
            <a:r>
              <a:rPr lang="en-US" dirty="0"/>
              <a:t>: https://open.overheid.nl/documenten/d3a477b7-f1bc-4258-9dfa-60d22ac18604/file</a:t>
            </a:r>
          </a:p>
        </p:txBody>
      </p:sp>
      <p:sp>
        <p:nvSpPr>
          <p:cNvPr id="4" name="Slide Number Placeholder 3"/>
          <p:cNvSpPr>
            <a:spLocks noGrp="1"/>
          </p:cNvSpPr>
          <p:nvPr>
            <p:ph type="sldNum" sz="quarter" idx="5"/>
          </p:nvPr>
        </p:nvSpPr>
        <p:spPr/>
        <p:txBody>
          <a:bodyPr/>
          <a:lstStyle/>
          <a:p>
            <a:fld id="{60E2EC8C-DBC2-468E-838C-70647201DEBC}" type="slidenum">
              <a:rPr lang="en-US" smtClean="0"/>
              <a:t>6</a:t>
            </a:fld>
            <a:endParaRPr lang="en-US"/>
          </a:p>
        </p:txBody>
      </p:sp>
    </p:spTree>
    <p:extLst>
      <p:ext uri="{BB962C8B-B14F-4D97-AF65-F5344CB8AC3E}">
        <p14:creationId xmlns:p14="http://schemas.microsoft.com/office/powerpoint/2010/main" val="3176624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Aanvullen</a:t>
            </a:r>
            <a:r>
              <a:rPr lang="en-US" dirty="0"/>
              <a:t> met </a:t>
            </a:r>
            <a:r>
              <a:rPr lang="en-US" dirty="0" err="1"/>
              <a:t>muziek</a:t>
            </a:r>
            <a:r>
              <a:rPr lang="en-US" dirty="0"/>
              <a:t>-PO</a:t>
            </a:r>
          </a:p>
        </p:txBody>
      </p:sp>
      <p:sp>
        <p:nvSpPr>
          <p:cNvPr id="4" name="Slide Number Placeholder 3"/>
          <p:cNvSpPr>
            <a:spLocks noGrp="1"/>
          </p:cNvSpPr>
          <p:nvPr>
            <p:ph type="sldNum" sz="quarter" idx="5"/>
          </p:nvPr>
        </p:nvSpPr>
        <p:spPr/>
        <p:txBody>
          <a:bodyPr/>
          <a:lstStyle/>
          <a:p>
            <a:fld id="{60E2EC8C-DBC2-468E-838C-70647201DEBC}" type="slidenum">
              <a:rPr lang="en-US" smtClean="0"/>
              <a:t>9</a:t>
            </a:fld>
            <a:endParaRPr lang="en-US"/>
          </a:p>
        </p:txBody>
      </p:sp>
    </p:spTree>
    <p:extLst>
      <p:ext uri="{BB962C8B-B14F-4D97-AF65-F5344CB8AC3E}">
        <p14:creationId xmlns:p14="http://schemas.microsoft.com/office/powerpoint/2010/main" val="221601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Ook </a:t>
            </a:r>
            <a:r>
              <a:rPr lang="en-US" dirty="0" err="1"/>
              <a:t>uitwisselen</a:t>
            </a:r>
            <a:r>
              <a:rPr lang="en-US" dirty="0"/>
              <a:t> hoe </a:t>
            </a:r>
            <a:r>
              <a:rPr lang="en-US" dirty="0" err="1"/>
              <a:t>studiekeuze</a:t>
            </a:r>
            <a:r>
              <a:rPr lang="en-US" dirty="0"/>
              <a:t> </a:t>
            </a:r>
            <a:r>
              <a:rPr lang="en-US" dirty="0" err="1"/>
              <a:t>aan</a:t>
            </a:r>
            <a:r>
              <a:rPr lang="en-US" dirty="0"/>
              <a:t> bod </a:t>
            </a:r>
            <a:r>
              <a:rPr lang="en-US" dirty="0" err="1"/>
              <a:t>komt</a:t>
            </a:r>
            <a:r>
              <a:rPr lang="en-US" dirty="0"/>
              <a:t>?</a:t>
            </a:r>
          </a:p>
        </p:txBody>
      </p:sp>
      <p:sp>
        <p:nvSpPr>
          <p:cNvPr id="4" name="Slide Number Placeholder 3"/>
          <p:cNvSpPr>
            <a:spLocks noGrp="1"/>
          </p:cNvSpPr>
          <p:nvPr>
            <p:ph type="sldNum" sz="quarter" idx="5"/>
          </p:nvPr>
        </p:nvSpPr>
        <p:spPr/>
        <p:txBody>
          <a:bodyPr/>
          <a:lstStyle/>
          <a:p>
            <a:fld id="{60E2EC8C-DBC2-468E-838C-70647201DEBC}" type="slidenum">
              <a:rPr lang="en-US" smtClean="0"/>
              <a:t>11</a:t>
            </a:fld>
            <a:endParaRPr lang="en-US"/>
          </a:p>
        </p:txBody>
      </p:sp>
    </p:spTree>
    <p:extLst>
      <p:ext uri="{BB962C8B-B14F-4D97-AF65-F5344CB8AC3E}">
        <p14:creationId xmlns:p14="http://schemas.microsoft.com/office/powerpoint/2010/main" val="157511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E2EC8C-DBC2-468E-838C-70647201DEBC}" type="slidenum">
              <a:rPr lang="en-US" smtClean="0"/>
              <a:t>16</a:t>
            </a:fld>
            <a:endParaRPr lang="en-US"/>
          </a:p>
        </p:txBody>
      </p:sp>
    </p:spTree>
    <p:extLst>
      <p:ext uri="{BB962C8B-B14F-4D97-AF65-F5344CB8AC3E}">
        <p14:creationId xmlns:p14="http://schemas.microsoft.com/office/powerpoint/2010/main" val="379602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Hier ook </a:t>
            </a:r>
            <a:r>
              <a:rPr lang="en-US" dirty="0" err="1"/>
              <a:t>nog</a:t>
            </a:r>
            <a:r>
              <a:rPr lang="en-US" dirty="0"/>
              <a:t> </a:t>
            </a:r>
            <a:r>
              <a:rPr lang="en-US" dirty="0" err="1"/>
              <a:t>Exaktueel</a:t>
            </a:r>
            <a:r>
              <a:rPr lang="en-US" dirty="0"/>
              <a:t> </a:t>
            </a:r>
            <a:r>
              <a:rPr lang="en-US" dirty="0" err="1"/>
              <a:t>noemen</a:t>
            </a:r>
            <a:r>
              <a:rPr lang="en-US" dirty="0"/>
              <a:t>?</a:t>
            </a:r>
          </a:p>
        </p:txBody>
      </p:sp>
      <p:sp>
        <p:nvSpPr>
          <p:cNvPr id="4" name="Slide Number Placeholder 3"/>
          <p:cNvSpPr>
            <a:spLocks noGrp="1"/>
          </p:cNvSpPr>
          <p:nvPr>
            <p:ph type="sldNum" sz="quarter" idx="5"/>
          </p:nvPr>
        </p:nvSpPr>
        <p:spPr/>
        <p:txBody>
          <a:bodyPr/>
          <a:lstStyle/>
          <a:p>
            <a:fld id="{60E2EC8C-DBC2-468E-838C-70647201DEBC}" type="slidenum">
              <a:rPr lang="en-US" smtClean="0"/>
              <a:t>17</a:t>
            </a:fld>
            <a:endParaRPr lang="en-US"/>
          </a:p>
        </p:txBody>
      </p:sp>
    </p:spTree>
    <p:extLst>
      <p:ext uri="{BB962C8B-B14F-4D97-AF65-F5344CB8AC3E}">
        <p14:creationId xmlns:p14="http://schemas.microsoft.com/office/powerpoint/2010/main" val="254381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67412-8EEF-51A1-99E5-81681512D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C8AF52-5D69-B647-FD9D-D7DB029E19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275FE0-2401-E3DE-FA16-455B157F39E9}"/>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5" name="Footer Placeholder 4">
            <a:extLst>
              <a:ext uri="{FF2B5EF4-FFF2-40B4-BE49-F238E27FC236}">
                <a16:creationId xmlns:a16="http://schemas.microsoft.com/office/drawing/2014/main" id="{B25F4B2E-358F-0358-E2FE-D4CD3BE300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BB06B-3A75-B8D8-3597-C0B54B56294D}"/>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3797806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38F7B-4D76-172D-0ABC-3D3E0602A2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A00F4A-BE1B-AC63-BE5E-FFAAF20673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97BA6-4EE1-2753-41C6-56C3303F47EC}"/>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5" name="Footer Placeholder 4">
            <a:extLst>
              <a:ext uri="{FF2B5EF4-FFF2-40B4-BE49-F238E27FC236}">
                <a16:creationId xmlns:a16="http://schemas.microsoft.com/office/drawing/2014/main" id="{EF8EDCAF-0BC8-E336-EDB9-1846644F9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837DF-33FC-9BA0-299E-5E104F2E3687}"/>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1309727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AEE817-135B-0593-70B5-7D8C35767C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C3F90E-F4B0-6EFF-5D00-B0E0DDF67B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B603-FFB6-EA7A-4D2E-7C8948FF1FC6}"/>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5" name="Footer Placeholder 4">
            <a:extLst>
              <a:ext uri="{FF2B5EF4-FFF2-40B4-BE49-F238E27FC236}">
                <a16:creationId xmlns:a16="http://schemas.microsoft.com/office/drawing/2014/main" id="{BAA73A5C-89AF-B5F0-DA1D-DC880B934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9AF27-DDCB-E9CC-E0BD-5EF93F4CF666}"/>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3223459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9005F-F8B7-CA30-02EE-3FDC0AC12B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3D46A0-42A9-BC84-4312-CEF7CDBD58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FDD686-062E-A106-38F8-0C9C52F6C49A}"/>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5" name="Footer Placeholder 4">
            <a:extLst>
              <a:ext uri="{FF2B5EF4-FFF2-40B4-BE49-F238E27FC236}">
                <a16:creationId xmlns:a16="http://schemas.microsoft.com/office/drawing/2014/main" id="{09E86F35-11AE-BE9D-F10F-D0CF36D352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7E07A-E7F5-1160-2A58-756FF2F99D59}"/>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996757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40AB5-B6A4-05FD-8903-F1261F3214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43D632-56F0-3242-1D3A-54A4F2AD0C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7553D4-CE68-0F8C-6B29-6860C50732B4}"/>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5" name="Footer Placeholder 4">
            <a:extLst>
              <a:ext uri="{FF2B5EF4-FFF2-40B4-BE49-F238E27FC236}">
                <a16:creationId xmlns:a16="http://schemas.microsoft.com/office/drawing/2014/main" id="{1EB54C33-E321-DD76-04F6-3F8601518F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44FDD-1ABE-24A4-7562-C7940520C733}"/>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131915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89F86-CED1-96BF-41F5-E30C81538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F5EF97-4895-7D3B-7152-4ED9E0CD27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40F790-C7EC-ABCD-E1D7-14394DA66E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7E3B3F-EC21-9318-0078-34125E7DE16C}"/>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6" name="Footer Placeholder 5">
            <a:extLst>
              <a:ext uri="{FF2B5EF4-FFF2-40B4-BE49-F238E27FC236}">
                <a16:creationId xmlns:a16="http://schemas.microsoft.com/office/drawing/2014/main" id="{1C88EAD1-4E77-CCE1-A063-499349F1B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69D35-9A85-BD1A-505E-740A97B5C204}"/>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102810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16187-8417-3EE1-70FF-30ACDEF429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472953-EB22-9CFD-CC00-B75ADC2DF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0DCDB8-0A4E-DDC4-0F8D-0B7FE64547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B6FDC7-A029-23F9-81A8-E19BEC5BE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74D8C7-0DF7-C409-EF58-517E7A9710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CF5CC-F919-2698-4857-524FC0AAA6F7}"/>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8" name="Footer Placeholder 7">
            <a:extLst>
              <a:ext uri="{FF2B5EF4-FFF2-40B4-BE49-F238E27FC236}">
                <a16:creationId xmlns:a16="http://schemas.microsoft.com/office/drawing/2014/main" id="{0373E523-87C1-DF1C-90FE-E5F525A573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35DC42-1044-A27C-6829-B98342DD7D1C}"/>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86330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EE856-CF8F-5325-535F-8FAD16ED1E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AFFD32-61A9-4C7C-3176-3C0B8A3AC935}"/>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4" name="Footer Placeholder 3">
            <a:extLst>
              <a:ext uri="{FF2B5EF4-FFF2-40B4-BE49-F238E27FC236}">
                <a16:creationId xmlns:a16="http://schemas.microsoft.com/office/drawing/2014/main" id="{45700CA6-4CCC-8757-21A3-776405723D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497950-86F2-48CC-CB02-2679FE8D26B4}"/>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2253021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29D944-9DF0-97AD-E4A8-EECFAFB9A670}"/>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3" name="Footer Placeholder 2">
            <a:extLst>
              <a:ext uri="{FF2B5EF4-FFF2-40B4-BE49-F238E27FC236}">
                <a16:creationId xmlns:a16="http://schemas.microsoft.com/office/drawing/2014/main" id="{EA4F40C9-2A87-DA59-E29E-DCB6C26F4C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5938B5-3A37-7B77-36A7-8A368C104DF0}"/>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1405395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B274-3F73-E44F-2EAF-EE2993637F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854BD8-131E-5379-8444-E1E68F3EEE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651F5D-236B-6FA6-DA9F-1DFF95FF59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2F53C7-3904-6E2A-568E-5B621795D299}"/>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6" name="Footer Placeholder 5">
            <a:extLst>
              <a:ext uri="{FF2B5EF4-FFF2-40B4-BE49-F238E27FC236}">
                <a16:creationId xmlns:a16="http://schemas.microsoft.com/office/drawing/2014/main" id="{A4000BD7-E1CC-A022-4C28-00B71EED4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64148-F141-4C8F-8B8F-9B9894C5F68A}"/>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3089502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9CE0-1DB2-498E-5CB4-443E5B3FA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85400F-09AA-F258-434A-48E70DB59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BF2E95-774C-E005-CD63-6B9F2111D7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DEAA9-2808-8361-19AF-A74E07A5C939}"/>
              </a:ext>
            </a:extLst>
          </p:cNvPr>
          <p:cNvSpPr>
            <a:spLocks noGrp="1"/>
          </p:cNvSpPr>
          <p:nvPr>
            <p:ph type="dt" sz="half" idx="10"/>
          </p:nvPr>
        </p:nvSpPr>
        <p:spPr/>
        <p:txBody>
          <a:bodyPr/>
          <a:lstStyle/>
          <a:p>
            <a:fld id="{4D34C591-183F-4C38-8505-1B4BEF7D80DB}" type="datetimeFigureOut">
              <a:rPr lang="en-US" smtClean="0"/>
              <a:t>12/10/2025</a:t>
            </a:fld>
            <a:endParaRPr lang="en-US"/>
          </a:p>
        </p:txBody>
      </p:sp>
      <p:sp>
        <p:nvSpPr>
          <p:cNvPr id="6" name="Footer Placeholder 5">
            <a:extLst>
              <a:ext uri="{FF2B5EF4-FFF2-40B4-BE49-F238E27FC236}">
                <a16:creationId xmlns:a16="http://schemas.microsoft.com/office/drawing/2014/main" id="{18FAF1AE-0DDF-56EE-68ED-6BEB4D5EA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5D7B9F-E310-DA27-7A27-8F370E106C6D}"/>
              </a:ext>
            </a:extLst>
          </p:cNvPr>
          <p:cNvSpPr>
            <a:spLocks noGrp="1"/>
          </p:cNvSpPr>
          <p:nvPr>
            <p:ph type="sldNum" sz="quarter" idx="12"/>
          </p:nvPr>
        </p:nvSpPr>
        <p:spPr/>
        <p:txBody>
          <a:bodyPr/>
          <a:lstStyle/>
          <a:p>
            <a:fld id="{830E492C-3B40-495A-83D7-ED116161F623}" type="slidenum">
              <a:rPr lang="en-US" smtClean="0"/>
              <a:t>‹nr.›</a:t>
            </a:fld>
            <a:endParaRPr lang="en-US"/>
          </a:p>
        </p:txBody>
      </p:sp>
    </p:spTree>
    <p:extLst>
      <p:ext uri="{BB962C8B-B14F-4D97-AF65-F5344CB8AC3E}">
        <p14:creationId xmlns:p14="http://schemas.microsoft.com/office/powerpoint/2010/main" val="2738864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67E67-000F-E281-6764-72C7F39CF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187A54-1D71-D309-32D3-F797279B5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3C10D-BCD8-9623-1D0F-A914253A3E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D34C591-183F-4C38-8505-1B4BEF7D80DB}" type="datetimeFigureOut">
              <a:rPr lang="en-US" smtClean="0"/>
              <a:t>12/10/2025</a:t>
            </a:fld>
            <a:endParaRPr lang="en-US"/>
          </a:p>
        </p:txBody>
      </p:sp>
      <p:sp>
        <p:nvSpPr>
          <p:cNvPr id="5" name="Footer Placeholder 4">
            <a:extLst>
              <a:ext uri="{FF2B5EF4-FFF2-40B4-BE49-F238E27FC236}">
                <a16:creationId xmlns:a16="http://schemas.microsoft.com/office/drawing/2014/main" id="{A4AE733A-EBB3-5EDA-B47E-42B35234DF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459F9ED-2E10-CCB7-D6F8-A98860BD47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0E492C-3B40-495A-83D7-ED116161F623}" type="slidenum">
              <a:rPr lang="en-US" smtClean="0"/>
              <a:t>‹nr.›</a:t>
            </a:fld>
            <a:endParaRPr lang="en-US"/>
          </a:p>
        </p:txBody>
      </p:sp>
    </p:spTree>
    <p:extLst>
      <p:ext uri="{BB962C8B-B14F-4D97-AF65-F5344CB8AC3E}">
        <p14:creationId xmlns:p14="http://schemas.microsoft.com/office/powerpoint/2010/main" val="3168449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DE77-8035-B521-35C1-03A15BF0A5DD}"/>
              </a:ext>
            </a:extLst>
          </p:cNvPr>
          <p:cNvSpPr>
            <a:spLocks noGrp="1"/>
          </p:cNvSpPr>
          <p:nvPr>
            <p:ph type="ctrTitle"/>
          </p:nvPr>
        </p:nvSpPr>
        <p:spPr/>
        <p:txBody>
          <a:bodyPr/>
          <a:lstStyle/>
          <a:p>
            <a:r>
              <a:rPr lang="nl-NL" noProof="0" dirty="0"/>
              <a:t>Waarom moet ik dit leren?</a:t>
            </a:r>
          </a:p>
        </p:txBody>
      </p:sp>
      <p:sp>
        <p:nvSpPr>
          <p:cNvPr id="3" name="Subtitle 2">
            <a:extLst>
              <a:ext uri="{FF2B5EF4-FFF2-40B4-BE49-F238E27FC236}">
                <a16:creationId xmlns:a16="http://schemas.microsoft.com/office/drawing/2014/main" id="{B41C6C46-CB71-51DE-E8CF-39145AE80313}"/>
              </a:ext>
            </a:extLst>
          </p:cNvPr>
          <p:cNvSpPr>
            <a:spLocks noGrp="1"/>
          </p:cNvSpPr>
          <p:nvPr>
            <p:ph type="subTitle" idx="1"/>
          </p:nvPr>
        </p:nvSpPr>
        <p:spPr/>
        <p:txBody>
          <a:bodyPr/>
          <a:lstStyle/>
          <a:p>
            <a:r>
              <a:rPr lang="nl-NL" noProof="0" dirty="0"/>
              <a:t>Hoe we in de </a:t>
            </a:r>
            <a:r>
              <a:rPr lang="nl-NL" noProof="0" dirty="0" err="1"/>
              <a:t>natuurkundeles</a:t>
            </a:r>
            <a:r>
              <a:rPr lang="nl-NL" noProof="0" dirty="0"/>
              <a:t> vorm kunnen geven aan burgerschap</a:t>
            </a:r>
          </a:p>
        </p:txBody>
      </p:sp>
    </p:spTree>
    <p:extLst>
      <p:ext uri="{BB962C8B-B14F-4D97-AF65-F5344CB8AC3E}">
        <p14:creationId xmlns:p14="http://schemas.microsoft.com/office/powerpoint/2010/main" val="4168368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7584F1-B123-A516-D035-687B54617A7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E5B9439F-1150-A29A-E302-6A22C73BE471}"/>
              </a:ext>
            </a:extLst>
          </p:cNvPr>
          <p:cNvSpPr>
            <a:spLocks noGrp="1"/>
          </p:cNvSpPr>
          <p:nvPr>
            <p:ph idx="1"/>
          </p:nvPr>
        </p:nvSpPr>
        <p:spPr/>
        <p:txBody>
          <a:bodyPr/>
          <a:lstStyle/>
          <a:p>
            <a:endParaRPr lang="nl-NL"/>
          </a:p>
        </p:txBody>
      </p:sp>
      <p:pic>
        <p:nvPicPr>
          <p:cNvPr id="4" name="Afbeelding 3" descr="Afbeelding met overdekt, vloer&#10;&#10;Door AI gegenereerde inhoud is mogelijk onjuist.">
            <a:extLst>
              <a:ext uri="{FF2B5EF4-FFF2-40B4-BE49-F238E27FC236}">
                <a16:creationId xmlns:a16="http://schemas.microsoft.com/office/drawing/2014/main" id="{6EA772C0-016A-02AE-FFD8-EB77DD66C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716000" cy="6172200"/>
          </a:xfrm>
          <a:prstGeom prst="rect">
            <a:avLst/>
          </a:prstGeom>
        </p:spPr>
      </p:pic>
    </p:spTree>
    <p:extLst>
      <p:ext uri="{BB962C8B-B14F-4D97-AF65-F5344CB8AC3E}">
        <p14:creationId xmlns:p14="http://schemas.microsoft.com/office/powerpoint/2010/main" val="678698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FD89-3A75-2828-8380-DEF3D060DBC9}"/>
              </a:ext>
            </a:extLst>
          </p:cNvPr>
          <p:cNvSpPr>
            <a:spLocks noGrp="1"/>
          </p:cNvSpPr>
          <p:nvPr>
            <p:ph type="title"/>
          </p:nvPr>
        </p:nvSpPr>
        <p:spPr/>
        <p:txBody>
          <a:bodyPr/>
          <a:lstStyle/>
          <a:p>
            <a:r>
              <a:rPr lang="nl-NL" noProof="0" dirty="0"/>
              <a:t>Uitwisselen</a:t>
            </a:r>
          </a:p>
        </p:txBody>
      </p:sp>
      <p:sp>
        <p:nvSpPr>
          <p:cNvPr id="3" name="Content Placeholder 2">
            <a:extLst>
              <a:ext uri="{FF2B5EF4-FFF2-40B4-BE49-F238E27FC236}">
                <a16:creationId xmlns:a16="http://schemas.microsoft.com/office/drawing/2014/main" id="{D99B50A3-37A0-9118-911B-24266337846C}"/>
              </a:ext>
            </a:extLst>
          </p:cNvPr>
          <p:cNvSpPr>
            <a:spLocks noGrp="1"/>
          </p:cNvSpPr>
          <p:nvPr>
            <p:ph idx="1"/>
          </p:nvPr>
        </p:nvSpPr>
        <p:spPr/>
        <p:txBody>
          <a:bodyPr/>
          <a:lstStyle/>
          <a:p>
            <a:r>
              <a:rPr lang="nl-NL" noProof="0" dirty="0"/>
              <a:t>Turn &amp; Talk</a:t>
            </a:r>
          </a:p>
          <a:p>
            <a:r>
              <a:rPr lang="nl-NL" noProof="0" dirty="0"/>
              <a:t>Wissel ontwerpopdrachten uit</a:t>
            </a:r>
          </a:p>
        </p:txBody>
      </p:sp>
    </p:spTree>
    <p:extLst>
      <p:ext uri="{BB962C8B-B14F-4D97-AF65-F5344CB8AC3E}">
        <p14:creationId xmlns:p14="http://schemas.microsoft.com/office/powerpoint/2010/main" val="941864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EA661BB-DB9F-CB46-E9B0-DFA7407E7CBF}"/>
              </a:ext>
            </a:extLst>
          </p:cNvPr>
          <p:cNvPicPr>
            <a:picLocks noChangeAspect="1"/>
          </p:cNvPicPr>
          <p:nvPr/>
        </p:nvPicPr>
        <p:blipFill>
          <a:blip r:embed="rId2"/>
          <a:stretch>
            <a:fillRect/>
          </a:stretch>
        </p:blipFill>
        <p:spPr>
          <a:xfrm>
            <a:off x="850249" y="0"/>
            <a:ext cx="10491502" cy="6858000"/>
          </a:xfrm>
          <a:prstGeom prst="rect">
            <a:avLst/>
          </a:prstGeom>
        </p:spPr>
      </p:pic>
    </p:spTree>
    <p:extLst>
      <p:ext uri="{BB962C8B-B14F-4D97-AF65-F5344CB8AC3E}">
        <p14:creationId xmlns:p14="http://schemas.microsoft.com/office/powerpoint/2010/main" val="229466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B80A00-0390-0475-A387-796C9E138770}"/>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A5D8EC31-B3F1-C51A-B317-73569114C953}"/>
              </a:ext>
            </a:extLst>
          </p:cNvPr>
          <p:cNvSpPr>
            <a:spLocks noGrp="1"/>
          </p:cNvSpPr>
          <p:nvPr>
            <p:ph idx="1"/>
          </p:nvPr>
        </p:nvSpPr>
        <p:spPr/>
        <p:txBody>
          <a:bodyPr/>
          <a:lstStyle/>
          <a:p>
            <a:endParaRPr lang="nl-NL"/>
          </a:p>
        </p:txBody>
      </p:sp>
      <p:pic>
        <p:nvPicPr>
          <p:cNvPr id="4" name="Afbeelding 3">
            <a:extLst>
              <a:ext uri="{FF2B5EF4-FFF2-40B4-BE49-F238E27FC236}">
                <a16:creationId xmlns:a16="http://schemas.microsoft.com/office/drawing/2014/main" id="{F8F48233-7DBE-2AE0-6962-B1C86DAB0232}"/>
              </a:ext>
            </a:extLst>
          </p:cNvPr>
          <p:cNvPicPr>
            <a:picLocks noChangeAspect="1"/>
          </p:cNvPicPr>
          <p:nvPr/>
        </p:nvPicPr>
        <p:blipFill>
          <a:blip r:embed="rId2"/>
          <a:stretch>
            <a:fillRect/>
          </a:stretch>
        </p:blipFill>
        <p:spPr>
          <a:xfrm>
            <a:off x="327807" y="1009312"/>
            <a:ext cx="11536385" cy="4839375"/>
          </a:xfrm>
          <a:prstGeom prst="rect">
            <a:avLst/>
          </a:prstGeom>
        </p:spPr>
      </p:pic>
    </p:spTree>
    <p:extLst>
      <p:ext uri="{BB962C8B-B14F-4D97-AF65-F5344CB8AC3E}">
        <p14:creationId xmlns:p14="http://schemas.microsoft.com/office/powerpoint/2010/main" val="1441547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CB66117-7377-48E2-99EF-75B61395FDB4}"/>
              </a:ext>
            </a:extLst>
          </p:cNvPr>
          <p:cNvPicPr>
            <a:picLocks noChangeAspect="1"/>
          </p:cNvPicPr>
          <p:nvPr/>
        </p:nvPicPr>
        <p:blipFill>
          <a:blip r:embed="rId2"/>
          <a:stretch>
            <a:fillRect/>
          </a:stretch>
        </p:blipFill>
        <p:spPr>
          <a:xfrm>
            <a:off x="552914" y="0"/>
            <a:ext cx="11086171" cy="6858000"/>
          </a:xfrm>
          <a:prstGeom prst="rect">
            <a:avLst/>
          </a:prstGeom>
        </p:spPr>
      </p:pic>
    </p:spTree>
    <p:extLst>
      <p:ext uri="{BB962C8B-B14F-4D97-AF65-F5344CB8AC3E}">
        <p14:creationId xmlns:p14="http://schemas.microsoft.com/office/powerpoint/2010/main" val="1319500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eereweer-Lauwerends-DSCF1471">
            <a:extLst>
              <a:ext uri="{FF2B5EF4-FFF2-40B4-BE49-F238E27FC236}">
                <a16:creationId xmlns:a16="http://schemas.microsoft.com/office/drawing/2014/main" id="{134D609E-8D1D-A743-D28B-84E191E8B9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2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FCF62AF-68BF-B0AB-21AB-3A9BD4AEDC09}"/>
              </a:ext>
            </a:extLst>
          </p:cNvPr>
          <p:cNvGrpSpPr/>
          <p:nvPr/>
        </p:nvGrpSpPr>
        <p:grpSpPr>
          <a:xfrm>
            <a:off x="397526" y="611035"/>
            <a:ext cx="6514511" cy="5852101"/>
            <a:chOff x="838200" y="513619"/>
            <a:chExt cx="6514511" cy="5852101"/>
          </a:xfrm>
        </p:grpSpPr>
        <p:pic>
          <p:nvPicPr>
            <p:cNvPr id="9" name="Picture 8">
              <a:extLst>
                <a:ext uri="{FF2B5EF4-FFF2-40B4-BE49-F238E27FC236}">
                  <a16:creationId xmlns:a16="http://schemas.microsoft.com/office/drawing/2014/main" id="{1D7247BC-1817-8C37-4189-A98DDEA629EC}"/>
                </a:ext>
              </a:extLst>
            </p:cNvPr>
            <p:cNvPicPr>
              <a:picLocks noChangeAspect="1"/>
            </p:cNvPicPr>
            <p:nvPr/>
          </p:nvPicPr>
          <p:blipFill>
            <a:blip r:embed="rId3" cstate="screen">
              <a:extLst>
                <a:ext uri="{28A0092B-C50C-407E-A947-70E740481C1C}">
                  <a14:useLocalDpi xmlns:a14="http://schemas.microsoft.com/office/drawing/2010/main"/>
                </a:ext>
              </a:extLst>
            </a:blip>
            <a:srcRect l="1322"/>
            <a:stretch>
              <a:fillRect/>
            </a:stretch>
          </p:blipFill>
          <p:spPr>
            <a:xfrm>
              <a:off x="838200" y="513619"/>
              <a:ext cx="6514511" cy="5544324"/>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1DE9E429-68F6-CB35-8B1C-5BDE7444452D}"/>
                </a:ext>
              </a:extLst>
            </p:cNvPr>
            <p:cNvSpPr txBox="1"/>
            <p:nvPr/>
          </p:nvSpPr>
          <p:spPr>
            <a:xfrm>
              <a:off x="838200" y="6057943"/>
              <a:ext cx="3832268" cy="307777"/>
            </a:xfrm>
            <a:prstGeom prst="rect">
              <a:avLst/>
            </a:prstGeom>
            <a:noFill/>
          </p:spPr>
          <p:txBody>
            <a:bodyPr wrap="none" rtlCol="0">
              <a:spAutoFit/>
            </a:bodyPr>
            <a:lstStyle/>
            <a:p>
              <a:r>
                <a:rPr lang="nl-NL" sz="1400" noProof="0" dirty="0"/>
                <a:t>Bron: New York Times, The </a:t>
              </a:r>
              <a:r>
                <a:rPr lang="nl-NL" sz="1400" noProof="0" dirty="0" err="1"/>
                <a:t>Athletic</a:t>
              </a:r>
              <a:r>
                <a:rPr lang="nl-NL" sz="1400" noProof="0" dirty="0"/>
                <a:t>, 9 </a:t>
              </a:r>
              <a:r>
                <a:rPr lang="nl-NL" sz="1400" noProof="0" dirty="0" err="1"/>
                <a:t>Oct</a:t>
              </a:r>
              <a:r>
                <a:rPr lang="nl-NL" sz="1400" noProof="0" dirty="0"/>
                <a:t>. 2025</a:t>
              </a:r>
            </a:p>
          </p:txBody>
        </p:sp>
      </p:grpSp>
      <p:grpSp>
        <p:nvGrpSpPr>
          <p:cNvPr id="24" name="Group 23">
            <a:extLst>
              <a:ext uri="{FF2B5EF4-FFF2-40B4-BE49-F238E27FC236}">
                <a16:creationId xmlns:a16="http://schemas.microsoft.com/office/drawing/2014/main" id="{A0A7D421-3C0D-49FE-3719-EF2EEA5EFAC1}"/>
              </a:ext>
            </a:extLst>
          </p:cNvPr>
          <p:cNvGrpSpPr/>
          <p:nvPr/>
        </p:nvGrpSpPr>
        <p:grpSpPr>
          <a:xfrm>
            <a:off x="5948818" y="611035"/>
            <a:ext cx="5961900" cy="5510724"/>
            <a:chOff x="5948818" y="611035"/>
            <a:chExt cx="5961900" cy="5510724"/>
          </a:xfrm>
        </p:grpSpPr>
        <p:sp>
          <p:nvSpPr>
            <p:cNvPr id="18" name="TextBox 17">
              <a:extLst>
                <a:ext uri="{FF2B5EF4-FFF2-40B4-BE49-F238E27FC236}">
                  <a16:creationId xmlns:a16="http://schemas.microsoft.com/office/drawing/2014/main" id="{CB865337-B61F-F15A-78BF-9F17C073B3DD}"/>
                </a:ext>
              </a:extLst>
            </p:cNvPr>
            <p:cNvSpPr txBox="1"/>
            <p:nvPr/>
          </p:nvSpPr>
          <p:spPr>
            <a:xfrm>
              <a:off x="8132819" y="5813982"/>
              <a:ext cx="1593898" cy="307777"/>
            </a:xfrm>
            <a:prstGeom prst="rect">
              <a:avLst/>
            </a:prstGeom>
            <a:noFill/>
          </p:spPr>
          <p:txBody>
            <a:bodyPr wrap="none" rtlCol="0">
              <a:spAutoFit/>
            </a:bodyPr>
            <a:lstStyle/>
            <a:p>
              <a:r>
                <a:rPr lang="nl-NL" sz="1400" noProof="0" dirty="0"/>
                <a:t>Bron: Racing Bulls</a:t>
              </a:r>
            </a:p>
          </p:txBody>
        </p:sp>
        <p:pic>
          <p:nvPicPr>
            <p:cNvPr id="23" name="Picture 22" descr="A helmet with red bulls on it&#10;&#10;AI-generated content may be incorrect.">
              <a:extLst>
                <a:ext uri="{FF2B5EF4-FFF2-40B4-BE49-F238E27FC236}">
                  <a16:creationId xmlns:a16="http://schemas.microsoft.com/office/drawing/2014/main" id="{66B62CD7-353D-F647-7723-1A0C1C1446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48818" y="611035"/>
              <a:ext cx="5961900" cy="520294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27904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CE5A-E710-A63D-1C53-59D0633865E1}"/>
              </a:ext>
            </a:extLst>
          </p:cNvPr>
          <p:cNvSpPr>
            <a:spLocks noGrp="1"/>
          </p:cNvSpPr>
          <p:nvPr>
            <p:ph type="title"/>
          </p:nvPr>
        </p:nvSpPr>
        <p:spPr/>
        <p:txBody>
          <a:bodyPr/>
          <a:lstStyle/>
          <a:p>
            <a:r>
              <a:rPr lang="nl-NL" noProof="0" dirty="0"/>
              <a:t>Gebruik de actualiteit</a:t>
            </a:r>
          </a:p>
        </p:txBody>
      </p:sp>
      <p:pic>
        <p:nvPicPr>
          <p:cNvPr id="5" name="Picture 4">
            <a:extLst>
              <a:ext uri="{FF2B5EF4-FFF2-40B4-BE49-F238E27FC236}">
                <a16:creationId xmlns:a16="http://schemas.microsoft.com/office/drawing/2014/main" id="{10BDA186-CB7A-A355-B435-D636377DBD58}"/>
              </a:ext>
            </a:extLst>
          </p:cNvPr>
          <p:cNvPicPr>
            <a:picLocks noChangeAspect="1"/>
          </p:cNvPicPr>
          <p:nvPr/>
        </p:nvPicPr>
        <p:blipFill>
          <a:blip r:embed="rId3"/>
          <a:stretch>
            <a:fillRect/>
          </a:stretch>
        </p:blipFill>
        <p:spPr>
          <a:xfrm>
            <a:off x="838200" y="1385140"/>
            <a:ext cx="5077789" cy="531705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DAA9033F-76F1-D907-D5F8-38755AB6EA24}"/>
              </a:ext>
            </a:extLst>
          </p:cNvPr>
          <p:cNvPicPr>
            <a:picLocks noChangeAspect="1"/>
          </p:cNvPicPr>
          <p:nvPr/>
        </p:nvPicPr>
        <p:blipFill>
          <a:blip r:embed="rId4"/>
          <a:stretch>
            <a:fillRect/>
          </a:stretch>
        </p:blipFill>
        <p:spPr>
          <a:xfrm>
            <a:off x="1101575" y="1385140"/>
            <a:ext cx="6258703" cy="5317056"/>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460BDB82-DBA1-76C7-0F8C-A4E14D52C074}"/>
              </a:ext>
            </a:extLst>
          </p:cNvPr>
          <p:cNvPicPr>
            <a:picLocks noChangeAspect="1"/>
          </p:cNvPicPr>
          <p:nvPr/>
        </p:nvPicPr>
        <p:blipFill>
          <a:blip r:embed="rId5"/>
          <a:stretch>
            <a:fillRect/>
          </a:stretch>
        </p:blipFill>
        <p:spPr>
          <a:xfrm>
            <a:off x="7730846" y="365125"/>
            <a:ext cx="4171160" cy="636578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3E9C645B-62B8-4F49-73E9-B824C2065629}"/>
              </a:ext>
            </a:extLst>
          </p:cNvPr>
          <p:cNvPicPr>
            <a:picLocks noChangeAspect="1"/>
          </p:cNvPicPr>
          <p:nvPr/>
        </p:nvPicPr>
        <p:blipFill>
          <a:blip r:embed="rId6"/>
          <a:stretch>
            <a:fillRect/>
          </a:stretch>
        </p:blipFill>
        <p:spPr>
          <a:xfrm>
            <a:off x="7720685" y="4328189"/>
            <a:ext cx="4271007" cy="2439433"/>
          </a:xfrm>
          <a:prstGeom prst="rect">
            <a:avLst/>
          </a:prstGeom>
          <a:ln>
            <a:solidFill>
              <a:schemeClr val="tx1"/>
            </a:solidFill>
          </a:ln>
        </p:spPr>
      </p:pic>
      <p:sp>
        <p:nvSpPr>
          <p:cNvPr id="27" name="TextBox 26">
            <a:extLst>
              <a:ext uri="{FF2B5EF4-FFF2-40B4-BE49-F238E27FC236}">
                <a16:creationId xmlns:a16="http://schemas.microsoft.com/office/drawing/2014/main" id="{620176E3-A7AD-BCFF-3DCF-5EF975B98734}"/>
              </a:ext>
            </a:extLst>
          </p:cNvPr>
          <p:cNvSpPr txBox="1"/>
          <p:nvPr/>
        </p:nvSpPr>
        <p:spPr>
          <a:xfrm>
            <a:off x="289994" y="4481976"/>
            <a:ext cx="7167446" cy="17543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a:spAutoFit/>
          </a:bodyPr>
          <a:lstStyle/>
          <a:p>
            <a:r>
              <a:rPr lang="nl-NL" noProof="0" dirty="0">
                <a:latin typeface="Aptos Serif" panose="020B0502040204020203" pitchFamily="18" charset="0"/>
                <a:cs typeface="Aptos Serif" panose="020B0502040204020203" pitchFamily="18" charset="0"/>
              </a:rPr>
              <a:t>De software-update volgt op een incident met een A320-toestel van het Amerikaanse </a:t>
            </a:r>
            <a:r>
              <a:rPr lang="nl-NL" noProof="0" dirty="0" err="1">
                <a:latin typeface="Aptos Serif" panose="020B0502040204020203" pitchFamily="18" charset="0"/>
                <a:cs typeface="Aptos Serif" panose="020B0502040204020203" pitchFamily="18" charset="0"/>
              </a:rPr>
              <a:t>JetBlue</a:t>
            </a:r>
            <a:r>
              <a:rPr lang="nl-NL" noProof="0" dirty="0">
                <a:latin typeface="Aptos Serif" panose="020B0502040204020203" pitchFamily="18" charset="0"/>
                <a:cs typeface="Aptos Serif" panose="020B0502040204020203" pitchFamily="18" charset="0"/>
              </a:rPr>
              <a:t> Airways. Het toestel dat eind oktober op weg was van het Mexicaanse Cancún naar Newark (New Jersey) kreeg plotseling te maken met hoogteverlies. </a:t>
            </a:r>
            <a:r>
              <a:rPr lang="nl-NL" noProof="0" dirty="0">
                <a:highlight>
                  <a:srgbClr val="FFFF00"/>
                </a:highlight>
                <a:latin typeface="Aptos Serif" panose="020B0502040204020203" pitchFamily="18" charset="0"/>
                <a:cs typeface="Aptos Serif" panose="020B0502040204020203" pitchFamily="18" charset="0"/>
              </a:rPr>
              <a:t>Uit de analyse van het incident bleek dat de besturing van het vliegtuig werd verstoord door „intense zonnestraling”.</a:t>
            </a:r>
          </a:p>
        </p:txBody>
      </p:sp>
    </p:spTree>
    <p:extLst>
      <p:ext uri="{BB962C8B-B14F-4D97-AF65-F5344CB8AC3E}">
        <p14:creationId xmlns:p14="http://schemas.microsoft.com/office/powerpoint/2010/main" val="1641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41577-B776-5914-6CC5-5D2C94B3059F}"/>
              </a:ext>
            </a:extLst>
          </p:cNvPr>
          <p:cNvSpPr>
            <a:spLocks noGrp="1"/>
          </p:cNvSpPr>
          <p:nvPr>
            <p:ph type="title"/>
          </p:nvPr>
        </p:nvSpPr>
        <p:spPr/>
        <p:txBody>
          <a:bodyPr/>
          <a:lstStyle/>
          <a:p>
            <a:r>
              <a:rPr lang="nl-NL" noProof="0" dirty="0"/>
              <a:t>Hoe de actualiteit inzetten?</a:t>
            </a:r>
          </a:p>
        </p:txBody>
      </p:sp>
      <p:sp>
        <p:nvSpPr>
          <p:cNvPr id="3" name="Content Placeholder 2">
            <a:extLst>
              <a:ext uri="{FF2B5EF4-FFF2-40B4-BE49-F238E27FC236}">
                <a16:creationId xmlns:a16="http://schemas.microsoft.com/office/drawing/2014/main" id="{27C0C51F-E8B6-11E6-F379-0AB96EA97C1A}"/>
              </a:ext>
            </a:extLst>
          </p:cNvPr>
          <p:cNvSpPr>
            <a:spLocks noGrp="1"/>
          </p:cNvSpPr>
          <p:nvPr>
            <p:ph idx="1"/>
          </p:nvPr>
        </p:nvSpPr>
        <p:spPr/>
        <p:txBody>
          <a:bodyPr/>
          <a:lstStyle/>
          <a:p>
            <a:r>
              <a:rPr lang="nl-NL" noProof="0" dirty="0"/>
              <a:t>Genoeg aanbod! Kies wat inhoudelijk aansluit</a:t>
            </a:r>
          </a:p>
          <a:p>
            <a:r>
              <a:rPr lang="nl-NL" noProof="0" dirty="0"/>
              <a:t>Laat leerlingen in de klas lezen</a:t>
            </a:r>
          </a:p>
          <a:p>
            <a:r>
              <a:rPr lang="nl-NL" noProof="0" dirty="0"/>
              <a:t>Formuleer en verzamel vragen</a:t>
            </a:r>
          </a:p>
          <a:p>
            <a:r>
              <a:rPr lang="nl-NL" noProof="0" dirty="0"/>
              <a:t>Differentieer</a:t>
            </a:r>
          </a:p>
          <a:p>
            <a:r>
              <a:rPr lang="nl-NL" dirty="0"/>
              <a:t>Keer regelmatig terug naar vragen en artikel</a:t>
            </a:r>
            <a:endParaRPr lang="nl-NL" noProof="0" dirty="0"/>
          </a:p>
        </p:txBody>
      </p:sp>
    </p:spTree>
    <p:extLst>
      <p:ext uri="{BB962C8B-B14F-4D97-AF65-F5344CB8AC3E}">
        <p14:creationId xmlns:p14="http://schemas.microsoft.com/office/powerpoint/2010/main" val="2144630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175FA-5B3A-BC32-7A4E-E78E98D23926}"/>
              </a:ext>
            </a:extLst>
          </p:cNvPr>
          <p:cNvSpPr>
            <a:spLocks noGrp="1"/>
          </p:cNvSpPr>
          <p:nvPr>
            <p:ph type="title"/>
          </p:nvPr>
        </p:nvSpPr>
        <p:spPr/>
        <p:txBody>
          <a:bodyPr/>
          <a:lstStyle/>
          <a:p>
            <a:r>
              <a:rPr lang="nl-NL" noProof="0" dirty="0"/>
              <a:t>Conclusies</a:t>
            </a:r>
          </a:p>
        </p:txBody>
      </p:sp>
      <p:sp>
        <p:nvSpPr>
          <p:cNvPr id="3" name="Content Placeholder 2">
            <a:extLst>
              <a:ext uri="{FF2B5EF4-FFF2-40B4-BE49-F238E27FC236}">
                <a16:creationId xmlns:a16="http://schemas.microsoft.com/office/drawing/2014/main" id="{57D746EB-2786-A96F-E9A9-76C7D020AD48}"/>
              </a:ext>
            </a:extLst>
          </p:cNvPr>
          <p:cNvSpPr>
            <a:spLocks noGrp="1"/>
          </p:cNvSpPr>
          <p:nvPr>
            <p:ph idx="1"/>
          </p:nvPr>
        </p:nvSpPr>
        <p:spPr/>
        <p:txBody>
          <a:bodyPr/>
          <a:lstStyle/>
          <a:p>
            <a:r>
              <a:rPr lang="nl-NL" noProof="0" dirty="0"/>
              <a:t>Koppel inhoud en vaardigheden</a:t>
            </a:r>
          </a:p>
          <a:p>
            <a:r>
              <a:rPr lang="nl-NL" noProof="0" dirty="0"/>
              <a:t>Kies slim voorbeelden/contexten</a:t>
            </a:r>
          </a:p>
          <a:p>
            <a:r>
              <a:rPr lang="nl-NL" noProof="0" dirty="0"/>
              <a:t>Denk aan verschillen tussen leerlingen: interesses, motivatie…</a:t>
            </a:r>
          </a:p>
        </p:txBody>
      </p:sp>
    </p:spTree>
    <p:extLst>
      <p:ext uri="{BB962C8B-B14F-4D97-AF65-F5344CB8AC3E}">
        <p14:creationId xmlns:p14="http://schemas.microsoft.com/office/powerpoint/2010/main" val="1539929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6EE46-D006-6CDA-6430-116D9036FCE5}"/>
              </a:ext>
            </a:extLst>
          </p:cNvPr>
          <p:cNvSpPr>
            <a:spLocks noGrp="1"/>
          </p:cNvSpPr>
          <p:nvPr>
            <p:ph type="title"/>
          </p:nvPr>
        </p:nvSpPr>
        <p:spPr/>
        <p:txBody>
          <a:bodyPr/>
          <a:lstStyle/>
          <a:p>
            <a:r>
              <a:rPr lang="nl-NL" noProof="0" dirty="0"/>
              <a:t>Welkom</a:t>
            </a:r>
          </a:p>
        </p:txBody>
      </p:sp>
      <p:sp>
        <p:nvSpPr>
          <p:cNvPr id="3" name="Content Placeholder 2">
            <a:extLst>
              <a:ext uri="{FF2B5EF4-FFF2-40B4-BE49-F238E27FC236}">
                <a16:creationId xmlns:a16="http://schemas.microsoft.com/office/drawing/2014/main" id="{5D893751-86CD-724A-7B05-2DC3A132B325}"/>
              </a:ext>
            </a:extLst>
          </p:cNvPr>
          <p:cNvSpPr>
            <a:spLocks noGrp="1"/>
          </p:cNvSpPr>
          <p:nvPr>
            <p:ph idx="1"/>
          </p:nvPr>
        </p:nvSpPr>
        <p:spPr/>
        <p:txBody>
          <a:bodyPr/>
          <a:lstStyle/>
          <a:p>
            <a:endParaRPr lang="nl-NL" noProof="0" dirty="0"/>
          </a:p>
        </p:txBody>
      </p:sp>
    </p:spTree>
    <p:extLst>
      <p:ext uri="{BB962C8B-B14F-4D97-AF65-F5344CB8AC3E}">
        <p14:creationId xmlns:p14="http://schemas.microsoft.com/office/powerpoint/2010/main" val="3631562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F603A-1A5A-DDED-46D0-865A87978C71}"/>
              </a:ext>
            </a:extLst>
          </p:cNvPr>
          <p:cNvSpPr>
            <a:spLocks noGrp="1"/>
          </p:cNvSpPr>
          <p:nvPr>
            <p:ph type="title"/>
          </p:nvPr>
        </p:nvSpPr>
        <p:spPr/>
        <p:txBody>
          <a:bodyPr/>
          <a:lstStyle/>
          <a:p>
            <a:pPr algn="ctr"/>
            <a:r>
              <a:rPr lang="nl-NL" dirty="0"/>
              <a:t>Even voorstellen</a:t>
            </a:r>
          </a:p>
        </p:txBody>
      </p:sp>
      <p:sp>
        <p:nvSpPr>
          <p:cNvPr id="3" name="Tijdelijke aanduiding voor inhoud 2">
            <a:extLst>
              <a:ext uri="{FF2B5EF4-FFF2-40B4-BE49-F238E27FC236}">
                <a16:creationId xmlns:a16="http://schemas.microsoft.com/office/drawing/2014/main" id="{A4DB0CB7-5ABB-15C7-5724-9E3548E6CFED}"/>
              </a:ext>
            </a:extLst>
          </p:cNvPr>
          <p:cNvSpPr>
            <a:spLocks noGrp="1"/>
          </p:cNvSpPr>
          <p:nvPr>
            <p:ph idx="1"/>
          </p:nvPr>
        </p:nvSpPr>
        <p:spPr/>
        <p:txBody>
          <a:bodyPr>
            <a:normAutofit fontScale="92500" lnSpcReduction="10000"/>
          </a:bodyPr>
          <a:lstStyle/>
          <a:p>
            <a:pPr marL="0" indent="0">
              <a:buNone/>
            </a:pPr>
            <a:r>
              <a:rPr lang="nl-NL" dirty="0"/>
              <a:t>Lodewijk: </a:t>
            </a:r>
          </a:p>
          <a:p>
            <a:r>
              <a:rPr lang="nl-NL" dirty="0"/>
              <a:t>docent Alphen aan den Rijn</a:t>
            </a:r>
          </a:p>
          <a:p>
            <a:r>
              <a:rPr lang="nl-NL" dirty="0"/>
              <a:t>vakdidacticus Delft</a:t>
            </a:r>
          </a:p>
          <a:p>
            <a:r>
              <a:rPr lang="nl-NL" dirty="0"/>
              <a:t>onderzoek: Didactiek van de quantummechanica, vakoverstijgende contexten</a:t>
            </a:r>
          </a:p>
          <a:p>
            <a:endParaRPr lang="nl-NL" dirty="0"/>
          </a:p>
          <a:p>
            <a:r>
              <a:rPr lang="nl-NL" dirty="0"/>
              <a:t>Hans: </a:t>
            </a:r>
          </a:p>
          <a:p>
            <a:r>
              <a:rPr lang="nl-NL" dirty="0"/>
              <a:t>docent Leiden</a:t>
            </a:r>
          </a:p>
          <a:p>
            <a:r>
              <a:rPr lang="nl-NL" dirty="0"/>
              <a:t>veel in NVOX, NTvN</a:t>
            </a:r>
          </a:p>
          <a:p>
            <a:r>
              <a:rPr lang="nl-NL" dirty="0"/>
              <a:t>Samen: nascholing quantumwereld</a:t>
            </a:r>
          </a:p>
          <a:p>
            <a:endParaRPr lang="nl-NL" dirty="0"/>
          </a:p>
          <a:p>
            <a:endParaRPr lang="nl-NL" dirty="0"/>
          </a:p>
          <a:p>
            <a:endParaRPr lang="nl-NL" dirty="0"/>
          </a:p>
        </p:txBody>
      </p:sp>
    </p:spTree>
    <p:extLst>
      <p:ext uri="{BB962C8B-B14F-4D97-AF65-F5344CB8AC3E}">
        <p14:creationId xmlns:p14="http://schemas.microsoft.com/office/powerpoint/2010/main" val="2680433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EEFE7D-BC29-324C-31D7-EB3A9085F04C}"/>
              </a:ext>
            </a:extLst>
          </p:cNvPr>
          <p:cNvSpPr>
            <a:spLocks noGrp="1"/>
          </p:cNvSpPr>
          <p:nvPr>
            <p:ph idx="1"/>
          </p:nvPr>
        </p:nvSpPr>
        <p:spPr>
          <a:xfrm>
            <a:off x="6096000" y="1825625"/>
            <a:ext cx="5257800" cy="4351338"/>
          </a:xfrm>
        </p:spPr>
        <p:txBody>
          <a:bodyPr>
            <a:normAutofit fontScale="92500" lnSpcReduction="10000"/>
          </a:bodyPr>
          <a:lstStyle/>
          <a:p>
            <a:pPr marL="0" indent="0">
              <a:buNone/>
            </a:pPr>
            <a:r>
              <a:rPr lang="nl-NL" noProof="0" dirty="0"/>
              <a:t>Belangrijkste conclusies:</a:t>
            </a:r>
          </a:p>
          <a:p>
            <a:pPr marL="514350" indent="-514350">
              <a:buFont typeface="+mj-lt"/>
              <a:buAutoNum type="arabicPeriod"/>
            </a:pPr>
            <a:r>
              <a:rPr lang="nl-NL" noProof="0" dirty="0"/>
              <a:t>Daling in instroom techniekopleidingen</a:t>
            </a:r>
          </a:p>
          <a:p>
            <a:pPr marL="514350" indent="-514350">
              <a:buFont typeface="+mj-lt"/>
              <a:buAutoNum type="arabicPeriod"/>
            </a:pPr>
            <a:r>
              <a:rPr lang="nl-NL" noProof="0" dirty="0"/>
              <a:t>Weinig keuze voor NT-profiel, vooral onder meisjes</a:t>
            </a:r>
          </a:p>
          <a:p>
            <a:pPr marL="514350" indent="-514350">
              <a:buFont typeface="+mj-lt"/>
              <a:buAutoNum type="arabicPeriod"/>
            </a:pPr>
            <a:r>
              <a:rPr lang="nl-NL" noProof="0" dirty="0"/>
              <a:t>Beeldvorming en stereotypes remmen instroom</a:t>
            </a:r>
          </a:p>
          <a:p>
            <a:pPr marL="514350" indent="-514350">
              <a:buFont typeface="+mj-lt"/>
              <a:buAutoNum type="arabicPeriod"/>
            </a:pPr>
            <a:r>
              <a:rPr lang="nl-NL" noProof="0" dirty="0"/>
              <a:t>Interesse in techniek moet vroeg worden gestimuleerd</a:t>
            </a:r>
          </a:p>
          <a:p>
            <a:pPr marL="514350" indent="-514350">
              <a:buFont typeface="+mj-lt"/>
              <a:buAutoNum type="arabicPeriod"/>
            </a:pPr>
            <a:r>
              <a:rPr lang="nl-NL" noProof="0" dirty="0"/>
              <a:t>Arbeidstekort vraagt bredere oplossingen</a:t>
            </a:r>
          </a:p>
        </p:txBody>
      </p:sp>
      <p:pic>
        <p:nvPicPr>
          <p:cNvPr id="5" name="Picture 4">
            <a:extLst>
              <a:ext uri="{FF2B5EF4-FFF2-40B4-BE49-F238E27FC236}">
                <a16:creationId xmlns:a16="http://schemas.microsoft.com/office/drawing/2014/main" id="{9D8A28C0-0F8E-9E4B-CEBB-0C974F3AAA6B}"/>
              </a:ext>
            </a:extLst>
          </p:cNvPr>
          <p:cNvPicPr>
            <a:picLocks noChangeAspect="1"/>
          </p:cNvPicPr>
          <p:nvPr/>
        </p:nvPicPr>
        <p:blipFill>
          <a:blip r:embed="rId3"/>
          <a:stretch>
            <a:fillRect/>
          </a:stretch>
        </p:blipFill>
        <p:spPr>
          <a:xfrm>
            <a:off x="0" y="0"/>
            <a:ext cx="4801348" cy="6858000"/>
          </a:xfrm>
          <a:prstGeom prst="rect">
            <a:avLst/>
          </a:prstGeom>
        </p:spPr>
      </p:pic>
    </p:spTree>
    <p:extLst>
      <p:ext uri="{BB962C8B-B14F-4D97-AF65-F5344CB8AC3E}">
        <p14:creationId xmlns:p14="http://schemas.microsoft.com/office/powerpoint/2010/main" val="3434481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55ED3-82E7-C5BC-51FE-17C372C9D800}"/>
              </a:ext>
            </a:extLst>
          </p:cNvPr>
          <p:cNvSpPr>
            <a:spLocks noGrp="1"/>
          </p:cNvSpPr>
          <p:nvPr>
            <p:ph type="title"/>
          </p:nvPr>
        </p:nvSpPr>
        <p:spPr/>
        <p:txBody>
          <a:bodyPr/>
          <a:lstStyle/>
          <a:p>
            <a:r>
              <a:rPr lang="nl-NL" noProof="0" dirty="0"/>
              <a:t>In deze werkgroep</a:t>
            </a:r>
          </a:p>
        </p:txBody>
      </p:sp>
      <p:sp>
        <p:nvSpPr>
          <p:cNvPr id="3" name="Content Placeholder 2">
            <a:extLst>
              <a:ext uri="{FF2B5EF4-FFF2-40B4-BE49-F238E27FC236}">
                <a16:creationId xmlns:a16="http://schemas.microsoft.com/office/drawing/2014/main" id="{6D7C7E08-82B0-5CFD-4314-3CE181E45081}"/>
              </a:ext>
            </a:extLst>
          </p:cNvPr>
          <p:cNvSpPr>
            <a:spLocks noGrp="1"/>
          </p:cNvSpPr>
          <p:nvPr>
            <p:ph idx="1"/>
          </p:nvPr>
        </p:nvSpPr>
        <p:spPr/>
        <p:txBody>
          <a:bodyPr/>
          <a:lstStyle/>
          <a:p>
            <a:r>
              <a:rPr lang="nl-NL" noProof="0" dirty="0"/>
              <a:t>Oude en nieuwe eindtermen studie &amp; beroep</a:t>
            </a:r>
          </a:p>
          <a:p>
            <a:r>
              <a:rPr lang="nl-NL" noProof="0" dirty="0"/>
              <a:t>Nova Natuurkunde</a:t>
            </a:r>
          </a:p>
          <a:p>
            <a:r>
              <a:rPr lang="nl-NL" noProof="0" dirty="0"/>
              <a:t>Aanpak in de les</a:t>
            </a:r>
          </a:p>
          <a:p>
            <a:r>
              <a:rPr lang="nl-NL" noProof="0" dirty="0"/>
              <a:t>Aansluiten op de actualiteit</a:t>
            </a:r>
          </a:p>
          <a:p>
            <a:r>
              <a:rPr lang="nl-NL" noProof="0" dirty="0"/>
              <a:t>Conclusies</a:t>
            </a:r>
          </a:p>
        </p:txBody>
      </p:sp>
    </p:spTree>
    <p:extLst>
      <p:ext uri="{BB962C8B-B14F-4D97-AF65-F5344CB8AC3E}">
        <p14:creationId xmlns:p14="http://schemas.microsoft.com/office/powerpoint/2010/main" val="292506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9198C-245A-39A5-F92E-E97476020275}"/>
              </a:ext>
            </a:extLst>
          </p:cNvPr>
          <p:cNvSpPr>
            <a:spLocks noGrp="1"/>
          </p:cNvSpPr>
          <p:nvPr>
            <p:ph type="title"/>
          </p:nvPr>
        </p:nvSpPr>
        <p:spPr/>
        <p:txBody>
          <a:bodyPr/>
          <a:lstStyle/>
          <a:p>
            <a:r>
              <a:rPr lang="nl-NL" noProof="0" dirty="0"/>
              <a:t>Burgerschap, studie en beroep</a:t>
            </a:r>
          </a:p>
        </p:txBody>
      </p:sp>
      <p:sp>
        <p:nvSpPr>
          <p:cNvPr id="4" name="Content Placeholder 3">
            <a:extLst>
              <a:ext uri="{FF2B5EF4-FFF2-40B4-BE49-F238E27FC236}">
                <a16:creationId xmlns:a16="http://schemas.microsoft.com/office/drawing/2014/main" id="{F57B6D28-3D8B-02B8-D8AC-A9A324C92DF6}"/>
              </a:ext>
            </a:extLst>
          </p:cNvPr>
          <p:cNvSpPr>
            <a:spLocks noGrp="1"/>
          </p:cNvSpPr>
          <p:nvPr>
            <p:ph sz="half" idx="1"/>
          </p:nvPr>
        </p:nvSpPr>
        <p:spPr>
          <a:xfrm>
            <a:off x="838200" y="1825625"/>
            <a:ext cx="5181600" cy="2584450"/>
          </a:xfrm>
          <a:solidFill>
            <a:schemeClr val="bg1"/>
          </a:solidFill>
          <a:ln>
            <a:solidFill>
              <a:schemeClr val="tx1"/>
            </a:solidFill>
          </a:ln>
          <a:effectLst>
            <a:outerShdw blurRad="50800" dist="38100" dir="2700000" algn="tl" rotWithShape="0">
              <a:prstClr val="black">
                <a:alpha val="40000"/>
              </a:prstClr>
            </a:outerShdw>
          </a:effectLst>
        </p:spPr>
        <p:txBody>
          <a:bodyPr>
            <a:normAutofit/>
          </a:bodyPr>
          <a:lstStyle/>
          <a:p>
            <a:pPr marL="0" indent="0">
              <a:buNone/>
            </a:pPr>
            <a:r>
              <a:rPr lang="nl-NL" sz="2400" noProof="0" dirty="0" err="1"/>
              <a:t>Subdomein</a:t>
            </a:r>
            <a:r>
              <a:rPr lang="nl-NL" sz="2400" noProof="0" dirty="0"/>
              <a:t> A4: Studie en beroep </a:t>
            </a:r>
          </a:p>
          <a:p>
            <a:pPr marL="0" indent="0">
              <a:buNone/>
            </a:pPr>
            <a:r>
              <a:rPr lang="nl-NL" sz="2400" noProof="0" dirty="0"/>
              <a:t>… aangeven op welke wijze natuurwetenschappelijke kennis in studie en beroep wordt gebruikt en mede op basis daarvan zijn belangstelling voor studies en beroepen onder woorden brengen.</a:t>
            </a:r>
          </a:p>
        </p:txBody>
      </p:sp>
      <p:sp>
        <p:nvSpPr>
          <p:cNvPr id="5" name="Content Placeholder 4">
            <a:extLst>
              <a:ext uri="{FF2B5EF4-FFF2-40B4-BE49-F238E27FC236}">
                <a16:creationId xmlns:a16="http://schemas.microsoft.com/office/drawing/2014/main" id="{DFF6032B-6FDB-C768-536C-D8D9C010EF73}"/>
              </a:ext>
            </a:extLst>
          </p:cNvPr>
          <p:cNvSpPr>
            <a:spLocks noGrp="1"/>
          </p:cNvSpPr>
          <p:nvPr>
            <p:ph sz="half" idx="2"/>
          </p:nvPr>
        </p:nvSpPr>
        <p:spPr>
          <a:xfrm>
            <a:off x="6304280" y="1825625"/>
            <a:ext cx="5181600" cy="4351338"/>
          </a:xfrm>
          <a:solidFill>
            <a:schemeClr val="bg1"/>
          </a:solidFill>
          <a:ln>
            <a:solidFill>
              <a:schemeClr val="tx1"/>
            </a:solidFill>
          </a:ln>
          <a:effectLst>
            <a:outerShdw blurRad="50800" dist="38100" dir="2700000" algn="tl" rotWithShape="0">
              <a:prstClr val="black">
                <a:alpha val="40000"/>
              </a:prstClr>
            </a:outerShdw>
          </a:effectLst>
        </p:spPr>
        <p:txBody>
          <a:bodyPr>
            <a:normAutofit/>
          </a:bodyPr>
          <a:lstStyle/>
          <a:p>
            <a:pPr marL="0" indent="0">
              <a:buNone/>
            </a:pPr>
            <a:r>
              <a:rPr lang="nl-NL" sz="2400" u="sng" noProof="0" dirty="0"/>
              <a:t>Domein A Aard van de natuurwetenschappen en technologie</a:t>
            </a:r>
          </a:p>
          <a:p>
            <a:pPr marL="0" indent="0">
              <a:buNone/>
            </a:pPr>
            <a:r>
              <a:rPr lang="nl-NL" sz="2400" noProof="0" dirty="0"/>
              <a:t>Eindterm 2 …toont inzicht in de totstandkoming en de gevolgen van de inzet van technologie.</a:t>
            </a:r>
          </a:p>
          <a:p>
            <a:pPr marL="0" indent="0">
              <a:buNone/>
            </a:pPr>
            <a:r>
              <a:rPr lang="nl-NL" sz="2400" noProof="0" dirty="0"/>
              <a:t>Eindterm 3 …toont inzicht in de totstandkoming en betrouwbaarheid van wetenschappelijk kennis.</a:t>
            </a:r>
          </a:p>
          <a:p>
            <a:pPr marL="0" indent="0">
              <a:buNone/>
            </a:pPr>
            <a:r>
              <a:rPr lang="nl-NL" sz="2400" noProof="0" dirty="0"/>
              <a:t>Eindterm 4 …beschrijft hoe natuurwetenschap en technologie worden beïnvloed.</a:t>
            </a:r>
          </a:p>
        </p:txBody>
      </p:sp>
      <p:sp>
        <p:nvSpPr>
          <p:cNvPr id="6" name="Content Placeholder 3">
            <a:extLst>
              <a:ext uri="{FF2B5EF4-FFF2-40B4-BE49-F238E27FC236}">
                <a16:creationId xmlns:a16="http://schemas.microsoft.com/office/drawing/2014/main" id="{1086F771-11CC-39F4-4A62-B42AA17BA46D}"/>
              </a:ext>
            </a:extLst>
          </p:cNvPr>
          <p:cNvSpPr txBox="1">
            <a:spLocks/>
          </p:cNvSpPr>
          <p:nvPr/>
        </p:nvSpPr>
        <p:spPr>
          <a:xfrm>
            <a:off x="919480" y="2310432"/>
            <a:ext cx="5181600" cy="223713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noProof="0" dirty="0" err="1"/>
              <a:t>Subdomein</a:t>
            </a:r>
            <a:r>
              <a:rPr lang="nl-NL" sz="2400" noProof="0" dirty="0"/>
              <a:t> A2: Communiceren </a:t>
            </a:r>
          </a:p>
          <a:p>
            <a:pPr marL="0" indent="0">
              <a:buNone/>
            </a:pPr>
            <a:r>
              <a:rPr lang="nl-NL" sz="2400" noProof="0" dirty="0"/>
              <a:t>…adequaat schriftelijk, mondeling en digitaal in het publieke domein communiceren over onderwerpen uit het desbetreffende vakgebied.</a:t>
            </a:r>
          </a:p>
        </p:txBody>
      </p:sp>
      <p:sp>
        <p:nvSpPr>
          <p:cNvPr id="7" name="Content Placeholder 3">
            <a:extLst>
              <a:ext uri="{FF2B5EF4-FFF2-40B4-BE49-F238E27FC236}">
                <a16:creationId xmlns:a16="http://schemas.microsoft.com/office/drawing/2014/main" id="{B44E1356-A078-6676-F67D-F5719118F593}"/>
              </a:ext>
            </a:extLst>
          </p:cNvPr>
          <p:cNvSpPr txBox="1">
            <a:spLocks/>
          </p:cNvSpPr>
          <p:nvPr/>
        </p:nvSpPr>
        <p:spPr>
          <a:xfrm>
            <a:off x="1000760" y="2812169"/>
            <a:ext cx="5181600" cy="33333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25" indent="-2333625">
              <a:buNone/>
            </a:pPr>
            <a:r>
              <a:rPr lang="nl-NL" sz="2400" noProof="0" dirty="0" err="1"/>
              <a:t>Subdomein</a:t>
            </a:r>
            <a:r>
              <a:rPr lang="nl-NL" sz="2400" noProof="0" dirty="0"/>
              <a:t> A9: Waarderen en oordelen</a:t>
            </a:r>
          </a:p>
          <a:p>
            <a:pPr marL="0" indent="0">
              <a:buNone/>
            </a:pPr>
            <a:r>
              <a:rPr lang="nl-NL" sz="2400" noProof="0" dirty="0"/>
              <a:t>…kan in contexten een </a:t>
            </a:r>
            <a:r>
              <a:rPr lang="nl-NL" sz="2400" noProof="0" dirty="0" err="1"/>
              <a:t>beargumen-teerd</a:t>
            </a:r>
            <a:r>
              <a:rPr lang="nl-NL" sz="2400" noProof="0" dirty="0"/>
              <a:t> oordeel geven over een situatie in de natuur of een technische toepassing, en daarin onderscheid maken tussen wetenschappelijke argumenten, </a:t>
            </a:r>
            <a:r>
              <a:rPr lang="nl-NL" sz="2400" u="sng" noProof="0" dirty="0"/>
              <a:t>normatieve maatschappelijke overwegingen</a:t>
            </a:r>
            <a:r>
              <a:rPr lang="nl-NL" sz="2400" noProof="0" dirty="0"/>
              <a:t> en persoonlijke opvattingen.</a:t>
            </a:r>
          </a:p>
        </p:txBody>
      </p:sp>
      <p:sp>
        <p:nvSpPr>
          <p:cNvPr id="10" name="Content Placeholder 4">
            <a:extLst>
              <a:ext uri="{FF2B5EF4-FFF2-40B4-BE49-F238E27FC236}">
                <a16:creationId xmlns:a16="http://schemas.microsoft.com/office/drawing/2014/main" id="{F6CFA70B-1E75-B146-7F45-49C4DEFAE230}"/>
              </a:ext>
            </a:extLst>
          </p:cNvPr>
          <p:cNvSpPr txBox="1">
            <a:spLocks/>
          </p:cNvSpPr>
          <p:nvPr/>
        </p:nvSpPr>
        <p:spPr>
          <a:xfrm>
            <a:off x="6395720" y="2618105"/>
            <a:ext cx="5181600" cy="369379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400" u="sng" noProof="0" dirty="0"/>
              <a:t>Domein D Vraagstukken</a:t>
            </a:r>
          </a:p>
          <a:p>
            <a:pPr marL="0" indent="0">
              <a:buNone/>
            </a:pPr>
            <a:r>
              <a:rPr lang="nl-NL" sz="2400" noProof="0" dirty="0"/>
              <a:t>Eindterm 27 …past relevante denkwijzen, werkwijzen en natuurkundige concepten toe bij het werken aan maatschappelijke vraagstukken.</a:t>
            </a:r>
          </a:p>
          <a:p>
            <a:pPr marL="0" indent="0">
              <a:buNone/>
            </a:pPr>
            <a:r>
              <a:rPr lang="nl-NL" sz="2400" noProof="0" dirty="0"/>
              <a:t>Eindterm 29 … past concepten uit dit examenprogramma toe in contexten.</a:t>
            </a:r>
          </a:p>
        </p:txBody>
      </p:sp>
    </p:spTree>
    <p:extLst>
      <p:ext uri="{BB962C8B-B14F-4D97-AF65-F5344CB8AC3E}">
        <p14:creationId xmlns:p14="http://schemas.microsoft.com/office/powerpoint/2010/main" val="419124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bg/>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uiExpand="1" build="p" animBg="1"/>
      <p:bldP spid="6" grpId="0" animBg="1"/>
      <p:bldP spid="7" grpId="0" animBg="1"/>
      <p:bldP spid="10"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07FA-A27F-61BD-878D-FC252A734E67}"/>
              </a:ext>
            </a:extLst>
          </p:cNvPr>
          <p:cNvSpPr>
            <a:spLocks noGrp="1"/>
          </p:cNvSpPr>
          <p:nvPr>
            <p:ph type="title"/>
          </p:nvPr>
        </p:nvSpPr>
        <p:spPr/>
        <p:txBody>
          <a:bodyPr/>
          <a:lstStyle/>
          <a:p>
            <a:r>
              <a:rPr lang="nl-NL" noProof="0" dirty="0"/>
              <a:t>Nova Natuurkunde: praktijk en maatschappij</a:t>
            </a:r>
          </a:p>
        </p:txBody>
      </p:sp>
      <p:pic>
        <p:nvPicPr>
          <p:cNvPr id="7" name="Picture 6">
            <a:extLst>
              <a:ext uri="{FF2B5EF4-FFF2-40B4-BE49-F238E27FC236}">
                <a16:creationId xmlns:a16="http://schemas.microsoft.com/office/drawing/2014/main" id="{48E8CC43-CD01-3EC3-CF10-7D052B0270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404937"/>
            <a:ext cx="3931037" cy="5087938"/>
          </a:xfrm>
          <a:prstGeom prst="rect">
            <a:avLst/>
          </a:prstGeom>
        </p:spPr>
      </p:pic>
      <p:pic>
        <p:nvPicPr>
          <p:cNvPr id="9" name="Picture 8">
            <a:extLst>
              <a:ext uri="{FF2B5EF4-FFF2-40B4-BE49-F238E27FC236}">
                <a16:creationId xmlns:a16="http://schemas.microsoft.com/office/drawing/2014/main" id="{C12FC9F1-578F-0C00-94DB-C6E6473EC0BD}"/>
              </a:ext>
            </a:extLst>
          </p:cNvPr>
          <p:cNvPicPr>
            <a:picLocks noChangeAspect="1"/>
          </p:cNvPicPr>
          <p:nvPr/>
        </p:nvPicPr>
        <p:blipFill>
          <a:blip r:embed="rId3"/>
          <a:stretch>
            <a:fillRect/>
          </a:stretch>
        </p:blipFill>
        <p:spPr>
          <a:xfrm>
            <a:off x="5187186" y="1404937"/>
            <a:ext cx="4005529" cy="5087938"/>
          </a:xfrm>
          <a:prstGeom prst="rect">
            <a:avLst/>
          </a:prstGeom>
        </p:spPr>
      </p:pic>
      <p:pic>
        <p:nvPicPr>
          <p:cNvPr id="11" name="Picture 10">
            <a:extLst>
              <a:ext uri="{FF2B5EF4-FFF2-40B4-BE49-F238E27FC236}">
                <a16:creationId xmlns:a16="http://schemas.microsoft.com/office/drawing/2014/main" id="{70B36FCC-254B-3781-FED7-E2E2558C0BD6}"/>
              </a:ext>
            </a:extLst>
          </p:cNvPr>
          <p:cNvPicPr>
            <a:picLocks noChangeAspect="1"/>
          </p:cNvPicPr>
          <p:nvPr/>
        </p:nvPicPr>
        <p:blipFill>
          <a:blip r:embed="rId4"/>
          <a:stretch>
            <a:fillRect/>
          </a:stretch>
        </p:blipFill>
        <p:spPr>
          <a:xfrm>
            <a:off x="5816702" y="2043112"/>
            <a:ext cx="4103175" cy="5087938"/>
          </a:xfrm>
          <a:prstGeom prst="rect">
            <a:avLst/>
          </a:prstGeom>
        </p:spPr>
      </p:pic>
    </p:spTree>
    <p:extLst>
      <p:ext uri="{BB962C8B-B14F-4D97-AF65-F5344CB8AC3E}">
        <p14:creationId xmlns:p14="http://schemas.microsoft.com/office/powerpoint/2010/main" val="10836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B38B478-7D1A-B3D5-10F0-093E149D933C}"/>
              </a:ext>
            </a:extLst>
          </p:cNvPr>
          <p:cNvSpPr>
            <a:spLocks noGrp="1"/>
          </p:cNvSpPr>
          <p:nvPr>
            <p:ph type="title"/>
          </p:nvPr>
        </p:nvSpPr>
        <p:spPr/>
        <p:txBody>
          <a:bodyPr/>
          <a:lstStyle/>
          <a:p>
            <a:r>
              <a:rPr lang="nl-NL" noProof="0" dirty="0"/>
              <a:t>In de les</a:t>
            </a:r>
          </a:p>
        </p:txBody>
      </p:sp>
      <p:sp>
        <p:nvSpPr>
          <p:cNvPr id="9" name="Content Placeholder 8">
            <a:extLst>
              <a:ext uri="{FF2B5EF4-FFF2-40B4-BE49-F238E27FC236}">
                <a16:creationId xmlns:a16="http://schemas.microsoft.com/office/drawing/2014/main" id="{C3FAFA8B-D4B5-231E-C30C-CE25CC2D6CDA}"/>
              </a:ext>
            </a:extLst>
          </p:cNvPr>
          <p:cNvSpPr>
            <a:spLocks noGrp="1"/>
          </p:cNvSpPr>
          <p:nvPr>
            <p:ph idx="1"/>
          </p:nvPr>
        </p:nvSpPr>
        <p:spPr/>
        <p:txBody>
          <a:bodyPr/>
          <a:lstStyle/>
          <a:p>
            <a:r>
              <a:rPr lang="nl-NL" noProof="0" dirty="0"/>
              <a:t>Als start of afsluiting van een hoofdstuk (P-deel)</a:t>
            </a:r>
          </a:p>
          <a:p>
            <a:r>
              <a:rPr lang="nl-NL" noProof="0" dirty="0"/>
              <a:t>Als keuze opdracht (verbreding of verdieping)</a:t>
            </a:r>
          </a:p>
          <a:p>
            <a:r>
              <a:rPr lang="nl-NL" noProof="0" dirty="0"/>
              <a:t>Zichtbaar in het boek: trekt aandacht leerlingen</a:t>
            </a:r>
          </a:p>
          <a:p>
            <a:r>
              <a:rPr lang="nl-NL" noProof="0" dirty="0"/>
              <a:t>Hele taak eerst</a:t>
            </a:r>
          </a:p>
        </p:txBody>
      </p:sp>
    </p:spTree>
    <p:extLst>
      <p:ext uri="{BB962C8B-B14F-4D97-AF65-F5344CB8AC3E}">
        <p14:creationId xmlns:p14="http://schemas.microsoft.com/office/powerpoint/2010/main" val="246186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735F-4DFA-7BF5-5643-5E0F9937F3A3}"/>
              </a:ext>
            </a:extLst>
          </p:cNvPr>
          <p:cNvSpPr>
            <a:spLocks noGrp="1"/>
          </p:cNvSpPr>
          <p:nvPr>
            <p:ph type="title"/>
          </p:nvPr>
        </p:nvSpPr>
        <p:spPr/>
        <p:txBody>
          <a:bodyPr/>
          <a:lstStyle/>
          <a:p>
            <a:r>
              <a:rPr lang="nl-NL" noProof="0" dirty="0"/>
              <a:t>Ontwerpen: twee voorbeelden</a:t>
            </a:r>
          </a:p>
        </p:txBody>
      </p:sp>
      <p:grpSp>
        <p:nvGrpSpPr>
          <p:cNvPr id="8" name="Group 7">
            <a:extLst>
              <a:ext uri="{FF2B5EF4-FFF2-40B4-BE49-F238E27FC236}">
                <a16:creationId xmlns:a16="http://schemas.microsoft.com/office/drawing/2014/main" id="{89FB2DBB-6705-B79A-440D-C63773E41A49}"/>
              </a:ext>
            </a:extLst>
          </p:cNvPr>
          <p:cNvGrpSpPr/>
          <p:nvPr/>
        </p:nvGrpSpPr>
        <p:grpSpPr>
          <a:xfrm>
            <a:off x="838200" y="1690688"/>
            <a:ext cx="4185855" cy="2105024"/>
            <a:chOff x="838200" y="1581151"/>
            <a:chExt cx="4185855" cy="2105024"/>
          </a:xfrm>
        </p:grpSpPr>
        <p:pic>
          <p:nvPicPr>
            <p:cNvPr id="1026" name="Picture 2" descr="NEMO Science Museum: Entry Ticket - Image 5">
              <a:extLst>
                <a:ext uri="{FF2B5EF4-FFF2-40B4-BE49-F238E27FC236}">
                  <a16:creationId xmlns:a16="http://schemas.microsoft.com/office/drawing/2014/main" id="{A26B7B29-9C81-5CA8-1298-B357F098722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838200" y="1581151"/>
              <a:ext cx="4171950" cy="2105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and black logo&#10;&#10;AI-generated content may be incorrect.">
              <a:extLst>
                <a:ext uri="{FF2B5EF4-FFF2-40B4-BE49-F238E27FC236}">
                  <a16:creationId xmlns:a16="http://schemas.microsoft.com/office/drawing/2014/main" id="{99D85A93-77D6-C2AA-DB94-45CBC23AB2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58046" y="1581151"/>
              <a:ext cx="1166009" cy="1166009"/>
            </a:xfrm>
            <a:prstGeom prst="rect">
              <a:avLst/>
            </a:prstGeom>
          </p:spPr>
        </p:pic>
      </p:grpSp>
      <p:pic>
        <p:nvPicPr>
          <p:cNvPr id="10" name="Picture 9">
            <a:extLst>
              <a:ext uri="{FF2B5EF4-FFF2-40B4-BE49-F238E27FC236}">
                <a16:creationId xmlns:a16="http://schemas.microsoft.com/office/drawing/2014/main" id="{97CD9D2A-0ABB-E1E9-BD22-FA91E3CE981D}"/>
              </a:ext>
            </a:extLst>
          </p:cNvPr>
          <p:cNvPicPr>
            <a:picLocks noChangeAspect="1"/>
          </p:cNvPicPr>
          <p:nvPr/>
        </p:nvPicPr>
        <p:blipFill>
          <a:blip r:embed="rId5"/>
          <a:stretch>
            <a:fillRect/>
          </a:stretch>
        </p:blipFill>
        <p:spPr>
          <a:xfrm>
            <a:off x="831248" y="1690688"/>
            <a:ext cx="4185854" cy="2196787"/>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7E019184-858C-B9D7-DFA2-5200EC825315}"/>
              </a:ext>
            </a:extLst>
          </p:cNvPr>
          <p:cNvPicPr>
            <a:picLocks noChangeAspect="1"/>
          </p:cNvPicPr>
          <p:nvPr/>
        </p:nvPicPr>
        <p:blipFill>
          <a:blip r:embed="rId6"/>
          <a:stretch>
            <a:fillRect/>
          </a:stretch>
        </p:blipFill>
        <p:spPr>
          <a:xfrm>
            <a:off x="802801" y="1541155"/>
            <a:ext cx="5578953" cy="2631084"/>
          </a:xfrm>
          <a:prstGeom prst="rect">
            <a:avLst/>
          </a:prstGeom>
          <a:effectLst>
            <a:outerShdw blurRad="50800" dist="38100" dir="2700000" algn="tl" rotWithShape="0">
              <a:prstClr val="black">
                <a:alpha val="40000"/>
              </a:prstClr>
            </a:outerShdw>
          </a:effectLst>
        </p:spPr>
      </p:pic>
      <p:pic>
        <p:nvPicPr>
          <p:cNvPr id="12" name="Picture 11" descr="A collage of different images of different objects&#10;&#10;AI-generated content may be incorrect.">
            <a:extLst>
              <a:ext uri="{FF2B5EF4-FFF2-40B4-BE49-F238E27FC236}">
                <a16:creationId xmlns:a16="http://schemas.microsoft.com/office/drawing/2014/main" id="{8AC07080-3B21-1D25-B001-C08905FB9A8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2800" y="1541155"/>
            <a:ext cx="5578953" cy="3138161"/>
          </a:xfrm>
          <a:prstGeom prst="rect">
            <a:avLst/>
          </a:prstGeom>
          <a:effectLst>
            <a:outerShdw blurRad="50800" dist="38100" dir="2700000" algn="tl" rotWithShape="0">
              <a:prstClr val="black">
                <a:alpha val="40000"/>
              </a:prstClr>
            </a:outerShdw>
          </a:effectLst>
        </p:spPr>
      </p:pic>
      <p:grpSp>
        <p:nvGrpSpPr>
          <p:cNvPr id="20" name="Group 19">
            <a:extLst>
              <a:ext uri="{FF2B5EF4-FFF2-40B4-BE49-F238E27FC236}">
                <a16:creationId xmlns:a16="http://schemas.microsoft.com/office/drawing/2014/main" id="{A7D06301-C31D-82B6-65A7-DBC3EBDDED10}"/>
              </a:ext>
            </a:extLst>
          </p:cNvPr>
          <p:cNvGrpSpPr/>
          <p:nvPr/>
        </p:nvGrpSpPr>
        <p:grpSpPr>
          <a:xfrm>
            <a:off x="691107" y="1454307"/>
            <a:ext cx="3048271" cy="5278652"/>
            <a:chOff x="1016110" y="1355931"/>
            <a:chExt cx="3048271" cy="5278652"/>
          </a:xfrm>
          <a:effectLst>
            <a:outerShdw blurRad="50800" dist="38100" dir="2700000" algn="tl" rotWithShape="0">
              <a:prstClr val="black">
                <a:alpha val="40000"/>
              </a:prstClr>
            </a:outerShdw>
          </a:effectLst>
        </p:grpSpPr>
        <p:pic>
          <p:nvPicPr>
            <p:cNvPr id="14" name="Picture 13">
              <a:extLst>
                <a:ext uri="{FF2B5EF4-FFF2-40B4-BE49-F238E27FC236}">
                  <a16:creationId xmlns:a16="http://schemas.microsoft.com/office/drawing/2014/main" id="{2D5EACC1-9C9C-DB55-1AA0-05CEDC4FC4DD}"/>
                </a:ext>
              </a:extLst>
            </p:cNvPr>
            <p:cNvPicPr>
              <a:picLocks noChangeAspect="1"/>
            </p:cNvPicPr>
            <p:nvPr/>
          </p:nvPicPr>
          <p:blipFill>
            <a:blip r:embed="rId8" cstate="screen">
              <a:extLst>
                <a:ext uri="{28A0092B-C50C-407E-A947-70E740481C1C}">
                  <a14:useLocalDpi xmlns:a14="http://schemas.microsoft.com/office/drawing/2010/main"/>
                </a:ext>
              </a:extLst>
            </a:blip>
            <a:srcRect r="21285" b="2772"/>
            <a:stretch>
              <a:fillRect/>
            </a:stretch>
          </p:blipFill>
          <p:spPr>
            <a:xfrm>
              <a:off x="1071802" y="1355931"/>
              <a:ext cx="2936889" cy="5278652"/>
            </a:xfrm>
            <a:prstGeom prst="rect">
              <a:avLst/>
            </a:prstGeom>
          </p:spPr>
        </p:pic>
        <p:sp>
          <p:nvSpPr>
            <p:cNvPr id="17" name="TextBox 16">
              <a:extLst>
                <a:ext uri="{FF2B5EF4-FFF2-40B4-BE49-F238E27FC236}">
                  <a16:creationId xmlns:a16="http://schemas.microsoft.com/office/drawing/2014/main" id="{A86BC642-162B-D961-D8E2-4886E73C3B68}"/>
                </a:ext>
              </a:extLst>
            </p:cNvPr>
            <p:cNvSpPr txBox="1"/>
            <p:nvPr/>
          </p:nvSpPr>
          <p:spPr>
            <a:xfrm>
              <a:off x="1016110" y="5677358"/>
              <a:ext cx="3048271" cy="954107"/>
            </a:xfrm>
            <a:prstGeom prst="rect">
              <a:avLst/>
            </a:prstGeom>
            <a:noFill/>
          </p:spPr>
          <p:txBody>
            <a:bodyPr wrap="none" rtlCol="0">
              <a:spAutoFit/>
            </a:bodyPr>
            <a:lstStyle/>
            <a:p>
              <a:pPr algn="ctr"/>
              <a:r>
                <a:rPr lang="nl-NL" sz="2800" b="1" noProof="0" dirty="0" err="1">
                  <a:ln>
                    <a:solidFill>
                      <a:schemeClr val="tx1"/>
                    </a:solidFill>
                  </a:ln>
                  <a:solidFill>
                    <a:schemeClr val="bg1"/>
                  </a:solidFill>
                </a:rPr>
                <a:t>protype</a:t>
              </a:r>
              <a:endParaRPr lang="nl-NL" sz="2800" b="1" noProof="0" dirty="0">
                <a:ln>
                  <a:solidFill>
                    <a:schemeClr val="tx1"/>
                  </a:solidFill>
                </a:ln>
                <a:solidFill>
                  <a:schemeClr val="bg1"/>
                </a:solidFill>
              </a:endParaRPr>
            </a:p>
            <a:p>
              <a:pPr algn="ctr"/>
              <a:r>
                <a:rPr lang="nl-NL" sz="2800" b="1" noProof="0" dirty="0">
                  <a:ln>
                    <a:solidFill>
                      <a:schemeClr val="tx1"/>
                    </a:solidFill>
                  </a:ln>
                  <a:solidFill>
                    <a:schemeClr val="bg1"/>
                  </a:solidFill>
                </a:rPr>
                <a:t>tornadosimulator</a:t>
              </a:r>
            </a:p>
          </p:txBody>
        </p:sp>
      </p:grpSp>
      <p:grpSp>
        <p:nvGrpSpPr>
          <p:cNvPr id="23" name="Group 22">
            <a:extLst>
              <a:ext uri="{FF2B5EF4-FFF2-40B4-BE49-F238E27FC236}">
                <a16:creationId xmlns:a16="http://schemas.microsoft.com/office/drawing/2014/main" id="{14281A13-A387-976B-35D8-961839708796}"/>
              </a:ext>
            </a:extLst>
          </p:cNvPr>
          <p:cNvGrpSpPr/>
          <p:nvPr/>
        </p:nvGrpSpPr>
        <p:grpSpPr>
          <a:xfrm>
            <a:off x="366934" y="1600542"/>
            <a:ext cx="6450683" cy="4652245"/>
            <a:chOff x="690175" y="1338119"/>
            <a:chExt cx="5061363" cy="3650265"/>
          </a:xfrm>
          <a:effectLst>
            <a:outerShdw blurRad="50800" dist="38100" dir="2700000" algn="tl" rotWithShape="0">
              <a:prstClr val="black">
                <a:alpha val="40000"/>
              </a:prstClr>
            </a:outerShdw>
          </a:effectLst>
        </p:grpSpPr>
        <p:pic>
          <p:nvPicPr>
            <p:cNvPr id="16" name="Picture 15">
              <a:extLst>
                <a:ext uri="{FF2B5EF4-FFF2-40B4-BE49-F238E27FC236}">
                  <a16:creationId xmlns:a16="http://schemas.microsoft.com/office/drawing/2014/main" id="{FF20DD0E-4FE7-A7EF-DD0E-8CF3E2EAAD57}"/>
                </a:ext>
              </a:extLst>
            </p:cNvPr>
            <p:cNvPicPr>
              <a:picLocks noChangeAspect="1"/>
            </p:cNvPicPr>
            <p:nvPr/>
          </p:nvPicPr>
          <p:blipFill>
            <a:blip r:embed="rId9" cstate="screen">
              <a:extLst>
                <a:ext uri="{28A0092B-C50C-407E-A947-70E740481C1C}">
                  <a14:useLocalDpi xmlns:a14="http://schemas.microsoft.com/office/drawing/2010/main"/>
                </a:ext>
              </a:extLst>
            </a:blip>
            <a:srcRect b="7135"/>
            <a:stretch>
              <a:fillRect/>
            </a:stretch>
          </p:blipFill>
          <p:spPr>
            <a:xfrm>
              <a:off x="690175" y="1341237"/>
              <a:ext cx="2530682" cy="3647147"/>
            </a:xfrm>
            <a:prstGeom prst="rect">
              <a:avLst/>
            </a:prstGeom>
          </p:spPr>
        </p:pic>
        <p:pic>
          <p:nvPicPr>
            <p:cNvPr id="19" name="Picture 18">
              <a:extLst>
                <a:ext uri="{FF2B5EF4-FFF2-40B4-BE49-F238E27FC236}">
                  <a16:creationId xmlns:a16="http://schemas.microsoft.com/office/drawing/2014/main" id="{81FED78A-CDCF-3722-6D56-1CB60A61A45D}"/>
                </a:ext>
              </a:extLst>
            </p:cNvPr>
            <p:cNvPicPr>
              <a:picLocks noChangeAspect="1"/>
            </p:cNvPicPr>
            <p:nvPr/>
          </p:nvPicPr>
          <p:blipFill>
            <a:blip r:embed="rId10" cstate="screen">
              <a:extLst>
                <a:ext uri="{28A0092B-C50C-407E-A947-70E740481C1C}">
                  <a14:useLocalDpi xmlns:a14="http://schemas.microsoft.com/office/drawing/2010/main"/>
                </a:ext>
              </a:extLst>
            </a:blip>
            <a:srcRect r="14862"/>
            <a:stretch>
              <a:fillRect/>
            </a:stretch>
          </p:blipFill>
          <p:spPr>
            <a:xfrm>
              <a:off x="3220857" y="1338119"/>
              <a:ext cx="2530681" cy="3650265"/>
            </a:xfrm>
            <a:prstGeom prst="rect">
              <a:avLst/>
            </a:prstGeom>
          </p:spPr>
        </p:pic>
      </p:grpSp>
    </p:spTree>
    <p:extLst>
      <p:ext uri="{BB962C8B-B14F-4D97-AF65-F5344CB8AC3E}">
        <p14:creationId xmlns:p14="http://schemas.microsoft.com/office/powerpoint/2010/main" val="293985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178</TotalTime>
  <Words>747</Words>
  <Application>Microsoft Office PowerPoint</Application>
  <PresentationFormat>Breedbeeld</PresentationFormat>
  <Paragraphs>83</Paragraphs>
  <Slides>19</Slides>
  <Notes>6</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19</vt:i4>
      </vt:variant>
    </vt:vector>
  </HeadingPairs>
  <TitlesOfParts>
    <vt:vector size="24" baseType="lpstr">
      <vt:lpstr>Aptos</vt:lpstr>
      <vt:lpstr>Aptos Display</vt:lpstr>
      <vt:lpstr>Aptos Serif</vt:lpstr>
      <vt:lpstr>Arial</vt:lpstr>
      <vt:lpstr>Office Theme</vt:lpstr>
      <vt:lpstr>Waarom moet ik dit leren?</vt:lpstr>
      <vt:lpstr>Welkom</vt:lpstr>
      <vt:lpstr>Even voorstellen</vt:lpstr>
      <vt:lpstr>PowerPoint-presentatie</vt:lpstr>
      <vt:lpstr>In deze werkgroep</vt:lpstr>
      <vt:lpstr>Burgerschap, studie en beroep</vt:lpstr>
      <vt:lpstr>Nova Natuurkunde: praktijk en maatschappij</vt:lpstr>
      <vt:lpstr>In de les</vt:lpstr>
      <vt:lpstr>Ontwerpen: twee voorbeelden</vt:lpstr>
      <vt:lpstr>PowerPoint-presentatie</vt:lpstr>
      <vt:lpstr>Uitwisselen</vt:lpstr>
      <vt:lpstr>PowerPoint-presentatie</vt:lpstr>
      <vt:lpstr>PowerPoint-presentatie</vt:lpstr>
      <vt:lpstr>PowerPoint-presentatie</vt:lpstr>
      <vt:lpstr>PowerPoint-presentatie</vt:lpstr>
      <vt:lpstr>PowerPoint-presentatie</vt:lpstr>
      <vt:lpstr>Gebruik de actualiteit</vt:lpstr>
      <vt:lpstr>Hoe de actualiteit inzetten?</vt:lpstr>
      <vt:lpstr>Conclusies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Lodewijk Koopman</dc:creator>
  <cp:lastModifiedBy>Bemmel , Hans van</cp:lastModifiedBy>
  <cp:revision>2</cp:revision>
  <dcterms:created xsi:type="dcterms:W3CDTF">2025-12-06T10:20:14Z</dcterms:created>
  <dcterms:modified xsi:type="dcterms:W3CDTF">2025-12-10T05:35:34Z</dcterms:modified>
</cp:coreProperties>
</file>