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notesMasterIdLst>
    <p:notesMasterId r:id="rId40"/>
  </p:notesMasterIdLst>
  <p:sldIdLst>
    <p:sldId id="353" r:id="rId6"/>
    <p:sldId id="354" r:id="rId7"/>
    <p:sldId id="292" r:id="rId8"/>
    <p:sldId id="323" r:id="rId9"/>
    <p:sldId id="302" r:id="rId10"/>
    <p:sldId id="349" r:id="rId11"/>
    <p:sldId id="347" r:id="rId12"/>
    <p:sldId id="350" r:id="rId13"/>
    <p:sldId id="351" r:id="rId14"/>
    <p:sldId id="348" r:id="rId15"/>
    <p:sldId id="352" r:id="rId16"/>
    <p:sldId id="256" r:id="rId17"/>
    <p:sldId id="259" r:id="rId18"/>
    <p:sldId id="260" r:id="rId19"/>
    <p:sldId id="257" r:id="rId20"/>
    <p:sldId id="276" r:id="rId21"/>
    <p:sldId id="261" r:id="rId22"/>
    <p:sldId id="262" r:id="rId23"/>
    <p:sldId id="264" r:id="rId24"/>
    <p:sldId id="263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7" r:id="rId36"/>
    <p:sldId id="355" r:id="rId37"/>
    <p:sldId id="356" r:id="rId38"/>
    <p:sldId id="357" r:id="rId39"/>
  </p:sldIdLst>
  <p:sldSz cx="18288000" cy="10287000"/>
  <p:notesSz cx="6858000" cy="9144000"/>
  <p:embeddedFontLst>
    <p:embeddedFont>
      <p:font typeface="Darumadrop One" panose="020B0604020202020204" charset="-128"/>
      <p:regular r:id="rId41"/>
    </p:embeddedFont>
    <p:embeddedFont>
      <p:font typeface="TT Commons" panose="02000506040000020004" pitchFamily="2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3038"/>
    <a:srgbClr val="DB7A09"/>
    <a:srgbClr val="1800AD"/>
    <a:srgbClr val="108A01"/>
    <a:srgbClr val="A21111"/>
    <a:srgbClr val="F6F0E2"/>
    <a:srgbClr val="41ABDF"/>
    <a:srgbClr val="463A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AB581C-770B-7006-432A-95FC7144D8E9}" v="2" dt="2026-03-23T08:05:10.1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99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2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3.fntdata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eke Kroon" userId="S::fkroon@teylersmuseum.nl::3e886ff0-28b7-45bc-8cb6-2297350e8efc" providerId="AD" clId="Web-{D8AB581C-770B-7006-432A-95FC7144D8E9}"/>
    <pc:docChg chg="modSld">
      <pc:chgData name="Fieke Kroon" userId="S::fkroon@teylersmuseum.nl::3e886ff0-28b7-45bc-8cb6-2297350e8efc" providerId="AD" clId="Web-{D8AB581C-770B-7006-432A-95FC7144D8E9}" dt="2026-03-23T08:05:10.193" v="1"/>
      <pc:docMkLst>
        <pc:docMk/>
      </pc:docMkLst>
      <pc:sldChg chg="delSp">
        <pc:chgData name="Fieke Kroon" userId="S::fkroon@teylersmuseum.nl::3e886ff0-28b7-45bc-8cb6-2297350e8efc" providerId="AD" clId="Web-{D8AB581C-770B-7006-432A-95FC7144D8E9}" dt="2026-03-23T08:05:10.193" v="1"/>
        <pc:sldMkLst>
          <pc:docMk/>
          <pc:sldMk cId="1462094074" sldId="351"/>
        </pc:sldMkLst>
        <pc:picChg chg="del">
          <ac:chgData name="Fieke Kroon" userId="S::fkroon@teylersmuseum.nl::3e886ff0-28b7-45bc-8cb6-2297350e8efc" providerId="AD" clId="Web-{D8AB581C-770B-7006-432A-95FC7144D8E9}" dt="2026-03-23T08:05:08.286" v="0"/>
          <ac:picMkLst>
            <pc:docMk/>
            <pc:sldMk cId="1462094074" sldId="351"/>
            <ac:picMk id="2" creationId="{E6A09480-CC43-AB0F-10CA-DEBA0DF4092B}"/>
          </ac:picMkLst>
        </pc:picChg>
        <pc:picChg chg="del">
          <ac:chgData name="Fieke Kroon" userId="S::fkroon@teylersmuseum.nl::3e886ff0-28b7-45bc-8cb6-2297350e8efc" providerId="AD" clId="Web-{D8AB581C-770B-7006-432A-95FC7144D8E9}" dt="2026-03-23T08:05:10.193" v="1"/>
          <ac:picMkLst>
            <pc:docMk/>
            <pc:sldMk cId="1462094074" sldId="351"/>
            <ac:picMk id="9" creationId="{0F8C8F70-FEC5-C223-7007-93AA5F5E089F}"/>
          </ac:picMkLst>
        </pc:picChg>
      </pc:sldChg>
    </pc:docChg>
  </pc:docChgLst>
  <pc:docChgLst>
    <pc:chgData name="Fieke Kroon" userId="3e886ff0-28b7-45bc-8cb6-2297350e8efc" providerId="ADAL" clId="{905621C7-7638-4B51-A40D-CD6F6D21B1EB}"/>
    <pc:docChg chg="custSel modSld">
      <pc:chgData name="Fieke Kroon" userId="3e886ff0-28b7-45bc-8cb6-2297350e8efc" providerId="ADAL" clId="{905621C7-7638-4B51-A40D-CD6F6D21B1EB}" dt="2026-03-23T08:11:31.992" v="1" actId="478"/>
      <pc:docMkLst>
        <pc:docMk/>
      </pc:docMkLst>
      <pc:sldChg chg="delSp mod">
        <pc:chgData name="Fieke Kroon" userId="3e886ff0-28b7-45bc-8cb6-2297350e8efc" providerId="ADAL" clId="{905621C7-7638-4B51-A40D-CD6F6D21B1EB}" dt="2026-03-23T08:11:31.992" v="1" actId="478"/>
        <pc:sldMkLst>
          <pc:docMk/>
          <pc:sldMk cId="1462094074" sldId="351"/>
        </pc:sldMkLst>
        <pc:picChg chg="del">
          <ac:chgData name="Fieke Kroon" userId="3e886ff0-28b7-45bc-8cb6-2297350e8efc" providerId="ADAL" clId="{905621C7-7638-4B51-A40D-CD6F6D21B1EB}" dt="2026-03-23T08:11:30.809" v="0" actId="478"/>
          <ac:picMkLst>
            <pc:docMk/>
            <pc:sldMk cId="1462094074" sldId="351"/>
            <ac:picMk id="2" creationId="{E6A09480-CC43-AB0F-10CA-DEBA0DF4092B}"/>
          </ac:picMkLst>
        </pc:picChg>
        <pc:picChg chg="del">
          <ac:chgData name="Fieke Kroon" userId="3e886ff0-28b7-45bc-8cb6-2297350e8efc" providerId="ADAL" clId="{905621C7-7638-4B51-A40D-CD6F6D21B1EB}" dt="2026-03-23T08:11:31.992" v="1" actId="478"/>
          <ac:picMkLst>
            <pc:docMk/>
            <pc:sldMk cId="1462094074" sldId="351"/>
            <ac:picMk id="9" creationId="{0F8C8F70-FEC5-C223-7007-93AA5F5E089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468FC-4993-4B34-B0DE-21E6A8D8A305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55566-EDF0-4CB5-AF41-C30C345FD3A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74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D80FF-E62F-6FC9-F92C-1D261092D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9961578-FD6D-DBB3-3713-F3998E2F3F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999268E-B7B1-FF3F-186E-CEF63F9F19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AD28D9A-0AB9-45E3-14C7-6D1B3AE2BB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BC6FE-AE33-4293-9E3A-ECBF6B5E5B9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437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E7C4A-940D-0CB4-7336-FBB220EE2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4510ECE-5029-51DB-58E2-672D7E7D2A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E87E935-9398-6927-E4F4-F17252C13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0A72423-002D-686A-1540-5C81ED3E3D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BC6FE-AE33-4293-9E3A-ECBF6B5E5B9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173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14AC9-5CAD-3850-9DA2-E40F103F6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D8583DF-5AD7-BA3D-AB86-62DC67DD27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F10C4A7-391A-32D1-3DBB-4E87ABBD43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4296774-B2E5-78A4-8CC7-F74FDDD6B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BC6FE-AE33-4293-9E3A-ECBF6B5E5B9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75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14AC9-5CAD-3850-9DA2-E40F103F6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D8583DF-5AD7-BA3D-AB86-62DC67DD27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F10C4A7-391A-32D1-3DBB-4E87ABBD43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4296774-B2E5-78A4-8CC7-F74FDDD6B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BC6FE-AE33-4293-9E3A-ECBF6B5E5B9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75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D2844-6EAD-6FC9-DC74-1178B81EF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120A368-8840-7A6C-3B26-F9EECA3DFE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BD340EB-CE8D-2171-487D-4C164F3E5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0F054B-466A-22B8-6095-9498E141A5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BC6FE-AE33-4293-9E3A-ECBF6B5E5B9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383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91365-337C-D7FE-AA29-936A8F4CF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FACD0A2-5530-724B-5E3F-4C91BD5DA6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BFC7874-E0A6-DB33-6D2A-CD62FBCF1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D18A1BA-292B-2A38-C141-61A6A555C3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BC6FE-AE33-4293-9E3A-ECBF6B5E5B9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38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BC6FE-AE33-4293-9E3A-ECBF6B5E5B9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196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Aft>
                <a:spcPts val="600"/>
              </a:spcAft>
            </a:pPr>
            <a:r>
              <a:rPr lang="nl-NL" sz="1200" b="0" i="0">
                <a:solidFill>
                  <a:srgbClr val="000000"/>
                </a:solidFill>
                <a:effectLst/>
                <a:latin typeface="TT Commons"/>
              </a:rPr>
              <a:t>De tentoonstelling toont wetenschap als een manier van weten, geen verzameling waarheden. </a:t>
            </a:r>
          </a:p>
          <a:p>
            <a:pPr fontAlgn="base">
              <a:spcAft>
                <a:spcPts val="600"/>
              </a:spcAft>
            </a:pPr>
            <a:r>
              <a:rPr lang="nl-NL" sz="1200" b="0" i="0">
                <a:solidFill>
                  <a:srgbClr val="000000"/>
                </a:solidFill>
                <a:effectLst/>
                <a:latin typeface="TT Commons"/>
              </a:rPr>
              <a:t>Ze laat zien hoe kennis ontstaat, wordt getoetst, verbeterd en soms verworpen. </a:t>
            </a:r>
          </a:p>
          <a:p>
            <a:pPr fontAlgn="base">
              <a:spcAft>
                <a:spcPts val="600"/>
              </a:spcAft>
            </a:pPr>
            <a:r>
              <a:rPr lang="nl-NL" sz="1200" b="0" i="0">
                <a:solidFill>
                  <a:srgbClr val="000000"/>
                </a:solidFill>
                <a:effectLst/>
                <a:latin typeface="TT Commons"/>
              </a:rPr>
              <a:t>Bezoekers ontdekken dat wetenschap draait om twijfel, bewijs, samenwerking en voortschrijdend inzicht. </a:t>
            </a:r>
            <a:r>
              <a:rPr lang="nl-NL" sz="1200">
                <a:solidFill>
                  <a:srgbClr val="000000"/>
                </a:solidFill>
                <a:latin typeface="TT Commons"/>
              </a:rPr>
              <a:t>We presenteren de waarden, overtuigingen en methodiek achter wetenschappelijke kennis met veel voorbeelden en met een open blik.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BC6FE-AE33-4293-9E3A-ECBF6B5E5B9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053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3F265-9B3E-C5E2-AAD9-F5C491E27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00DBA04-3FCB-C4E8-0D23-882DF5E589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03CDEA2-7AD5-DD1C-C03F-F220D952DC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59733A9-E89E-CB2E-9168-8C60DE9BC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BC6FE-AE33-4293-9E3A-ECBF6B5E5B9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32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BC6FE-AE33-4293-9E3A-ECBF6B5E5B9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385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08123-DFAD-464A-08DD-0E1D1617F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9629F79-9079-4C59-DDF4-1AF28EC95B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8DD67D8-7A0F-F966-1597-FBE55FC93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EC6D07-10DA-52B0-0ABC-0B2CEE7986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BC6FE-AE33-4293-9E3A-ECBF6B5E5B9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86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08BC2-5248-3CA0-F5F2-E8F3BDFE7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674A5C6-62C4-5F66-3705-1D377DDFAC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F15776C-AB1A-2DDB-A255-1D8E905A1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16EFEE1-5B42-DB90-86FA-7DA2E9D253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BC6FE-AE33-4293-9E3A-ECBF6B5E5B9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457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D9648-7F4F-BB01-9769-55043742E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1993677-B712-3325-CFC8-3FF9B94271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C1A5E1E-D9D7-86E2-BF0F-CEFFE52FC5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9FF492-5F03-F7E7-94A4-51CC6BCCC1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BC6FE-AE33-4293-9E3A-ECBF6B5E5B9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830BD-E33D-8C98-B1E0-009BEA77E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B640724-702E-056B-336F-5DD2D6E30F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E979C2D-5536-2F1A-CDB7-4CF30D77F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5E845D0-EF5F-9486-D147-28FD4632BD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BC6FE-AE33-4293-9E3A-ECBF6B5E5B9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70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1A5A-D067-805D-2E70-7EF427200D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966469-B304-BE67-C294-277DCB3A4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B1186-2448-CE3A-7552-FF13C878C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032CE-1263-3C47-AC57-E437FDBC4035}" type="datetimeFigureOut">
              <a:rPr lang="en-NL" smtClean="0"/>
              <a:t>03/23/2026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ED7FE-24B8-0965-F6A2-101EF402B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710FB-FC07-A679-333F-F9D2A71E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D0E88-8C70-7245-ADEF-529555DBF5E9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58986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AB1F6-6621-5745-243F-2A9380E6E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E993C-8639-5201-3BE4-D3890093A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284E8-C3A4-4E73-22A6-2B94ED992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032CE-1263-3C47-AC57-E437FDBC4035}" type="datetimeFigureOut">
              <a:rPr lang="en-NL" smtClean="0"/>
              <a:t>03/23/2026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0D794-DB94-0EA6-DD18-E5D823C2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32B24-9FCD-8537-137E-6B5F51D8E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D0E88-8C70-7245-ADEF-529555DBF5E9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0725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230D5-59D1-925C-D99D-0BBDA177F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103B0-E2E7-98BB-C7B3-6274B710D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7BD30-DB83-11CB-8EF7-BE0CCA6FC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032CE-1263-3C47-AC57-E437FDBC4035}" type="datetimeFigureOut">
              <a:rPr lang="en-NL" smtClean="0"/>
              <a:t>03/23/2026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7FA96-4889-78CD-2786-1DAE5DE3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67C8B-0D57-0D16-7367-A5200C4A8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D0E88-8C70-7245-ADEF-529555DBF5E9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25427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94C10-87F9-3536-EDEE-20F56159A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A4872-1119-47A6-348B-25E7F81BF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306E6-BBB6-2947-893F-206278411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138234-805E-586E-5E61-540F8F55C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032CE-1263-3C47-AC57-E437FDBC4035}" type="datetimeFigureOut">
              <a:rPr lang="en-NL" smtClean="0"/>
              <a:t>03/23/2026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C62DD-75D3-2DC8-B7FA-FBFD6BF71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48EB0-2C8C-3835-5C32-0AC4637E6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D0E88-8C70-7245-ADEF-529555DBF5E9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38227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8B0CB-5B24-CFBC-0DC1-EB7FCA1C8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60227-C43F-9FED-3DF0-DB7378BB0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667585-7A82-82D8-4E4B-71FAF794B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6F13F9-40EF-5C5C-D590-813CE3497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9D5ED-A20C-CC24-919D-FC9803358D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A1502C-E46E-4E09-245A-BAD16373C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032CE-1263-3C47-AC57-E437FDBC4035}" type="datetimeFigureOut">
              <a:rPr lang="en-NL" smtClean="0"/>
              <a:t>03/23/2026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62FA5E-1110-9009-F23C-EC2DB51C6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3B5CCD-734B-DF59-2558-ACFBC238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D0E88-8C70-7245-ADEF-529555DBF5E9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70088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83DF-8906-468B-EB0B-6D636594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3E8FC2-927A-BBD1-8CB0-E74D01546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032CE-1263-3C47-AC57-E437FDBC4035}" type="datetimeFigureOut">
              <a:rPr lang="en-NL" smtClean="0"/>
              <a:t>03/23/2026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3B262-D57E-E89E-6C00-C74D65D31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35CB0-B837-276B-7D2A-F59E251E5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D0E88-8C70-7245-ADEF-529555DBF5E9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48818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848D5C-F473-E981-8CD6-81CA55A6F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032CE-1263-3C47-AC57-E437FDBC4035}" type="datetimeFigureOut">
              <a:rPr lang="en-NL" smtClean="0"/>
              <a:t>03/23/2026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147899-AD81-2E8B-28D3-E601135FB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5161D-F944-CAE6-E8CC-6878C2D22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D0E88-8C70-7245-ADEF-529555DBF5E9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83257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239BD-1166-16C9-E246-9221CBDB7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F0EF9-3158-4705-2783-F34AE0CCC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362610-DE37-8203-0CD2-D9B4F4567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5D65D-4738-0E12-BE04-B3EDE3646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032CE-1263-3C47-AC57-E437FDBC4035}" type="datetimeFigureOut">
              <a:rPr lang="en-NL" smtClean="0"/>
              <a:t>03/23/2026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CAF4D-312E-BE82-6C20-3D7370C5B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12CFE-60C9-329C-A185-B668C7B87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D0E88-8C70-7245-ADEF-529555DBF5E9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97618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CCD42-9F21-427A-55C0-E87FE6840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5EB188-B0BB-0420-C33F-4243EC52A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3CE73-9BB9-33B8-9798-E463A09AE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DE405-CCED-4705-ABF4-68C8B2831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032CE-1263-3C47-AC57-E437FDBC4035}" type="datetimeFigureOut">
              <a:rPr lang="en-NL" smtClean="0"/>
              <a:t>03/23/2026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25658-526B-C7B6-0B50-63C835311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87C8B-E6B0-B0D9-57DB-ACF6A5738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D0E88-8C70-7245-ADEF-529555DBF5E9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46397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5A95B-6891-B0AD-85A0-027FD21A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27B20B-AC77-2489-EFB1-5EC39BF9E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D85E0-BDDB-898B-DED5-789387BC4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032CE-1263-3C47-AC57-E437FDBC4035}" type="datetimeFigureOut">
              <a:rPr lang="en-NL" smtClean="0"/>
              <a:t>03/23/2026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1D0C9-0C14-45CE-2957-8CE46C39F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B3894-FE98-15EE-A6E1-CDD7D8C7A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D0E88-8C70-7245-ADEF-529555DBF5E9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17766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C46188-6EB8-DCEA-6C54-96977DAC9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187584-18C9-0824-8786-992AD3C5C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3928B-3629-D823-1EFF-B84FB3528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032CE-1263-3C47-AC57-E437FDBC4035}" type="datetimeFigureOut">
              <a:rPr lang="en-NL" smtClean="0"/>
              <a:t>03/23/2026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FABBE-1832-C8F0-9321-73A43E4A3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2DDAB-AC4C-372B-6D73-9B527378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D0E88-8C70-7245-ADEF-529555DBF5E9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9171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6D426F-CAEE-E408-E46F-D9B05F695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12650-5C6A-AD4C-4E47-ED18BD97B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C9555-51A6-8DCB-4AD6-0C18175FB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032CE-1263-3C47-AC57-E437FDBC4035}" type="datetimeFigureOut">
              <a:rPr lang="en-NL" smtClean="0"/>
              <a:t>03/23/2026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D923E-DE4F-8834-4121-93181D6F7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0AAB8-3539-5D33-17BB-D545EECC2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D0E88-8C70-7245-ADEF-529555DBF5E9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591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" Type="http://schemas.openxmlformats.org/officeDocument/2006/relationships/image" Target="../media/image32.jpeg"/><Relationship Id="rId16" Type="http://schemas.openxmlformats.org/officeDocument/2006/relationships/image" Target="../media/image46.svg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24" Type="http://schemas.openxmlformats.org/officeDocument/2006/relationships/image" Target="../media/image54.sv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svg"/><Relationship Id="rId19" Type="http://schemas.openxmlformats.org/officeDocument/2006/relationships/image" Target="../media/image49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Relationship Id="rId22" Type="http://schemas.openxmlformats.org/officeDocument/2006/relationships/image" Target="../media/image5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3" Type="http://schemas.openxmlformats.org/officeDocument/2006/relationships/image" Target="../media/image34.svg"/><Relationship Id="rId21" Type="http://schemas.openxmlformats.org/officeDocument/2006/relationships/image" Target="../media/image52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23" Type="http://schemas.openxmlformats.org/officeDocument/2006/relationships/image" Target="../media/image54.svg"/><Relationship Id="rId10" Type="http://schemas.openxmlformats.org/officeDocument/2006/relationships/image" Target="../media/image41.png"/><Relationship Id="rId19" Type="http://schemas.openxmlformats.org/officeDocument/2006/relationships/image" Target="../media/image50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Relationship Id="rId22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etenschapsreflex.be/content/wat-nos-0" TargetMode="External"/><Relationship Id="rId5" Type="http://schemas.openxmlformats.org/officeDocument/2006/relationships/hyperlink" Target="https://www.researchgate.net/publication/361091836_Mag_je_aan_alles_twijfelen_Kritisch_denken_over_wetenschap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1.jpeg"/><Relationship Id="rId21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9.png"/><Relationship Id="rId10" Type="http://schemas.openxmlformats.org/officeDocument/2006/relationships/image" Target="../media/image16.png"/><Relationship Id="rId19" Type="http://schemas.openxmlformats.org/officeDocument/2006/relationships/image" Target="../media/image5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47F285-18C3-D0DC-A4F4-F718F9E7A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11621F-277E-99F0-0107-F4786140FF4F}"/>
              </a:ext>
            </a:extLst>
          </p:cNvPr>
          <p:cNvSpPr txBox="1"/>
          <p:nvPr/>
        </p:nvSpPr>
        <p:spPr>
          <a:xfrm>
            <a:off x="17723748" y="9801523"/>
            <a:ext cx="56425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fld id="{A794AA69-8BD0-0B4C-9433-BF1BF880BC78}" type="slidenum">
              <a:rPr lang="en-NL" sz="1650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pPr algn="ctr" defTabSz="1371600"/>
              <a:t>1</a:t>
            </a:fld>
            <a:endParaRPr lang="en-NL" sz="1650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2153FD9-AE3D-7CEA-E5F0-D324CFE359BB}"/>
              </a:ext>
            </a:extLst>
          </p:cNvPr>
          <p:cNvSpPr txBox="1"/>
          <p:nvPr/>
        </p:nvSpPr>
        <p:spPr>
          <a:xfrm>
            <a:off x="74143" y="9788609"/>
            <a:ext cx="7228703" cy="392415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nl-NL" sz="1650" b="1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t>Workshop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5F6A9F4-A678-1728-01ED-5E3649DAFC53}"/>
              </a:ext>
            </a:extLst>
          </p:cNvPr>
          <p:cNvSpPr txBox="1"/>
          <p:nvPr/>
        </p:nvSpPr>
        <p:spPr>
          <a:xfrm>
            <a:off x="2382401" y="862031"/>
            <a:ext cx="13523199" cy="2008242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ctr" defTabSz="1371600" fontAlgn="base">
              <a:spcAft>
                <a:spcPts val="900"/>
              </a:spcAft>
            </a:pPr>
            <a:r>
              <a:rPr lang="nl-NL" sz="4800" dirty="0">
                <a:solidFill>
                  <a:srgbClr val="37A9E0"/>
                </a:solidFill>
                <a:latin typeface="Calibri"/>
                <a:ea typeface="Calibri"/>
                <a:cs typeface="Calibri"/>
              </a:rPr>
              <a:t>Workshop: </a:t>
            </a:r>
          </a:p>
          <a:p>
            <a:pPr algn="ctr" defTabSz="1371600" fontAlgn="base">
              <a:spcAft>
                <a:spcPts val="900"/>
              </a:spcAft>
            </a:pPr>
            <a:r>
              <a:rPr lang="nl-NL" sz="6600" dirty="0">
                <a:solidFill>
                  <a:srgbClr val="37A9E0"/>
                </a:solidFill>
                <a:latin typeface="Calibri"/>
                <a:ea typeface="Calibri"/>
                <a:cs typeface="Calibri"/>
              </a:rPr>
              <a:t>'Betweters? - Hoe werkt wetenschap?'</a:t>
            </a:r>
            <a:endParaRPr lang="nl-NL" sz="66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kstvak 2">
            <a:extLst>
              <a:ext uri="{FF2B5EF4-FFF2-40B4-BE49-F238E27FC236}">
                <a16:creationId xmlns:a16="http://schemas.microsoft.com/office/drawing/2014/main" id="{52E0A1AF-1166-CB05-8037-C59CEF52BA2D}"/>
              </a:ext>
            </a:extLst>
          </p:cNvPr>
          <p:cNvSpPr txBox="1"/>
          <p:nvPr/>
        </p:nvSpPr>
        <p:spPr>
          <a:xfrm>
            <a:off x="1953929" y="3431438"/>
            <a:ext cx="14380143" cy="6117059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/>
          <a:p>
            <a:pPr algn="ctr" defTabSz="1371600"/>
            <a:r>
              <a:rPr lang="nl-NL" sz="4800" dirty="0">
                <a:solidFill>
                  <a:srgbClr val="37A9E0"/>
                </a:solidFill>
                <a:latin typeface="Calibri"/>
                <a:ea typeface="Calibri"/>
                <a:cs typeface="Calibri"/>
              </a:rPr>
              <a:t>Wat gaan we doen?</a:t>
            </a:r>
            <a:endParaRPr lang="nl-NL" sz="480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defTabSz="1371600">
              <a:spcAft>
                <a:spcPts val="900"/>
              </a:spcAft>
            </a:pPr>
            <a:endParaRPr lang="nl-NL" sz="360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defTabSz="1371600">
              <a:spcAft>
                <a:spcPts val="900"/>
              </a:spcAft>
            </a:pPr>
            <a:r>
              <a:rPr lang="nl-NL" sz="3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Presentatie tentoonstellingsidee     			</a:t>
            </a:r>
            <a:r>
              <a:rPr lang="nl-NL" sz="3600" dirty="0" err="1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Eulàlia</a:t>
            </a:r>
            <a:r>
              <a:rPr lang="nl-NL" sz="3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nl-NL" sz="3600" dirty="0" err="1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Gassó</a:t>
            </a:r>
            <a:endParaRPr lang="nl-NL" sz="360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defTabSz="1371600">
              <a:spcAft>
                <a:spcPts val="900"/>
              </a:spcAft>
            </a:pPr>
            <a:r>
              <a:rPr lang="nl-NL" sz="3600" dirty="0">
                <a:solidFill>
                  <a:prstClr val="black"/>
                </a:solidFill>
                <a:latin typeface="Calibri"/>
              </a:rPr>
              <a:t>Voorbereidende les: </a:t>
            </a:r>
            <a:r>
              <a:rPr lang="nl-NL" sz="3600" dirty="0" err="1">
                <a:solidFill>
                  <a:prstClr val="black"/>
                </a:solidFill>
                <a:latin typeface="Calibri"/>
              </a:rPr>
              <a:t>Drogmasters</a:t>
            </a:r>
            <a:r>
              <a:rPr lang="nl-NL" sz="3600" dirty="0">
                <a:solidFill>
                  <a:prstClr val="black"/>
                </a:solidFill>
                <a:latin typeface="Calibri"/>
              </a:rPr>
              <a:t>     			Jamilla Koomen</a:t>
            </a:r>
            <a:endParaRPr lang="nl-NL" sz="360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defTabSz="1371600">
              <a:spcAft>
                <a:spcPts val="900"/>
              </a:spcAft>
            </a:pPr>
            <a:r>
              <a:rPr lang="nl-NL" sz="3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Tentoonstellingsbezoek: Cijferslot-spel  			Lucie Smulders</a:t>
            </a:r>
          </a:p>
          <a:p>
            <a:pPr defTabSz="1371600">
              <a:spcAft>
                <a:spcPts val="900"/>
              </a:spcAft>
            </a:pPr>
            <a:r>
              <a:rPr lang="nl-NL" sz="3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Workshop tentoonstelling: Black Box 			Jamilla Koomen</a:t>
            </a:r>
          </a:p>
          <a:p>
            <a:pPr defTabSz="1371600">
              <a:spcAft>
                <a:spcPts val="900"/>
              </a:spcAft>
            </a:pPr>
            <a:r>
              <a:rPr lang="nl-NL" sz="3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Nabespreking &amp; evaluatie       			Fieke Kroon</a:t>
            </a:r>
          </a:p>
          <a:p>
            <a:pPr defTabSz="1371600">
              <a:spcAft>
                <a:spcPts val="900"/>
              </a:spcAft>
            </a:pPr>
            <a:endParaRPr lang="nl-NL" sz="360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defTabSz="1371600">
              <a:spcAft>
                <a:spcPts val="900"/>
              </a:spcAft>
            </a:pPr>
            <a:r>
              <a:rPr lang="nl-NL" sz="3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fkroon@teylersmuseum.nl</a:t>
            </a:r>
          </a:p>
        </p:txBody>
      </p:sp>
    </p:spTree>
    <p:extLst>
      <p:ext uri="{BB962C8B-B14F-4D97-AF65-F5344CB8AC3E}">
        <p14:creationId xmlns:p14="http://schemas.microsoft.com/office/powerpoint/2010/main" val="178633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31E69D-2F91-9BB4-A2C3-672FDA1A9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3ACF0C-B509-BBD7-E9FD-746411BDB298}"/>
              </a:ext>
            </a:extLst>
          </p:cNvPr>
          <p:cNvSpPr txBox="1"/>
          <p:nvPr/>
        </p:nvSpPr>
        <p:spPr>
          <a:xfrm>
            <a:off x="17723748" y="9801522"/>
            <a:ext cx="56425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fld id="{A794AA69-8BD0-0B4C-9433-BF1BF880BC78}" type="slidenum">
              <a:rPr lang="en-NL" sz="1650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pPr algn="ctr" defTabSz="1371600"/>
              <a:t>10</a:t>
            </a:fld>
            <a:endParaRPr lang="en-NL" sz="1650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A6BA3BAC-5F74-C0EA-DEF9-20E08FC05EE5}"/>
              </a:ext>
            </a:extLst>
          </p:cNvPr>
          <p:cNvSpPr txBox="1"/>
          <p:nvPr/>
        </p:nvSpPr>
        <p:spPr>
          <a:xfrm>
            <a:off x="74143" y="9788609"/>
            <a:ext cx="7228703" cy="392415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nl-NL" sz="1650" b="1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t>Hoe? </a:t>
            </a:r>
            <a:endParaRPr lang="nl-NL" sz="1650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CD796A2F-51D1-CE69-4E14-C1654C82A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285" y="1745672"/>
            <a:ext cx="15161058" cy="600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3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6EF0FE-B888-F0A4-DBB9-2C02B3EEC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94F6DD3-B0D2-53B4-B900-981E9AF988B7}"/>
              </a:ext>
            </a:extLst>
          </p:cNvPr>
          <p:cNvSpPr txBox="1"/>
          <p:nvPr/>
        </p:nvSpPr>
        <p:spPr>
          <a:xfrm>
            <a:off x="17723748" y="9801522"/>
            <a:ext cx="56425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fld id="{A794AA69-8BD0-0B4C-9433-BF1BF880BC78}" type="slidenum">
              <a:rPr lang="en-NL" sz="1650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pPr algn="ctr" defTabSz="1371600"/>
              <a:t>11</a:t>
            </a:fld>
            <a:endParaRPr lang="en-NL" sz="1650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64B55DFE-91A9-359E-4C60-DA5B7B91088C}"/>
              </a:ext>
            </a:extLst>
          </p:cNvPr>
          <p:cNvSpPr txBox="1"/>
          <p:nvPr/>
        </p:nvSpPr>
        <p:spPr>
          <a:xfrm>
            <a:off x="74143" y="9788609"/>
            <a:ext cx="7228703" cy="392415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nl-NL" sz="1650" b="1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t>Vragen aan docenten </a:t>
            </a:r>
            <a:endParaRPr lang="nl-NL" sz="1650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CFABAB0-2476-F144-FC89-52D14191DC35}"/>
              </a:ext>
            </a:extLst>
          </p:cNvPr>
          <p:cNvSpPr txBox="1"/>
          <p:nvPr/>
        </p:nvSpPr>
        <p:spPr>
          <a:xfrm>
            <a:off x="1953929" y="2154329"/>
            <a:ext cx="14380143" cy="7132722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/>
          <a:p>
            <a:pPr defTabSz="1371600">
              <a:spcAft>
                <a:spcPts val="900"/>
              </a:spcAft>
            </a:pPr>
            <a:r>
              <a:rPr lang="nl-NL" sz="3600" dirty="0">
                <a:solidFill>
                  <a:prstClr val="black"/>
                </a:solidFill>
                <a:latin typeface="Calibri"/>
              </a:rPr>
              <a:t>Hoe stimuleren we jullie leerlingen het best tot kritisch denken over wetenschapsberichten? </a:t>
            </a:r>
          </a:p>
          <a:p>
            <a:pPr defTabSz="1371600">
              <a:spcAft>
                <a:spcPts val="900"/>
              </a:spcAft>
            </a:pPr>
            <a:endParaRPr lang="nl-NL" sz="3600" dirty="0">
              <a:solidFill>
                <a:prstClr val="black"/>
              </a:solidFill>
              <a:latin typeface="Calibri"/>
            </a:endParaRPr>
          </a:p>
          <a:p>
            <a:pPr defTabSz="1371600">
              <a:spcAft>
                <a:spcPts val="900"/>
              </a:spcAft>
            </a:pPr>
            <a:r>
              <a:rPr lang="nl-NL" sz="3600" dirty="0">
                <a:solidFill>
                  <a:prstClr val="black"/>
                </a:solidFill>
                <a:latin typeface="Calibri"/>
              </a:rPr>
              <a:t>Hoe maken we het beste de basisprincipes van wetenschap toegankelijk voor jullie leerlingen? </a:t>
            </a:r>
            <a:endParaRPr lang="nl-NL" sz="360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defTabSz="1371600">
              <a:spcAft>
                <a:spcPts val="900"/>
              </a:spcAft>
            </a:pPr>
            <a:endParaRPr lang="nl-NL" sz="3600" dirty="0">
              <a:solidFill>
                <a:prstClr val="black"/>
              </a:solidFill>
              <a:latin typeface="Calibri"/>
            </a:endParaRPr>
          </a:p>
          <a:p>
            <a:pPr defTabSz="1371600">
              <a:spcAft>
                <a:spcPts val="900"/>
              </a:spcAft>
            </a:pPr>
            <a:r>
              <a:rPr lang="nl-NL" sz="3600" dirty="0">
                <a:solidFill>
                  <a:prstClr val="black"/>
                </a:solidFill>
                <a:latin typeface="Calibri"/>
              </a:rPr>
              <a:t>Hoe kunnen zij deze kennis toepassen op berichten op </a:t>
            </a:r>
            <a:r>
              <a:rPr lang="nl-NL" sz="3600" dirty="0" err="1">
                <a:solidFill>
                  <a:prstClr val="black"/>
                </a:solidFill>
                <a:latin typeface="Calibri"/>
              </a:rPr>
              <a:t>socials</a:t>
            </a:r>
            <a:r>
              <a:rPr lang="nl-NL" sz="3600" dirty="0">
                <a:solidFill>
                  <a:prstClr val="black"/>
                </a:solidFill>
                <a:latin typeface="Calibri"/>
              </a:rPr>
              <a:t> om misinformatie te herkennen?</a:t>
            </a:r>
          </a:p>
          <a:p>
            <a:pPr defTabSz="1371600">
              <a:lnSpc>
                <a:spcPct val="150000"/>
              </a:lnSpc>
              <a:spcAft>
                <a:spcPts val="900"/>
              </a:spcAft>
            </a:pPr>
            <a:endParaRPr lang="nl-NL" sz="3600" dirty="0">
              <a:solidFill>
                <a:prstClr val="black"/>
              </a:solidFill>
              <a:latin typeface="Calibri"/>
            </a:endParaRPr>
          </a:p>
          <a:p>
            <a:pPr defTabSz="1371600">
              <a:spcAft>
                <a:spcPts val="900"/>
              </a:spcAft>
            </a:pPr>
            <a:r>
              <a:rPr lang="nl-NL" sz="3000" dirty="0">
                <a:solidFill>
                  <a:prstClr val="black"/>
                </a:solidFill>
                <a:latin typeface="Calibri"/>
              </a:rPr>
              <a:t>Voorbeelden: </a:t>
            </a:r>
          </a:p>
          <a:p>
            <a:pPr defTabSz="1371600">
              <a:spcAft>
                <a:spcPts val="900"/>
              </a:spcAft>
            </a:pPr>
            <a:r>
              <a:rPr lang="nl-NL" sz="3000" dirty="0" err="1">
                <a:solidFill>
                  <a:prstClr val="black"/>
                </a:solidFill>
                <a:latin typeface="Calibri"/>
              </a:rPr>
              <a:t>antivaxx</a:t>
            </a:r>
            <a:r>
              <a:rPr lang="nl-NL" sz="3000" dirty="0">
                <a:solidFill>
                  <a:prstClr val="black"/>
                </a:solidFill>
                <a:latin typeface="Calibri"/>
              </a:rPr>
              <a:t>-ideeën, de effecten van </a:t>
            </a:r>
            <a:r>
              <a:rPr lang="nl-NL" sz="3000" dirty="0" err="1">
                <a:solidFill>
                  <a:prstClr val="black"/>
                </a:solidFill>
                <a:latin typeface="Calibri"/>
              </a:rPr>
              <a:t>vapen</a:t>
            </a:r>
            <a:r>
              <a:rPr lang="nl-NL" sz="3000" dirty="0">
                <a:solidFill>
                  <a:prstClr val="black"/>
                </a:solidFill>
                <a:latin typeface="Calibri"/>
              </a:rPr>
              <a:t>, ‘onderzoek’ door </a:t>
            </a:r>
            <a:r>
              <a:rPr lang="nl-NL" sz="3000" dirty="0" err="1">
                <a:solidFill>
                  <a:prstClr val="black"/>
                </a:solidFill>
                <a:latin typeface="Calibri"/>
              </a:rPr>
              <a:t>influencers</a:t>
            </a:r>
            <a:r>
              <a:rPr lang="nl-NL" sz="3000" dirty="0">
                <a:solidFill>
                  <a:prstClr val="black"/>
                </a:solidFill>
                <a:latin typeface="Calibri"/>
              </a:rPr>
              <a:t>, klimaatverandering…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3DAAFCB-7629-6434-74F6-267C806F95D3}"/>
              </a:ext>
            </a:extLst>
          </p:cNvPr>
          <p:cNvSpPr txBox="1"/>
          <p:nvPr/>
        </p:nvSpPr>
        <p:spPr>
          <a:xfrm>
            <a:off x="2382401" y="862031"/>
            <a:ext cx="1352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fontAlgn="base">
              <a:spcAft>
                <a:spcPts val="900"/>
              </a:spcAft>
            </a:pPr>
            <a:r>
              <a:rPr lang="nl-NL" sz="4800" dirty="0">
                <a:solidFill>
                  <a:srgbClr val="37A9E0"/>
                </a:solidFill>
                <a:latin typeface="Calibri"/>
                <a:ea typeface="Calibri"/>
                <a:cs typeface="Calibri"/>
              </a:rPr>
              <a:t>Aan jullie</a:t>
            </a:r>
            <a:endParaRPr lang="nl-NL" sz="4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2382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77348" y="282848"/>
            <a:ext cx="1533305" cy="1533305"/>
          </a:xfrm>
          <a:custGeom>
            <a:avLst/>
            <a:gdLst/>
            <a:ahLst/>
            <a:cxnLst/>
            <a:rect l="l" t="t" r="r" b="b"/>
            <a:pathLst>
              <a:path w="1533305" h="1533305">
                <a:moveTo>
                  <a:pt x="0" y="0"/>
                </a:moveTo>
                <a:lnTo>
                  <a:pt x="1533304" y="0"/>
                </a:lnTo>
                <a:lnTo>
                  <a:pt x="1533304" y="1533305"/>
                </a:lnTo>
                <a:lnTo>
                  <a:pt x="0" y="1533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45577" y="6793302"/>
            <a:ext cx="17199498" cy="1368028"/>
            <a:chOff x="0" y="0"/>
            <a:chExt cx="22932665" cy="1824038"/>
          </a:xfrm>
        </p:grpSpPr>
        <p:sp>
          <p:nvSpPr>
            <p:cNvPr id="4" name="Freeform 4"/>
            <p:cNvSpPr/>
            <p:nvPr/>
          </p:nvSpPr>
          <p:spPr>
            <a:xfrm>
              <a:off x="5257800" y="581025"/>
              <a:ext cx="1905000" cy="1243012"/>
            </a:xfrm>
            <a:custGeom>
              <a:avLst/>
              <a:gdLst/>
              <a:ahLst/>
              <a:cxnLst/>
              <a:rect l="l" t="t" r="r" b="b"/>
              <a:pathLst>
                <a:path w="1905000" h="1243012">
                  <a:moveTo>
                    <a:pt x="0" y="0"/>
                  </a:moveTo>
                  <a:lnTo>
                    <a:pt x="1905000" y="0"/>
                  </a:lnTo>
                  <a:lnTo>
                    <a:pt x="1905000" y="1243013"/>
                  </a:lnTo>
                  <a:lnTo>
                    <a:pt x="0" y="124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1027665" y="602456"/>
              <a:ext cx="1905000" cy="1221581"/>
            </a:xfrm>
            <a:custGeom>
              <a:avLst/>
              <a:gdLst/>
              <a:ahLst/>
              <a:cxnLst/>
              <a:rect l="l" t="t" r="r" b="b"/>
              <a:pathLst>
                <a:path w="1905000" h="1221581">
                  <a:moveTo>
                    <a:pt x="0" y="0"/>
                  </a:moveTo>
                  <a:lnTo>
                    <a:pt x="1905000" y="0"/>
                  </a:lnTo>
                  <a:lnTo>
                    <a:pt x="1905000" y="1221582"/>
                  </a:lnTo>
                  <a:lnTo>
                    <a:pt x="0" y="1221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575180"/>
              <a:ext cx="1905000" cy="1228725"/>
            </a:xfrm>
            <a:custGeom>
              <a:avLst/>
              <a:gdLst/>
              <a:ahLst/>
              <a:cxnLst/>
              <a:rect l="l" t="t" r="r" b="b"/>
              <a:pathLst>
                <a:path w="1905000" h="1228725">
                  <a:moveTo>
                    <a:pt x="0" y="0"/>
                  </a:moveTo>
                  <a:lnTo>
                    <a:pt x="1905000" y="0"/>
                  </a:lnTo>
                  <a:lnTo>
                    <a:pt x="1905000" y="1228725"/>
                  </a:lnTo>
                  <a:lnTo>
                    <a:pt x="0" y="1228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3140965" y="20132"/>
              <a:ext cx="1905000" cy="1783773"/>
            </a:xfrm>
            <a:custGeom>
              <a:avLst/>
              <a:gdLst/>
              <a:ahLst/>
              <a:cxnLst/>
              <a:rect l="l" t="t" r="r" b="b"/>
              <a:pathLst>
                <a:path w="1905000" h="1783773">
                  <a:moveTo>
                    <a:pt x="0" y="0"/>
                  </a:moveTo>
                  <a:lnTo>
                    <a:pt x="1905000" y="0"/>
                  </a:lnTo>
                  <a:lnTo>
                    <a:pt x="1905000" y="1783773"/>
                  </a:lnTo>
                  <a:lnTo>
                    <a:pt x="0" y="1783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8"/>
            <p:cNvSpPr/>
            <p:nvPr/>
          </p:nvSpPr>
          <p:spPr>
            <a:xfrm>
              <a:off x="15769865" y="711994"/>
              <a:ext cx="1905000" cy="1112044"/>
            </a:xfrm>
            <a:custGeom>
              <a:avLst/>
              <a:gdLst/>
              <a:ahLst/>
              <a:cxnLst/>
              <a:rect l="l" t="t" r="r" b="b"/>
              <a:pathLst>
                <a:path w="1905000" h="1112044">
                  <a:moveTo>
                    <a:pt x="0" y="0"/>
                  </a:moveTo>
                  <a:lnTo>
                    <a:pt x="1905000" y="0"/>
                  </a:lnTo>
                  <a:lnTo>
                    <a:pt x="1905000" y="1112044"/>
                  </a:lnTo>
                  <a:lnTo>
                    <a:pt x="0" y="1112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512065" y="0"/>
              <a:ext cx="1905000" cy="1824038"/>
            </a:xfrm>
            <a:custGeom>
              <a:avLst/>
              <a:gdLst/>
              <a:ahLst/>
              <a:cxnLst/>
              <a:rect l="l" t="t" r="r" b="b"/>
              <a:pathLst>
                <a:path w="1905000" h="1824038">
                  <a:moveTo>
                    <a:pt x="0" y="0"/>
                  </a:moveTo>
                  <a:lnTo>
                    <a:pt x="1905000" y="0"/>
                  </a:lnTo>
                  <a:lnTo>
                    <a:pt x="1905000" y="1824038"/>
                  </a:lnTo>
                  <a:lnTo>
                    <a:pt x="0" y="1824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628900" y="177511"/>
              <a:ext cx="1905000" cy="1626394"/>
            </a:xfrm>
            <a:custGeom>
              <a:avLst/>
              <a:gdLst/>
              <a:ahLst/>
              <a:cxnLst/>
              <a:rect l="l" t="t" r="r" b="b"/>
              <a:pathLst>
                <a:path w="1905000" h="1626394">
                  <a:moveTo>
                    <a:pt x="0" y="0"/>
                  </a:moveTo>
                  <a:lnTo>
                    <a:pt x="1905000" y="0"/>
                  </a:lnTo>
                  <a:lnTo>
                    <a:pt x="1905000" y="1626394"/>
                  </a:lnTo>
                  <a:lnTo>
                    <a:pt x="0" y="16263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8398765" y="266700"/>
              <a:ext cx="1905000" cy="1557338"/>
            </a:xfrm>
            <a:custGeom>
              <a:avLst/>
              <a:gdLst/>
              <a:ahLst/>
              <a:cxnLst/>
              <a:rect l="l" t="t" r="r" b="b"/>
              <a:pathLst>
                <a:path w="1905000" h="1557338">
                  <a:moveTo>
                    <a:pt x="0" y="0"/>
                  </a:moveTo>
                  <a:lnTo>
                    <a:pt x="1905000" y="0"/>
                  </a:lnTo>
                  <a:lnTo>
                    <a:pt x="1905000" y="1557338"/>
                  </a:lnTo>
                  <a:lnTo>
                    <a:pt x="0" y="1557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7886700" y="315624"/>
              <a:ext cx="1905000" cy="1488281"/>
            </a:xfrm>
            <a:custGeom>
              <a:avLst/>
              <a:gdLst/>
              <a:ahLst/>
              <a:cxnLst/>
              <a:rect l="l" t="t" r="r" b="b"/>
              <a:pathLst>
                <a:path w="1905000" h="1488281">
                  <a:moveTo>
                    <a:pt x="0" y="0"/>
                  </a:moveTo>
                  <a:lnTo>
                    <a:pt x="1905000" y="0"/>
                  </a:lnTo>
                  <a:lnTo>
                    <a:pt x="1905000" y="1488281"/>
                  </a:lnTo>
                  <a:lnTo>
                    <a:pt x="0" y="1488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01163FDF-C0E1-EF7C-022E-47172BCD0CAF}"/>
              </a:ext>
            </a:extLst>
          </p:cNvPr>
          <p:cNvGrpSpPr/>
          <p:nvPr/>
        </p:nvGrpSpPr>
        <p:grpSpPr>
          <a:xfrm>
            <a:off x="1" y="9034551"/>
            <a:ext cx="18288000" cy="1252449"/>
            <a:chOff x="0" y="0"/>
            <a:chExt cx="5183429" cy="812800"/>
          </a:xfrm>
          <a:solidFill>
            <a:srgbClr val="193038"/>
          </a:solidFill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402E4527-FDD9-670F-D0F2-5A14E039C08F}"/>
                </a:ext>
              </a:extLst>
            </p:cNvPr>
            <p:cNvSpPr/>
            <p:nvPr/>
          </p:nvSpPr>
          <p:spPr>
            <a:xfrm>
              <a:off x="0" y="0"/>
              <a:ext cx="5183429" cy="812800"/>
            </a:xfrm>
            <a:custGeom>
              <a:avLst/>
              <a:gdLst/>
              <a:ahLst/>
              <a:cxnLst/>
              <a:rect l="l" t="t" r="r" b="b"/>
              <a:pathLst>
                <a:path w="5183429" h="812800">
                  <a:moveTo>
                    <a:pt x="0" y="0"/>
                  </a:moveTo>
                  <a:lnTo>
                    <a:pt x="5183429" y="0"/>
                  </a:lnTo>
                  <a:lnTo>
                    <a:pt x="5183429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73492F04-4769-B7C6-299F-D6E3E99F1D72}"/>
                </a:ext>
              </a:extLst>
            </p:cNvPr>
            <p:cNvSpPr txBox="1"/>
            <p:nvPr/>
          </p:nvSpPr>
          <p:spPr>
            <a:xfrm>
              <a:off x="0" y="-38100"/>
              <a:ext cx="5183429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348517">
            <a:off x="2118257" y="2987339"/>
            <a:ext cx="14038817" cy="3556529"/>
            <a:chOff x="267160" y="846227"/>
            <a:chExt cx="18718422" cy="4742037"/>
          </a:xfrm>
        </p:grpSpPr>
        <p:sp>
          <p:nvSpPr>
            <p:cNvPr id="14" name="TextBox 14"/>
            <p:cNvSpPr txBox="1"/>
            <p:nvPr/>
          </p:nvSpPr>
          <p:spPr>
            <a:xfrm rot="21251483">
              <a:off x="267160" y="2471770"/>
              <a:ext cx="18509811" cy="3116494"/>
            </a:xfrm>
            <a:prstGeom prst="rect">
              <a:avLst/>
            </a:prstGeom>
          </p:spPr>
          <p:txBody>
            <a:bodyPr lIns="0" tIns="0" rIns="0" bIns="0" rtlCol="0" anchor="t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ts val="19808"/>
                </a:lnSpc>
                <a:spcBef>
                  <a:spcPct val="0"/>
                </a:spcBef>
              </a:pPr>
              <a:r>
                <a:rPr lang="en-US" sz="14148" dirty="0">
                  <a:ln w="57150">
                    <a:solidFill>
                      <a:srgbClr val="193038"/>
                    </a:solidFill>
                  </a:ln>
                  <a:solidFill>
                    <a:srgbClr val="1800AD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Darumadrop One"/>
                  <a:ea typeface="Darumadrop One"/>
                  <a:cs typeface="Darumadrop One"/>
                  <a:sym typeface="Darumadrop One"/>
                </a:rPr>
                <a:t>DROG</a:t>
              </a:r>
              <a:r>
                <a:rPr lang="en-US" sz="14148" dirty="0">
                  <a:ln w="57150">
                    <a:solidFill>
                      <a:srgbClr val="193038"/>
                    </a:solidFill>
                  </a:ln>
                  <a:solidFill>
                    <a:srgbClr val="DB7A09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Darumadrop One"/>
                  <a:ea typeface="Darumadrop One"/>
                  <a:cs typeface="Darumadrop One"/>
                  <a:sym typeface="Darumadrop One"/>
                </a:rPr>
                <a:t>MASTERS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 rot="-2977785">
              <a:off x="17932402" y="1358422"/>
              <a:ext cx="775307" cy="1331052"/>
              <a:chOff x="0" y="0"/>
              <a:chExt cx="189107" cy="32466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89107" cy="324660"/>
              </a:xfrm>
              <a:custGeom>
                <a:avLst/>
                <a:gdLst/>
                <a:ahLst/>
                <a:cxnLst/>
                <a:rect l="l" t="t" r="r" b="b"/>
                <a:pathLst>
                  <a:path w="189107" h="324660">
                    <a:moveTo>
                      <a:pt x="94554" y="0"/>
                    </a:moveTo>
                    <a:lnTo>
                      <a:pt x="94554" y="0"/>
                    </a:lnTo>
                    <a:cubicBezTo>
                      <a:pt x="119631" y="0"/>
                      <a:pt x="143681" y="9962"/>
                      <a:pt x="161413" y="27694"/>
                    </a:cubicBezTo>
                    <a:cubicBezTo>
                      <a:pt x="179145" y="45426"/>
                      <a:pt x="189107" y="69476"/>
                      <a:pt x="189107" y="94554"/>
                    </a:cubicBezTo>
                    <a:lnTo>
                      <a:pt x="189107" y="230107"/>
                    </a:lnTo>
                    <a:cubicBezTo>
                      <a:pt x="189107" y="255184"/>
                      <a:pt x="179145" y="279234"/>
                      <a:pt x="161413" y="296966"/>
                    </a:cubicBezTo>
                    <a:cubicBezTo>
                      <a:pt x="143681" y="314698"/>
                      <a:pt x="119631" y="324660"/>
                      <a:pt x="94554" y="324660"/>
                    </a:cubicBezTo>
                    <a:lnTo>
                      <a:pt x="94554" y="324660"/>
                    </a:lnTo>
                    <a:cubicBezTo>
                      <a:pt x="42333" y="324660"/>
                      <a:pt x="0" y="282327"/>
                      <a:pt x="0" y="230107"/>
                    </a:cubicBezTo>
                    <a:lnTo>
                      <a:pt x="0" y="94554"/>
                    </a:lnTo>
                    <a:cubicBezTo>
                      <a:pt x="0" y="42333"/>
                      <a:pt x="42333" y="0"/>
                      <a:pt x="94554" y="0"/>
                    </a:cubicBezTo>
                    <a:close/>
                  </a:path>
                </a:pathLst>
              </a:custGeom>
              <a:solidFill>
                <a:srgbClr val="FFE6B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89107" cy="3627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2234137" flipH="1">
              <a:off x="16668488" y="846227"/>
              <a:ext cx="1570589" cy="1026773"/>
            </a:xfrm>
            <a:custGeom>
              <a:avLst/>
              <a:gdLst/>
              <a:ahLst/>
              <a:cxnLst/>
              <a:rect l="l" t="t" r="r" b="b"/>
              <a:pathLst>
                <a:path w="1570589" h="1026773">
                  <a:moveTo>
                    <a:pt x="1570589" y="0"/>
                  </a:moveTo>
                  <a:lnTo>
                    <a:pt x="0" y="0"/>
                  </a:lnTo>
                  <a:lnTo>
                    <a:pt x="0" y="1026772"/>
                  </a:lnTo>
                  <a:lnTo>
                    <a:pt x="1570589" y="1026772"/>
                  </a:lnTo>
                  <a:lnTo>
                    <a:pt x="1570589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655200" y="5632479"/>
            <a:ext cx="12977595" cy="1575431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6364"/>
              </a:lnSpc>
            </a:pPr>
            <a:r>
              <a:rPr lang="en-US" sz="4546" spc="231" dirty="0">
                <a:solidFill>
                  <a:srgbClr val="193038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DE GROTE DROGREDENEN QUIZ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106122" y="9341617"/>
            <a:ext cx="8075752" cy="638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4"/>
              </a:lnSpc>
            </a:pPr>
            <a:r>
              <a:rPr lang="en-US" sz="3746" spc="415" dirty="0">
                <a:solidFill>
                  <a:srgbClr val="F6F0E2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(VOOR DE HELE KLAS!)</a:t>
            </a:r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B3EF5FAA-4143-63F3-DE47-C1E7C372BF79}"/>
              </a:ext>
            </a:extLst>
          </p:cNvPr>
          <p:cNvSpPr/>
          <p:nvPr/>
        </p:nvSpPr>
        <p:spPr>
          <a:xfrm rot="796336">
            <a:off x="7121932" y="404441"/>
            <a:ext cx="974528" cy="1085001"/>
          </a:xfrm>
          <a:custGeom>
            <a:avLst/>
            <a:gdLst/>
            <a:ahLst/>
            <a:cxnLst/>
            <a:rect l="l" t="t" r="r" b="b"/>
            <a:pathLst>
              <a:path w="974528" h="1085001">
                <a:moveTo>
                  <a:pt x="0" y="0"/>
                </a:moveTo>
                <a:lnTo>
                  <a:pt x="974528" y="0"/>
                </a:lnTo>
                <a:lnTo>
                  <a:pt x="974528" y="1085001"/>
                </a:lnTo>
                <a:lnTo>
                  <a:pt x="0" y="108500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93F97524-1749-6956-1B69-BC0F9EFF2099}"/>
              </a:ext>
            </a:extLst>
          </p:cNvPr>
          <p:cNvSpPr/>
          <p:nvPr/>
        </p:nvSpPr>
        <p:spPr>
          <a:xfrm rot="20803664" flipH="1">
            <a:off x="10191542" y="380223"/>
            <a:ext cx="974528" cy="1085001"/>
          </a:xfrm>
          <a:custGeom>
            <a:avLst/>
            <a:gdLst/>
            <a:ahLst/>
            <a:cxnLst/>
            <a:rect l="l" t="t" r="r" b="b"/>
            <a:pathLst>
              <a:path w="974528" h="1085001">
                <a:moveTo>
                  <a:pt x="0" y="0"/>
                </a:moveTo>
                <a:lnTo>
                  <a:pt x="974528" y="0"/>
                </a:lnTo>
                <a:lnTo>
                  <a:pt x="974528" y="1085001"/>
                </a:lnTo>
                <a:lnTo>
                  <a:pt x="0" y="108500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6397C3-679F-AA5A-99A1-F67827EC5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8787D84C-425A-A01F-7571-A013923E1BB8}"/>
              </a:ext>
            </a:extLst>
          </p:cNvPr>
          <p:cNvSpPr txBox="1"/>
          <p:nvPr/>
        </p:nvSpPr>
        <p:spPr>
          <a:xfrm>
            <a:off x="2952750" y="1764296"/>
            <a:ext cx="12382500" cy="6032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r>
              <a:rPr lang="en-US" sz="8563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Voordat</a:t>
            </a:r>
            <a:r>
              <a:rPr lang="en-US" sz="8563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we </a:t>
            </a:r>
            <a:r>
              <a:rPr lang="en-US" sz="8563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beginnen</a:t>
            </a:r>
            <a:r>
              <a:rPr lang="en-US" sz="8563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... </a:t>
            </a:r>
          </a:p>
          <a:p>
            <a:pPr algn="l">
              <a:lnSpc>
                <a:spcPts val="11988"/>
              </a:lnSpc>
            </a:pPr>
            <a:endParaRPr lang="en-US" sz="8563" spc="402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  <a:p>
            <a:pPr algn="l">
              <a:lnSpc>
                <a:spcPts val="11988"/>
              </a:lnSpc>
            </a:pPr>
            <a:r>
              <a:rPr lang="en-US" sz="8563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...Wat </a:t>
            </a:r>
            <a:r>
              <a:rPr lang="en-US" sz="8563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zijn</a:t>
            </a:r>
            <a:r>
              <a:rPr lang="en-US" sz="8563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563" spc="402" dirty="0" err="1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drog</a:t>
            </a:r>
            <a:r>
              <a:rPr lang="en-US" sz="8563" spc="402" dirty="0" err="1">
                <a:solidFill>
                  <a:srgbClr val="DB7A09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redenen</a:t>
            </a:r>
            <a:r>
              <a:rPr lang="en-US" sz="8563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563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ook</a:t>
            </a:r>
            <a:r>
              <a:rPr lang="en-US" sz="8563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563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alweer</a:t>
            </a:r>
            <a:r>
              <a:rPr lang="en-US" sz="8563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?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D06C577-5092-5544-A133-FCC894A50F19}"/>
              </a:ext>
            </a:extLst>
          </p:cNvPr>
          <p:cNvSpPr/>
          <p:nvPr/>
        </p:nvSpPr>
        <p:spPr>
          <a:xfrm rot="616261">
            <a:off x="16781335" y="540762"/>
            <a:ext cx="1025085" cy="1141289"/>
          </a:xfrm>
          <a:custGeom>
            <a:avLst/>
            <a:gdLst/>
            <a:ahLst/>
            <a:cxnLst/>
            <a:rect l="l" t="t" r="r" b="b"/>
            <a:pathLst>
              <a:path w="1025085" h="1141289">
                <a:moveTo>
                  <a:pt x="0" y="0"/>
                </a:moveTo>
                <a:lnTo>
                  <a:pt x="1025085" y="0"/>
                </a:lnTo>
                <a:lnTo>
                  <a:pt x="1025085" y="1141289"/>
                </a:lnTo>
                <a:lnTo>
                  <a:pt x="0" y="114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D788D55-FFA8-25A7-F11B-10B12000A934}"/>
              </a:ext>
            </a:extLst>
          </p:cNvPr>
          <p:cNvSpPr/>
          <p:nvPr/>
        </p:nvSpPr>
        <p:spPr>
          <a:xfrm rot="796336">
            <a:off x="568731" y="8669876"/>
            <a:ext cx="974528" cy="1085001"/>
          </a:xfrm>
          <a:custGeom>
            <a:avLst/>
            <a:gdLst/>
            <a:ahLst/>
            <a:cxnLst/>
            <a:rect l="l" t="t" r="r" b="b"/>
            <a:pathLst>
              <a:path w="974528" h="1085001">
                <a:moveTo>
                  <a:pt x="0" y="0"/>
                </a:moveTo>
                <a:lnTo>
                  <a:pt x="974528" y="0"/>
                </a:lnTo>
                <a:lnTo>
                  <a:pt x="974528" y="1085001"/>
                </a:lnTo>
                <a:lnTo>
                  <a:pt x="0" y="1085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66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C993B9-8893-985F-3997-F349449DC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668AA5DB-39CD-72E2-5441-46909CB4B021}"/>
              </a:ext>
            </a:extLst>
          </p:cNvPr>
          <p:cNvSpPr txBox="1"/>
          <p:nvPr/>
        </p:nvSpPr>
        <p:spPr>
          <a:xfrm>
            <a:off x="727422" y="1374736"/>
            <a:ext cx="16833155" cy="757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88"/>
              </a:lnSpc>
            </a:pPr>
            <a:r>
              <a:rPr lang="nl-NL" sz="8563" spc="402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Drog</a:t>
            </a:r>
            <a:r>
              <a:rPr lang="nl-NL" sz="8563" spc="402" dirty="0">
                <a:solidFill>
                  <a:srgbClr val="DB7A09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redenen</a:t>
            </a:r>
            <a:r>
              <a:rPr lang="nl-NL" sz="8563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zijn redeneringen die op het eerste gezicht logisch lijken, maar eigenlijk een </a:t>
            </a:r>
            <a:r>
              <a:rPr lang="nl-NL" sz="8563" spc="402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denkfout</a:t>
            </a:r>
            <a:r>
              <a:rPr lang="nl-NL" sz="8563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of </a:t>
            </a:r>
            <a:r>
              <a:rPr lang="nl-NL" sz="8563" spc="402" dirty="0">
                <a:solidFill>
                  <a:srgbClr val="DB7A09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foute logica </a:t>
            </a:r>
            <a:r>
              <a:rPr lang="nl-NL" sz="8563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bevatten.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2039BE0-1926-C210-B222-BC710DD6AB39}"/>
              </a:ext>
            </a:extLst>
          </p:cNvPr>
          <p:cNvSpPr/>
          <p:nvPr/>
        </p:nvSpPr>
        <p:spPr>
          <a:xfrm rot="20983739" flipH="1">
            <a:off x="16961268" y="82244"/>
            <a:ext cx="1025085" cy="1141289"/>
          </a:xfrm>
          <a:custGeom>
            <a:avLst/>
            <a:gdLst/>
            <a:ahLst/>
            <a:cxnLst/>
            <a:rect l="l" t="t" r="r" b="b"/>
            <a:pathLst>
              <a:path w="1025085" h="1141289">
                <a:moveTo>
                  <a:pt x="0" y="0"/>
                </a:moveTo>
                <a:lnTo>
                  <a:pt x="1025085" y="0"/>
                </a:lnTo>
                <a:lnTo>
                  <a:pt x="1025085" y="1141289"/>
                </a:lnTo>
                <a:lnTo>
                  <a:pt x="0" y="114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E70229A-9D53-AAD4-3A79-E267F8361440}"/>
              </a:ext>
            </a:extLst>
          </p:cNvPr>
          <p:cNvSpPr/>
          <p:nvPr/>
        </p:nvSpPr>
        <p:spPr>
          <a:xfrm rot="20803664" flipH="1">
            <a:off x="240157" y="8746076"/>
            <a:ext cx="974528" cy="1085001"/>
          </a:xfrm>
          <a:custGeom>
            <a:avLst/>
            <a:gdLst/>
            <a:ahLst/>
            <a:cxnLst/>
            <a:rect l="l" t="t" r="r" b="b"/>
            <a:pathLst>
              <a:path w="974528" h="1085001">
                <a:moveTo>
                  <a:pt x="0" y="0"/>
                </a:moveTo>
                <a:lnTo>
                  <a:pt x="974528" y="0"/>
                </a:lnTo>
                <a:lnTo>
                  <a:pt x="974528" y="1085001"/>
                </a:lnTo>
                <a:lnTo>
                  <a:pt x="0" y="1085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21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28700" y="585938"/>
            <a:ext cx="14287500" cy="1416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r>
              <a:rPr lang="en-US" sz="8563" spc="402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INSTRUCTIES</a:t>
            </a:r>
            <a:endParaRPr lang="en-US" sz="8563" spc="402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sp>
        <p:nvSpPr>
          <p:cNvPr id="10" name="Freeform 10"/>
          <p:cNvSpPr/>
          <p:nvPr/>
        </p:nvSpPr>
        <p:spPr>
          <a:xfrm rot="20574132">
            <a:off x="16746758" y="793128"/>
            <a:ext cx="1025085" cy="1141289"/>
          </a:xfrm>
          <a:custGeom>
            <a:avLst/>
            <a:gdLst/>
            <a:ahLst/>
            <a:cxnLst/>
            <a:rect l="l" t="t" r="r" b="b"/>
            <a:pathLst>
              <a:path w="1025085" h="1141289">
                <a:moveTo>
                  <a:pt x="0" y="0"/>
                </a:moveTo>
                <a:lnTo>
                  <a:pt x="1025085" y="0"/>
                </a:lnTo>
                <a:lnTo>
                  <a:pt x="1025085" y="1141289"/>
                </a:lnTo>
                <a:lnTo>
                  <a:pt x="0" y="114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6336">
            <a:off x="340131" y="8898475"/>
            <a:ext cx="974528" cy="1085001"/>
          </a:xfrm>
          <a:custGeom>
            <a:avLst/>
            <a:gdLst/>
            <a:ahLst/>
            <a:cxnLst/>
            <a:rect l="l" t="t" r="r" b="b"/>
            <a:pathLst>
              <a:path w="974528" h="1085001">
                <a:moveTo>
                  <a:pt x="0" y="0"/>
                </a:moveTo>
                <a:lnTo>
                  <a:pt x="974528" y="0"/>
                </a:lnTo>
                <a:lnTo>
                  <a:pt x="974528" y="1085001"/>
                </a:lnTo>
                <a:lnTo>
                  <a:pt x="0" y="1085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03CC271-CAE3-3B2F-DAEB-951F5F126C25}"/>
              </a:ext>
            </a:extLst>
          </p:cNvPr>
          <p:cNvSpPr txBox="1"/>
          <p:nvPr/>
        </p:nvSpPr>
        <p:spPr>
          <a:xfrm>
            <a:off x="1439161" y="2970712"/>
            <a:ext cx="15252621" cy="218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72"/>
              </a:lnSpc>
            </a:pPr>
            <a:r>
              <a:rPr lang="en-US" sz="44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1. </a:t>
            </a:r>
            <a:r>
              <a:rPr lang="en-US" sz="4400" spc="49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Beslis</a:t>
            </a:r>
            <a:r>
              <a:rPr lang="en-US" sz="44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of het argument </a:t>
            </a:r>
            <a:r>
              <a:rPr lang="en-US" sz="4400" spc="49" dirty="0" err="1">
                <a:solidFill>
                  <a:srgbClr val="108A01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klopt</a:t>
            </a:r>
            <a:r>
              <a:rPr lang="en-US" sz="44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of </a:t>
            </a:r>
            <a:r>
              <a:rPr lang="en-US" sz="4400" spc="49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een</a:t>
            </a:r>
            <a:r>
              <a:rPr lang="en-US" sz="44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4400" spc="49" dirty="0" err="1">
                <a:solidFill>
                  <a:srgbClr val="A21111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drogreden</a:t>
            </a:r>
            <a:r>
              <a:rPr lang="en-US" sz="44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is. Met de </a:t>
            </a:r>
            <a:r>
              <a:rPr lang="en-US" sz="4400" spc="49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bordjes</a:t>
            </a:r>
            <a:r>
              <a:rPr lang="en-US" sz="44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4400" spc="49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kun</a:t>
            </a:r>
            <a:r>
              <a:rPr lang="en-US" sz="44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je laten </a:t>
            </a:r>
            <a:r>
              <a:rPr lang="en-US" sz="4400" spc="49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zien</a:t>
            </a:r>
            <a:r>
              <a:rPr lang="en-US" sz="44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wat je </a:t>
            </a:r>
            <a:r>
              <a:rPr lang="en-US" sz="4400" spc="49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denkt</a:t>
            </a:r>
            <a:r>
              <a:rPr lang="en-US" sz="44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. Als je het </a:t>
            </a:r>
            <a:r>
              <a:rPr lang="en-US" sz="4400" spc="49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goed</a:t>
            </a:r>
            <a:r>
              <a:rPr lang="en-US" sz="44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4400" spc="49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hebt</a:t>
            </a:r>
            <a:r>
              <a:rPr lang="en-US" sz="44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4400" spc="49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verdien</a:t>
            </a:r>
            <a:r>
              <a:rPr lang="en-US" sz="44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je </a:t>
            </a:r>
            <a:r>
              <a:rPr lang="en-US" sz="4400" spc="49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1 punt</a:t>
            </a:r>
            <a:r>
              <a:rPr lang="en-US" sz="4400" spc="49" dirty="0">
                <a:latin typeface="Darumadrop One"/>
                <a:ea typeface="Darumadrop One"/>
                <a:cs typeface="Darumadrop One"/>
                <a:sym typeface="Darumadrop One"/>
              </a:rPr>
              <a:t>!</a:t>
            </a:r>
            <a:endParaRPr lang="en-US" sz="4400" spc="49" dirty="0">
              <a:solidFill>
                <a:srgbClr val="1800AD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654EA907-7A87-12D1-F310-87936212005E}"/>
              </a:ext>
            </a:extLst>
          </p:cNvPr>
          <p:cNvSpPr txBox="1"/>
          <p:nvPr/>
        </p:nvSpPr>
        <p:spPr>
          <a:xfrm>
            <a:off x="2209800" y="6667500"/>
            <a:ext cx="15252621" cy="218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772"/>
              </a:lnSpc>
            </a:pPr>
            <a:r>
              <a:rPr lang="en-US" sz="44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2. Als het </a:t>
            </a:r>
            <a:r>
              <a:rPr lang="en-US" sz="4400" spc="49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een</a:t>
            </a:r>
            <a:r>
              <a:rPr lang="en-US" sz="44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4400" spc="49" dirty="0" err="1">
                <a:solidFill>
                  <a:srgbClr val="A21111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drogreden</a:t>
            </a:r>
            <a:r>
              <a:rPr lang="en-US" sz="44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is, </a:t>
            </a:r>
            <a:r>
              <a:rPr lang="en-US" sz="4400" spc="49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kun</a:t>
            </a:r>
            <a:r>
              <a:rPr lang="en-US" sz="44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je </a:t>
            </a:r>
            <a:r>
              <a:rPr lang="en-US" sz="4400" spc="49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1 </a:t>
            </a:r>
            <a:r>
              <a:rPr lang="en-US" sz="4400" spc="49" dirty="0" err="1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bonuspunt</a:t>
            </a:r>
            <a:r>
              <a:rPr lang="en-US" sz="4400" spc="49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4400" spc="49" dirty="0" err="1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verdienen</a:t>
            </a:r>
            <a:r>
              <a:rPr lang="en-US" sz="4400" spc="49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4400" spc="49" dirty="0">
                <a:latin typeface="Darumadrop One"/>
                <a:ea typeface="Darumadrop One"/>
                <a:cs typeface="Darumadrop One"/>
                <a:sym typeface="Darumadrop One"/>
              </a:rPr>
              <a:t>door </a:t>
            </a:r>
            <a:r>
              <a:rPr lang="en-US" sz="4400" spc="49" dirty="0" err="1">
                <a:latin typeface="Darumadrop One"/>
                <a:ea typeface="Darumadrop One"/>
                <a:cs typeface="Darumadrop One"/>
                <a:sym typeface="Darumadrop One"/>
              </a:rPr>
              <a:t>goed</a:t>
            </a:r>
            <a:r>
              <a:rPr lang="en-US" sz="4400" spc="49" dirty="0"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4400" spc="49" dirty="0" err="1">
                <a:latin typeface="Darumadrop One"/>
                <a:ea typeface="Darumadrop One"/>
                <a:cs typeface="Darumadrop One"/>
                <a:sym typeface="Darumadrop One"/>
              </a:rPr>
              <a:t>te</a:t>
            </a:r>
            <a:r>
              <a:rPr lang="en-US" sz="4400" spc="49" dirty="0"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4400" spc="49" dirty="0" err="1">
                <a:latin typeface="Darumadrop One"/>
                <a:ea typeface="Darumadrop One"/>
                <a:cs typeface="Darumadrop One"/>
                <a:sym typeface="Darumadrop One"/>
              </a:rPr>
              <a:t>raden</a:t>
            </a:r>
            <a:r>
              <a:rPr lang="en-US" sz="4400" spc="49" dirty="0">
                <a:latin typeface="Darumadrop One"/>
                <a:ea typeface="Darumadrop One"/>
                <a:cs typeface="Darumadrop One"/>
                <a:sym typeface="Darumadrop One"/>
              </a:rPr>
              <a:t> welk type </a:t>
            </a:r>
            <a:r>
              <a:rPr lang="en-US" sz="4400" spc="49" dirty="0" err="1">
                <a:latin typeface="Darumadrop One"/>
                <a:ea typeface="Darumadrop One"/>
                <a:cs typeface="Darumadrop One"/>
                <a:sym typeface="Darumadrop One"/>
              </a:rPr>
              <a:t>drogreden</a:t>
            </a:r>
            <a:r>
              <a:rPr lang="en-US" sz="4400" spc="49" dirty="0">
                <a:latin typeface="Darumadrop One"/>
                <a:ea typeface="Darumadrop One"/>
                <a:cs typeface="Darumadrop One"/>
                <a:sym typeface="Darumadrop One"/>
              </a:rPr>
              <a:t> het argument </a:t>
            </a:r>
            <a:r>
              <a:rPr lang="en-US" sz="4400" spc="49" dirty="0" err="1">
                <a:latin typeface="Darumadrop One"/>
                <a:ea typeface="Darumadrop One"/>
                <a:cs typeface="Darumadrop One"/>
                <a:sym typeface="Darumadrop One"/>
              </a:rPr>
              <a:t>bevat</a:t>
            </a:r>
            <a:r>
              <a:rPr lang="en-US" sz="4400" spc="49" dirty="0">
                <a:latin typeface="Darumadrop One"/>
                <a:ea typeface="Darumadrop One"/>
                <a:cs typeface="Darumadrop One"/>
                <a:sym typeface="Darumadrop One"/>
              </a:rPr>
              <a:t>!</a:t>
            </a:r>
          </a:p>
          <a:p>
            <a:pPr algn="r">
              <a:lnSpc>
                <a:spcPts val="5772"/>
              </a:lnSpc>
            </a:pPr>
            <a:r>
              <a:rPr lang="en-US" sz="44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(tip: check de </a:t>
            </a:r>
            <a:r>
              <a:rPr lang="en-US" sz="4400" spc="49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spiekbrief</a:t>
            </a:r>
            <a:r>
              <a:rPr lang="en-US" sz="44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4400" spc="49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voor</a:t>
            </a:r>
            <a:r>
              <a:rPr lang="en-US" sz="44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alle 10 types)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A1E034-53F2-C459-CD95-505EFC67C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88695D2C-F4E1-D6B2-F1CE-9659B440004E}"/>
              </a:ext>
            </a:extLst>
          </p:cNvPr>
          <p:cNvSpPr txBox="1"/>
          <p:nvPr/>
        </p:nvSpPr>
        <p:spPr>
          <a:xfrm>
            <a:off x="1889070" y="523063"/>
            <a:ext cx="14287500" cy="1416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88"/>
              </a:lnSpc>
            </a:pPr>
            <a:r>
              <a:rPr lang="en-US" sz="8563" spc="402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10 Types</a:t>
            </a:r>
            <a:r>
              <a:rPr lang="en-US" sz="8563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563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drogredenen</a:t>
            </a:r>
            <a:endParaRPr lang="en-US" sz="8563" spc="402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52395C-53B0-D310-8C09-151BA1FF7856}"/>
              </a:ext>
            </a:extLst>
          </p:cNvPr>
          <p:cNvGrpSpPr/>
          <p:nvPr/>
        </p:nvGrpSpPr>
        <p:grpSpPr>
          <a:xfrm>
            <a:off x="1263975" y="3009900"/>
            <a:ext cx="15530352" cy="4926518"/>
            <a:chOff x="764972" y="-5993401"/>
            <a:chExt cx="20707137" cy="6568694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018A717-0F3C-B8CB-74F2-3C88BA42482E}"/>
                </a:ext>
              </a:extLst>
            </p:cNvPr>
            <p:cNvSpPr/>
            <p:nvPr/>
          </p:nvSpPr>
          <p:spPr>
            <a:xfrm>
              <a:off x="10170932" y="-5583842"/>
              <a:ext cx="1905000" cy="1243012"/>
            </a:xfrm>
            <a:custGeom>
              <a:avLst/>
              <a:gdLst/>
              <a:ahLst/>
              <a:cxnLst/>
              <a:rect l="l" t="t" r="r" b="b"/>
              <a:pathLst>
                <a:path w="1905000" h="1243012">
                  <a:moveTo>
                    <a:pt x="0" y="0"/>
                  </a:moveTo>
                  <a:lnTo>
                    <a:pt x="1905000" y="0"/>
                  </a:lnTo>
                  <a:lnTo>
                    <a:pt x="1905000" y="1243013"/>
                  </a:lnTo>
                  <a:lnTo>
                    <a:pt x="0" y="124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79CF8E8-2A7D-6692-719C-C0F480E64931}"/>
                </a:ext>
              </a:extLst>
            </p:cNvPr>
            <p:cNvSpPr/>
            <p:nvPr/>
          </p:nvSpPr>
          <p:spPr>
            <a:xfrm>
              <a:off x="14869021" y="-872617"/>
              <a:ext cx="1905000" cy="1221581"/>
            </a:xfrm>
            <a:custGeom>
              <a:avLst/>
              <a:gdLst/>
              <a:ahLst/>
              <a:cxnLst/>
              <a:rect l="l" t="t" r="r" b="b"/>
              <a:pathLst>
                <a:path w="1905000" h="1221581">
                  <a:moveTo>
                    <a:pt x="0" y="0"/>
                  </a:moveTo>
                  <a:lnTo>
                    <a:pt x="1905000" y="0"/>
                  </a:lnTo>
                  <a:lnTo>
                    <a:pt x="1905000" y="1221582"/>
                  </a:lnTo>
                  <a:lnTo>
                    <a:pt x="0" y="1221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6D8A39CE-261A-792C-E105-B7B503B4C857}"/>
                </a:ext>
              </a:extLst>
            </p:cNvPr>
            <p:cNvSpPr/>
            <p:nvPr/>
          </p:nvSpPr>
          <p:spPr>
            <a:xfrm>
              <a:off x="764972" y="-5583842"/>
              <a:ext cx="1905000" cy="1228724"/>
            </a:xfrm>
            <a:custGeom>
              <a:avLst/>
              <a:gdLst/>
              <a:ahLst/>
              <a:cxnLst/>
              <a:rect l="l" t="t" r="r" b="b"/>
              <a:pathLst>
                <a:path w="1905000" h="1228725">
                  <a:moveTo>
                    <a:pt x="0" y="0"/>
                  </a:moveTo>
                  <a:lnTo>
                    <a:pt x="1905000" y="0"/>
                  </a:lnTo>
                  <a:lnTo>
                    <a:pt x="1905000" y="1228725"/>
                  </a:lnTo>
                  <a:lnTo>
                    <a:pt x="0" y="1228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0047B431-996E-CC1F-C135-46F6032DFED2}"/>
                </a:ext>
              </a:extLst>
            </p:cNvPr>
            <p:cNvSpPr/>
            <p:nvPr/>
          </p:nvSpPr>
          <p:spPr>
            <a:xfrm>
              <a:off x="764972" y="-1208480"/>
              <a:ext cx="1905000" cy="1783773"/>
            </a:xfrm>
            <a:custGeom>
              <a:avLst/>
              <a:gdLst/>
              <a:ahLst/>
              <a:cxnLst/>
              <a:rect l="l" t="t" r="r" b="b"/>
              <a:pathLst>
                <a:path w="1905000" h="1783773">
                  <a:moveTo>
                    <a:pt x="0" y="0"/>
                  </a:moveTo>
                  <a:lnTo>
                    <a:pt x="1905000" y="0"/>
                  </a:lnTo>
                  <a:lnTo>
                    <a:pt x="1905000" y="1783773"/>
                  </a:lnTo>
                  <a:lnTo>
                    <a:pt x="0" y="1783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B71670E2-B069-6973-0212-9B30EDB79375}"/>
                </a:ext>
              </a:extLst>
            </p:cNvPr>
            <p:cNvSpPr/>
            <p:nvPr/>
          </p:nvSpPr>
          <p:spPr>
            <a:xfrm>
              <a:off x="5467952" y="-872617"/>
              <a:ext cx="1905000" cy="1112045"/>
            </a:xfrm>
            <a:custGeom>
              <a:avLst/>
              <a:gdLst/>
              <a:ahLst/>
              <a:cxnLst/>
              <a:rect l="l" t="t" r="r" b="b"/>
              <a:pathLst>
                <a:path w="1905000" h="1112044">
                  <a:moveTo>
                    <a:pt x="0" y="0"/>
                  </a:moveTo>
                  <a:lnTo>
                    <a:pt x="1905000" y="0"/>
                  </a:lnTo>
                  <a:lnTo>
                    <a:pt x="1905000" y="1112044"/>
                  </a:lnTo>
                  <a:lnTo>
                    <a:pt x="0" y="1112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1C23F2F6-64D0-B64E-1143-E69CE6D4B0C9}"/>
                </a:ext>
              </a:extLst>
            </p:cNvPr>
            <p:cNvSpPr/>
            <p:nvPr/>
          </p:nvSpPr>
          <p:spPr>
            <a:xfrm>
              <a:off x="19567109" y="-5824433"/>
              <a:ext cx="1905000" cy="1824038"/>
            </a:xfrm>
            <a:custGeom>
              <a:avLst/>
              <a:gdLst/>
              <a:ahLst/>
              <a:cxnLst/>
              <a:rect l="l" t="t" r="r" b="b"/>
              <a:pathLst>
                <a:path w="1905000" h="1824038">
                  <a:moveTo>
                    <a:pt x="0" y="0"/>
                  </a:moveTo>
                  <a:lnTo>
                    <a:pt x="1905000" y="0"/>
                  </a:lnTo>
                  <a:lnTo>
                    <a:pt x="1905000" y="1824038"/>
                  </a:lnTo>
                  <a:lnTo>
                    <a:pt x="0" y="1824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BDD95B67-9531-54D9-E053-8C01E1F2B5AD}"/>
                </a:ext>
              </a:extLst>
            </p:cNvPr>
            <p:cNvSpPr/>
            <p:nvPr/>
          </p:nvSpPr>
          <p:spPr>
            <a:xfrm>
              <a:off x="5467952" y="-5993401"/>
              <a:ext cx="1905000" cy="1626394"/>
            </a:xfrm>
            <a:custGeom>
              <a:avLst/>
              <a:gdLst/>
              <a:ahLst/>
              <a:cxnLst/>
              <a:rect l="l" t="t" r="r" b="b"/>
              <a:pathLst>
                <a:path w="1905000" h="1626394">
                  <a:moveTo>
                    <a:pt x="0" y="0"/>
                  </a:moveTo>
                  <a:lnTo>
                    <a:pt x="1905000" y="0"/>
                  </a:lnTo>
                  <a:lnTo>
                    <a:pt x="1905000" y="1626394"/>
                  </a:lnTo>
                  <a:lnTo>
                    <a:pt x="0" y="16263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41108783-3299-4E26-DDF7-40549F716D8C}"/>
                </a:ext>
              </a:extLst>
            </p:cNvPr>
            <p:cNvSpPr/>
            <p:nvPr/>
          </p:nvSpPr>
          <p:spPr>
            <a:xfrm>
              <a:off x="10170932" y="-1095266"/>
              <a:ext cx="1905000" cy="1557338"/>
            </a:xfrm>
            <a:custGeom>
              <a:avLst/>
              <a:gdLst/>
              <a:ahLst/>
              <a:cxnLst/>
              <a:rect l="l" t="t" r="r" b="b"/>
              <a:pathLst>
                <a:path w="1905000" h="1557338">
                  <a:moveTo>
                    <a:pt x="0" y="0"/>
                  </a:moveTo>
                  <a:lnTo>
                    <a:pt x="1905000" y="0"/>
                  </a:lnTo>
                  <a:lnTo>
                    <a:pt x="1905000" y="1557338"/>
                  </a:lnTo>
                  <a:lnTo>
                    <a:pt x="0" y="1557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DA43CDDF-B982-B8BC-8A34-E7C7DB681924}"/>
                </a:ext>
              </a:extLst>
            </p:cNvPr>
            <p:cNvSpPr/>
            <p:nvPr/>
          </p:nvSpPr>
          <p:spPr>
            <a:xfrm>
              <a:off x="14869021" y="-5824433"/>
              <a:ext cx="1905000" cy="1488281"/>
            </a:xfrm>
            <a:custGeom>
              <a:avLst/>
              <a:gdLst/>
              <a:ahLst/>
              <a:cxnLst/>
              <a:rect l="l" t="t" r="r" b="b"/>
              <a:pathLst>
                <a:path w="1905000" h="1488281">
                  <a:moveTo>
                    <a:pt x="0" y="0"/>
                  </a:moveTo>
                  <a:lnTo>
                    <a:pt x="1905000" y="0"/>
                  </a:lnTo>
                  <a:lnTo>
                    <a:pt x="1905000" y="1488281"/>
                  </a:lnTo>
                  <a:lnTo>
                    <a:pt x="0" y="1488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9" name="Freeform 18">
            <a:extLst>
              <a:ext uri="{FF2B5EF4-FFF2-40B4-BE49-F238E27FC236}">
                <a16:creationId xmlns:a16="http://schemas.microsoft.com/office/drawing/2014/main" id="{10902E62-F633-ED5D-7C3F-E35EB58BB59E}"/>
              </a:ext>
            </a:extLst>
          </p:cNvPr>
          <p:cNvSpPr/>
          <p:nvPr/>
        </p:nvSpPr>
        <p:spPr>
          <a:xfrm flipH="1">
            <a:off x="15365577" y="6912935"/>
            <a:ext cx="1428750" cy="1023483"/>
          </a:xfrm>
          <a:custGeom>
            <a:avLst/>
            <a:gdLst/>
            <a:ahLst/>
            <a:cxnLst/>
            <a:rect l="l" t="t" r="r" b="b"/>
            <a:pathLst>
              <a:path w="1570589" h="1026773">
                <a:moveTo>
                  <a:pt x="1570589" y="0"/>
                </a:moveTo>
                <a:lnTo>
                  <a:pt x="0" y="0"/>
                </a:lnTo>
                <a:lnTo>
                  <a:pt x="0" y="1026772"/>
                </a:lnTo>
                <a:lnTo>
                  <a:pt x="1570589" y="1026772"/>
                </a:lnTo>
                <a:lnTo>
                  <a:pt x="1570589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CADC3E98-3CA9-4830-01EF-A614B52B3FAE}"/>
              </a:ext>
            </a:extLst>
          </p:cNvPr>
          <p:cNvSpPr/>
          <p:nvPr/>
        </p:nvSpPr>
        <p:spPr>
          <a:xfrm rot="796336">
            <a:off x="600295" y="364074"/>
            <a:ext cx="974528" cy="1085001"/>
          </a:xfrm>
          <a:custGeom>
            <a:avLst/>
            <a:gdLst/>
            <a:ahLst/>
            <a:cxnLst/>
            <a:rect l="l" t="t" r="r" b="b"/>
            <a:pathLst>
              <a:path w="974528" h="1085001">
                <a:moveTo>
                  <a:pt x="0" y="0"/>
                </a:moveTo>
                <a:lnTo>
                  <a:pt x="974528" y="0"/>
                </a:lnTo>
                <a:lnTo>
                  <a:pt x="974528" y="1085001"/>
                </a:lnTo>
                <a:lnTo>
                  <a:pt x="0" y="108500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C68C25DA-6649-FE94-F506-7754CE4A52ED}"/>
              </a:ext>
            </a:extLst>
          </p:cNvPr>
          <p:cNvSpPr/>
          <p:nvPr/>
        </p:nvSpPr>
        <p:spPr>
          <a:xfrm rot="20574132">
            <a:off x="16746759" y="392168"/>
            <a:ext cx="1025085" cy="1141289"/>
          </a:xfrm>
          <a:custGeom>
            <a:avLst/>
            <a:gdLst/>
            <a:ahLst/>
            <a:cxnLst/>
            <a:rect l="l" t="t" r="r" b="b"/>
            <a:pathLst>
              <a:path w="1025085" h="1141289">
                <a:moveTo>
                  <a:pt x="0" y="0"/>
                </a:moveTo>
                <a:lnTo>
                  <a:pt x="1025085" y="0"/>
                </a:lnTo>
                <a:lnTo>
                  <a:pt x="1025085" y="1141289"/>
                </a:lnTo>
                <a:lnTo>
                  <a:pt x="0" y="114128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9729292E-C324-607D-8806-4B0FEA7063C4}"/>
              </a:ext>
            </a:extLst>
          </p:cNvPr>
          <p:cNvSpPr txBox="1"/>
          <p:nvPr/>
        </p:nvSpPr>
        <p:spPr>
          <a:xfrm>
            <a:off x="273750" y="4612098"/>
            <a:ext cx="340920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72"/>
              </a:lnSpc>
            </a:pPr>
            <a:r>
              <a:rPr lang="en-US" sz="3600" spc="49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Overhaaste</a:t>
            </a:r>
            <a:r>
              <a:rPr lang="en-US" sz="36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3600" spc="49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generalisatie</a:t>
            </a:r>
            <a:endParaRPr lang="en-US" sz="3600" spc="49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16950803-084E-2D61-344E-B495CC5602E1}"/>
              </a:ext>
            </a:extLst>
          </p:cNvPr>
          <p:cNvSpPr txBox="1"/>
          <p:nvPr/>
        </p:nvSpPr>
        <p:spPr>
          <a:xfrm>
            <a:off x="3896525" y="4612098"/>
            <a:ext cx="3409200" cy="1411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72"/>
              </a:lnSpc>
            </a:pPr>
            <a:r>
              <a:rPr lang="nl-NL" sz="36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W</a:t>
            </a:r>
            <a:r>
              <a:rPr lang="en-US" sz="3600" spc="49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oorden</a:t>
            </a:r>
            <a:r>
              <a:rPr lang="en-US" sz="36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in de </a:t>
            </a:r>
            <a:r>
              <a:rPr lang="en-US" sz="3600" spc="49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mond</a:t>
            </a:r>
            <a:r>
              <a:rPr lang="en-US" sz="36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3600" spc="49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leggen</a:t>
            </a:r>
            <a:endParaRPr lang="en-US" sz="3600" spc="49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52E6D549-B1D8-93E0-C1F9-3C63B10C6324}"/>
              </a:ext>
            </a:extLst>
          </p:cNvPr>
          <p:cNvSpPr txBox="1"/>
          <p:nvPr/>
        </p:nvSpPr>
        <p:spPr>
          <a:xfrm>
            <a:off x="7439641" y="4512606"/>
            <a:ext cx="340871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36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Foute </a:t>
            </a:r>
          </a:p>
          <a:p>
            <a:pPr algn="ctr"/>
            <a:r>
              <a:rPr lang="nl-NL" sz="36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oorzaak-gevolg relatie</a:t>
            </a:r>
            <a:endParaRPr lang="en-US" sz="3600" spc="49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58D74211-92C2-D83F-A0E2-3457B7ECA46C}"/>
              </a:ext>
            </a:extLst>
          </p:cNvPr>
          <p:cNvSpPr txBox="1"/>
          <p:nvPr/>
        </p:nvSpPr>
        <p:spPr>
          <a:xfrm>
            <a:off x="10982275" y="4764030"/>
            <a:ext cx="340871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36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Vals </a:t>
            </a:r>
          </a:p>
          <a:p>
            <a:pPr algn="ctr"/>
            <a:r>
              <a:rPr lang="nl-NL" sz="36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dilemma</a:t>
            </a:r>
            <a:endParaRPr lang="en-US" sz="3600" spc="49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A9791C9E-1AB0-C5DA-0B59-C23E7540AC41}"/>
              </a:ext>
            </a:extLst>
          </p:cNvPr>
          <p:cNvSpPr txBox="1"/>
          <p:nvPr/>
        </p:nvSpPr>
        <p:spPr>
          <a:xfrm>
            <a:off x="14375593" y="4776245"/>
            <a:ext cx="340871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36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Ontwijken </a:t>
            </a:r>
          </a:p>
          <a:p>
            <a:pPr algn="ctr"/>
            <a:r>
              <a:rPr lang="nl-NL" sz="36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van</a:t>
            </a:r>
          </a:p>
          <a:p>
            <a:pPr algn="ctr"/>
            <a:r>
              <a:rPr lang="nl-NL" sz="36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bewijslast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8B53EC8E-8D5B-451E-116D-E3F370E0DB75}"/>
              </a:ext>
            </a:extLst>
          </p:cNvPr>
          <p:cNvSpPr txBox="1"/>
          <p:nvPr/>
        </p:nvSpPr>
        <p:spPr>
          <a:xfrm>
            <a:off x="274232" y="8486618"/>
            <a:ext cx="340871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36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Cirkel-</a:t>
            </a:r>
          </a:p>
          <a:p>
            <a:pPr algn="ctr"/>
            <a:r>
              <a:rPr lang="nl-NL" sz="36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redenering</a:t>
            </a:r>
            <a:endParaRPr lang="en-US" sz="3600" spc="49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F7D47D10-CE05-7722-28E7-0BFAD8257688}"/>
              </a:ext>
            </a:extLst>
          </p:cNvPr>
          <p:cNvSpPr txBox="1"/>
          <p:nvPr/>
        </p:nvSpPr>
        <p:spPr>
          <a:xfrm>
            <a:off x="3897007" y="8486618"/>
            <a:ext cx="340871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36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Persoonlijke</a:t>
            </a:r>
          </a:p>
          <a:p>
            <a:pPr algn="ctr"/>
            <a:r>
              <a:rPr lang="nl-NL" sz="36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aanval</a:t>
            </a:r>
            <a:endParaRPr lang="en-US" sz="3600" spc="49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58A4792A-0C3C-93B6-C098-707761A4E940}"/>
              </a:ext>
            </a:extLst>
          </p:cNvPr>
          <p:cNvSpPr txBox="1"/>
          <p:nvPr/>
        </p:nvSpPr>
        <p:spPr>
          <a:xfrm>
            <a:off x="7439641" y="8486618"/>
            <a:ext cx="340871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36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Verkeerde </a:t>
            </a:r>
          </a:p>
          <a:p>
            <a:pPr algn="ctr"/>
            <a:r>
              <a:rPr lang="nl-NL" sz="36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autoriteit</a:t>
            </a:r>
            <a:endParaRPr lang="en-US" sz="3600" spc="49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38C843B8-50A6-DA37-6D72-9865B1551778}"/>
              </a:ext>
            </a:extLst>
          </p:cNvPr>
          <p:cNvSpPr txBox="1"/>
          <p:nvPr/>
        </p:nvSpPr>
        <p:spPr>
          <a:xfrm>
            <a:off x="10848359" y="8382471"/>
            <a:ext cx="340871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36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Verkeerde</a:t>
            </a:r>
          </a:p>
          <a:p>
            <a:pPr algn="ctr"/>
            <a:r>
              <a:rPr lang="nl-NL" sz="36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vergelijking</a:t>
            </a:r>
            <a:endParaRPr lang="en-US" sz="3600" spc="49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52DCE3B5-BBE0-D5AF-A888-A58F8576A92F}"/>
              </a:ext>
            </a:extLst>
          </p:cNvPr>
          <p:cNvSpPr txBox="1"/>
          <p:nvPr/>
        </p:nvSpPr>
        <p:spPr>
          <a:xfrm>
            <a:off x="14349653" y="8411791"/>
            <a:ext cx="340871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36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Beroep op</a:t>
            </a:r>
          </a:p>
          <a:p>
            <a:pPr algn="ctr"/>
            <a:r>
              <a:rPr lang="nl-NL" sz="3600" spc="49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kenmerk</a:t>
            </a:r>
            <a:endParaRPr lang="en-US" sz="3600" spc="49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</p:spTree>
    <p:extLst>
      <p:ext uri="{BB962C8B-B14F-4D97-AF65-F5344CB8AC3E}">
        <p14:creationId xmlns:p14="http://schemas.microsoft.com/office/powerpoint/2010/main" val="1638657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E50512-F08C-98F2-E404-904BCF194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BCE7F2A3-87B7-A195-557A-91A765D18C17}"/>
              </a:ext>
            </a:extLst>
          </p:cNvPr>
          <p:cNvSpPr txBox="1"/>
          <p:nvPr/>
        </p:nvSpPr>
        <p:spPr>
          <a:xfrm>
            <a:off x="2000250" y="4094493"/>
            <a:ext cx="14287500" cy="449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88"/>
              </a:lnSpc>
            </a:pPr>
            <a:r>
              <a:rPr lang="en-US" sz="8000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Zijn</a:t>
            </a:r>
            <a:r>
              <a:rPr lang="en-US" sz="8000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jullie</a:t>
            </a:r>
            <a:r>
              <a:rPr lang="en-US" sz="8000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er </a:t>
            </a:r>
            <a:r>
              <a:rPr lang="en-US" sz="8000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klaar</a:t>
            </a:r>
            <a:r>
              <a:rPr lang="en-US" sz="8000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voor</a:t>
            </a:r>
            <a:r>
              <a:rPr lang="en-US" sz="8000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? </a:t>
            </a:r>
          </a:p>
          <a:p>
            <a:pPr algn="ctr">
              <a:lnSpc>
                <a:spcPts val="11988"/>
              </a:lnSpc>
            </a:pPr>
            <a:r>
              <a:rPr lang="en-US" sz="8000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Dan </a:t>
            </a:r>
            <a:r>
              <a:rPr lang="en-US" sz="8000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komt</a:t>
            </a:r>
            <a:r>
              <a:rPr lang="en-US" sz="8000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nu het </a:t>
            </a:r>
            <a:r>
              <a:rPr lang="en-US" sz="8000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eerste</a:t>
            </a:r>
            <a:r>
              <a:rPr lang="en-US" sz="8000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argument: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8265F2C-9C8C-DF9B-5BDA-4937949BCD98}"/>
              </a:ext>
            </a:extLst>
          </p:cNvPr>
          <p:cNvSpPr/>
          <p:nvPr/>
        </p:nvSpPr>
        <p:spPr>
          <a:xfrm rot="1025868" flipH="1">
            <a:off x="17072793" y="471506"/>
            <a:ext cx="1025085" cy="1141289"/>
          </a:xfrm>
          <a:custGeom>
            <a:avLst/>
            <a:gdLst/>
            <a:ahLst/>
            <a:cxnLst/>
            <a:rect l="l" t="t" r="r" b="b"/>
            <a:pathLst>
              <a:path w="1025085" h="1141289">
                <a:moveTo>
                  <a:pt x="0" y="0"/>
                </a:moveTo>
                <a:lnTo>
                  <a:pt x="1025085" y="0"/>
                </a:lnTo>
                <a:lnTo>
                  <a:pt x="1025085" y="1141289"/>
                </a:lnTo>
                <a:lnTo>
                  <a:pt x="0" y="114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BE410C05-481E-AD7B-01A1-AD4646C25598}"/>
              </a:ext>
            </a:extLst>
          </p:cNvPr>
          <p:cNvSpPr/>
          <p:nvPr/>
        </p:nvSpPr>
        <p:spPr>
          <a:xfrm rot="20803664" flipH="1">
            <a:off x="541436" y="7350488"/>
            <a:ext cx="974528" cy="1085001"/>
          </a:xfrm>
          <a:custGeom>
            <a:avLst/>
            <a:gdLst/>
            <a:ahLst/>
            <a:cxnLst/>
            <a:rect l="l" t="t" r="r" b="b"/>
            <a:pathLst>
              <a:path w="974528" h="1085001">
                <a:moveTo>
                  <a:pt x="0" y="0"/>
                </a:moveTo>
                <a:lnTo>
                  <a:pt x="974528" y="0"/>
                </a:lnTo>
                <a:lnTo>
                  <a:pt x="974528" y="1085001"/>
                </a:lnTo>
                <a:lnTo>
                  <a:pt x="0" y="1085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9061C74D-8D51-D812-4732-FCB2691801C3}"/>
              </a:ext>
            </a:extLst>
          </p:cNvPr>
          <p:cNvGrpSpPr/>
          <p:nvPr/>
        </p:nvGrpSpPr>
        <p:grpSpPr>
          <a:xfrm>
            <a:off x="1" y="9034551"/>
            <a:ext cx="18288000" cy="1252449"/>
            <a:chOff x="0" y="0"/>
            <a:chExt cx="5183429" cy="812800"/>
          </a:xfrm>
          <a:solidFill>
            <a:srgbClr val="193038"/>
          </a:solidFill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C5BCE6AD-92CA-6DC8-310B-B9EC7ECAF894}"/>
                </a:ext>
              </a:extLst>
            </p:cNvPr>
            <p:cNvSpPr/>
            <p:nvPr/>
          </p:nvSpPr>
          <p:spPr>
            <a:xfrm>
              <a:off x="0" y="0"/>
              <a:ext cx="5183429" cy="812800"/>
            </a:xfrm>
            <a:custGeom>
              <a:avLst/>
              <a:gdLst/>
              <a:ahLst/>
              <a:cxnLst/>
              <a:rect l="l" t="t" r="r" b="b"/>
              <a:pathLst>
                <a:path w="5183429" h="812800">
                  <a:moveTo>
                    <a:pt x="0" y="0"/>
                  </a:moveTo>
                  <a:lnTo>
                    <a:pt x="5183429" y="0"/>
                  </a:lnTo>
                  <a:lnTo>
                    <a:pt x="5183429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FFAF4CC3-6EB8-F5E0-3761-191ED85C9E85}"/>
                </a:ext>
              </a:extLst>
            </p:cNvPr>
            <p:cNvSpPr txBox="1"/>
            <p:nvPr/>
          </p:nvSpPr>
          <p:spPr>
            <a:xfrm>
              <a:off x="0" y="-38100"/>
              <a:ext cx="5183429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TextBox 7">
            <a:extLst>
              <a:ext uri="{FF2B5EF4-FFF2-40B4-BE49-F238E27FC236}">
                <a16:creationId xmlns:a16="http://schemas.microsoft.com/office/drawing/2014/main" id="{D3D42EC3-53F7-9B20-8BE6-3C3F136E85D1}"/>
              </a:ext>
            </a:extLst>
          </p:cNvPr>
          <p:cNvSpPr txBox="1"/>
          <p:nvPr/>
        </p:nvSpPr>
        <p:spPr>
          <a:xfrm>
            <a:off x="1386830" y="0"/>
            <a:ext cx="15514340" cy="3476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8000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</a:t>
            </a:r>
            <a:r>
              <a:rPr lang="en-US" sz="8000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egene</a:t>
            </a:r>
            <a:r>
              <a:rPr lang="en-US" sz="8000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met </a:t>
            </a:r>
            <a:r>
              <a:rPr lang="en-US" sz="8000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uiteindelijk</a:t>
            </a:r>
            <a:r>
              <a:rPr lang="en-US" sz="8000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de </a:t>
            </a:r>
            <a:r>
              <a:rPr lang="en-US" sz="8000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meeste</a:t>
            </a:r>
            <a:r>
              <a:rPr lang="en-US" sz="8000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punten</a:t>
            </a:r>
            <a:r>
              <a:rPr lang="en-US" sz="8000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is </a:t>
            </a:r>
            <a:r>
              <a:rPr lang="en-US" sz="8000" b="1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De </a:t>
            </a:r>
            <a:r>
              <a:rPr lang="en-US" sz="8000" b="1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DROG</a:t>
            </a:r>
            <a:r>
              <a:rPr lang="en-US" sz="8000" b="1" dirty="0">
                <a:solidFill>
                  <a:srgbClr val="DB7A09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MASTER</a:t>
            </a:r>
            <a:r>
              <a:rPr lang="en-US" sz="8000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12790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872AFA-5C0A-2EB6-CAC1-50817F351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2DEBD448-366D-6122-D7A5-DC58CE1FA24C}"/>
              </a:ext>
            </a:extLst>
          </p:cNvPr>
          <p:cNvSpPr txBox="1"/>
          <p:nvPr/>
        </p:nvSpPr>
        <p:spPr>
          <a:xfrm>
            <a:off x="0" y="8937986"/>
            <a:ext cx="14287500" cy="1353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r>
              <a:rPr lang="en-US" sz="6500" spc="402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Argument 1/5 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1CB34D4-1729-A260-43A3-5194997111A2}"/>
              </a:ext>
            </a:extLst>
          </p:cNvPr>
          <p:cNvSpPr/>
          <p:nvPr/>
        </p:nvSpPr>
        <p:spPr>
          <a:xfrm rot="20574132">
            <a:off x="16746759" y="392168"/>
            <a:ext cx="1025085" cy="1141289"/>
          </a:xfrm>
          <a:custGeom>
            <a:avLst/>
            <a:gdLst/>
            <a:ahLst/>
            <a:cxnLst/>
            <a:rect l="l" t="t" r="r" b="b"/>
            <a:pathLst>
              <a:path w="1025085" h="1141289">
                <a:moveTo>
                  <a:pt x="0" y="0"/>
                </a:moveTo>
                <a:lnTo>
                  <a:pt x="1025085" y="0"/>
                </a:lnTo>
                <a:lnTo>
                  <a:pt x="1025085" y="1141289"/>
                </a:lnTo>
                <a:lnTo>
                  <a:pt x="0" y="114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EFB0798C-5EA5-38FC-47B6-5C713F7908CB}"/>
              </a:ext>
            </a:extLst>
          </p:cNvPr>
          <p:cNvSpPr txBox="1"/>
          <p:nvPr/>
        </p:nvSpPr>
        <p:spPr>
          <a:xfrm>
            <a:off x="1909543" y="1349014"/>
            <a:ext cx="14468914" cy="6015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Sinds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ik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een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fatbike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heb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haal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ik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geen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onvoldoendes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meer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voor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Engels,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ik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had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dat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ding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eerder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moeten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kopen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5E2721-F508-1DA7-46F7-333BC7350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5369" flipH="1">
            <a:off x="12565628" y="6124655"/>
            <a:ext cx="6773497" cy="4591200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D6CF17DA-28E0-20A1-4EE4-1DD2EDED3D40}"/>
              </a:ext>
            </a:extLst>
          </p:cNvPr>
          <p:cNvSpPr/>
          <p:nvPr/>
        </p:nvSpPr>
        <p:spPr>
          <a:xfrm rot="796336">
            <a:off x="600295" y="364074"/>
            <a:ext cx="974528" cy="1085001"/>
          </a:xfrm>
          <a:custGeom>
            <a:avLst/>
            <a:gdLst/>
            <a:ahLst/>
            <a:cxnLst/>
            <a:rect l="l" t="t" r="r" b="b"/>
            <a:pathLst>
              <a:path w="974528" h="1085001">
                <a:moveTo>
                  <a:pt x="0" y="0"/>
                </a:moveTo>
                <a:lnTo>
                  <a:pt x="974528" y="0"/>
                </a:lnTo>
                <a:lnTo>
                  <a:pt x="974528" y="1085001"/>
                </a:lnTo>
                <a:lnTo>
                  <a:pt x="0" y="1085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17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6BADA8-86C5-F8A0-804B-27625C0CF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EF7DACA-F251-75A9-6594-4161E586B309}"/>
              </a:ext>
            </a:extLst>
          </p:cNvPr>
          <p:cNvSpPr txBox="1"/>
          <p:nvPr/>
        </p:nvSpPr>
        <p:spPr>
          <a:xfrm>
            <a:off x="0" y="8933873"/>
            <a:ext cx="14287500" cy="1353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r>
              <a:rPr lang="en-US" sz="6500" spc="402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Argument 1/5 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D1A1A0E-45A1-834E-5812-29FB3A66B7D6}"/>
              </a:ext>
            </a:extLst>
          </p:cNvPr>
          <p:cNvSpPr/>
          <p:nvPr/>
        </p:nvSpPr>
        <p:spPr>
          <a:xfrm rot="20574132">
            <a:off x="16746759" y="392168"/>
            <a:ext cx="1025085" cy="1141289"/>
          </a:xfrm>
          <a:custGeom>
            <a:avLst/>
            <a:gdLst/>
            <a:ahLst/>
            <a:cxnLst/>
            <a:rect l="l" t="t" r="r" b="b"/>
            <a:pathLst>
              <a:path w="1025085" h="1141289">
                <a:moveTo>
                  <a:pt x="0" y="0"/>
                </a:moveTo>
                <a:lnTo>
                  <a:pt x="1025085" y="0"/>
                </a:lnTo>
                <a:lnTo>
                  <a:pt x="1025085" y="1141289"/>
                </a:lnTo>
                <a:lnTo>
                  <a:pt x="0" y="114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515DAA6A-0165-0EEA-09AA-4BD351E7BB36}"/>
              </a:ext>
            </a:extLst>
          </p:cNvPr>
          <p:cNvSpPr txBox="1"/>
          <p:nvPr/>
        </p:nvSpPr>
        <p:spPr>
          <a:xfrm>
            <a:off x="2752287" y="1546450"/>
            <a:ext cx="14468914" cy="6015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Dit is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een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... </a:t>
            </a:r>
          </a:p>
          <a:p>
            <a:pPr algn="l">
              <a:lnSpc>
                <a:spcPts val="11988"/>
              </a:lnSpc>
            </a:pP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                     ...</a:t>
            </a:r>
            <a:r>
              <a:rPr lang="en-US" sz="8000" spc="402" dirty="0" err="1">
                <a:solidFill>
                  <a:srgbClr val="A21111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drogreden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!</a:t>
            </a:r>
          </a:p>
          <a:p>
            <a:pPr algn="l">
              <a:lnSpc>
                <a:spcPts val="11988"/>
              </a:lnSpc>
            </a:pPr>
            <a:endParaRPr lang="en-US" sz="8000" spc="402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  <a:p>
            <a:pPr algn="l">
              <a:lnSpc>
                <a:spcPts val="11988"/>
              </a:lnSpc>
            </a:pP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Maar welk type?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25D20D-2CAE-F5E1-41D5-0C361A5A4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5369" flipH="1">
            <a:off x="12638801" y="6119792"/>
            <a:ext cx="6718615" cy="455400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B72B79A2-30B8-4F0A-8DC4-53C0EEEBE395}"/>
              </a:ext>
            </a:extLst>
          </p:cNvPr>
          <p:cNvSpPr txBox="1"/>
          <p:nvPr/>
        </p:nvSpPr>
        <p:spPr>
          <a:xfrm>
            <a:off x="988883" y="5966400"/>
            <a:ext cx="14468914" cy="1399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endParaRPr lang="en-US" sz="8000" spc="402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C8284A8A-FD55-B910-2ED3-5D926BA873F2}"/>
              </a:ext>
            </a:extLst>
          </p:cNvPr>
          <p:cNvSpPr/>
          <p:nvPr/>
        </p:nvSpPr>
        <p:spPr>
          <a:xfrm rot="796336">
            <a:off x="600295" y="364074"/>
            <a:ext cx="974528" cy="1085001"/>
          </a:xfrm>
          <a:custGeom>
            <a:avLst/>
            <a:gdLst/>
            <a:ahLst/>
            <a:cxnLst/>
            <a:rect l="l" t="t" r="r" b="b"/>
            <a:pathLst>
              <a:path w="974528" h="1085001">
                <a:moveTo>
                  <a:pt x="0" y="0"/>
                </a:moveTo>
                <a:lnTo>
                  <a:pt x="974528" y="0"/>
                </a:lnTo>
                <a:lnTo>
                  <a:pt x="974528" y="1085001"/>
                </a:lnTo>
                <a:lnTo>
                  <a:pt x="0" y="1085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38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FB924-29FE-3F10-6FE7-44B371C03A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4" y="3778014"/>
            <a:ext cx="8375421" cy="5727174"/>
          </a:xfrm>
        </p:spPr>
        <p:txBody>
          <a:bodyPr anchor="t" anchorCtr="0">
            <a:normAutofit/>
          </a:bodyPr>
          <a:lstStyle/>
          <a:p>
            <a:pPr algn="l">
              <a:spcBef>
                <a:spcPts val="0"/>
              </a:spcBef>
              <a:spcAft>
                <a:spcPts val="1500"/>
              </a:spcAft>
            </a:pPr>
            <a:r>
              <a:rPr lang="nl-NL" sz="7950" b="1" dirty="0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t>Zeker weten?</a:t>
            </a:r>
            <a:br>
              <a:rPr lang="nl-NL" sz="7950" b="1" dirty="0">
                <a:solidFill>
                  <a:srgbClr val="F4ECDD"/>
                </a:solidFill>
                <a:latin typeface="Calibri"/>
                <a:ea typeface="Calibri"/>
                <a:cs typeface="Calibri"/>
              </a:rPr>
            </a:br>
            <a:r>
              <a:rPr lang="nl-NL" sz="6000" b="1" dirty="0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t>Wetenschap in beweging</a:t>
            </a:r>
            <a:br>
              <a:rPr lang="nl-NL" sz="7950" b="1" dirty="0">
                <a:solidFill>
                  <a:srgbClr val="F4ECDD"/>
                </a:solidFill>
                <a:latin typeface="Calibri"/>
                <a:ea typeface="Calibri"/>
                <a:cs typeface="Calibri"/>
              </a:rPr>
            </a:br>
            <a:br>
              <a:rPr lang="nl-NL" sz="7950" b="1" dirty="0">
                <a:solidFill>
                  <a:srgbClr val="F4ECDD"/>
                </a:solidFill>
                <a:latin typeface="Calibri"/>
                <a:ea typeface="Calibri"/>
                <a:cs typeface="Calibri"/>
              </a:rPr>
            </a:br>
            <a:br>
              <a:rPr lang="nl-NL" sz="6600" b="1" dirty="0">
                <a:latin typeface="Calibri"/>
                <a:ea typeface="Calibri"/>
                <a:cs typeface="Calibri"/>
              </a:rPr>
            </a:br>
            <a:r>
              <a:rPr lang="nl-NL" sz="3600" dirty="0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t>Okt 2026 – aug 2027</a:t>
            </a:r>
            <a:br>
              <a:rPr lang="en-US" sz="14400" dirty="0">
                <a:latin typeface="Calibri"/>
                <a:ea typeface="Calibri"/>
                <a:cs typeface="Calibri"/>
              </a:rPr>
            </a:br>
            <a:r>
              <a:rPr lang="nl-NL" sz="3600" dirty="0" err="1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t>Eulàlia</a:t>
            </a:r>
            <a:r>
              <a:rPr lang="nl-NL" sz="3600" dirty="0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nl-NL" sz="3600" dirty="0" err="1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t>Gassó</a:t>
            </a:r>
            <a:r>
              <a:rPr lang="nl-NL" sz="3600" dirty="0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t> &amp; Fieke Kroon, dec 2025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B80FCD23-0BC6-DB96-C46D-3E4BD7642F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2578"/>
          <a:stretch/>
        </p:blipFill>
        <p:spPr>
          <a:xfrm>
            <a:off x="9144001" y="0"/>
            <a:ext cx="914400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21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92CB41-A294-F822-0935-60F8F2103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AE585A00-23A9-AE08-D9E4-B4F5CE43038C}"/>
              </a:ext>
            </a:extLst>
          </p:cNvPr>
          <p:cNvSpPr txBox="1"/>
          <p:nvPr/>
        </p:nvSpPr>
        <p:spPr>
          <a:xfrm>
            <a:off x="0" y="8958602"/>
            <a:ext cx="14287500" cy="1353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r>
              <a:rPr lang="en-US" sz="6500" spc="402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Argument 1/5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5CD64781-5632-D907-9D45-BF02B1D1B4F9}"/>
              </a:ext>
            </a:extLst>
          </p:cNvPr>
          <p:cNvSpPr txBox="1"/>
          <p:nvPr/>
        </p:nvSpPr>
        <p:spPr>
          <a:xfrm>
            <a:off x="1797949" y="651833"/>
            <a:ext cx="14692097" cy="1399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88"/>
              </a:lnSpc>
            </a:pP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Foute </a:t>
            </a:r>
            <a:r>
              <a:rPr lang="en-US" sz="8000" spc="402" dirty="0" err="1">
                <a:solidFill>
                  <a:srgbClr val="DB7A09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oorzaak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-</a:t>
            </a:r>
            <a:r>
              <a:rPr lang="en-US" sz="8000" spc="402" dirty="0" err="1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gevolg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relatie</a:t>
            </a:r>
            <a:endParaRPr lang="en-US" sz="8000" spc="402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D525C9-09BA-02B2-8C8D-6F119FD1A559}"/>
              </a:ext>
            </a:extLst>
          </p:cNvPr>
          <p:cNvSpPr txBox="1"/>
          <p:nvPr/>
        </p:nvSpPr>
        <p:spPr>
          <a:xfrm>
            <a:off x="651323" y="4043432"/>
            <a:ext cx="16947249" cy="452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9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Dit is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toeval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! Je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fatbike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maakt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waarschijnlijk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de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toets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niet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voor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je. Zou het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kunnen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dat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je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beter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hebt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geleerd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?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BEB4835-645A-22E6-9D83-68E9BDE2ABC0}"/>
              </a:ext>
            </a:extLst>
          </p:cNvPr>
          <p:cNvSpPr/>
          <p:nvPr/>
        </p:nvSpPr>
        <p:spPr>
          <a:xfrm>
            <a:off x="7848598" y="2270902"/>
            <a:ext cx="2590801" cy="1552498"/>
          </a:xfrm>
          <a:custGeom>
            <a:avLst/>
            <a:gdLst/>
            <a:ahLst/>
            <a:cxnLst/>
            <a:rect l="l" t="t" r="r" b="b"/>
            <a:pathLst>
              <a:path w="1905000" h="1243012">
                <a:moveTo>
                  <a:pt x="0" y="0"/>
                </a:moveTo>
                <a:lnTo>
                  <a:pt x="1905000" y="0"/>
                </a:lnTo>
                <a:lnTo>
                  <a:pt x="1905000" y="1243013"/>
                </a:lnTo>
                <a:lnTo>
                  <a:pt x="0" y="12430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01BA4C71-D6C7-36BE-E726-A387926A3ABB}"/>
              </a:ext>
            </a:extLst>
          </p:cNvPr>
          <p:cNvSpPr/>
          <p:nvPr/>
        </p:nvSpPr>
        <p:spPr>
          <a:xfrm rot="20574132">
            <a:off x="16746759" y="392168"/>
            <a:ext cx="1025085" cy="1141289"/>
          </a:xfrm>
          <a:custGeom>
            <a:avLst/>
            <a:gdLst/>
            <a:ahLst/>
            <a:cxnLst/>
            <a:rect l="l" t="t" r="r" b="b"/>
            <a:pathLst>
              <a:path w="1025085" h="1141289">
                <a:moveTo>
                  <a:pt x="0" y="0"/>
                </a:moveTo>
                <a:lnTo>
                  <a:pt x="1025085" y="0"/>
                </a:lnTo>
                <a:lnTo>
                  <a:pt x="1025085" y="1141289"/>
                </a:lnTo>
                <a:lnTo>
                  <a:pt x="0" y="11412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E3E15314-4959-C4B1-D0E0-D457799BF927}"/>
              </a:ext>
            </a:extLst>
          </p:cNvPr>
          <p:cNvSpPr/>
          <p:nvPr/>
        </p:nvSpPr>
        <p:spPr>
          <a:xfrm rot="796336">
            <a:off x="600295" y="364074"/>
            <a:ext cx="974528" cy="1085001"/>
          </a:xfrm>
          <a:custGeom>
            <a:avLst/>
            <a:gdLst/>
            <a:ahLst/>
            <a:cxnLst/>
            <a:rect l="l" t="t" r="r" b="b"/>
            <a:pathLst>
              <a:path w="974528" h="1085001">
                <a:moveTo>
                  <a:pt x="0" y="0"/>
                </a:moveTo>
                <a:lnTo>
                  <a:pt x="974528" y="0"/>
                </a:lnTo>
                <a:lnTo>
                  <a:pt x="974528" y="1085001"/>
                </a:lnTo>
                <a:lnTo>
                  <a:pt x="0" y="10850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26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40FC4E-8FBF-DD6B-21BA-3C9FF4FDF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1DD1AFB2-0C80-8C07-9BB2-2977701585A6}"/>
              </a:ext>
            </a:extLst>
          </p:cNvPr>
          <p:cNvSpPr txBox="1"/>
          <p:nvPr/>
        </p:nvSpPr>
        <p:spPr>
          <a:xfrm>
            <a:off x="0" y="8937986"/>
            <a:ext cx="14287500" cy="1353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r>
              <a:rPr lang="en-US" sz="6500" spc="402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Argument 2/5 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BF73350-CD9B-83B9-06EE-BBA19EF2F290}"/>
              </a:ext>
            </a:extLst>
          </p:cNvPr>
          <p:cNvSpPr/>
          <p:nvPr/>
        </p:nvSpPr>
        <p:spPr>
          <a:xfrm rot="20574132">
            <a:off x="16746759" y="392168"/>
            <a:ext cx="1025085" cy="1141289"/>
          </a:xfrm>
          <a:custGeom>
            <a:avLst/>
            <a:gdLst/>
            <a:ahLst/>
            <a:cxnLst/>
            <a:rect l="l" t="t" r="r" b="b"/>
            <a:pathLst>
              <a:path w="1025085" h="1141289">
                <a:moveTo>
                  <a:pt x="0" y="0"/>
                </a:moveTo>
                <a:lnTo>
                  <a:pt x="1025085" y="0"/>
                </a:lnTo>
                <a:lnTo>
                  <a:pt x="1025085" y="1141289"/>
                </a:lnTo>
                <a:lnTo>
                  <a:pt x="0" y="114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8ED280A4-7BF9-C705-F02A-0810EC28FE89}"/>
              </a:ext>
            </a:extLst>
          </p:cNvPr>
          <p:cNvSpPr txBox="1"/>
          <p:nvPr/>
        </p:nvSpPr>
        <p:spPr>
          <a:xfrm>
            <a:off x="647700" y="1658927"/>
            <a:ext cx="16992599" cy="6015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r>
              <a:rPr lang="nl-NL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E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en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slechte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planning is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een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beetje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als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een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rommelige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kamer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: </a:t>
            </a:r>
          </a:p>
          <a:p>
            <a:pPr algn="l">
              <a:lnSpc>
                <a:spcPts val="11988"/>
              </a:lnSpc>
            </a:pPr>
            <a:endParaRPr lang="en-US" sz="8000" spc="402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  <a:p>
            <a:pPr algn="l">
              <a:lnSpc>
                <a:spcPts val="11988"/>
              </a:lnSpc>
            </a:pP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Je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vindt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minder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snel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wat je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zoekt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.</a:t>
            </a: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516EED8E-E4E9-986A-91AB-87FE08286D3F}"/>
              </a:ext>
            </a:extLst>
          </p:cNvPr>
          <p:cNvSpPr/>
          <p:nvPr/>
        </p:nvSpPr>
        <p:spPr>
          <a:xfrm rot="796336">
            <a:off x="600295" y="364074"/>
            <a:ext cx="974528" cy="1085001"/>
          </a:xfrm>
          <a:custGeom>
            <a:avLst/>
            <a:gdLst/>
            <a:ahLst/>
            <a:cxnLst/>
            <a:rect l="l" t="t" r="r" b="b"/>
            <a:pathLst>
              <a:path w="974528" h="1085001">
                <a:moveTo>
                  <a:pt x="0" y="0"/>
                </a:moveTo>
                <a:lnTo>
                  <a:pt x="974528" y="0"/>
                </a:lnTo>
                <a:lnTo>
                  <a:pt x="974528" y="1085001"/>
                </a:lnTo>
                <a:lnTo>
                  <a:pt x="0" y="1085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7CE93-EF45-75E3-8E0F-86053CD11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059" y="72009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76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97D25D-ADD3-8245-0A29-80C1DCF35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6A8FDF86-7C12-E6B0-27AE-D532F3F7A3FC}"/>
              </a:ext>
            </a:extLst>
          </p:cNvPr>
          <p:cNvSpPr txBox="1"/>
          <p:nvPr/>
        </p:nvSpPr>
        <p:spPr>
          <a:xfrm>
            <a:off x="0" y="8933873"/>
            <a:ext cx="14287500" cy="1353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r>
              <a:rPr lang="en-US" sz="6500" spc="402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Argument 2/5 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3A86BB9-362A-D373-9116-2A7576F4113A}"/>
              </a:ext>
            </a:extLst>
          </p:cNvPr>
          <p:cNvSpPr/>
          <p:nvPr/>
        </p:nvSpPr>
        <p:spPr>
          <a:xfrm rot="20574132">
            <a:off x="16746759" y="392168"/>
            <a:ext cx="1025085" cy="1141289"/>
          </a:xfrm>
          <a:custGeom>
            <a:avLst/>
            <a:gdLst/>
            <a:ahLst/>
            <a:cxnLst/>
            <a:rect l="l" t="t" r="r" b="b"/>
            <a:pathLst>
              <a:path w="1025085" h="1141289">
                <a:moveTo>
                  <a:pt x="0" y="0"/>
                </a:moveTo>
                <a:lnTo>
                  <a:pt x="1025085" y="0"/>
                </a:lnTo>
                <a:lnTo>
                  <a:pt x="1025085" y="1141289"/>
                </a:lnTo>
                <a:lnTo>
                  <a:pt x="0" y="114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D3D2C05-A873-5D76-1084-0F82F6ACC9D3}"/>
              </a:ext>
            </a:extLst>
          </p:cNvPr>
          <p:cNvSpPr txBox="1"/>
          <p:nvPr/>
        </p:nvSpPr>
        <p:spPr>
          <a:xfrm>
            <a:off x="1909543" y="438035"/>
            <a:ext cx="14468914" cy="2937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Dit is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een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... </a:t>
            </a:r>
          </a:p>
          <a:p>
            <a:pPr algn="l">
              <a:lnSpc>
                <a:spcPts val="11988"/>
              </a:lnSpc>
            </a:pP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            ...</a:t>
            </a:r>
            <a:r>
              <a:rPr lang="en-US" sz="8000" spc="402" dirty="0" err="1">
                <a:solidFill>
                  <a:srgbClr val="108A01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kloppend</a:t>
            </a:r>
            <a:r>
              <a:rPr lang="en-US" sz="8000" spc="402" dirty="0">
                <a:solidFill>
                  <a:srgbClr val="108A01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argument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!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47497FFB-25D1-F455-6CA4-B0E1B412E4FA}"/>
              </a:ext>
            </a:extLst>
          </p:cNvPr>
          <p:cNvSpPr txBox="1"/>
          <p:nvPr/>
        </p:nvSpPr>
        <p:spPr>
          <a:xfrm>
            <a:off x="988883" y="5966400"/>
            <a:ext cx="14468914" cy="1399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endParaRPr lang="en-US" sz="8000" spc="402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D9630844-33AE-A891-39B6-472611C9F79C}"/>
              </a:ext>
            </a:extLst>
          </p:cNvPr>
          <p:cNvSpPr/>
          <p:nvPr/>
        </p:nvSpPr>
        <p:spPr>
          <a:xfrm rot="796336">
            <a:off x="600295" y="364074"/>
            <a:ext cx="974528" cy="1085001"/>
          </a:xfrm>
          <a:custGeom>
            <a:avLst/>
            <a:gdLst/>
            <a:ahLst/>
            <a:cxnLst/>
            <a:rect l="l" t="t" r="r" b="b"/>
            <a:pathLst>
              <a:path w="974528" h="1085001">
                <a:moveTo>
                  <a:pt x="0" y="0"/>
                </a:moveTo>
                <a:lnTo>
                  <a:pt x="974528" y="0"/>
                </a:lnTo>
                <a:lnTo>
                  <a:pt x="974528" y="1085001"/>
                </a:lnTo>
                <a:lnTo>
                  <a:pt x="0" y="1085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A37F35-0598-7D74-5556-CE961C1532CB}"/>
              </a:ext>
            </a:extLst>
          </p:cNvPr>
          <p:cNvSpPr txBox="1"/>
          <p:nvPr/>
        </p:nvSpPr>
        <p:spPr>
          <a:xfrm>
            <a:off x="750203" y="3704787"/>
            <a:ext cx="16787593" cy="452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9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Deze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twee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dingen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kun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je met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elkaar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vergelijken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,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omdat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ze 1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duidelijk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gedeeld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kenmerk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hebben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: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rommel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38A22D-725A-B8DC-43FE-5B8BEE6B6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059" y="72009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62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665EE5-EDB6-687E-FEC1-271E10264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1DDCC0F-C2F8-A394-AEB1-E33CF3676B70}"/>
              </a:ext>
            </a:extLst>
          </p:cNvPr>
          <p:cNvSpPr txBox="1"/>
          <p:nvPr/>
        </p:nvSpPr>
        <p:spPr>
          <a:xfrm>
            <a:off x="0" y="8937986"/>
            <a:ext cx="14287500" cy="1353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r>
              <a:rPr lang="en-US" sz="6500" spc="402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Argument 3/5 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62E0A11-E9AA-8947-7B5C-F3EED6D45457}"/>
              </a:ext>
            </a:extLst>
          </p:cNvPr>
          <p:cNvSpPr/>
          <p:nvPr/>
        </p:nvSpPr>
        <p:spPr>
          <a:xfrm rot="20574132">
            <a:off x="16746759" y="392168"/>
            <a:ext cx="1025085" cy="1141289"/>
          </a:xfrm>
          <a:custGeom>
            <a:avLst/>
            <a:gdLst/>
            <a:ahLst/>
            <a:cxnLst/>
            <a:rect l="l" t="t" r="r" b="b"/>
            <a:pathLst>
              <a:path w="1025085" h="1141289">
                <a:moveTo>
                  <a:pt x="0" y="0"/>
                </a:moveTo>
                <a:lnTo>
                  <a:pt x="1025085" y="0"/>
                </a:lnTo>
                <a:lnTo>
                  <a:pt x="1025085" y="1141289"/>
                </a:lnTo>
                <a:lnTo>
                  <a:pt x="0" y="114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254BDE77-116F-CAF9-915B-A240E95D1F41}"/>
              </a:ext>
            </a:extLst>
          </p:cNvPr>
          <p:cNvSpPr txBox="1"/>
          <p:nvPr/>
        </p:nvSpPr>
        <p:spPr>
          <a:xfrm>
            <a:off x="647700" y="2095500"/>
            <a:ext cx="16992599" cy="44768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88"/>
              </a:lnSpc>
            </a:pPr>
            <a:r>
              <a:rPr lang="nl-NL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Afgelopen winter was het heel koud, dus het klimaat warmt helemaal niet op! </a:t>
            </a:r>
            <a:endParaRPr lang="en-US" sz="8000" spc="402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D906AC78-14E7-FD00-D26C-CE206BA54176}"/>
              </a:ext>
            </a:extLst>
          </p:cNvPr>
          <p:cNvSpPr/>
          <p:nvPr/>
        </p:nvSpPr>
        <p:spPr>
          <a:xfrm rot="796336">
            <a:off x="600295" y="364074"/>
            <a:ext cx="974528" cy="1085001"/>
          </a:xfrm>
          <a:custGeom>
            <a:avLst/>
            <a:gdLst/>
            <a:ahLst/>
            <a:cxnLst/>
            <a:rect l="l" t="t" r="r" b="b"/>
            <a:pathLst>
              <a:path w="974528" h="1085001">
                <a:moveTo>
                  <a:pt x="0" y="0"/>
                </a:moveTo>
                <a:lnTo>
                  <a:pt x="974528" y="0"/>
                </a:lnTo>
                <a:lnTo>
                  <a:pt x="974528" y="1085001"/>
                </a:lnTo>
                <a:lnTo>
                  <a:pt x="0" y="1085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0C3E58-8500-D869-58AF-D924DE2A9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61">
            <a:off x="12992396" y="4877095"/>
            <a:ext cx="6272680" cy="627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73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1E3536-5AAC-1B04-B041-CCD9AD198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12ECAD0-B2D1-0AFE-2BFA-1E12FC12F858}"/>
              </a:ext>
            </a:extLst>
          </p:cNvPr>
          <p:cNvSpPr txBox="1"/>
          <p:nvPr/>
        </p:nvSpPr>
        <p:spPr>
          <a:xfrm>
            <a:off x="0" y="8933873"/>
            <a:ext cx="14287500" cy="1353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r>
              <a:rPr lang="en-US" sz="6500" spc="402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Argument 3/5 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FD1AC51-C23C-F4DA-01CD-2D839C3D1667}"/>
              </a:ext>
            </a:extLst>
          </p:cNvPr>
          <p:cNvSpPr/>
          <p:nvPr/>
        </p:nvSpPr>
        <p:spPr>
          <a:xfrm rot="20574132">
            <a:off x="16746759" y="392168"/>
            <a:ext cx="1025085" cy="1141289"/>
          </a:xfrm>
          <a:custGeom>
            <a:avLst/>
            <a:gdLst/>
            <a:ahLst/>
            <a:cxnLst/>
            <a:rect l="l" t="t" r="r" b="b"/>
            <a:pathLst>
              <a:path w="1025085" h="1141289">
                <a:moveTo>
                  <a:pt x="0" y="0"/>
                </a:moveTo>
                <a:lnTo>
                  <a:pt x="1025085" y="0"/>
                </a:lnTo>
                <a:lnTo>
                  <a:pt x="1025085" y="1141289"/>
                </a:lnTo>
                <a:lnTo>
                  <a:pt x="0" y="114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8EE8A9B2-7939-42D2-5CEF-9E1793D598E7}"/>
              </a:ext>
            </a:extLst>
          </p:cNvPr>
          <p:cNvSpPr txBox="1"/>
          <p:nvPr/>
        </p:nvSpPr>
        <p:spPr>
          <a:xfrm>
            <a:off x="2752287" y="1546450"/>
            <a:ext cx="14468914" cy="6015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Dit is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een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... </a:t>
            </a:r>
          </a:p>
          <a:p>
            <a:pPr algn="l">
              <a:lnSpc>
                <a:spcPts val="11988"/>
              </a:lnSpc>
            </a:pP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                     ...</a:t>
            </a:r>
            <a:r>
              <a:rPr lang="en-US" sz="8000" spc="402" dirty="0" err="1">
                <a:solidFill>
                  <a:srgbClr val="A21111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drogreden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!</a:t>
            </a:r>
          </a:p>
          <a:p>
            <a:pPr algn="l">
              <a:lnSpc>
                <a:spcPts val="11988"/>
              </a:lnSpc>
            </a:pPr>
            <a:endParaRPr lang="en-US" sz="8000" spc="402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  <a:p>
            <a:pPr algn="l">
              <a:lnSpc>
                <a:spcPts val="11988"/>
              </a:lnSpc>
            </a:pP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Maar welk type? 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29919068-EE36-004D-BEDB-9D3CD90BBF56}"/>
              </a:ext>
            </a:extLst>
          </p:cNvPr>
          <p:cNvSpPr txBox="1"/>
          <p:nvPr/>
        </p:nvSpPr>
        <p:spPr>
          <a:xfrm>
            <a:off x="988883" y="5966400"/>
            <a:ext cx="14468914" cy="1399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endParaRPr lang="en-US" sz="8000" spc="402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158BCBC7-0BFC-9576-7A3E-B061E2C03766}"/>
              </a:ext>
            </a:extLst>
          </p:cNvPr>
          <p:cNvSpPr/>
          <p:nvPr/>
        </p:nvSpPr>
        <p:spPr>
          <a:xfrm rot="796336">
            <a:off x="600295" y="364074"/>
            <a:ext cx="974528" cy="1085001"/>
          </a:xfrm>
          <a:custGeom>
            <a:avLst/>
            <a:gdLst/>
            <a:ahLst/>
            <a:cxnLst/>
            <a:rect l="l" t="t" r="r" b="b"/>
            <a:pathLst>
              <a:path w="974528" h="1085001">
                <a:moveTo>
                  <a:pt x="0" y="0"/>
                </a:moveTo>
                <a:lnTo>
                  <a:pt x="974528" y="0"/>
                </a:lnTo>
                <a:lnTo>
                  <a:pt x="974528" y="1085001"/>
                </a:lnTo>
                <a:lnTo>
                  <a:pt x="0" y="1085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FEA23C-8BCA-EE23-458D-9272719B3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61">
            <a:off x="12992396" y="4877095"/>
            <a:ext cx="6272680" cy="627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50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FEB7DA-3373-E5C9-1BFC-9DBC17CD1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334E739-FDAB-94AB-3EC8-C07B000BE677}"/>
              </a:ext>
            </a:extLst>
          </p:cNvPr>
          <p:cNvSpPr txBox="1"/>
          <p:nvPr/>
        </p:nvSpPr>
        <p:spPr>
          <a:xfrm>
            <a:off x="0" y="8958602"/>
            <a:ext cx="14287500" cy="1353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r>
              <a:rPr lang="en-US" sz="6500" spc="402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Argument 3/5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B0F10E81-50EF-EFCA-C0E4-A15C8D1FE866}"/>
              </a:ext>
            </a:extLst>
          </p:cNvPr>
          <p:cNvSpPr txBox="1"/>
          <p:nvPr/>
        </p:nvSpPr>
        <p:spPr>
          <a:xfrm>
            <a:off x="1797949" y="651833"/>
            <a:ext cx="14692097" cy="1399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88"/>
              </a:lnSpc>
            </a:pP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Overhaaste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spc="402" dirty="0" err="1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generalisatie</a:t>
            </a:r>
            <a:endParaRPr lang="en-US" sz="8000" spc="402" dirty="0">
              <a:solidFill>
                <a:srgbClr val="1800AD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75EA0B-3688-B478-66A9-0E08EFFFF3AD}"/>
              </a:ext>
            </a:extLst>
          </p:cNvPr>
          <p:cNvSpPr txBox="1"/>
          <p:nvPr/>
        </p:nvSpPr>
        <p:spPr>
          <a:xfrm>
            <a:off x="511176" y="4043433"/>
            <a:ext cx="17265641" cy="452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9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Afgelopen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winter was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misschien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een</a:t>
            </a:r>
            <a:r>
              <a:rPr kumimoji="0" lang="en-US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kumimoji="0" lang="en-US" sz="65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uitzondering</a:t>
            </a:r>
            <a:r>
              <a:rPr lang="en-US" sz="65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! 1 </a:t>
            </a:r>
            <a:r>
              <a:rPr lang="en-US" sz="65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koude</a:t>
            </a:r>
            <a:r>
              <a:rPr lang="en-US" sz="65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winter is </a:t>
            </a:r>
            <a:r>
              <a:rPr lang="en-US" sz="65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niet</a:t>
            </a:r>
            <a:r>
              <a:rPr lang="en-US" sz="65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65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genoeg</a:t>
            </a:r>
            <a:r>
              <a:rPr lang="en-US" sz="65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65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bewijs</a:t>
            </a:r>
            <a:r>
              <a:rPr lang="en-US" sz="65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65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tegen</a:t>
            </a:r>
            <a:r>
              <a:rPr lang="en-US" sz="65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65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klimaatverandering</a:t>
            </a:r>
            <a:r>
              <a:rPr lang="en-US" sz="65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.</a:t>
            </a:r>
            <a:endParaRPr kumimoji="0" lang="en-US" sz="6500" b="0" i="0" u="none" strike="noStrike" kern="1200" cap="none" spc="402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5443E9C3-7387-1A66-6D35-E72846E19B9B}"/>
              </a:ext>
            </a:extLst>
          </p:cNvPr>
          <p:cNvSpPr/>
          <p:nvPr/>
        </p:nvSpPr>
        <p:spPr>
          <a:xfrm rot="20574132">
            <a:off x="16746759" y="392168"/>
            <a:ext cx="1025085" cy="1141289"/>
          </a:xfrm>
          <a:custGeom>
            <a:avLst/>
            <a:gdLst/>
            <a:ahLst/>
            <a:cxnLst/>
            <a:rect l="l" t="t" r="r" b="b"/>
            <a:pathLst>
              <a:path w="1025085" h="1141289">
                <a:moveTo>
                  <a:pt x="0" y="0"/>
                </a:moveTo>
                <a:lnTo>
                  <a:pt x="1025085" y="0"/>
                </a:lnTo>
                <a:lnTo>
                  <a:pt x="1025085" y="1141289"/>
                </a:lnTo>
                <a:lnTo>
                  <a:pt x="0" y="114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71CB5183-D5DA-B984-FC04-98BB15CA41D4}"/>
              </a:ext>
            </a:extLst>
          </p:cNvPr>
          <p:cNvSpPr/>
          <p:nvPr/>
        </p:nvSpPr>
        <p:spPr>
          <a:xfrm rot="796336">
            <a:off x="600295" y="364074"/>
            <a:ext cx="974528" cy="1085001"/>
          </a:xfrm>
          <a:custGeom>
            <a:avLst/>
            <a:gdLst/>
            <a:ahLst/>
            <a:cxnLst/>
            <a:rect l="l" t="t" r="r" b="b"/>
            <a:pathLst>
              <a:path w="974528" h="1085001">
                <a:moveTo>
                  <a:pt x="0" y="0"/>
                </a:moveTo>
                <a:lnTo>
                  <a:pt x="974528" y="0"/>
                </a:lnTo>
                <a:lnTo>
                  <a:pt x="974528" y="1085001"/>
                </a:lnTo>
                <a:lnTo>
                  <a:pt x="0" y="1085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85C38B95-44D7-A955-A62B-24AF83879B5A}"/>
              </a:ext>
            </a:extLst>
          </p:cNvPr>
          <p:cNvSpPr/>
          <p:nvPr/>
        </p:nvSpPr>
        <p:spPr>
          <a:xfrm>
            <a:off x="7829546" y="2390408"/>
            <a:ext cx="2590801" cy="1653024"/>
          </a:xfrm>
          <a:custGeom>
            <a:avLst/>
            <a:gdLst/>
            <a:ahLst/>
            <a:cxnLst/>
            <a:rect l="l" t="t" r="r" b="b"/>
            <a:pathLst>
              <a:path w="1905000" h="1228725">
                <a:moveTo>
                  <a:pt x="0" y="0"/>
                </a:moveTo>
                <a:lnTo>
                  <a:pt x="1905000" y="0"/>
                </a:lnTo>
                <a:lnTo>
                  <a:pt x="1905000" y="1228725"/>
                </a:lnTo>
                <a:lnTo>
                  <a:pt x="0" y="12287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7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C6DBD7-D04A-1CE3-A8F3-3CE218E48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9984F7D-C561-DFFB-4555-9F53006094C5}"/>
              </a:ext>
            </a:extLst>
          </p:cNvPr>
          <p:cNvSpPr txBox="1"/>
          <p:nvPr/>
        </p:nvSpPr>
        <p:spPr>
          <a:xfrm>
            <a:off x="0" y="8937986"/>
            <a:ext cx="14287500" cy="1353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r>
              <a:rPr lang="en-US" sz="6500" spc="402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Argument 4/5 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D4C3A83-5D5E-F648-5E66-26D1EC425EE1}"/>
              </a:ext>
            </a:extLst>
          </p:cNvPr>
          <p:cNvSpPr/>
          <p:nvPr/>
        </p:nvSpPr>
        <p:spPr>
          <a:xfrm rot="20574132">
            <a:off x="16746759" y="392168"/>
            <a:ext cx="1025085" cy="1141289"/>
          </a:xfrm>
          <a:custGeom>
            <a:avLst/>
            <a:gdLst/>
            <a:ahLst/>
            <a:cxnLst/>
            <a:rect l="l" t="t" r="r" b="b"/>
            <a:pathLst>
              <a:path w="1025085" h="1141289">
                <a:moveTo>
                  <a:pt x="0" y="0"/>
                </a:moveTo>
                <a:lnTo>
                  <a:pt x="1025085" y="0"/>
                </a:lnTo>
                <a:lnTo>
                  <a:pt x="1025085" y="1141289"/>
                </a:lnTo>
                <a:lnTo>
                  <a:pt x="0" y="114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BAEAC109-5A62-C0F9-DA62-4EF536518B8A}"/>
              </a:ext>
            </a:extLst>
          </p:cNvPr>
          <p:cNvSpPr txBox="1"/>
          <p:nvPr/>
        </p:nvSpPr>
        <p:spPr>
          <a:xfrm>
            <a:off x="647700" y="1943100"/>
            <a:ext cx="16992599" cy="44768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88"/>
              </a:lnSpc>
            </a:pPr>
            <a:r>
              <a:rPr lang="nl-NL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Eva’s verslag was niet zo goed, omdat ze helemaal geen bronnen heeft gebruikt. </a:t>
            </a:r>
            <a:endParaRPr lang="en-US" sz="8000" spc="402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092B5211-13A3-04EC-3183-97D8E7CA098C}"/>
              </a:ext>
            </a:extLst>
          </p:cNvPr>
          <p:cNvSpPr/>
          <p:nvPr/>
        </p:nvSpPr>
        <p:spPr>
          <a:xfrm rot="796336">
            <a:off x="600295" y="364074"/>
            <a:ext cx="974528" cy="1085001"/>
          </a:xfrm>
          <a:custGeom>
            <a:avLst/>
            <a:gdLst/>
            <a:ahLst/>
            <a:cxnLst/>
            <a:rect l="l" t="t" r="r" b="b"/>
            <a:pathLst>
              <a:path w="974528" h="1085001">
                <a:moveTo>
                  <a:pt x="0" y="0"/>
                </a:moveTo>
                <a:lnTo>
                  <a:pt x="974528" y="0"/>
                </a:lnTo>
                <a:lnTo>
                  <a:pt x="974528" y="1085001"/>
                </a:lnTo>
                <a:lnTo>
                  <a:pt x="0" y="1085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Search - Free ui icons">
            <a:extLst>
              <a:ext uri="{FF2B5EF4-FFF2-40B4-BE49-F238E27FC236}">
                <a16:creationId xmlns:a16="http://schemas.microsoft.com/office/drawing/2014/main" id="{F3778716-BABC-569C-F32C-9D1073BA9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497364" y="5789226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122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098453-32E3-F0A1-B58A-E04BC5E1C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6E035956-0C33-937C-8DAE-4622D9093D61}"/>
              </a:ext>
            </a:extLst>
          </p:cNvPr>
          <p:cNvSpPr txBox="1"/>
          <p:nvPr/>
        </p:nvSpPr>
        <p:spPr>
          <a:xfrm>
            <a:off x="0" y="8933873"/>
            <a:ext cx="14287500" cy="1353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r>
              <a:rPr lang="en-US" sz="6500" spc="402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Argument 4/5 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8D06C00-D68A-0751-0FDC-526F3E1E4750}"/>
              </a:ext>
            </a:extLst>
          </p:cNvPr>
          <p:cNvSpPr/>
          <p:nvPr/>
        </p:nvSpPr>
        <p:spPr>
          <a:xfrm rot="20574132">
            <a:off x="16746759" y="392168"/>
            <a:ext cx="1025085" cy="1141289"/>
          </a:xfrm>
          <a:custGeom>
            <a:avLst/>
            <a:gdLst/>
            <a:ahLst/>
            <a:cxnLst/>
            <a:rect l="l" t="t" r="r" b="b"/>
            <a:pathLst>
              <a:path w="1025085" h="1141289">
                <a:moveTo>
                  <a:pt x="0" y="0"/>
                </a:moveTo>
                <a:lnTo>
                  <a:pt x="1025085" y="0"/>
                </a:lnTo>
                <a:lnTo>
                  <a:pt x="1025085" y="1141289"/>
                </a:lnTo>
                <a:lnTo>
                  <a:pt x="0" y="114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6E6D4CBB-4231-A93F-B8F8-B764F5DC9EEC}"/>
              </a:ext>
            </a:extLst>
          </p:cNvPr>
          <p:cNvSpPr txBox="1"/>
          <p:nvPr/>
        </p:nvSpPr>
        <p:spPr>
          <a:xfrm>
            <a:off x="1909543" y="438035"/>
            <a:ext cx="14468914" cy="2937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Dit is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een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... </a:t>
            </a:r>
          </a:p>
          <a:p>
            <a:pPr algn="l">
              <a:lnSpc>
                <a:spcPts val="11988"/>
              </a:lnSpc>
            </a:pP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            ...</a:t>
            </a:r>
            <a:r>
              <a:rPr lang="en-US" sz="8000" spc="402" dirty="0" err="1">
                <a:solidFill>
                  <a:srgbClr val="108A01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kloppend</a:t>
            </a:r>
            <a:r>
              <a:rPr lang="en-US" sz="8000" spc="402" dirty="0">
                <a:solidFill>
                  <a:srgbClr val="108A01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argument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!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471E281B-7128-2ABB-8A52-B5BC598E3AF0}"/>
              </a:ext>
            </a:extLst>
          </p:cNvPr>
          <p:cNvSpPr txBox="1"/>
          <p:nvPr/>
        </p:nvSpPr>
        <p:spPr>
          <a:xfrm>
            <a:off x="988883" y="5966400"/>
            <a:ext cx="14468914" cy="1399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endParaRPr lang="en-US" sz="8000" spc="402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1A2B1F98-2509-E6DF-B94D-BD0EB03A36E2}"/>
              </a:ext>
            </a:extLst>
          </p:cNvPr>
          <p:cNvSpPr/>
          <p:nvPr/>
        </p:nvSpPr>
        <p:spPr>
          <a:xfrm rot="796336">
            <a:off x="600295" y="364074"/>
            <a:ext cx="974528" cy="1085001"/>
          </a:xfrm>
          <a:custGeom>
            <a:avLst/>
            <a:gdLst/>
            <a:ahLst/>
            <a:cxnLst/>
            <a:rect l="l" t="t" r="r" b="b"/>
            <a:pathLst>
              <a:path w="974528" h="1085001">
                <a:moveTo>
                  <a:pt x="0" y="0"/>
                </a:moveTo>
                <a:lnTo>
                  <a:pt x="974528" y="0"/>
                </a:lnTo>
                <a:lnTo>
                  <a:pt x="974528" y="1085001"/>
                </a:lnTo>
                <a:lnTo>
                  <a:pt x="0" y="1085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E643D-D857-FEB4-0310-F11FADD2E4C8}"/>
              </a:ext>
            </a:extLst>
          </p:cNvPr>
          <p:cNvSpPr txBox="1"/>
          <p:nvPr/>
        </p:nvSpPr>
        <p:spPr>
          <a:xfrm>
            <a:off x="750203" y="3704787"/>
            <a:ext cx="16787593" cy="144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9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5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endParaRPr kumimoji="0" lang="en-US" sz="6500" b="0" i="0" u="none" strike="noStrike" kern="1200" cap="none" spc="402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pic>
        <p:nvPicPr>
          <p:cNvPr id="5" name="Picture 2" descr="Search - Free ui icons">
            <a:extLst>
              <a:ext uri="{FF2B5EF4-FFF2-40B4-BE49-F238E27FC236}">
                <a16:creationId xmlns:a16="http://schemas.microsoft.com/office/drawing/2014/main" id="{EF432A0B-BD0F-A483-35E6-1CD58F1E1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57797" y="7519191"/>
            <a:ext cx="2829364" cy="282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5F0472-A854-B803-4513-476B7D492F13}"/>
              </a:ext>
            </a:extLst>
          </p:cNvPr>
          <p:cNvSpPr txBox="1"/>
          <p:nvPr/>
        </p:nvSpPr>
        <p:spPr>
          <a:xfrm>
            <a:off x="647699" y="3672852"/>
            <a:ext cx="16992599" cy="6015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88"/>
              </a:lnSpc>
            </a:pPr>
            <a:r>
              <a:rPr lang="nl-NL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Eva wordt hier niet aangevallen, maar haar verslag wordt beoordeeld op een relevant kenmerk.</a:t>
            </a:r>
            <a:endParaRPr lang="en-US" sz="8000" spc="402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</p:spTree>
    <p:extLst>
      <p:ext uri="{BB962C8B-B14F-4D97-AF65-F5344CB8AC3E}">
        <p14:creationId xmlns:p14="http://schemas.microsoft.com/office/powerpoint/2010/main" val="766747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D11722-4679-7BA7-A508-7252E776B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C8366B54-898A-31B6-DD3C-531214EAB519}"/>
              </a:ext>
            </a:extLst>
          </p:cNvPr>
          <p:cNvSpPr txBox="1"/>
          <p:nvPr/>
        </p:nvSpPr>
        <p:spPr>
          <a:xfrm>
            <a:off x="0" y="8937986"/>
            <a:ext cx="14287500" cy="1353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r>
              <a:rPr lang="en-US" sz="6500" spc="402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Argument 5/5 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A7EAE5C-3CF0-AC1A-CDE8-5A607E1734E7}"/>
              </a:ext>
            </a:extLst>
          </p:cNvPr>
          <p:cNvSpPr/>
          <p:nvPr/>
        </p:nvSpPr>
        <p:spPr>
          <a:xfrm rot="20574132">
            <a:off x="16746759" y="392168"/>
            <a:ext cx="1025085" cy="1141289"/>
          </a:xfrm>
          <a:custGeom>
            <a:avLst/>
            <a:gdLst/>
            <a:ahLst/>
            <a:cxnLst/>
            <a:rect l="l" t="t" r="r" b="b"/>
            <a:pathLst>
              <a:path w="1025085" h="1141289">
                <a:moveTo>
                  <a:pt x="0" y="0"/>
                </a:moveTo>
                <a:lnTo>
                  <a:pt x="1025085" y="0"/>
                </a:lnTo>
                <a:lnTo>
                  <a:pt x="1025085" y="1141289"/>
                </a:lnTo>
                <a:lnTo>
                  <a:pt x="0" y="114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6C976BF8-6D76-EDF8-C556-E48E5B77878F}"/>
              </a:ext>
            </a:extLst>
          </p:cNvPr>
          <p:cNvSpPr txBox="1"/>
          <p:nvPr/>
        </p:nvSpPr>
        <p:spPr>
          <a:xfrm>
            <a:off x="647700" y="947707"/>
            <a:ext cx="16992599" cy="6015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88"/>
              </a:lnSpc>
            </a:pPr>
            <a:r>
              <a:rPr lang="nl-NL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Mijn moeder is bloemist en volgens haar is </a:t>
            </a:r>
            <a:r>
              <a:rPr lang="nl-NL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vapen</a:t>
            </a:r>
            <a:r>
              <a:rPr lang="nl-NL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niet slecht voor je,</a:t>
            </a:r>
          </a:p>
          <a:p>
            <a:pPr algn="ctr">
              <a:lnSpc>
                <a:spcPts val="11988"/>
              </a:lnSpc>
            </a:pPr>
            <a:r>
              <a:rPr lang="nl-NL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dus dat blijf ik gewoon doen.</a:t>
            </a: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E4279153-BDC1-604C-102D-F50C8BD2D40F}"/>
              </a:ext>
            </a:extLst>
          </p:cNvPr>
          <p:cNvSpPr/>
          <p:nvPr/>
        </p:nvSpPr>
        <p:spPr>
          <a:xfrm rot="796336">
            <a:off x="600295" y="364074"/>
            <a:ext cx="974528" cy="1085001"/>
          </a:xfrm>
          <a:custGeom>
            <a:avLst/>
            <a:gdLst/>
            <a:ahLst/>
            <a:cxnLst/>
            <a:rect l="l" t="t" r="r" b="b"/>
            <a:pathLst>
              <a:path w="974528" h="1085001">
                <a:moveTo>
                  <a:pt x="0" y="0"/>
                </a:moveTo>
                <a:lnTo>
                  <a:pt x="974528" y="0"/>
                </a:lnTo>
                <a:lnTo>
                  <a:pt x="974528" y="1085001"/>
                </a:lnTo>
                <a:lnTo>
                  <a:pt x="0" y="1085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98" name="Picture 2" descr="E-cigarettes and vapes">
            <a:extLst>
              <a:ext uri="{FF2B5EF4-FFF2-40B4-BE49-F238E27FC236}">
                <a16:creationId xmlns:a16="http://schemas.microsoft.com/office/drawing/2014/main" id="{1E65F74E-F5AE-E618-9E1B-7A6792367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548" y="6967506"/>
            <a:ext cx="6810375" cy="331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713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6E4436-FF76-0E8A-15F5-7BCCDC03D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F6991D2-E2E2-0150-1448-D22ECFEB6763}"/>
              </a:ext>
            </a:extLst>
          </p:cNvPr>
          <p:cNvSpPr txBox="1"/>
          <p:nvPr/>
        </p:nvSpPr>
        <p:spPr>
          <a:xfrm>
            <a:off x="0" y="8933873"/>
            <a:ext cx="14287500" cy="1353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r>
              <a:rPr lang="en-US" sz="6500" spc="402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Argument 5/5 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4A48C87-142E-0D45-1D0A-C8FEFF7D3565}"/>
              </a:ext>
            </a:extLst>
          </p:cNvPr>
          <p:cNvSpPr/>
          <p:nvPr/>
        </p:nvSpPr>
        <p:spPr>
          <a:xfrm rot="20574132">
            <a:off x="16746759" y="392168"/>
            <a:ext cx="1025085" cy="1141289"/>
          </a:xfrm>
          <a:custGeom>
            <a:avLst/>
            <a:gdLst/>
            <a:ahLst/>
            <a:cxnLst/>
            <a:rect l="l" t="t" r="r" b="b"/>
            <a:pathLst>
              <a:path w="1025085" h="1141289">
                <a:moveTo>
                  <a:pt x="0" y="0"/>
                </a:moveTo>
                <a:lnTo>
                  <a:pt x="1025085" y="0"/>
                </a:lnTo>
                <a:lnTo>
                  <a:pt x="1025085" y="1141289"/>
                </a:lnTo>
                <a:lnTo>
                  <a:pt x="0" y="114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71D08670-BE7E-8308-3E90-CB83D9BCB874}"/>
              </a:ext>
            </a:extLst>
          </p:cNvPr>
          <p:cNvSpPr txBox="1"/>
          <p:nvPr/>
        </p:nvSpPr>
        <p:spPr>
          <a:xfrm>
            <a:off x="2752287" y="1546450"/>
            <a:ext cx="14468914" cy="6015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Dit is </a:t>
            </a: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een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... </a:t>
            </a:r>
          </a:p>
          <a:p>
            <a:pPr algn="l">
              <a:lnSpc>
                <a:spcPts val="11988"/>
              </a:lnSpc>
            </a:pP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                     ...</a:t>
            </a:r>
            <a:r>
              <a:rPr lang="en-US" sz="8000" spc="402" dirty="0" err="1">
                <a:solidFill>
                  <a:srgbClr val="A21111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drogreden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!</a:t>
            </a:r>
          </a:p>
          <a:p>
            <a:pPr algn="l">
              <a:lnSpc>
                <a:spcPts val="11988"/>
              </a:lnSpc>
            </a:pPr>
            <a:endParaRPr lang="en-US" sz="8000" spc="402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  <a:p>
            <a:pPr algn="l">
              <a:lnSpc>
                <a:spcPts val="11988"/>
              </a:lnSpc>
            </a:pP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Maar welk type? 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7A720B36-3ABC-055D-79F3-D63A6872C447}"/>
              </a:ext>
            </a:extLst>
          </p:cNvPr>
          <p:cNvSpPr txBox="1"/>
          <p:nvPr/>
        </p:nvSpPr>
        <p:spPr>
          <a:xfrm>
            <a:off x="988883" y="5966400"/>
            <a:ext cx="14468914" cy="1399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endParaRPr lang="en-US" sz="8000" spc="402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A2D6C06C-A8A8-1F66-F14E-CDDDC38EC717}"/>
              </a:ext>
            </a:extLst>
          </p:cNvPr>
          <p:cNvSpPr/>
          <p:nvPr/>
        </p:nvSpPr>
        <p:spPr>
          <a:xfrm rot="796336">
            <a:off x="600295" y="364074"/>
            <a:ext cx="974528" cy="1085001"/>
          </a:xfrm>
          <a:custGeom>
            <a:avLst/>
            <a:gdLst/>
            <a:ahLst/>
            <a:cxnLst/>
            <a:rect l="l" t="t" r="r" b="b"/>
            <a:pathLst>
              <a:path w="974528" h="1085001">
                <a:moveTo>
                  <a:pt x="0" y="0"/>
                </a:moveTo>
                <a:lnTo>
                  <a:pt x="974528" y="0"/>
                </a:lnTo>
                <a:lnTo>
                  <a:pt x="974528" y="1085001"/>
                </a:lnTo>
                <a:lnTo>
                  <a:pt x="0" y="1085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2" descr="E-cigarettes and vapes">
            <a:extLst>
              <a:ext uri="{FF2B5EF4-FFF2-40B4-BE49-F238E27FC236}">
                <a16:creationId xmlns:a16="http://schemas.microsoft.com/office/drawing/2014/main" id="{D7065F88-F06C-20C1-DCA9-79552243B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548" y="6967506"/>
            <a:ext cx="6810375" cy="331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744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239E80-A49A-4FBC-9122-3EB83F3ECE33}"/>
              </a:ext>
            </a:extLst>
          </p:cNvPr>
          <p:cNvSpPr txBox="1"/>
          <p:nvPr/>
        </p:nvSpPr>
        <p:spPr>
          <a:xfrm>
            <a:off x="74143" y="9788609"/>
            <a:ext cx="7228703" cy="392415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en-NL" sz="1650" b="1" dirty="0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t>Samenvatting</a:t>
            </a:r>
            <a:endParaRPr lang="nl-NL" sz="1650" dirty="0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F2A515-CA69-8598-5F83-92915E2DA53E}"/>
              </a:ext>
            </a:extLst>
          </p:cNvPr>
          <p:cNvSpPr txBox="1"/>
          <p:nvPr/>
        </p:nvSpPr>
        <p:spPr>
          <a:xfrm>
            <a:off x="17723748" y="9801523"/>
            <a:ext cx="56425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fld id="{A794AA69-8BD0-0B4C-9433-BF1BF880BC78}" type="slidenum">
              <a:rPr lang="en-NL" sz="1650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pPr algn="ctr" defTabSz="1371600"/>
              <a:t>3</a:t>
            </a:fld>
            <a:endParaRPr lang="en-NL" sz="1650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7C67FF0-71F3-4135-2A41-520553D4824E}"/>
              </a:ext>
            </a:extLst>
          </p:cNvPr>
          <p:cNvSpPr txBox="1"/>
          <p:nvPr/>
        </p:nvSpPr>
        <p:spPr>
          <a:xfrm>
            <a:off x="1564403" y="2357177"/>
            <a:ext cx="15159191" cy="6140142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/>
          <a:p>
            <a:pPr algn="ctr" defTabSz="1371600" fontAlgn="base">
              <a:spcAft>
                <a:spcPts val="900"/>
              </a:spcAft>
            </a:pPr>
            <a:r>
              <a:rPr lang="nl-NL" sz="42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Wetenschap is geen absolute waarheid, maar ook geen ‘mening’</a:t>
            </a:r>
          </a:p>
          <a:p>
            <a:pPr algn="ctr" defTabSz="1371600" fontAlgn="base">
              <a:spcAft>
                <a:spcPts val="900"/>
              </a:spcAft>
            </a:pPr>
            <a:endParaRPr lang="nl-NL" sz="420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685800" lvl="1" defTabSz="1371600" fontAlgn="base">
              <a:spcAft>
                <a:spcPts val="900"/>
              </a:spcAft>
            </a:pPr>
            <a:r>
              <a:rPr lang="nl-NL" sz="3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Hoe werkt wetenschap? </a:t>
            </a:r>
          </a:p>
          <a:p>
            <a:pPr marL="685800" lvl="1" defTabSz="1371600" fontAlgn="base">
              <a:spcAft>
                <a:spcPts val="900"/>
              </a:spcAft>
            </a:pPr>
            <a:r>
              <a:rPr lang="nl-NL" sz="3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Waarom is wetenschap niet zomaar een mening? </a:t>
            </a:r>
          </a:p>
          <a:p>
            <a:pPr marL="685800" lvl="1" defTabSz="1371600" fontAlgn="base">
              <a:spcAft>
                <a:spcPts val="900"/>
              </a:spcAft>
            </a:pPr>
            <a:r>
              <a:rPr lang="nl-NL" sz="3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Wie garandeert dat het resultaat echt zo is? </a:t>
            </a:r>
          </a:p>
          <a:p>
            <a:pPr marL="685800" lvl="1" defTabSz="1371600" fontAlgn="base">
              <a:spcAft>
                <a:spcPts val="900"/>
              </a:spcAft>
            </a:pPr>
            <a:r>
              <a:rPr lang="nl-NL" sz="3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Waarom veranderen wetenschappelijke theorieën dan toch de hele tijd? </a:t>
            </a:r>
          </a:p>
          <a:p>
            <a:pPr algn="ctr" defTabSz="1371600" fontAlgn="base">
              <a:spcAft>
                <a:spcPts val="900"/>
              </a:spcAft>
            </a:pPr>
            <a:endParaRPr lang="nl-NL" sz="360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algn="ctr" defTabSz="1371600" fontAlgn="base">
              <a:spcAft>
                <a:spcPts val="900"/>
              </a:spcAft>
            </a:pPr>
            <a:r>
              <a:rPr lang="nl-NL" sz="3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nl-NL" sz="42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Wetenschap is de beste manier om betrouwbare kennis te vergaren</a:t>
            </a:r>
          </a:p>
          <a:p>
            <a:pPr algn="ctr" defTabSz="1371600" fontAlgn="base">
              <a:spcAft>
                <a:spcPts val="900"/>
              </a:spcAft>
            </a:pPr>
            <a:endParaRPr lang="nl-NL" sz="2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22FD171-08C7-3381-B4CB-38280CFC2F7F}"/>
              </a:ext>
            </a:extLst>
          </p:cNvPr>
          <p:cNvSpPr txBox="1"/>
          <p:nvPr/>
        </p:nvSpPr>
        <p:spPr>
          <a:xfrm>
            <a:off x="4244906" y="955834"/>
            <a:ext cx="979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fontAlgn="base">
              <a:spcAft>
                <a:spcPts val="900"/>
              </a:spcAft>
            </a:pPr>
            <a:r>
              <a:rPr lang="nl-NL" sz="4800" dirty="0">
                <a:solidFill>
                  <a:srgbClr val="37A9E0"/>
                </a:solidFill>
                <a:latin typeface="Calibri"/>
                <a:ea typeface="Calibri"/>
                <a:cs typeface="Calibri"/>
              </a:rPr>
              <a:t>De essentie</a:t>
            </a:r>
            <a:endParaRPr lang="nl-NL" sz="4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7723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DDB516-5BEC-9036-33AF-2AC52B86C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A36E0003-12B6-3925-A704-B86DE9510DF2}"/>
              </a:ext>
            </a:extLst>
          </p:cNvPr>
          <p:cNvSpPr txBox="1"/>
          <p:nvPr/>
        </p:nvSpPr>
        <p:spPr>
          <a:xfrm>
            <a:off x="0" y="8958602"/>
            <a:ext cx="14287500" cy="1353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88"/>
              </a:lnSpc>
            </a:pPr>
            <a:r>
              <a:rPr lang="en-US" sz="6500" spc="402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Argument 5/5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0DA448C6-8D50-D04D-9F22-2655105659F6}"/>
              </a:ext>
            </a:extLst>
          </p:cNvPr>
          <p:cNvSpPr txBox="1"/>
          <p:nvPr/>
        </p:nvSpPr>
        <p:spPr>
          <a:xfrm>
            <a:off x="1797949" y="651833"/>
            <a:ext cx="14692097" cy="1399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88"/>
              </a:lnSpc>
            </a:pPr>
            <a:r>
              <a:rPr lang="en-US" sz="8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Verkeerde</a:t>
            </a:r>
            <a:r>
              <a:rPr lang="en-US" sz="8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8000" spc="402" dirty="0" err="1">
                <a:solidFill>
                  <a:srgbClr val="DB7A09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autoriteit</a:t>
            </a:r>
            <a:endParaRPr lang="en-US" sz="8000" spc="402" dirty="0">
              <a:solidFill>
                <a:srgbClr val="DB7A09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06BB40-35CB-8BA5-E50E-E0E2C327E3E8}"/>
              </a:ext>
            </a:extLst>
          </p:cNvPr>
          <p:cNvSpPr txBox="1"/>
          <p:nvPr/>
        </p:nvSpPr>
        <p:spPr>
          <a:xfrm>
            <a:off x="511176" y="4043433"/>
            <a:ext cx="17265641" cy="452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9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5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Een bloemist is natuurlijk geen arts of wetenschapper, jouw moeder is dus waarschijnlijk niet de juiste expert. </a:t>
            </a:r>
            <a:endParaRPr kumimoji="0" lang="en-US" sz="6500" b="0" i="0" u="none" strike="noStrike" kern="1200" cap="none" spc="402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D9D6D9C9-7DB4-CCB0-D613-D5759BD4B10D}"/>
              </a:ext>
            </a:extLst>
          </p:cNvPr>
          <p:cNvSpPr/>
          <p:nvPr/>
        </p:nvSpPr>
        <p:spPr>
          <a:xfrm rot="20574132">
            <a:off x="16746759" y="392168"/>
            <a:ext cx="1025085" cy="1141289"/>
          </a:xfrm>
          <a:custGeom>
            <a:avLst/>
            <a:gdLst/>
            <a:ahLst/>
            <a:cxnLst/>
            <a:rect l="l" t="t" r="r" b="b"/>
            <a:pathLst>
              <a:path w="1025085" h="1141289">
                <a:moveTo>
                  <a:pt x="0" y="0"/>
                </a:moveTo>
                <a:lnTo>
                  <a:pt x="1025085" y="0"/>
                </a:lnTo>
                <a:lnTo>
                  <a:pt x="1025085" y="1141289"/>
                </a:lnTo>
                <a:lnTo>
                  <a:pt x="0" y="114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8337DEF4-57D4-6040-5D0E-1E3A603BA86F}"/>
              </a:ext>
            </a:extLst>
          </p:cNvPr>
          <p:cNvSpPr/>
          <p:nvPr/>
        </p:nvSpPr>
        <p:spPr>
          <a:xfrm rot="796336">
            <a:off x="600295" y="364074"/>
            <a:ext cx="974528" cy="1085001"/>
          </a:xfrm>
          <a:custGeom>
            <a:avLst/>
            <a:gdLst/>
            <a:ahLst/>
            <a:cxnLst/>
            <a:rect l="l" t="t" r="r" b="b"/>
            <a:pathLst>
              <a:path w="974528" h="1085001">
                <a:moveTo>
                  <a:pt x="0" y="0"/>
                </a:moveTo>
                <a:lnTo>
                  <a:pt x="974528" y="0"/>
                </a:lnTo>
                <a:lnTo>
                  <a:pt x="974528" y="1085001"/>
                </a:lnTo>
                <a:lnTo>
                  <a:pt x="0" y="1085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F7430D58-43CF-347D-ABB6-047FDAE1BEF1}"/>
              </a:ext>
            </a:extLst>
          </p:cNvPr>
          <p:cNvSpPr/>
          <p:nvPr/>
        </p:nvSpPr>
        <p:spPr>
          <a:xfrm>
            <a:off x="7848595" y="2050871"/>
            <a:ext cx="2590801" cy="1992562"/>
          </a:xfrm>
          <a:custGeom>
            <a:avLst/>
            <a:gdLst/>
            <a:ahLst/>
            <a:cxnLst/>
            <a:rect l="l" t="t" r="r" b="b"/>
            <a:pathLst>
              <a:path w="1905000" h="1557338">
                <a:moveTo>
                  <a:pt x="0" y="0"/>
                </a:moveTo>
                <a:lnTo>
                  <a:pt x="1905000" y="0"/>
                </a:lnTo>
                <a:lnTo>
                  <a:pt x="1905000" y="1557338"/>
                </a:lnTo>
                <a:lnTo>
                  <a:pt x="0" y="1557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03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1A6B6B-3333-C368-5B31-85ADEF95B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>
            <a:extLst>
              <a:ext uri="{FF2B5EF4-FFF2-40B4-BE49-F238E27FC236}">
                <a16:creationId xmlns:a16="http://schemas.microsoft.com/office/drawing/2014/main" id="{A245EA69-7AF4-4EAF-A708-D46781D1B415}"/>
              </a:ext>
            </a:extLst>
          </p:cNvPr>
          <p:cNvSpPr/>
          <p:nvPr/>
        </p:nvSpPr>
        <p:spPr>
          <a:xfrm rot="1025868" flipH="1">
            <a:off x="16746758" y="793128"/>
            <a:ext cx="1025085" cy="1141289"/>
          </a:xfrm>
          <a:custGeom>
            <a:avLst/>
            <a:gdLst/>
            <a:ahLst/>
            <a:cxnLst/>
            <a:rect l="l" t="t" r="r" b="b"/>
            <a:pathLst>
              <a:path w="1025085" h="1141289">
                <a:moveTo>
                  <a:pt x="0" y="0"/>
                </a:moveTo>
                <a:lnTo>
                  <a:pt x="1025085" y="0"/>
                </a:lnTo>
                <a:lnTo>
                  <a:pt x="1025085" y="1141289"/>
                </a:lnTo>
                <a:lnTo>
                  <a:pt x="0" y="114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B8517BE-8FC5-5394-EE5A-296BCDF69CF0}"/>
              </a:ext>
            </a:extLst>
          </p:cNvPr>
          <p:cNvSpPr/>
          <p:nvPr/>
        </p:nvSpPr>
        <p:spPr>
          <a:xfrm rot="20803664" flipH="1">
            <a:off x="541436" y="7350488"/>
            <a:ext cx="974528" cy="1085001"/>
          </a:xfrm>
          <a:custGeom>
            <a:avLst/>
            <a:gdLst/>
            <a:ahLst/>
            <a:cxnLst/>
            <a:rect l="l" t="t" r="r" b="b"/>
            <a:pathLst>
              <a:path w="974528" h="1085001">
                <a:moveTo>
                  <a:pt x="0" y="0"/>
                </a:moveTo>
                <a:lnTo>
                  <a:pt x="974528" y="0"/>
                </a:lnTo>
                <a:lnTo>
                  <a:pt x="974528" y="1085001"/>
                </a:lnTo>
                <a:lnTo>
                  <a:pt x="0" y="1085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2A44DFB4-35EF-E27D-2471-8D1C77F1C804}"/>
              </a:ext>
            </a:extLst>
          </p:cNvPr>
          <p:cNvGrpSpPr/>
          <p:nvPr/>
        </p:nvGrpSpPr>
        <p:grpSpPr>
          <a:xfrm>
            <a:off x="1" y="9034551"/>
            <a:ext cx="18288000" cy="1252449"/>
            <a:chOff x="0" y="0"/>
            <a:chExt cx="5183429" cy="812800"/>
          </a:xfrm>
          <a:solidFill>
            <a:srgbClr val="193038"/>
          </a:solidFill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193E3656-3636-EE3F-CA94-AAC485648725}"/>
                </a:ext>
              </a:extLst>
            </p:cNvPr>
            <p:cNvSpPr/>
            <p:nvPr/>
          </p:nvSpPr>
          <p:spPr>
            <a:xfrm>
              <a:off x="0" y="0"/>
              <a:ext cx="5183429" cy="812800"/>
            </a:xfrm>
            <a:custGeom>
              <a:avLst/>
              <a:gdLst/>
              <a:ahLst/>
              <a:cxnLst/>
              <a:rect l="l" t="t" r="r" b="b"/>
              <a:pathLst>
                <a:path w="5183429" h="812800">
                  <a:moveTo>
                    <a:pt x="0" y="0"/>
                  </a:moveTo>
                  <a:lnTo>
                    <a:pt x="5183429" y="0"/>
                  </a:lnTo>
                  <a:lnTo>
                    <a:pt x="5183429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86C052A2-248A-FBAD-2F3C-0521EEB095D4}"/>
                </a:ext>
              </a:extLst>
            </p:cNvPr>
            <p:cNvSpPr txBox="1"/>
            <p:nvPr/>
          </p:nvSpPr>
          <p:spPr>
            <a:xfrm>
              <a:off x="0" y="-38100"/>
              <a:ext cx="5183429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TextBox 7">
            <a:extLst>
              <a:ext uri="{FF2B5EF4-FFF2-40B4-BE49-F238E27FC236}">
                <a16:creationId xmlns:a16="http://schemas.microsoft.com/office/drawing/2014/main" id="{3757BB19-ADED-1215-2B8A-31A319378A51}"/>
              </a:ext>
            </a:extLst>
          </p:cNvPr>
          <p:cNvSpPr txBox="1"/>
          <p:nvPr/>
        </p:nvSpPr>
        <p:spPr>
          <a:xfrm>
            <a:off x="1058133" y="1345127"/>
            <a:ext cx="16171734" cy="5323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8000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EINDE!!</a:t>
            </a:r>
          </a:p>
          <a:p>
            <a:pPr algn="ctr">
              <a:lnSpc>
                <a:spcPct val="150000"/>
              </a:lnSpc>
            </a:pPr>
            <a:r>
              <a:rPr lang="nl-NL" sz="8000" b="1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Tel je punten maar bij elkaar op!</a:t>
            </a:r>
          </a:p>
          <a:p>
            <a:pPr algn="ctr">
              <a:lnSpc>
                <a:spcPct val="150000"/>
              </a:lnSpc>
            </a:pPr>
            <a:r>
              <a:rPr lang="nl-NL" sz="8000" b="1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Wie is </a:t>
            </a:r>
            <a:r>
              <a:rPr lang="en-US" sz="8000" b="1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de </a:t>
            </a:r>
            <a:r>
              <a:rPr lang="en-US" sz="8000" b="1" dirty="0">
                <a:solidFill>
                  <a:srgbClr val="1800AD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DROG</a:t>
            </a:r>
            <a:r>
              <a:rPr lang="en-US" sz="8000" b="1" dirty="0">
                <a:solidFill>
                  <a:srgbClr val="DB7A09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MASTER</a:t>
            </a:r>
            <a:r>
              <a:rPr lang="en-US" sz="8000" b="1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?</a:t>
            </a:r>
            <a:endParaRPr lang="en-US" sz="8000" dirty="0">
              <a:solidFill>
                <a:srgbClr val="000000"/>
              </a:solidFill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</p:spTree>
    <p:extLst>
      <p:ext uri="{BB962C8B-B14F-4D97-AF65-F5344CB8AC3E}">
        <p14:creationId xmlns:p14="http://schemas.microsoft.com/office/powerpoint/2010/main" val="3580884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6EF0FE-B888-F0A4-DBB9-2C02B3EEC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94F6DD3-B0D2-53B4-B900-981E9AF988B7}"/>
              </a:ext>
            </a:extLst>
          </p:cNvPr>
          <p:cNvSpPr txBox="1"/>
          <p:nvPr/>
        </p:nvSpPr>
        <p:spPr>
          <a:xfrm>
            <a:off x="17723748" y="9801522"/>
            <a:ext cx="56425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fld id="{A794AA69-8BD0-0B4C-9433-BF1BF880BC78}" type="slidenum">
              <a:rPr lang="en-NL" sz="1650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pPr algn="ctr" defTabSz="1371600"/>
              <a:t>32</a:t>
            </a:fld>
            <a:endParaRPr lang="en-NL" sz="1650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64B55DFE-91A9-359E-4C60-DA5B7B91088C}"/>
              </a:ext>
            </a:extLst>
          </p:cNvPr>
          <p:cNvSpPr txBox="1"/>
          <p:nvPr/>
        </p:nvSpPr>
        <p:spPr>
          <a:xfrm>
            <a:off x="74143" y="9788609"/>
            <a:ext cx="7228703" cy="392415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nl-NL" sz="1650" b="1" dirty="0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t>Het cijferslot-spel</a:t>
            </a:r>
            <a:endParaRPr lang="nl-NL" sz="1650" dirty="0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3DAAFCB-7629-6434-74F6-267C806F95D3}"/>
              </a:ext>
            </a:extLst>
          </p:cNvPr>
          <p:cNvSpPr txBox="1"/>
          <p:nvPr/>
        </p:nvSpPr>
        <p:spPr>
          <a:xfrm>
            <a:off x="2382400" y="952500"/>
            <a:ext cx="13523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fontAlgn="base">
              <a:spcAft>
                <a:spcPts val="900"/>
              </a:spcAft>
            </a:pPr>
            <a:r>
              <a:rPr lang="nl-NL" sz="8000" b="1" dirty="0">
                <a:solidFill>
                  <a:srgbClr val="1930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rumadrop One" panose="020B0604020202020204" charset="-128"/>
                <a:ea typeface="Darumadrop One" panose="020B0604020202020204" charset="-128"/>
                <a:cs typeface="Calibri"/>
              </a:rPr>
              <a:t>Het Cijferslot-spel </a:t>
            </a:r>
            <a:endParaRPr lang="nl-NL" sz="6600" b="1" dirty="0">
              <a:solidFill>
                <a:srgbClr val="1930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rumadrop One" panose="020B0604020202020204" charset="-128"/>
              <a:ea typeface="Darumadrop One" panose="020B0604020202020204" charset="-128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4E9DB6-7376-8BD3-05A5-228CD0815B27}"/>
              </a:ext>
            </a:extLst>
          </p:cNvPr>
          <p:cNvSpPr txBox="1"/>
          <p:nvPr/>
        </p:nvSpPr>
        <p:spPr>
          <a:xfrm>
            <a:off x="511179" y="3162300"/>
            <a:ext cx="15871822" cy="450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ts val="119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nl-NL" sz="6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5 groepjes</a:t>
            </a:r>
          </a:p>
          <a:p>
            <a:pPr marL="571500" marR="0" lvl="0" indent="-571500" defTabSz="914400" rtl="0" eaLnBrk="1" fontAlgn="auto" latinLnBrk="0" hangingPunct="1">
              <a:lnSpc>
                <a:spcPts val="119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nl-NL" sz="6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15 vragen</a:t>
            </a:r>
          </a:p>
          <a:p>
            <a:pPr marL="571500" marR="0" lvl="0" indent="-571500" defTabSz="914400" rtl="0" eaLnBrk="1" fontAlgn="auto" latinLnBrk="0" hangingPunct="1">
              <a:lnSpc>
                <a:spcPts val="119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nl-NL" sz="60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5</a:t>
            </a:r>
            <a:r>
              <a:rPr lang="nl-NL" sz="6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-</a:t>
            </a:r>
            <a:r>
              <a:rPr lang="nl-NL" sz="6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cijferige</a:t>
            </a:r>
            <a:r>
              <a:rPr lang="nl-NL" sz="6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code</a:t>
            </a:r>
            <a:endParaRPr kumimoji="0" lang="en-US" sz="6000" b="0" i="0" u="none" strike="noStrike" kern="1200" cap="none" spc="402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  <p:pic>
        <p:nvPicPr>
          <p:cNvPr id="6148" name="Picture 4" descr="5 Number Color Coded Lock">
            <a:extLst>
              <a:ext uri="{FF2B5EF4-FFF2-40B4-BE49-F238E27FC236}">
                <a16:creationId xmlns:a16="http://schemas.microsoft.com/office/drawing/2014/main" id="{C266706A-FBD9-411F-7A63-BB8A074E1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200" y1="16600" x2="28978" y2="24039"/>
                        <a14:foregroundMark x1="28800" y1="24200" x2="25800" y2="28800"/>
                        <a14:foregroundMark x1="25800" y1="28800" x2="29600" y2="26000"/>
                        <a14:foregroundMark x1="29600" y1="26000" x2="29600" y2="25800"/>
                        <a14:foregroundMark x1="25800" y1="29600" x2="24800" y2="32600"/>
                        <a14:foregroundMark x1="25000" y1="33200" x2="23600" y2="47400"/>
                        <a14:foregroundMark x1="23200" y1="46600" x2="24800" y2="34400"/>
                        <a14:foregroundMark x1="23000" y1="42200" x2="25600" y2="34213"/>
                        <a14:foregroundMark x1="24600" y1="33600" x2="23000" y2="40800"/>
                        <a14:foregroundMark x1="29933" y1="46458" x2="30000" y2="47200"/>
                        <a14:foregroundMark x1="30000" y1="47200" x2="29600" y2="48000"/>
                        <a14:foregroundMark x1="37269" y1="23722" x2="38600" y2="22000"/>
                        <a14:foregroundMark x1="38600" y1="22000" x2="38782" y2="21882"/>
                        <a14:foregroundMark x1="42600" y1="19400" x2="42942" y2="19357"/>
                        <a14:foregroundMark x1="51249" y1="18946" x2="51600" y2="19000"/>
                        <a14:foregroundMark x1="34600" y1="27000" x2="29000" y2="36600"/>
                        <a14:foregroundMark x1="29000" y1="36600" x2="28800" y2="37400"/>
                        <a14:foregroundMark x1="37400" y1="24400" x2="34800" y2="27000"/>
                        <a14:foregroundMark x1="37600" y1="24200" x2="40800" y2="22200"/>
                        <a14:foregroundMark x1="40800" y1="22000" x2="45400" y2="20000"/>
                        <a14:foregroundMark x1="46000" y1="19800" x2="51200" y2="19000"/>
                        <a14:foregroundMark x1="51200" y1="19000" x2="51200" y2="19000"/>
                        <a14:foregroundMark x1="52000" y1="19000" x2="57800" y2="19800"/>
                        <a14:foregroundMark x1="57800" y1="19800" x2="60000" y2="20600"/>
                        <a14:foregroundMark x1="60800" y1="21000" x2="64200" y2="22400"/>
                        <a14:foregroundMark x1="63800" y1="22400" x2="66800" y2="25200"/>
                        <a14:foregroundMark x1="67400" y1="26000" x2="70800" y2="29200"/>
                        <a14:foregroundMark x1="70400" y1="29200" x2="73200" y2="37200"/>
                        <a14:foregroundMark x1="73400" y1="37800" x2="73800" y2="43800"/>
                        <a14:foregroundMark x1="58200" y1="13200" x2="64000" y2="16600"/>
                        <a14:foregroundMark x1="63000" y1="15400" x2="67400" y2="19600"/>
                        <a14:foregroundMark x1="64200" y1="15800" x2="66600" y2="17200"/>
                        <a14:foregroundMark x1="66800" y1="17400" x2="71000" y2="21800"/>
                        <a14:foregroundMark x1="67400" y1="17400" x2="70400" y2="20400"/>
                        <a14:foregroundMark x1="71000" y1="20400" x2="73200" y2="23600"/>
                        <a14:foregroundMark x1="30400" y1="35600" x2="29200" y2="44400"/>
                        <a14:foregroundMark x1="29200" y1="44600" x2="29200" y2="46800"/>
                        <a14:foregroundMark x1="29200" y1="44400" x2="29200" y2="45200"/>
                        <a14:foregroundMark x1="73200" y1="43800" x2="73800" y2="48400"/>
                        <a14:foregroundMark x1="73800" y1="48400" x2="73800" y2="53000"/>
                        <a14:foregroundMark x1="73400" y1="48800" x2="73400" y2="53000"/>
                        <a14:foregroundMark x1="73400" y1="53400" x2="73400" y2="57600"/>
                        <a14:foregroundMark x1="29200" y1="23600" x2="31800" y2="21200"/>
                        <a14:foregroundMark x1="29400" y1="23200" x2="32400" y2="20600"/>
                        <a14:foregroundMark x1="30400" y1="22200" x2="33200" y2="19800"/>
                        <a14:foregroundMark x1="30600" y1="22200" x2="33000" y2="19800"/>
                        <a14:foregroundMark x1="30400" y1="22400" x2="33200" y2="19600"/>
                        <a14:foregroundMark x1="32600" y1="19800" x2="30600" y2="22000"/>
                        <a14:foregroundMark x1="73600" y1="24000" x2="73800" y2="24200"/>
                        <a14:backgroundMark x1="25185" y1="28445" x2="24897" y2="29309"/>
                        <a14:backgroundMark x1="44919" y1="20953" x2="45403" y2="20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3333">
            <a:off x="9612199" y="1798105"/>
            <a:ext cx="7548069" cy="754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0608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B2A8EF-CC34-58AC-45B1-5CAEECD30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E0FE724-39BB-BADB-036F-09FCEAA2E9CD}"/>
              </a:ext>
            </a:extLst>
          </p:cNvPr>
          <p:cNvSpPr txBox="1"/>
          <p:nvPr/>
        </p:nvSpPr>
        <p:spPr>
          <a:xfrm>
            <a:off x="17723748" y="9801522"/>
            <a:ext cx="56425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fld id="{A794AA69-8BD0-0B4C-9433-BF1BF880BC78}" type="slidenum">
              <a:rPr lang="en-NL" sz="1650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pPr algn="ctr" defTabSz="1371600"/>
              <a:t>33</a:t>
            </a:fld>
            <a:endParaRPr lang="en-NL" sz="1650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14D28AB0-DBB3-676F-4CB7-8B62F48C18C0}"/>
              </a:ext>
            </a:extLst>
          </p:cNvPr>
          <p:cNvSpPr txBox="1"/>
          <p:nvPr/>
        </p:nvSpPr>
        <p:spPr>
          <a:xfrm>
            <a:off x="74143" y="9788609"/>
            <a:ext cx="7228703" cy="392415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nl-NL" sz="1650" b="1" dirty="0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t>Black box</a:t>
            </a:r>
            <a:endParaRPr lang="nl-NL" sz="1650" dirty="0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194" name="Picture 2" descr="Black Cube Box PNG Transparent Background, Free Download #47036 -  FreeIconsPNG">
            <a:extLst>
              <a:ext uri="{FF2B5EF4-FFF2-40B4-BE49-F238E27FC236}">
                <a16:creationId xmlns:a16="http://schemas.microsoft.com/office/drawing/2014/main" id="{3ECC47DE-60B1-E44E-227C-49B5DFBC6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118" y="3824754"/>
            <a:ext cx="6400800" cy="616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946AF2-955B-A634-91F7-509E12A632C9}"/>
              </a:ext>
            </a:extLst>
          </p:cNvPr>
          <p:cNvSpPr txBox="1"/>
          <p:nvPr/>
        </p:nvSpPr>
        <p:spPr>
          <a:xfrm>
            <a:off x="4572000" y="614811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nl-NL" sz="9600" dirty="0">
                <a:ln w="57150">
                  <a:solidFill>
                    <a:srgbClr val="193038"/>
                  </a:solidFill>
                </a:ln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Darumadrop One"/>
                <a:ea typeface="Darumadrop One"/>
                <a:cs typeface="Darumadrop One"/>
                <a:sym typeface="Darumadrop One"/>
              </a:rPr>
              <a:t>B</a:t>
            </a:r>
            <a:r>
              <a:rPr lang="en-US" sz="9600" dirty="0">
                <a:ln w="57150">
                  <a:solidFill>
                    <a:srgbClr val="193038"/>
                  </a:solidFill>
                </a:ln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Darumadrop One"/>
                <a:ea typeface="Darumadrop One"/>
                <a:cs typeface="Darumadrop One"/>
                <a:sym typeface="Darumadrop One"/>
              </a:rPr>
              <a:t>LACK BOX</a:t>
            </a:r>
            <a:r>
              <a:rPr lang="en-US" sz="9600" dirty="0">
                <a:ln w="57150">
                  <a:solidFill>
                    <a:srgbClr val="193038"/>
                  </a:solidFill>
                </a:ln>
                <a:solidFill>
                  <a:srgbClr val="1800A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205DC-4E6E-B6AD-A45B-440234F74124}"/>
              </a:ext>
            </a:extLst>
          </p:cNvPr>
          <p:cNvSpPr txBox="1"/>
          <p:nvPr/>
        </p:nvSpPr>
        <p:spPr>
          <a:xfrm>
            <a:off x="1115852" y="2889549"/>
            <a:ext cx="10690221" cy="450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ts val="11988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60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Kun je onderzoeken wat er in de Black </a:t>
            </a:r>
            <a:r>
              <a:rPr lang="nl-NL" sz="6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B</a:t>
            </a:r>
            <a:r>
              <a:rPr kumimoji="0" lang="nl-NL" sz="6000" b="0" i="0" u="none" strike="noStrike" kern="1200" cap="none" spc="40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ox</a:t>
            </a:r>
            <a:r>
              <a:rPr kumimoji="0" lang="nl-NL" sz="6000" b="0" i="0" u="none" strike="noStrike" kern="1200" cap="none" spc="4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umadrop One"/>
                <a:ea typeface="Darumadrop One"/>
                <a:cs typeface="Darumadrop One"/>
                <a:sym typeface="Darumadrop One"/>
              </a:rPr>
              <a:t> zit, </a:t>
            </a:r>
            <a:r>
              <a:rPr lang="en-US" sz="6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zonder</a:t>
            </a:r>
            <a:r>
              <a:rPr lang="en-US" sz="6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6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deze</a:t>
            </a:r>
            <a:r>
              <a:rPr lang="en-US" sz="6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open </a:t>
            </a:r>
            <a:r>
              <a:rPr lang="en-US" sz="6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te</a:t>
            </a:r>
            <a:r>
              <a:rPr lang="en-US" sz="6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 </a:t>
            </a:r>
            <a:r>
              <a:rPr lang="en-US" sz="6000" spc="402" dirty="0" err="1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maken</a:t>
            </a:r>
            <a:r>
              <a:rPr lang="en-US" sz="6000" spc="402" dirty="0">
                <a:solidFill>
                  <a:srgbClr val="0000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?</a:t>
            </a:r>
            <a:endParaRPr kumimoji="0" lang="nl-NL" sz="6000" b="0" i="0" u="none" strike="noStrike" kern="1200" cap="none" spc="402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arumadrop One"/>
              <a:ea typeface="Darumadrop One"/>
              <a:cs typeface="Darumadrop One"/>
              <a:sym typeface="Darumadrop One"/>
            </a:endParaRPr>
          </a:p>
        </p:txBody>
      </p:sp>
    </p:spTree>
    <p:extLst>
      <p:ext uri="{BB962C8B-B14F-4D97-AF65-F5344CB8AC3E}">
        <p14:creationId xmlns:p14="http://schemas.microsoft.com/office/powerpoint/2010/main" val="5089457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B726F8-1290-762D-5E81-22246B076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5B3380D-B3CF-0833-2230-4BF9AB43A5DD}"/>
              </a:ext>
            </a:extLst>
          </p:cNvPr>
          <p:cNvSpPr txBox="1"/>
          <p:nvPr/>
        </p:nvSpPr>
        <p:spPr>
          <a:xfrm>
            <a:off x="17723748" y="9801523"/>
            <a:ext cx="56425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94AA69-8BD0-0B4C-9433-BF1BF880BC78}" type="slidenum">
              <a:rPr kumimoji="0" lang="en-NL" sz="1650" b="0" i="0" u="none" strike="noStrike" kern="1200" cap="none" spc="0" normalizeH="0" baseline="0" noProof="0">
                <a:ln>
                  <a:noFill/>
                </a:ln>
                <a:solidFill>
                  <a:srgbClr val="F4ECDD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NL" sz="1650" b="0" i="0" u="none" strike="noStrike" kern="1200" cap="none" spc="0" normalizeH="0" baseline="0" noProof="0">
              <a:ln>
                <a:noFill/>
              </a:ln>
              <a:solidFill>
                <a:srgbClr val="F4ECDD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0ABF351-BE35-C329-497C-24A26E7AE49E}"/>
              </a:ext>
            </a:extLst>
          </p:cNvPr>
          <p:cNvSpPr txBox="1"/>
          <p:nvPr/>
        </p:nvSpPr>
        <p:spPr>
          <a:xfrm>
            <a:off x="74143" y="9788609"/>
            <a:ext cx="7228703" cy="392415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50" b="1" i="0" u="none" strike="noStrike" kern="1200" cap="none" spc="0" normalizeH="0" baseline="0" noProof="0">
                <a:ln>
                  <a:noFill/>
                </a:ln>
                <a:solidFill>
                  <a:srgbClr val="F4ECDD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Workshop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9475209-07D1-B071-FCFF-538C5B06872E}"/>
              </a:ext>
            </a:extLst>
          </p:cNvPr>
          <p:cNvSpPr txBox="1"/>
          <p:nvPr/>
        </p:nvSpPr>
        <p:spPr>
          <a:xfrm>
            <a:off x="2382401" y="862031"/>
            <a:ext cx="13523199" cy="2008242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37A9E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Workshop: 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600" b="0" i="0" u="none" strike="noStrike" kern="1200" cap="none" spc="0" normalizeH="0" baseline="0" noProof="0" dirty="0">
                <a:ln>
                  <a:noFill/>
                </a:ln>
                <a:solidFill>
                  <a:srgbClr val="37A9E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'Betweters? - Hoe werkt wetenschap?'</a:t>
            </a:r>
            <a:endParaRPr kumimoji="0" lang="nl-NL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5" name="Tekstvak 2">
            <a:extLst>
              <a:ext uri="{FF2B5EF4-FFF2-40B4-BE49-F238E27FC236}">
                <a16:creationId xmlns:a16="http://schemas.microsoft.com/office/drawing/2014/main" id="{A7BA1C0C-D3D0-F4A2-3114-5487BBF3CC73}"/>
              </a:ext>
            </a:extLst>
          </p:cNvPr>
          <p:cNvSpPr txBox="1"/>
          <p:nvPr/>
        </p:nvSpPr>
        <p:spPr>
          <a:xfrm>
            <a:off x="1953928" y="3137489"/>
            <a:ext cx="14380143" cy="7232749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dirty="0">
                <a:solidFill>
                  <a:srgbClr val="37A9E0"/>
                </a:solidFill>
                <a:latin typeface="Calibri"/>
                <a:ea typeface="Calibri"/>
                <a:cs typeface="Calibri"/>
              </a:rPr>
              <a:t>Bedankt</a:t>
            </a:r>
            <a:r>
              <a:rPr lang="nl-NL" sz="4800" dirty="0">
                <a:solidFill>
                  <a:srgbClr val="37A9E0"/>
                </a:solidFill>
                <a:latin typeface="Calibri"/>
                <a:ea typeface="Calibri"/>
                <a:cs typeface="Calibri"/>
              </a:rPr>
              <a:t> voor jullie aandacht! </a:t>
            </a: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Hier nog een keer de belangrijke vragen aan jullie op een rij:</a:t>
            </a:r>
          </a:p>
          <a:p>
            <a:pPr marL="571500" indent="-571500" defTabSz="1371600">
              <a:spcAft>
                <a:spcPts val="900"/>
              </a:spcAft>
              <a:buFont typeface="Wingdings" panose="05000000000000000000" pitchFamily="2" charset="2"/>
              <a:buChar char="v"/>
            </a:pPr>
            <a:r>
              <a:rPr lang="nl-NL" sz="3600" dirty="0">
                <a:solidFill>
                  <a:prstClr val="black"/>
                </a:solidFill>
              </a:rPr>
              <a:t>Hoe stimuleren we jullie leerlingen het best tot kritisch denken over wetenschapsberichten? </a:t>
            </a:r>
          </a:p>
          <a:p>
            <a:pPr marL="571500" indent="-571500" defTabSz="1371600">
              <a:spcAft>
                <a:spcPts val="900"/>
              </a:spcAft>
              <a:buFont typeface="Wingdings" panose="05000000000000000000" pitchFamily="2" charset="2"/>
              <a:buChar char="v"/>
            </a:pPr>
            <a:r>
              <a:rPr lang="nl-NL" sz="3600" dirty="0">
                <a:solidFill>
                  <a:prstClr val="black"/>
                </a:solidFill>
              </a:rPr>
              <a:t>Hoe maken we het beste de basisprincipes van wetenschap toegankelijk voor jullie leerlingen? </a:t>
            </a:r>
            <a:endParaRPr lang="nl-NL" sz="3600" dirty="0">
              <a:solidFill>
                <a:prstClr val="black"/>
              </a:solidFill>
              <a:ea typeface="Calibri"/>
              <a:cs typeface="Calibri"/>
            </a:endParaRPr>
          </a:p>
          <a:p>
            <a:pPr marL="571500" indent="-571500" defTabSz="1371600">
              <a:spcAft>
                <a:spcPts val="900"/>
              </a:spcAft>
              <a:buFont typeface="Wingdings" panose="05000000000000000000" pitchFamily="2" charset="2"/>
              <a:buChar char="v"/>
            </a:pPr>
            <a:r>
              <a:rPr lang="nl-NL" sz="3600" dirty="0">
                <a:solidFill>
                  <a:prstClr val="black"/>
                </a:solidFill>
              </a:rPr>
              <a:t>Hoe kunnen zij deze kennis toepassen op berichten op </a:t>
            </a:r>
            <a:r>
              <a:rPr lang="nl-NL" sz="3600" dirty="0" err="1">
                <a:solidFill>
                  <a:prstClr val="black"/>
                </a:solidFill>
              </a:rPr>
              <a:t>socials</a:t>
            </a:r>
            <a:r>
              <a:rPr lang="nl-NL" sz="3600" dirty="0">
                <a:solidFill>
                  <a:prstClr val="black"/>
                </a:solidFill>
              </a:rPr>
              <a:t> om misinformatie te herkennen?</a:t>
            </a:r>
          </a:p>
          <a:p>
            <a:pPr defTabSz="1371600">
              <a:spcAft>
                <a:spcPts val="900"/>
              </a:spcAft>
            </a:pPr>
            <a:r>
              <a:rPr lang="nl-NL" sz="4400" dirty="0">
                <a:solidFill>
                  <a:prstClr val="black"/>
                </a:solidFill>
              </a:rPr>
              <a:t>fkroon@teylersmuseum.nl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7117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76449E-220F-C0F7-CD9D-BD600CD73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ACE7A8E-900B-24E8-9192-944BCEE706C0}"/>
              </a:ext>
            </a:extLst>
          </p:cNvPr>
          <p:cNvSpPr txBox="1"/>
          <p:nvPr/>
        </p:nvSpPr>
        <p:spPr>
          <a:xfrm>
            <a:off x="17723748" y="9801523"/>
            <a:ext cx="56425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fld id="{A794AA69-8BD0-0B4C-9433-BF1BF880BC78}" type="slidenum">
              <a:rPr lang="en-NL" sz="1650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pPr algn="ctr" defTabSz="1371600"/>
              <a:t>4</a:t>
            </a:fld>
            <a:endParaRPr lang="en-NL" sz="1650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944383F-95D8-D028-1E97-2BB1BD070616}"/>
              </a:ext>
            </a:extLst>
          </p:cNvPr>
          <p:cNvSpPr txBox="1"/>
          <p:nvPr/>
        </p:nvSpPr>
        <p:spPr>
          <a:xfrm>
            <a:off x="3568949" y="2565527"/>
            <a:ext cx="11143229" cy="5262979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ctr" defTabSz="1371600" fontAlgn="base">
              <a:spcAft>
                <a:spcPts val="900"/>
              </a:spcAft>
            </a:pPr>
            <a:endParaRPr lang="nl-NL" sz="420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algn="ctr" defTabSz="1371600">
              <a:spcAft>
                <a:spcPts val="900"/>
              </a:spcAft>
            </a:pPr>
            <a:r>
              <a:rPr lang="nl-NL" sz="42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Wat maakt wetenschap 'wetenschap’?</a:t>
            </a:r>
            <a:endParaRPr lang="nl-NL" sz="2700" dirty="0">
              <a:solidFill>
                <a:prstClr val="black"/>
              </a:solidFill>
              <a:latin typeface="Calibri"/>
            </a:endParaRPr>
          </a:p>
          <a:p>
            <a:pPr algn="ctr" defTabSz="1371600">
              <a:spcAft>
                <a:spcPts val="900"/>
              </a:spcAft>
            </a:pPr>
            <a:endParaRPr lang="nl-NL" sz="420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algn="ctr" defTabSz="1371600">
              <a:spcAft>
                <a:spcPts val="900"/>
              </a:spcAft>
            </a:pPr>
            <a:r>
              <a:rPr lang="nl-NL" sz="42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Volgens welke principes werkt wetenschap?</a:t>
            </a:r>
            <a:endParaRPr lang="nl-NL" sz="270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algn="ctr" defTabSz="1371600" fontAlgn="base">
              <a:spcAft>
                <a:spcPts val="900"/>
              </a:spcAft>
            </a:pPr>
            <a:endParaRPr lang="nl-NL" sz="420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algn="ctr" defTabSz="1371600">
              <a:spcAft>
                <a:spcPts val="900"/>
              </a:spcAft>
            </a:pPr>
            <a:r>
              <a:rPr lang="nl-NL" sz="42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Wanneer vertrouw je wetenschap? </a:t>
            </a:r>
            <a:endParaRPr lang="nl-NL" sz="4200" dirty="0">
              <a:solidFill>
                <a:srgbClr val="37A9E0"/>
              </a:solidFill>
              <a:latin typeface="Calibri"/>
              <a:ea typeface="Calibri"/>
              <a:cs typeface="Calibri"/>
            </a:endParaRPr>
          </a:p>
          <a:p>
            <a:pPr algn="ctr" defTabSz="1371600" fontAlgn="base">
              <a:spcAft>
                <a:spcPts val="900"/>
              </a:spcAft>
            </a:pPr>
            <a:r>
              <a:rPr lang="nl-NL" sz="3600" dirty="0">
                <a:solidFill>
                  <a:srgbClr val="37A9E0"/>
                </a:solidFill>
                <a:latin typeface="Calibri"/>
                <a:ea typeface="Calibri"/>
                <a:cs typeface="Calibri"/>
              </a:rPr>
              <a:t> </a:t>
            </a:r>
            <a:endParaRPr lang="nl-NL" sz="3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05FF43B-8EBA-3828-20FF-0027CB8A4AF6}"/>
              </a:ext>
            </a:extLst>
          </p:cNvPr>
          <p:cNvSpPr txBox="1"/>
          <p:nvPr/>
        </p:nvSpPr>
        <p:spPr>
          <a:xfrm>
            <a:off x="74143" y="9788609"/>
            <a:ext cx="7228703" cy="392415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nl-NL" sz="1650" b="1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t>Hoofdvragen</a:t>
            </a:r>
            <a:endParaRPr lang="nl-NL" sz="1650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EEF54C0-AB68-8EC3-50F2-262C21B9C819}"/>
              </a:ext>
            </a:extLst>
          </p:cNvPr>
          <p:cNvSpPr txBox="1"/>
          <p:nvPr/>
        </p:nvSpPr>
        <p:spPr>
          <a:xfrm>
            <a:off x="4244906" y="954968"/>
            <a:ext cx="979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fontAlgn="base">
              <a:spcAft>
                <a:spcPts val="900"/>
              </a:spcAft>
            </a:pPr>
            <a:r>
              <a:rPr lang="nl-NL" sz="4800" dirty="0">
                <a:solidFill>
                  <a:srgbClr val="37A9E0"/>
                </a:solidFill>
                <a:latin typeface="Calibri"/>
                <a:ea typeface="Calibri"/>
                <a:cs typeface="Calibri"/>
              </a:rPr>
              <a:t>De hoofdvragen</a:t>
            </a:r>
            <a:endParaRPr lang="nl-NL" sz="4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4665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F40695-CA0B-589E-3543-5E2B1A13D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F4EE2D-7DFE-F30E-9287-91F267C9E4F8}"/>
              </a:ext>
            </a:extLst>
          </p:cNvPr>
          <p:cNvSpPr txBox="1"/>
          <p:nvPr/>
        </p:nvSpPr>
        <p:spPr>
          <a:xfrm>
            <a:off x="17723748" y="9801523"/>
            <a:ext cx="56425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fld id="{A794AA69-8BD0-0B4C-9433-BF1BF880BC78}" type="slidenum">
              <a:rPr lang="en-NL" sz="1650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pPr algn="ctr" defTabSz="1371600"/>
              <a:t>5</a:t>
            </a:fld>
            <a:endParaRPr lang="en-NL" sz="1650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8ACB4EC0-010A-91F5-E7F3-3C947515709F}"/>
              </a:ext>
            </a:extLst>
          </p:cNvPr>
          <p:cNvGrpSpPr/>
          <p:nvPr/>
        </p:nvGrpSpPr>
        <p:grpSpPr>
          <a:xfrm>
            <a:off x="3903058" y="2490185"/>
            <a:ext cx="9718583" cy="7045268"/>
            <a:chOff x="5053507" y="2444277"/>
            <a:chExt cx="5486155" cy="4193466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EDEB2DD-853A-13DA-95FF-AD0AA68F3D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3507" y="2444277"/>
              <a:ext cx="5486155" cy="355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2059E977-DE06-6149-B38B-EDE8649DDA9E}"/>
                </a:ext>
              </a:extLst>
            </p:cNvPr>
            <p:cNvSpPr txBox="1"/>
            <p:nvPr/>
          </p:nvSpPr>
          <p:spPr>
            <a:xfrm>
              <a:off x="5169009" y="6143119"/>
              <a:ext cx="5370653" cy="4946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/>
              <a:r>
                <a:rPr lang="nl-NL" sz="2400">
                  <a:solidFill>
                    <a:prstClr val="black"/>
                  </a:solidFill>
                  <a:latin typeface="Calibri"/>
                  <a:hlinkClick r:id="rId5"/>
                </a:rPr>
                <a:t>Mag je aan alles twijfelen? Kritisch denken over wetenschap</a:t>
              </a:r>
              <a:r>
                <a:rPr lang="nl-NL" sz="2400">
                  <a:solidFill>
                    <a:prstClr val="black"/>
                  </a:solidFill>
                  <a:latin typeface="Calibri"/>
                </a:rPr>
                <a:t> </a:t>
              </a:r>
            </a:p>
            <a:p>
              <a:pPr defTabSz="1371600"/>
              <a:r>
                <a:rPr lang="nl-NL" sz="2400">
                  <a:solidFill>
                    <a:prstClr val="black"/>
                  </a:solidFill>
                  <a:latin typeface="Calibri"/>
                  <a:hlinkClick r:id="rId6"/>
                </a:rPr>
                <a:t>Wat is </a:t>
              </a:r>
              <a:r>
                <a:rPr lang="nl-NL" sz="2400" err="1">
                  <a:solidFill>
                    <a:prstClr val="black"/>
                  </a:solidFill>
                  <a:latin typeface="Calibri"/>
                  <a:hlinkClick r:id="rId6"/>
                </a:rPr>
                <a:t>NoS</a:t>
              </a:r>
              <a:r>
                <a:rPr lang="nl-NL" sz="2400">
                  <a:solidFill>
                    <a:prstClr val="black"/>
                  </a:solidFill>
                  <a:latin typeface="Calibri"/>
                  <a:hlinkClick r:id="rId6"/>
                </a:rPr>
                <a:t>? | Wetenschapsreflex</a:t>
              </a:r>
              <a:endParaRPr lang="nl-NL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" name="TextBox 4">
            <a:extLst>
              <a:ext uri="{FF2B5EF4-FFF2-40B4-BE49-F238E27FC236}">
                <a16:creationId xmlns:a16="http://schemas.microsoft.com/office/drawing/2014/main" id="{3D79B860-E24A-18B6-44AC-BA8DA0FAB41B}"/>
              </a:ext>
            </a:extLst>
          </p:cNvPr>
          <p:cNvSpPr txBox="1"/>
          <p:nvPr/>
        </p:nvSpPr>
        <p:spPr>
          <a:xfrm>
            <a:off x="74143" y="9788609"/>
            <a:ext cx="7228703" cy="392415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nl-NL" sz="1650" b="1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t>De 10 vingers van de  </a:t>
            </a:r>
            <a:r>
              <a:rPr lang="nl-NL" sz="1650" b="1" i="1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t>Nature of </a:t>
            </a:r>
            <a:r>
              <a:rPr lang="nl-NL" sz="1650" b="1" i="1" err="1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t>Science</a:t>
            </a:r>
            <a:endParaRPr lang="nl-NL" sz="1650" i="1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D8D1970-7300-95BE-D23D-EDF2809C9BE5}"/>
              </a:ext>
            </a:extLst>
          </p:cNvPr>
          <p:cNvSpPr txBox="1"/>
          <p:nvPr/>
        </p:nvSpPr>
        <p:spPr>
          <a:xfrm>
            <a:off x="897671" y="858104"/>
            <a:ext cx="13481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nl-NL" sz="3600" dirty="0">
                <a:solidFill>
                  <a:srgbClr val="37A9E0"/>
                </a:solidFill>
                <a:latin typeface="Calibri"/>
                <a:ea typeface="Calibri"/>
                <a:cs typeface="Calibri"/>
              </a:rPr>
              <a:t>De 10 vingers van de </a:t>
            </a:r>
            <a:r>
              <a:rPr lang="nl-NL" sz="3600" i="1" dirty="0">
                <a:solidFill>
                  <a:srgbClr val="37A9E0"/>
                </a:solidFill>
                <a:latin typeface="Calibri"/>
                <a:ea typeface="Calibri"/>
                <a:cs typeface="Calibri"/>
              </a:rPr>
              <a:t>Nature of </a:t>
            </a:r>
            <a:r>
              <a:rPr lang="nl-NL" sz="3600" i="1" dirty="0" err="1">
                <a:solidFill>
                  <a:srgbClr val="37A9E0"/>
                </a:solidFill>
                <a:latin typeface="Calibri"/>
                <a:ea typeface="Calibri"/>
                <a:cs typeface="Calibri"/>
              </a:rPr>
              <a:t>Science</a:t>
            </a:r>
            <a:r>
              <a:rPr lang="nl-NL" sz="3600" kern="100" dirty="0">
                <a:solidFill>
                  <a:srgbClr val="37A9E0"/>
                </a:solidFill>
                <a:latin typeface="Calibri"/>
                <a:ea typeface="Calibri"/>
                <a:cs typeface="Calibri"/>
              </a:rPr>
              <a:t>:</a:t>
            </a:r>
            <a:r>
              <a:rPr lang="nl-NL" sz="3600" dirty="0">
                <a:solidFill>
                  <a:srgbClr val="37A9E0"/>
                </a:solidFill>
                <a:latin typeface="Calibri"/>
                <a:ea typeface="Calibri"/>
                <a:cs typeface="Calibri"/>
              </a:rPr>
              <a:t> </a:t>
            </a:r>
          </a:p>
          <a:p>
            <a:pPr defTabSz="1371600"/>
            <a:r>
              <a:rPr lang="nl-NL" sz="3600" dirty="0">
                <a:solidFill>
                  <a:srgbClr val="37A9E0"/>
                </a:solidFill>
                <a:latin typeface="Calibri"/>
                <a:ea typeface="Calibri"/>
                <a:cs typeface="Calibri"/>
              </a:rPr>
              <a:t>wat wetenschap tot wetenschap maakt </a:t>
            </a:r>
            <a:endParaRPr lang="nl-NL" sz="2400" dirty="0">
              <a:solidFill>
                <a:srgbClr val="37A9E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3919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BD9E1F-B519-4B17-A550-A7A57CC70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4D0A93-8B35-996D-A9FB-4B448CF15208}"/>
              </a:ext>
            </a:extLst>
          </p:cNvPr>
          <p:cNvSpPr txBox="1"/>
          <p:nvPr/>
        </p:nvSpPr>
        <p:spPr>
          <a:xfrm>
            <a:off x="17723748" y="9801523"/>
            <a:ext cx="56425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fld id="{A794AA69-8BD0-0B4C-9433-BF1BF880BC78}" type="slidenum">
              <a:rPr lang="en-NL" sz="1650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pPr algn="ctr" defTabSz="1371600"/>
              <a:t>6</a:t>
            </a:fld>
            <a:endParaRPr lang="en-NL" sz="1650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1F53BE1B-02FC-CAA2-0F31-BBFD61226F22}"/>
              </a:ext>
            </a:extLst>
          </p:cNvPr>
          <p:cNvSpPr txBox="1"/>
          <p:nvPr/>
        </p:nvSpPr>
        <p:spPr>
          <a:xfrm>
            <a:off x="74143" y="9788609"/>
            <a:ext cx="7228703" cy="392415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nl-NL" sz="1650" b="1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t>Hoe? </a:t>
            </a:r>
            <a:endParaRPr lang="nl-NL" sz="1650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B8470B1E-40CE-2727-C47D-51D0FE5DE57B}"/>
              </a:ext>
            </a:extLst>
          </p:cNvPr>
          <p:cNvSpPr txBox="1"/>
          <p:nvPr/>
        </p:nvSpPr>
        <p:spPr>
          <a:xfrm>
            <a:off x="3671179" y="954968"/>
            <a:ext cx="979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fontAlgn="base">
              <a:spcAft>
                <a:spcPts val="900"/>
              </a:spcAft>
            </a:pPr>
            <a:r>
              <a:rPr lang="nl-NL" sz="4800">
                <a:solidFill>
                  <a:srgbClr val="37A9E0"/>
                </a:solidFill>
                <a:latin typeface="Calibri"/>
                <a:ea typeface="Calibri"/>
                <a:cs typeface="Calibri"/>
              </a:rPr>
              <a:t>5 basisprincipes van de wetenschap  </a:t>
            </a:r>
            <a:endParaRPr lang="nl-NL" sz="4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31" name="Groep 30">
            <a:extLst>
              <a:ext uri="{FF2B5EF4-FFF2-40B4-BE49-F238E27FC236}">
                <a16:creationId xmlns:a16="http://schemas.microsoft.com/office/drawing/2014/main" id="{F4E2F38C-3DE2-3F7A-8DD3-CA7AB0DAEAA7}"/>
              </a:ext>
            </a:extLst>
          </p:cNvPr>
          <p:cNvGrpSpPr/>
          <p:nvPr/>
        </p:nvGrpSpPr>
        <p:grpSpPr>
          <a:xfrm>
            <a:off x="795716" y="3008690"/>
            <a:ext cx="2875463" cy="4535076"/>
            <a:chOff x="585366" y="3888994"/>
            <a:chExt cx="1916975" cy="3023384"/>
          </a:xfrm>
        </p:grpSpPr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9F80AFDD-D007-AB65-34AE-E492D07039B9}"/>
                </a:ext>
              </a:extLst>
            </p:cNvPr>
            <p:cNvSpPr txBox="1"/>
            <p:nvPr/>
          </p:nvSpPr>
          <p:spPr>
            <a:xfrm>
              <a:off x="699823" y="3888994"/>
              <a:ext cx="168806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fontAlgn="base">
                <a:spcAft>
                  <a:spcPts val="900"/>
                </a:spcAft>
              </a:pPr>
              <a:r>
                <a:rPr lang="nl-NL" sz="4200">
                  <a:solidFill>
                    <a:srgbClr val="37A9E0"/>
                  </a:solidFill>
                  <a:latin typeface="Calibri"/>
                  <a:ea typeface="Calibri"/>
                  <a:cs typeface="Calibri"/>
                </a:rPr>
                <a:t>aantonen</a:t>
              </a:r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250D1396-78AB-5425-C872-9ACC347260EB}"/>
                </a:ext>
              </a:extLst>
            </p:cNvPr>
            <p:cNvSpPr txBox="1"/>
            <p:nvPr/>
          </p:nvSpPr>
          <p:spPr>
            <a:xfrm>
              <a:off x="585366" y="4911831"/>
              <a:ext cx="1916975" cy="2000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/>
              <a:r>
                <a:rPr lang="nl-NL" sz="2700" dirty="0">
                  <a:solidFill>
                    <a:prstClr val="black"/>
                  </a:solidFill>
                  <a:latin typeface="Calibri"/>
                </a:rPr>
                <a:t>“Wat je claimt, moet je kunnen </a:t>
              </a:r>
            </a:p>
            <a:p>
              <a:pPr algn="ctr" defTabSz="1371600"/>
              <a:r>
                <a:rPr lang="nl-NL" sz="2700" dirty="0">
                  <a:solidFill>
                    <a:prstClr val="black"/>
                  </a:solidFill>
                  <a:latin typeface="Calibri"/>
                </a:rPr>
                <a:t>bewijzen”</a:t>
              </a:r>
            </a:p>
            <a:p>
              <a:pPr algn="ctr" defTabSz="1371600"/>
              <a:endParaRPr lang="nl-NL" sz="2700" dirty="0">
                <a:solidFill>
                  <a:prstClr val="black"/>
                </a:solidFill>
                <a:latin typeface="Calibri"/>
              </a:endParaRPr>
            </a:p>
            <a:p>
              <a:pPr algn="ctr" defTabSz="1371600"/>
              <a:r>
                <a:rPr lang="nl-NL" sz="2700" i="1" dirty="0" err="1">
                  <a:solidFill>
                    <a:prstClr val="black"/>
                  </a:solidFill>
                  <a:latin typeface="Calibri"/>
                </a:rPr>
                <a:t>Burden</a:t>
              </a:r>
              <a:r>
                <a:rPr lang="nl-NL" sz="2700" i="1" dirty="0">
                  <a:solidFill>
                    <a:prstClr val="black"/>
                  </a:solidFill>
                  <a:latin typeface="Calibri"/>
                </a:rPr>
                <a:t> of </a:t>
              </a:r>
              <a:r>
                <a:rPr lang="nl-NL" sz="2700" i="1" dirty="0" err="1">
                  <a:solidFill>
                    <a:prstClr val="black"/>
                  </a:solidFill>
                  <a:latin typeface="Calibri"/>
                </a:rPr>
                <a:t>proof</a:t>
              </a:r>
              <a:r>
                <a:rPr lang="nl-NL" sz="2700" i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nl-NL" sz="2700" dirty="0">
                  <a:solidFill>
                    <a:prstClr val="black"/>
                  </a:solidFill>
                  <a:latin typeface="Calibri"/>
                </a:rPr>
                <a:t>in de wetenschap</a:t>
              </a:r>
            </a:p>
            <a:p>
              <a:pPr algn="ctr" defTabSz="1371600"/>
              <a:endParaRPr lang="nl-NL" sz="27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51F8ECCF-E647-CA11-482D-28F7D32D374A}"/>
              </a:ext>
            </a:extLst>
          </p:cNvPr>
          <p:cNvGrpSpPr/>
          <p:nvPr/>
        </p:nvGrpSpPr>
        <p:grpSpPr>
          <a:xfrm>
            <a:off x="4007050" y="3008690"/>
            <a:ext cx="2875463" cy="4569702"/>
            <a:chOff x="2704504" y="3888994"/>
            <a:chExt cx="1916975" cy="3046468"/>
          </a:xfrm>
        </p:grpSpPr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B1D24508-C7B4-2A51-4B56-380C6BB9913C}"/>
                </a:ext>
              </a:extLst>
            </p:cNvPr>
            <p:cNvSpPr txBox="1"/>
            <p:nvPr/>
          </p:nvSpPr>
          <p:spPr>
            <a:xfrm>
              <a:off x="2797370" y="3888994"/>
              <a:ext cx="173124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fontAlgn="base">
                <a:spcAft>
                  <a:spcPts val="900"/>
                </a:spcAft>
              </a:pPr>
              <a:r>
                <a:rPr lang="nl-NL" sz="4200">
                  <a:solidFill>
                    <a:srgbClr val="37A9E0"/>
                  </a:solidFill>
                  <a:latin typeface="Calibri"/>
                  <a:ea typeface="Calibri"/>
                  <a:cs typeface="Calibri"/>
                </a:rPr>
                <a:t>herhalen</a:t>
              </a: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87EC0C2A-FFDA-55D0-D495-6A8353E5314F}"/>
                </a:ext>
              </a:extLst>
            </p:cNvPr>
            <p:cNvSpPr txBox="1"/>
            <p:nvPr/>
          </p:nvSpPr>
          <p:spPr>
            <a:xfrm>
              <a:off x="2704504" y="4904137"/>
              <a:ext cx="1916975" cy="2031325"/>
            </a:xfrm>
            <a:prstGeom prst="rect">
              <a:avLst/>
            </a:prstGeom>
            <a:noFill/>
          </p:spPr>
          <p:txBody>
            <a:bodyPr wrap="square" lIns="137160" tIns="68580" rIns="137160" bIns="68580" anchor="t">
              <a:spAutoFit/>
            </a:bodyPr>
            <a:lstStyle/>
            <a:p>
              <a:pPr algn="ctr" defTabSz="1371600"/>
              <a:r>
                <a:rPr lang="nl-NL" sz="2700" dirty="0">
                  <a:solidFill>
                    <a:prstClr val="black"/>
                  </a:solidFill>
                  <a:latin typeface="Calibri"/>
                </a:rPr>
                <a:t>“Krijg je hetzelfde resultaat?”</a:t>
              </a:r>
            </a:p>
            <a:p>
              <a:pPr algn="ctr" defTabSz="1371600"/>
              <a:endParaRPr lang="nl-NL" sz="2700" dirty="0">
                <a:solidFill>
                  <a:prstClr val="black"/>
                </a:solidFill>
                <a:latin typeface="Calibri"/>
              </a:endParaRPr>
            </a:p>
            <a:p>
              <a:pPr algn="ctr" defTabSz="1371600"/>
              <a:endParaRPr lang="nl-NL" sz="2700" dirty="0">
                <a:solidFill>
                  <a:prstClr val="black"/>
                </a:solidFill>
                <a:latin typeface="Calibri"/>
              </a:endParaRPr>
            </a:p>
            <a:p>
              <a:pPr algn="ctr" defTabSz="1371600"/>
              <a:r>
                <a:rPr lang="nl-NL" sz="2700" dirty="0">
                  <a:solidFill>
                    <a:prstClr val="black"/>
                  </a:solidFill>
                  <a:latin typeface="Calibri"/>
                </a:rPr>
                <a:t>Herhaalbaarheid van experimenten</a:t>
              </a:r>
            </a:p>
            <a:p>
              <a:pPr algn="ctr" defTabSz="1371600"/>
              <a:endParaRPr lang="nl-NL" sz="27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83B54D60-B9CA-BD32-D845-1DE3A7FDEA6C}"/>
              </a:ext>
            </a:extLst>
          </p:cNvPr>
          <p:cNvGrpSpPr/>
          <p:nvPr/>
        </p:nvGrpSpPr>
        <p:grpSpPr>
          <a:xfrm>
            <a:off x="7091795" y="3008690"/>
            <a:ext cx="3198620" cy="4154205"/>
            <a:chOff x="4907094" y="3888994"/>
            <a:chExt cx="2001366" cy="2769470"/>
          </a:xfrm>
        </p:grpSpPr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6AA5CFA7-16E8-52CD-E8D3-9F7466B8DE33}"/>
                </a:ext>
              </a:extLst>
            </p:cNvPr>
            <p:cNvSpPr txBox="1"/>
            <p:nvPr/>
          </p:nvSpPr>
          <p:spPr>
            <a:xfrm>
              <a:off x="4996511" y="3888994"/>
              <a:ext cx="190692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fontAlgn="base">
                <a:spcAft>
                  <a:spcPts val="900"/>
                </a:spcAft>
              </a:pPr>
              <a:r>
                <a:rPr lang="nl-NL" sz="4200">
                  <a:solidFill>
                    <a:srgbClr val="37A9E0"/>
                  </a:solidFill>
                  <a:latin typeface="Calibri"/>
                  <a:ea typeface="Calibri"/>
                  <a:cs typeface="Calibri"/>
                </a:rPr>
                <a:t>ontkrachten</a:t>
              </a:r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EB998C29-2579-EFF2-DEDA-0089E2B38C92}"/>
                </a:ext>
              </a:extLst>
            </p:cNvPr>
            <p:cNvSpPr txBox="1"/>
            <p:nvPr/>
          </p:nvSpPr>
          <p:spPr>
            <a:xfrm>
              <a:off x="4907094" y="4904137"/>
              <a:ext cx="2001366" cy="1754327"/>
            </a:xfrm>
            <a:prstGeom prst="rect">
              <a:avLst/>
            </a:prstGeom>
            <a:noFill/>
          </p:spPr>
          <p:txBody>
            <a:bodyPr wrap="square" lIns="137160" tIns="68580" rIns="137160" bIns="68580" anchor="t">
              <a:spAutoFit/>
            </a:bodyPr>
            <a:lstStyle/>
            <a:p>
              <a:pPr algn="ctr" defTabSz="1371600"/>
              <a:r>
                <a:rPr lang="nl-NL" sz="2700" dirty="0">
                  <a:solidFill>
                    <a:prstClr val="black"/>
                  </a:solidFill>
                  <a:latin typeface="Calibri"/>
                  <a:ea typeface="Calibri"/>
                  <a:cs typeface="Calibri"/>
                </a:rPr>
                <a:t>“Is tegenbewijs mogelijk?”</a:t>
              </a:r>
            </a:p>
            <a:p>
              <a:pPr algn="ctr" defTabSz="1371600"/>
              <a:endParaRPr lang="nl-NL" sz="2700" dirty="0">
                <a:solidFill>
                  <a:prstClr val="black"/>
                </a:solidFill>
                <a:latin typeface="Calibri"/>
                <a:ea typeface="Calibri"/>
                <a:cs typeface="Calibri"/>
              </a:endParaRPr>
            </a:p>
            <a:p>
              <a:pPr algn="ctr" defTabSz="1371600"/>
              <a:endParaRPr lang="nl-NL" sz="2700" dirty="0">
                <a:solidFill>
                  <a:prstClr val="black"/>
                </a:solidFill>
                <a:latin typeface="Calibri"/>
                <a:ea typeface="Calibri"/>
                <a:cs typeface="Calibri"/>
              </a:endParaRPr>
            </a:p>
            <a:p>
              <a:pPr algn="ctr" defTabSz="1371600"/>
              <a:r>
                <a:rPr lang="nl-NL" sz="2700" dirty="0">
                  <a:solidFill>
                    <a:prstClr val="black"/>
                  </a:solidFill>
                  <a:latin typeface="Calibri"/>
                  <a:ea typeface="Calibri"/>
                  <a:cs typeface="Calibri"/>
                </a:rPr>
                <a:t>Falsificeerbaarheid van theorieën</a:t>
              </a:r>
              <a:endParaRPr lang="nl-NL" sz="2700" dirty="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F2F8A696-B650-BE37-2E6E-C1CB62211413}"/>
              </a:ext>
            </a:extLst>
          </p:cNvPr>
          <p:cNvGrpSpPr/>
          <p:nvPr/>
        </p:nvGrpSpPr>
        <p:grpSpPr>
          <a:xfrm>
            <a:off x="10429717" y="3008690"/>
            <a:ext cx="2875463" cy="4096172"/>
            <a:chOff x="7150078" y="3896905"/>
            <a:chExt cx="1916975" cy="2730781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8F72CD7D-CDE7-4C3E-8A0E-00C774F1E893}"/>
                </a:ext>
              </a:extLst>
            </p:cNvPr>
            <p:cNvSpPr txBox="1"/>
            <p:nvPr/>
          </p:nvSpPr>
          <p:spPr>
            <a:xfrm>
              <a:off x="7365688" y="3896905"/>
              <a:ext cx="148575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fontAlgn="base">
                <a:spcAft>
                  <a:spcPts val="900"/>
                </a:spcAft>
              </a:pPr>
              <a:r>
                <a:rPr lang="nl-NL" sz="4200">
                  <a:solidFill>
                    <a:srgbClr val="37A9E0"/>
                  </a:solidFill>
                  <a:latin typeface="Calibri"/>
                  <a:ea typeface="Calibri"/>
                  <a:cs typeface="Calibri"/>
                </a:rPr>
                <a:t>toetsen</a:t>
              </a: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C3EEF481-A2F2-6774-FFB4-C9A9466F3373}"/>
                </a:ext>
              </a:extLst>
            </p:cNvPr>
            <p:cNvSpPr txBox="1"/>
            <p:nvPr/>
          </p:nvSpPr>
          <p:spPr>
            <a:xfrm>
              <a:off x="7150078" y="4904137"/>
              <a:ext cx="1916975" cy="17235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/>
              <a:r>
                <a:rPr lang="nl-NL" sz="2700" dirty="0">
                  <a:solidFill>
                    <a:prstClr val="black"/>
                  </a:solidFill>
                  <a:latin typeface="Calibri"/>
                </a:rPr>
                <a:t>“Wetenschap is een sociaal proces” </a:t>
              </a:r>
            </a:p>
            <a:p>
              <a:pPr algn="ctr" defTabSz="1371600"/>
              <a:endParaRPr lang="nl-NL" sz="2700" dirty="0">
                <a:solidFill>
                  <a:prstClr val="black"/>
                </a:solidFill>
                <a:latin typeface="Calibri"/>
              </a:endParaRPr>
            </a:p>
            <a:p>
              <a:pPr algn="ctr" defTabSz="1371600"/>
              <a:r>
                <a:rPr lang="nl-NL" sz="2700" i="1" dirty="0">
                  <a:solidFill>
                    <a:prstClr val="black"/>
                  </a:solidFill>
                  <a:latin typeface="Calibri"/>
                </a:rPr>
                <a:t>Peer review </a:t>
              </a:r>
              <a:r>
                <a:rPr lang="nl-NL" sz="2700" dirty="0">
                  <a:solidFill>
                    <a:prstClr val="black"/>
                  </a:solidFill>
                  <a:latin typeface="Calibri"/>
                </a:rPr>
                <a:t>en </a:t>
              </a:r>
            </a:p>
            <a:p>
              <a:pPr algn="ctr" defTabSz="1371600"/>
              <a:r>
                <a:rPr lang="nl-NL" sz="2700" dirty="0">
                  <a:solidFill>
                    <a:prstClr val="black"/>
                  </a:solidFill>
                  <a:latin typeface="Calibri"/>
                </a:rPr>
                <a:t>wetenschappelijke consensus</a:t>
              </a:r>
            </a:p>
          </p:txBody>
        </p:sp>
      </p:grpSp>
      <p:grpSp>
        <p:nvGrpSpPr>
          <p:cNvPr id="35" name="Groep 34">
            <a:extLst>
              <a:ext uri="{FF2B5EF4-FFF2-40B4-BE49-F238E27FC236}">
                <a16:creationId xmlns:a16="http://schemas.microsoft.com/office/drawing/2014/main" id="{57B5A160-BE69-155E-EB8B-2C733EB4C0B6}"/>
              </a:ext>
            </a:extLst>
          </p:cNvPr>
          <p:cNvGrpSpPr/>
          <p:nvPr/>
        </p:nvGrpSpPr>
        <p:grpSpPr>
          <a:xfrm>
            <a:off x="13641052" y="3008690"/>
            <a:ext cx="3399869" cy="5423783"/>
            <a:chOff x="9374290" y="3873605"/>
            <a:chExt cx="1916975" cy="3615855"/>
          </a:xfrm>
        </p:grpSpPr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B460C500-00AC-F13D-0097-F5AAA4E49483}"/>
                </a:ext>
              </a:extLst>
            </p:cNvPr>
            <p:cNvSpPr txBox="1"/>
            <p:nvPr/>
          </p:nvSpPr>
          <p:spPr>
            <a:xfrm>
              <a:off x="9379315" y="3873605"/>
              <a:ext cx="19069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fontAlgn="base">
                <a:spcAft>
                  <a:spcPts val="900"/>
                </a:spcAft>
              </a:pPr>
              <a:r>
                <a:rPr lang="nl-NL" sz="4200">
                  <a:solidFill>
                    <a:srgbClr val="37A9E0"/>
                  </a:solidFill>
                  <a:latin typeface="Calibri"/>
                  <a:ea typeface="Calibri"/>
                  <a:cs typeface="Calibri"/>
                </a:rPr>
                <a:t>voortbouwen</a:t>
              </a: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4DE4FA6C-38E5-7D21-AE4F-A947527C533B}"/>
                </a:ext>
              </a:extLst>
            </p:cNvPr>
            <p:cNvSpPr txBox="1"/>
            <p:nvPr/>
          </p:nvSpPr>
          <p:spPr>
            <a:xfrm>
              <a:off x="9374290" y="4904137"/>
              <a:ext cx="1916975" cy="2585323"/>
            </a:xfrm>
            <a:prstGeom prst="rect">
              <a:avLst/>
            </a:prstGeom>
            <a:noFill/>
          </p:spPr>
          <p:txBody>
            <a:bodyPr wrap="square" lIns="137160" tIns="68580" rIns="137160" bIns="68580" anchor="t">
              <a:spAutoFit/>
            </a:bodyPr>
            <a:lstStyle/>
            <a:p>
              <a:pPr algn="ctr" defTabSz="1371600"/>
              <a:r>
                <a:rPr lang="nl-NL" sz="2700" dirty="0">
                  <a:solidFill>
                    <a:prstClr val="black"/>
                  </a:solidFill>
                  <a:latin typeface="Calibri"/>
                </a:rPr>
                <a:t>“Wetenschap is in beweging”</a:t>
              </a:r>
            </a:p>
            <a:p>
              <a:pPr algn="ctr" defTabSz="1371600"/>
              <a:endParaRPr lang="nl-NL" sz="2700" dirty="0">
                <a:solidFill>
                  <a:prstClr val="black"/>
                </a:solidFill>
                <a:latin typeface="Calibri"/>
              </a:endParaRPr>
            </a:p>
            <a:p>
              <a:pPr algn="ctr" defTabSz="1371600"/>
              <a:endParaRPr lang="nl-NL" sz="2700" dirty="0">
                <a:solidFill>
                  <a:prstClr val="black"/>
                </a:solidFill>
                <a:latin typeface="Calibri"/>
              </a:endParaRPr>
            </a:p>
            <a:p>
              <a:pPr algn="ctr" defTabSz="1371600"/>
              <a:r>
                <a:rPr lang="nl-NL" sz="2700" dirty="0">
                  <a:solidFill>
                    <a:prstClr val="black"/>
                  </a:solidFill>
                  <a:latin typeface="Calibri"/>
                </a:rPr>
                <a:t>Nieuwe data, technieken en </a:t>
              </a:r>
            </a:p>
            <a:p>
              <a:pPr algn="ctr" defTabSz="1371600"/>
              <a:r>
                <a:rPr lang="nl-NL" sz="2700" dirty="0">
                  <a:solidFill>
                    <a:prstClr val="black"/>
                  </a:solidFill>
                  <a:latin typeface="Calibri"/>
                </a:rPr>
                <a:t>samenwerking bouwen voort op eerdere inzichten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1335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68B702-4DD5-8086-C431-C446C054E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0F47D2A-962F-8AFC-2CD3-50035A019CFF}"/>
              </a:ext>
            </a:extLst>
          </p:cNvPr>
          <p:cNvSpPr txBox="1"/>
          <p:nvPr/>
        </p:nvSpPr>
        <p:spPr>
          <a:xfrm>
            <a:off x="17723748" y="9801523"/>
            <a:ext cx="56425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fld id="{A794AA69-8BD0-0B4C-9433-BF1BF880BC78}" type="slidenum">
              <a:rPr lang="en-NL" sz="1650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pPr algn="ctr" defTabSz="1371600"/>
              <a:t>7</a:t>
            </a:fld>
            <a:endParaRPr lang="en-NL" sz="1650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A766CDF8-B4AA-9183-F863-C194B9E30FE3}"/>
              </a:ext>
            </a:extLst>
          </p:cNvPr>
          <p:cNvSpPr txBox="1"/>
          <p:nvPr/>
        </p:nvSpPr>
        <p:spPr>
          <a:xfrm>
            <a:off x="74143" y="9788609"/>
            <a:ext cx="7228703" cy="392415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nl-NL" sz="1650" b="1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t>Hoe? </a:t>
            </a:r>
            <a:endParaRPr lang="nl-NL" sz="1650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31" name="Groep 30">
            <a:extLst>
              <a:ext uri="{FF2B5EF4-FFF2-40B4-BE49-F238E27FC236}">
                <a16:creationId xmlns:a16="http://schemas.microsoft.com/office/drawing/2014/main" id="{F0CA899E-688A-933B-4520-DE3E320A9F05}"/>
              </a:ext>
            </a:extLst>
          </p:cNvPr>
          <p:cNvGrpSpPr/>
          <p:nvPr/>
        </p:nvGrpSpPr>
        <p:grpSpPr>
          <a:xfrm>
            <a:off x="878050" y="2591881"/>
            <a:ext cx="2875463" cy="6241349"/>
            <a:chOff x="585366" y="1997427"/>
            <a:chExt cx="1916975" cy="4160899"/>
          </a:xfrm>
        </p:grpSpPr>
        <p:sp>
          <p:nvSpPr>
            <p:cNvPr id="12" name="Stroomdiagram: Verbindingslijn 11">
              <a:extLst>
                <a:ext uri="{FF2B5EF4-FFF2-40B4-BE49-F238E27FC236}">
                  <a16:creationId xmlns:a16="http://schemas.microsoft.com/office/drawing/2014/main" id="{9786DF1D-855A-D9C6-9FC3-79AACC4986EC}"/>
                </a:ext>
              </a:extLst>
            </p:cNvPr>
            <p:cNvSpPr/>
            <p:nvPr/>
          </p:nvSpPr>
          <p:spPr>
            <a:xfrm>
              <a:off x="699823" y="1997427"/>
              <a:ext cx="1688061" cy="1626670"/>
            </a:xfrm>
            <a:prstGeom prst="flowChartConnector">
              <a:avLst/>
            </a:prstGeom>
            <a:blipFill dpi="0" rotWithShape="0">
              <a:blip r:embed="rId4"/>
              <a:srcRect/>
              <a:tile tx="-361950" ty="82550" sx="78000" sy="78000" flip="none" algn="tl"/>
            </a:blip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nl-NL" sz="3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8CC4835F-7708-1C74-09D7-1EED0AEFA6BB}"/>
                </a:ext>
              </a:extLst>
            </p:cNvPr>
            <p:cNvSpPr txBox="1"/>
            <p:nvPr/>
          </p:nvSpPr>
          <p:spPr>
            <a:xfrm>
              <a:off x="594764" y="3866127"/>
              <a:ext cx="1895384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fontAlgn="base">
                <a:spcAft>
                  <a:spcPts val="900"/>
                </a:spcAft>
              </a:pPr>
              <a:r>
                <a:rPr lang="nl-NL" sz="4200">
                  <a:solidFill>
                    <a:srgbClr val="37A9E0"/>
                  </a:solidFill>
                  <a:latin typeface="Calibri"/>
                  <a:ea typeface="Calibri"/>
                  <a:cs typeface="Calibri"/>
                </a:rPr>
                <a:t>aantonen</a:t>
              </a:r>
            </a:p>
            <a:p>
              <a:pPr algn="ctr" defTabSz="1371600" fontAlgn="base">
                <a:spcAft>
                  <a:spcPts val="900"/>
                </a:spcAft>
              </a:pPr>
              <a:r>
                <a:rPr lang="nl-NL" sz="3000" err="1">
                  <a:solidFill>
                    <a:srgbClr val="37A9E0"/>
                  </a:solidFill>
                  <a:latin typeface="Calibri"/>
                  <a:ea typeface="Calibri"/>
                  <a:cs typeface="Calibri"/>
                </a:rPr>
                <a:t>burden</a:t>
              </a:r>
              <a:r>
                <a:rPr lang="nl-NL" sz="3000">
                  <a:solidFill>
                    <a:srgbClr val="37A9E0"/>
                  </a:solidFill>
                  <a:latin typeface="Calibri"/>
                  <a:ea typeface="Calibri"/>
                  <a:cs typeface="Calibri"/>
                </a:rPr>
                <a:t> of </a:t>
              </a:r>
              <a:r>
                <a:rPr lang="nl-NL" sz="3000" err="1">
                  <a:solidFill>
                    <a:srgbClr val="37A9E0"/>
                  </a:solidFill>
                  <a:latin typeface="Calibri"/>
                  <a:ea typeface="Calibri"/>
                  <a:cs typeface="Calibri"/>
                </a:rPr>
                <a:t>proof</a:t>
              </a:r>
              <a:endParaRPr lang="nl-NL" sz="3000">
                <a:solidFill>
                  <a:srgbClr val="37A9E0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02BBB410-7A75-2307-3D3F-C09B127C4517}"/>
                </a:ext>
              </a:extLst>
            </p:cNvPr>
            <p:cNvSpPr txBox="1"/>
            <p:nvPr/>
          </p:nvSpPr>
          <p:spPr>
            <a:xfrm>
              <a:off x="585366" y="4911831"/>
              <a:ext cx="1916975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 fontAlgn="base">
                <a:spcAft>
                  <a:spcPts val="900"/>
                </a:spcAft>
              </a:pPr>
              <a:r>
                <a:rPr lang="nl-NL" sz="27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Maagdenburger halve bollen </a:t>
              </a:r>
            </a:p>
            <a:p>
              <a:pPr algn="ctr" defTabSz="1371600" fontAlgn="base">
                <a:spcAft>
                  <a:spcPts val="900"/>
                </a:spcAft>
              </a:pPr>
              <a:r>
                <a:rPr lang="nl-NL" sz="27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Bewijs voor luchtdruk </a:t>
              </a:r>
            </a:p>
          </p:txBody>
        </p: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A2B0D91A-EEFE-13AF-803B-9F3A0D96436B}"/>
              </a:ext>
            </a:extLst>
          </p:cNvPr>
          <p:cNvGrpSpPr/>
          <p:nvPr/>
        </p:nvGrpSpPr>
        <p:grpSpPr>
          <a:xfrm>
            <a:off x="4081243" y="2591881"/>
            <a:ext cx="2875463" cy="5814309"/>
            <a:chOff x="2704504" y="1997427"/>
            <a:chExt cx="1916975" cy="3876206"/>
          </a:xfrm>
        </p:grpSpPr>
        <p:sp>
          <p:nvSpPr>
            <p:cNvPr id="13" name="Stroomdiagram: Verbindingslijn 12">
              <a:extLst>
                <a:ext uri="{FF2B5EF4-FFF2-40B4-BE49-F238E27FC236}">
                  <a16:creationId xmlns:a16="http://schemas.microsoft.com/office/drawing/2014/main" id="{8405178F-E5AD-5B66-7C9D-288C444955F3}"/>
                </a:ext>
              </a:extLst>
            </p:cNvPr>
            <p:cNvSpPr/>
            <p:nvPr/>
          </p:nvSpPr>
          <p:spPr>
            <a:xfrm>
              <a:off x="2818961" y="1997427"/>
              <a:ext cx="1688061" cy="1626670"/>
            </a:xfrm>
            <a:prstGeom prst="flowChartConnector">
              <a:avLst/>
            </a:prstGeom>
            <a:blipFill dpi="0" rotWithShape="0">
              <a:blip r:embed="rId5"/>
              <a:srcRect/>
              <a:tile tx="-342900" ty="190500" sx="100000" sy="100000" flip="none" algn="tl"/>
            </a:blip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nl-NL" sz="3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EA3C3121-AE24-60D9-6998-72358F5DBD72}"/>
                </a:ext>
              </a:extLst>
            </p:cNvPr>
            <p:cNvSpPr txBox="1"/>
            <p:nvPr/>
          </p:nvSpPr>
          <p:spPr>
            <a:xfrm>
              <a:off x="2711716" y="3888994"/>
              <a:ext cx="1895383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fontAlgn="base">
                <a:spcAft>
                  <a:spcPts val="900"/>
                </a:spcAft>
              </a:pPr>
              <a:r>
                <a:rPr lang="nl-NL" sz="4200">
                  <a:solidFill>
                    <a:srgbClr val="37A9E0"/>
                  </a:solidFill>
                  <a:latin typeface="Calibri"/>
                  <a:ea typeface="Calibri"/>
                  <a:cs typeface="Calibri"/>
                </a:rPr>
                <a:t>herhalen</a:t>
              </a:r>
            </a:p>
            <a:p>
              <a:pPr algn="ctr" defTabSz="1371600" fontAlgn="base">
                <a:spcAft>
                  <a:spcPts val="900"/>
                </a:spcAft>
              </a:pPr>
              <a:r>
                <a:rPr lang="nl-NL" sz="3000">
                  <a:solidFill>
                    <a:srgbClr val="00B0F0"/>
                  </a:solidFill>
                  <a:latin typeface="Calibri"/>
                  <a:ea typeface="Calibri"/>
                  <a:cs typeface="Calibri"/>
                </a:rPr>
                <a:t>herhaalbaarheid</a:t>
              </a:r>
              <a:endParaRPr lang="nl-NL" sz="2700">
                <a:solidFill>
                  <a:srgbClr val="00B0F0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DDFEB952-C66B-0959-94EB-51762C91EF3A}"/>
                </a:ext>
              </a:extLst>
            </p:cNvPr>
            <p:cNvSpPr txBox="1"/>
            <p:nvPr/>
          </p:nvSpPr>
          <p:spPr>
            <a:xfrm>
              <a:off x="2704504" y="4904137"/>
              <a:ext cx="1916975" cy="9694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 fontAlgn="base">
                <a:spcAft>
                  <a:spcPts val="900"/>
                </a:spcAft>
              </a:pPr>
              <a:r>
                <a:rPr lang="nl-NL" sz="27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Slinger </a:t>
              </a:r>
              <a:r>
                <a:rPr lang="nl-NL" sz="2700" b="1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Foucault</a:t>
              </a:r>
              <a:endParaRPr lang="nl-NL" sz="2700" b="1" dirty="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  <a:p>
              <a:pPr algn="ctr" defTabSz="1371600" fontAlgn="base">
                <a:spcAft>
                  <a:spcPts val="900"/>
                </a:spcAft>
              </a:pPr>
              <a:r>
                <a:rPr lang="nl-NL" sz="27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Draaiing van de aarde</a:t>
              </a:r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A77593C9-916D-C3F8-D8A6-E6ACD1768ACB}"/>
              </a:ext>
            </a:extLst>
          </p:cNvPr>
          <p:cNvGrpSpPr/>
          <p:nvPr/>
        </p:nvGrpSpPr>
        <p:grpSpPr>
          <a:xfrm>
            <a:off x="7284435" y="2591881"/>
            <a:ext cx="3177885" cy="5814309"/>
            <a:chOff x="4991292" y="1997427"/>
            <a:chExt cx="2118590" cy="3876206"/>
          </a:xfrm>
        </p:grpSpPr>
        <p:sp>
          <p:nvSpPr>
            <p:cNvPr id="14" name="Stroomdiagram: Verbindingslijn 13">
              <a:extLst>
                <a:ext uri="{FF2B5EF4-FFF2-40B4-BE49-F238E27FC236}">
                  <a16:creationId xmlns:a16="http://schemas.microsoft.com/office/drawing/2014/main" id="{D74A0CDE-EB73-7CF1-9443-097EC2D33555}"/>
                </a:ext>
              </a:extLst>
            </p:cNvPr>
            <p:cNvSpPr/>
            <p:nvPr/>
          </p:nvSpPr>
          <p:spPr>
            <a:xfrm>
              <a:off x="5206557" y="1997427"/>
              <a:ext cx="1688061" cy="1626670"/>
            </a:xfrm>
            <a:prstGeom prst="flowChartConnector">
              <a:avLst/>
            </a:prstGeom>
            <a:blipFill dpi="0" rotWithShape="1">
              <a:blip r:embed="rId6"/>
              <a:srcRect/>
              <a:tile tx="-482600" ty="6350" sx="100000" sy="100000" flip="none" algn="tl"/>
            </a:blip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nl-NL" sz="3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8671D361-3911-5A67-4A7B-2529C78C16EC}"/>
                </a:ext>
              </a:extLst>
            </p:cNvPr>
            <p:cNvSpPr txBox="1"/>
            <p:nvPr/>
          </p:nvSpPr>
          <p:spPr>
            <a:xfrm>
              <a:off x="4991292" y="3896905"/>
              <a:ext cx="2118590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fontAlgn="base">
                <a:spcAft>
                  <a:spcPts val="900"/>
                </a:spcAft>
              </a:pPr>
              <a:r>
                <a:rPr lang="nl-NL" sz="4200">
                  <a:solidFill>
                    <a:srgbClr val="37A9E0"/>
                  </a:solidFill>
                  <a:latin typeface="Calibri"/>
                  <a:ea typeface="Calibri"/>
                  <a:cs typeface="Calibri"/>
                </a:rPr>
                <a:t>ontkrachten</a:t>
              </a:r>
            </a:p>
            <a:p>
              <a:pPr defTabSz="1371600" fontAlgn="base">
                <a:spcAft>
                  <a:spcPts val="900"/>
                </a:spcAft>
              </a:pPr>
              <a:r>
                <a:rPr lang="nl-NL" sz="3000">
                  <a:solidFill>
                    <a:srgbClr val="37A9E0"/>
                  </a:solidFill>
                  <a:latin typeface="Calibri"/>
                  <a:ea typeface="Calibri"/>
                  <a:cs typeface="Calibri"/>
                </a:rPr>
                <a:t>falsificeerbaarheid</a:t>
              </a:r>
              <a:endParaRPr lang="nl-NL" sz="270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D66F4D2A-9D1F-83C3-9C2D-19E1106BC481}"/>
                </a:ext>
              </a:extLst>
            </p:cNvPr>
            <p:cNvSpPr txBox="1"/>
            <p:nvPr/>
          </p:nvSpPr>
          <p:spPr>
            <a:xfrm>
              <a:off x="4991485" y="4904137"/>
              <a:ext cx="1916975" cy="9694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 fontAlgn="base">
                <a:spcAft>
                  <a:spcPts val="900"/>
                </a:spcAft>
              </a:pPr>
              <a:r>
                <a:rPr lang="nl-NL" sz="27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Zwarte zwanen</a:t>
              </a:r>
            </a:p>
            <a:p>
              <a:pPr algn="ctr" defTabSz="1371600" fontAlgn="base">
                <a:spcAft>
                  <a:spcPts val="900"/>
                </a:spcAft>
              </a:pPr>
              <a:r>
                <a:rPr lang="nl-NL" sz="27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Tegenbewijs vinden</a:t>
              </a:r>
            </a:p>
          </p:txBody>
        </p: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B0487DCC-828E-2119-DE21-CB90AC3AF324}"/>
              </a:ext>
            </a:extLst>
          </p:cNvPr>
          <p:cNvGrpSpPr/>
          <p:nvPr/>
        </p:nvGrpSpPr>
        <p:grpSpPr>
          <a:xfrm>
            <a:off x="10781102" y="2591881"/>
            <a:ext cx="2993714" cy="5814309"/>
            <a:chOff x="7150078" y="1997427"/>
            <a:chExt cx="1995809" cy="3876206"/>
          </a:xfrm>
        </p:grpSpPr>
        <p:sp>
          <p:nvSpPr>
            <p:cNvPr id="15" name="Stroomdiagram: Verbindingslijn 14">
              <a:extLst>
                <a:ext uri="{FF2B5EF4-FFF2-40B4-BE49-F238E27FC236}">
                  <a16:creationId xmlns:a16="http://schemas.microsoft.com/office/drawing/2014/main" id="{D0A1A4B8-C1A3-681F-F93B-1157E9A8FC8D}"/>
                </a:ext>
              </a:extLst>
            </p:cNvPr>
            <p:cNvSpPr/>
            <p:nvPr/>
          </p:nvSpPr>
          <p:spPr>
            <a:xfrm>
              <a:off x="7264535" y="1997427"/>
              <a:ext cx="1688061" cy="1626670"/>
            </a:xfrm>
            <a:prstGeom prst="flowChartConnector">
              <a:avLst/>
            </a:prstGeom>
            <a:blipFill dpi="0" rotWithShape="1">
              <a:blip r:embed="rId7"/>
              <a:srcRect/>
              <a:tile tx="-984250" ty="-76200" sx="100000" sy="100000" flip="none" algn="tl"/>
            </a:blip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nl-NL" sz="3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9A9A220C-8299-1530-CD56-DB5EAE403F70}"/>
                </a:ext>
              </a:extLst>
            </p:cNvPr>
            <p:cNvSpPr txBox="1"/>
            <p:nvPr/>
          </p:nvSpPr>
          <p:spPr>
            <a:xfrm>
              <a:off x="7365688" y="3896905"/>
              <a:ext cx="1485754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fontAlgn="base">
                <a:spcAft>
                  <a:spcPts val="900"/>
                </a:spcAft>
              </a:pPr>
              <a:r>
                <a:rPr lang="nl-NL" sz="4200">
                  <a:solidFill>
                    <a:srgbClr val="37A9E0"/>
                  </a:solidFill>
                  <a:latin typeface="Calibri"/>
                  <a:ea typeface="Calibri"/>
                  <a:cs typeface="Calibri"/>
                </a:rPr>
                <a:t>toetsen</a:t>
              </a:r>
            </a:p>
            <a:p>
              <a:pPr algn="ctr" defTabSz="1371600" fontAlgn="base">
                <a:spcAft>
                  <a:spcPts val="900"/>
                </a:spcAft>
              </a:pPr>
              <a:r>
                <a:rPr lang="nl-NL" sz="3000">
                  <a:solidFill>
                    <a:srgbClr val="37A9E0"/>
                  </a:solidFill>
                  <a:latin typeface="Calibri"/>
                  <a:ea typeface="Calibri"/>
                  <a:cs typeface="Calibri"/>
                </a:rPr>
                <a:t>peer review</a:t>
              </a:r>
              <a:endParaRPr lang="nl-NL" sz="270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DEC47929-DE2D-B83B-CC9F-6FADCA08D646}"/>
                </a:ext>
              </a:extLst>
            </p:cNvPr>
            <p:cNvSpPr txBox="1"/>
            <p:nvPr/>
          </p:nvSpPr>
          <p:spPr>
            <a:xfrm>
              <a:off x="7150078" y="4904137"/>
              <a:ext cx="1995809" cy="9694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 fontAlgn="base">
                <a:spcAft>
                  <a:spcPts val="900"/>
                </a:spcAft>
              </a:pPr>
              <a:r>
                <a:rPr lang="nl-NL" sz="2700" b="1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Röngenfotografie</a:t>
              </a:r>
              <a:endParaRPr lang="nl-NL" sz="2700" b="1" dirty="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  <a:p>
              <a:pPr algn="ctr" defTabSz="1371600" fontAlgn="base">
                <a:spcAft>
                  <a:spcPts val="900"/>
                </a:spcAft>
              </a:pPr>
              <a:r>
                <a:rPr lang="nl-NL" sz="27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Collegiale toetsing: klopt het?</a:t>
              </a:r>
            </a:p>
          </p:txBody>
        </p:sp>
      </p:grpSp>
      <p:grpSp>
        <p:nvGrpSpPr>
          <p:cNvPr id="35" name="Groep 34">
            <a:extLst>
              <a:ext uri="{FF2B5EF4-FFF2-40B4-BE49-F238E27FC236}">
                <a16:creationId xmlns:a16="http://schemas.microsoft.com/office/drawing/2014/main" id="{F4592533-387C-5408-EA0F-0DE023703E89}"/>
              </a:ext>
            </a:extLst>
          </p:cNvPr>
          <p:cNvGrpSpPr/>
          <p:nvPr/>
        </p:nvGrpSpPr>
        <p:grpSpPr>
          <a:xfrm>
            <a:off x="14107862" y="2591880"/>
            <a:ext cx="3288000" cy="5410352"/>
            <a:chOff x="9404016" y="1997427"/>
            <a:chExt cx="2105416" cy="3606901"/>
          </a:xfrm>
        </p:grpSpPr>
        <p:sp>
          <p:nvSpPr>
            <p:cNvPr id="16" name="Stroomdiagram: Verbindingslijn 15">
              <a:extLst>
                <a:ext uri="{FF2B5EF4-FFF2-40B4-BE49-F238E27FC236}">
                  <a16:creationId xmlns:a16="http://schemas.microsoft.com/office/drawing/2014/main" id="{4BCD6A5D-F9A8-CB25-D446-41A623A5606E}"/>
                </a:ext>
              </a:extLst>
            </p:cNvPr>
            <p:cNvSpPr/>
            <p:nvPr/>
          </p:nvSpPr>
          <p:spPr>
            <a:xfrm>
              <a:off x="9646032" y="1997427"/>
              <a:ext cx="1621384" cy="1626670"/>
            </a:xfrm>
            <a:prstGeom prst="flowChartConnector">
              <a:avLst/>
            </a:prstGeom>
            <a:blipFill dpi="0" rotWithShape="1">
              <a:blip r:embed="rId8"/>
              <a:srcRect/>
              <a:stretch>
                <a:fillRect l="2000" r="-1000"/>
              </a:stretch>
            </a:blip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nl-NL" sz="3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7064C8C3-1944-247B-C71B-849D54D6D0D4}"/>
                </a:ext>
              </a:extLst>
            </p:cNvPr>
            <p:cNvSpPr txBox="1"/>
            <p:nvPr/>
          </p:nvSpPr>
          <p:spPr>
            <a:xfrm>
              <a:off x="9404016" y="3888994"/>
              <a:ext cx="2105416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fontAlgn="base">
                <a:spcAft>
                  <a:spcPts val="900"/>
                </a:spcAft>
              </a:pPr>
              <a:r>
                <a:rPr lang="nl-NL" sz="4200">
                  <a:solidFill>
                    <a:srgbClr val="37A9E0"/>
                  </a:solidFill>
                  <a:latin typeface="Calibri"/>
                  <a:ea typeface="Calibri"/>
                  <a:cs typeface="Calibri"/>
                </a:rPr>
                <a:t>voortbouwen</a:t>
              </a:r>
            </a:p>
            <a:p>
              <a:pPr algn="ctr" defTabSz="1371600" fontAlgn="base">
                <a:spcAft>
                  <a:spcPts val="900"/>
                </a:spcAft>
              </a:pPr>
              <a:r>
                <a:rPr lang="nl-NL" sz="3000">
                  <a:solidFill>
                    <a:srgbClr val="00B0F0"/>
                  </a:solidFill>
                  <a:latin typeface="Calibri"/>
                  <a:ea typeface="Calibri"/>
                  <a:cs typeface="Calibri"/>
                </a:rPr>
                <a:t>in beweging</a:t>
              </a: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AB11351A-944E-CBDB-1AEF-A1791DAECF3F}"/>
                </a:ext>
              </a:extLst>
            </p:cNvPr>
            <p:cNvSpPr txBox="1"/>
            <p:nvPr/>
          </p:nvSpPr>
          <p:spPr>
            <a:xfrm>
              <a:off x="9498236" y="4911831"/>
              <a:ext cx="1916975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 fontAlgn="base">
                <a:spcAft>
                  <a:spcPts val="900"/>
                </a:spcAft>
              </a:pPr>
              <a:r>
                <a:rPr lang="nl-NL" sz="27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De </a:t>
              </a:r>
              <a:r>
                <a:rPr lang="nl-NL" sz="2700" b="1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oervogel</a:t>
              </a:r>
              <a:endParaRPr lang="nl-NL" sz="2700" b="1" dirty="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  <a:p>
              <a:pPr algn="ctr" defTabSz="1371600" fontAlgn="base">
                <a:spcAft>
                  <a:spcPts val="900"/>
                </a:spcAft>
              </a:pPr>
              <a:r>
                <a:rPr lang="nl-NL" sz="27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Herinterpretatie </a:t>
              </a:r>
            </a:p>
          </p:txBody>
        </p:sp>
      </p:grpSp>
      <p:sp>
        <p:nvSpPr>
          <p:cNvPr id="37" name="Tekstvak 36">
            <a:extLst>
              <a:ext uri="{FF2B5EF4-FFF2-40B4-BE49-F238E27FC236}">
                <a16:creationId xmlns:a16="http://schemas.microsoft.com/office/drawing/2014/main" id="{0942FF78-D01D-478C-7762-6EE44E99B923}"/>
              </a:ext>
            </a:extLst>
          </p:cNvPr>
          <p:cNvSpPr txBox="1"/>
          <p:nvPr/>
        </p:nvSpPr>
        <p:spPr>
          <a:xfrm>
            <a:off x="3671179" y="954968"/>
            <a:ext cx="9798188" cy="877163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ctr" defTabSz="1371600" fontAlgn="base">
              <a:spcAft>
                <a:spcPts val="900"/>
              </a:spcAft>
            </a:pPr>
            <a:r>
              <a:rPr lang="nl-NL" sz="4800" dirty="0">
                <a:solidFill>
                  <a:srgbClr val="37A9E0"/>
                </a:solidFill>
                <a:latin typeface="Calibri"/>
                <a:ea typeface="Calibri"/>
                <a:cs typeface="Calibri"/>
              </a:rPr>
              <a:t>5 iconen per principe = 5 eilanden</a:t>
            </a:r>
            <a:endParaRPr lang="nl-NL" sz="4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2812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FAB16A-31AB-876E-8855-FC0C8A851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RMNH.AVES.221678">
            <a:extLst>
              <a:ext uri="{FF2B5EF4-FFF2-40B4-BE49-F238E27FC236}">
                <a16:creationId xmlns:a16="http://schemas.microsoft.com/office/drawing/2014/main" id="{9FBFEA18-69D7-940C-EFB1-38CCFAA9DA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79" r="1078" b="42718"/>
          <a:stretch>
            <a:fillRect/>
          </a:stretch>
        </p:blipFill>
        <p:spPr>
          <a:xfrm>
            <a:off x="2171301" y="6980804"/>
            <a:ext cx="1620000" cy="1514127"/>
          </a:xfrm>
          <a:prstGeom prst="flowChartConnector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B38E6F60-27CD-AB36-1058-DA40128DB2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019" t="6246" r="20161"/>
          <a:stretch>
            <a:fillRect/>
          </a:stretch>
        </p:blipFill>
        <p:spPr>
          <a:xfrm>
            <a:off x="11427452" y="7176189"/>
            <a:ext cx="1620000" cy="1631496"/>
          </a:xfrm>
          <a:prstGeom prst="flowChartConnector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673E124B-A006-871E-25F8-E3DC7C32133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457" t="4011" r="13782" b="47570"/>
          <a:stretch>
            <a:fillRect/>
          </a:stretch>
        </p:blipFill>
        <p:spPr>
          <a:xfrm>
            <a:off x="16041572" y="8055680"/>
            <a:ext cx="1620000" cy="1598963"/>
          </a:xfrm>
          <a:prstGeom prst="flowChartConnector">
            <a:avLst/>
          </a:prstGeom>
        </p:spPr>
      </p:pic>
      <p:pic>
        <p:nvPicPr>
          <p:cNvPr id="11" name="Afbeelding 10" descr="Galvanometer, gebruikt door prof. G. Heymans bij zijn onderzoekingen naar de 'Psycho-Galvanische Reflex' en thelepatieonderzoek">
            <a:extLst>
              <a:ext uri="{FF2B5EF4-FFF2-40B4-BE49-F238E27FC236}">
                <a16:creationId xmlns:a16="http://schemas.microsoft.com/office/drawing/2014/main" id="{66AD25AD-44DF-6770-8F92-9667ED75DE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7745" y="8045288"/>
            <a:ext cx="1715139" cy="1618227"/>
          </a:xfrm>
          <a:prstGeom prst="flowChartConnector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3C968F55-752A-29E7-2684-335CB2D49B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876" y="7521770"/>
            <a:ext cx="1608750" cy="1620000"/>
          </a:xfrm>
          <a:prstGeom prst="flowChartConnector">
            <a:avLst/>
          </a:prstGeom>
        </p:spPr>
      </p:pic>
      <p:sp>
        <p:nvSpPr>
          <p:cNvPr id="5" name="Stroomdiagram: Verbindingslijn 4">
            <a:extLst>
              <a:ext uri="{FF2B5EF4-FFF2-40B4-BE49-F238E27FC236}">
                <a16:creationId xmlns:a16="http://schemas.microsoft.com/office/drawing/2014/main" id="{F5B1ECEB-EB9F-32F6-4276-247E3B6B4CB8}"/>
              </a:ext>
            </a:extLst>
          </p:cNvPr>
          <p:cNvSpPr/>
          <p:nvPr/>
        </p:nvSpPr>
        <p:spPr>
          <a:xfrm>
            <a:off x="947339" y="7958663"/>
            <a:ext cx="1620000" cy="1698707"/>
          </a:xfrm>
          <a:prstGeom prst="flowChartConnector">
            <a:avLst/>
          </a:prstGeom>
          <a:blipFill>
            <a:blip r:embed="rId9"/>
            <a:stretch>
              <a:fillRect l="2000" r="-1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nl-NL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1DF08-F2BC-3BE0-F5DB-B45AC4175DC7}"/>
              </a:ext>
            </a:extLst>
          </p:cNvPr>
          <p:cNvSpPr txBox="1"/>
          <p:nvPr/>
        </p:nvSpPr>
        <p:spPr>
          <a:xfrm>
            <a:off x="17723748" y="9801523"/>
            <a:ext cx="56425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fld id="{A794AA69-8BD0-0B4C-9433-BF1BF880BC78}" type="slidenum">
              <a:rPr lang="en-NL" sz="1650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pPr algn="ctr" defTabSz="1371600"/>
              <a:t>8</a:t>
            </a:fld>
            <a:endParaRPr lang="en-NL" sz="1650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6BB66EC8-46FC-D089-A9A9-877F654C66B0}"/>
              </a:ext>
            </a:extLst>
          </p:cNvPr>
          <p:cNvSpPr txBox="1"/>
          <p:nvPr/>
        </p:nvSpPr>
        <p:spPr>
          <a:xfrm>
            <a:off x="74143" y="9788609"/>
            <a:ext cx="7228703" cy="392415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nl-NL" sz="1650" b="1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t>Hoe? </a:t>
            </a:r>
            <a:endParaRPr lang="nl-NL" sz="1650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5746ACC-098A-9AA1-66DA-F7BE1A49A48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05" r="84489" b="54289"/>
          <a:stretch>
            <a:fillRect/>
          </a:stretch>
        </p:blipFill>
        <p:spPr>
          <a:xfrm>
            <a:off x="5002634" y="6296210"/>
            <a:ext cx="1674000" cy="1594332"/>
          </a:xfrm>
          <a:prstGeom prst="flowChartConnector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33D46693-5C02-0E81-62FF-0EAAE86F61D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081" r="20582" b="889"/>
          <a:stretch>
            <a:fillRect/>
          </a:stretch>
        </p:blipFill>
        <p:spPr>
          <a:xfrm>
            <a:off x="7874723" y="6296210"/>
            <a:ext cx="1620000" cy="1620000"/>
          </a:xfrm>
          <a:prstGeom prst="flowChartConnector">
            <a:avLst/>
          </a:prstGeom>
        </p:spPr>
      </p:pic>
      <p:pic>
        <p:nvPicPr>
          <p:cNvPr id="37" name="Afbeelding 36" descr="Afbeelding met schedel, bot, kaak&#10;&#10;Automatisch gegenereerde beschrijving">
            <a:extLst>
              <a:ext uri="{FF2B5EF4-FFF2-40B4-BE49-F238E27FC236}">
                <a16:creationId xmlns:a16="http://schemas.microsoft.com/office/drawing/2014/main" id="{2B227690-5085-DD41-6847-06363D92C6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12919" y="6229490"/>
            <a:ext cx="1620000" cy="1457292"/>
          </a:xfrm>
          <a:prstGeom prst="flowChartConnector">
            <a:avLst/>
          </a:prstGeom>
        </p:spPr>
      </p:pic>
      <p:pic>
        <p:nvPicPr>
          <p:cNvPr id="1030" name="Picture 6" descr="Throat Doctors – img0111">
            <a:extLst>
              <a:ext uri="{FF2B5EF4-FFF2-40B4-BE49-F238E27FC236}">
                <a16:creationId xmlns:a16="http://schemas.microsoft.com/office/drawing/2014/main" id="{160770DF-1F23-1231-F34F-4ED69F0B9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0" t="5064" r="-69" b="13182"/>
          <a:stretch>
            <a:fillRect/>
          </a:stretch>
        </p:blipFill>
        <p:spPr bwMode="auto">
          <a:xfrm>
            <a:off x="12579209" y="8070453"/>
            <a:ext cx="1620000" cy="163689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0D691D49-920F-CB72-4CBC-A86A8822B63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32225" b="2344"/>
          <a:stretch>
            <a:fillRect/>
          </a:stretch>
        </p:blipFill>
        <p:spPr>
          <a:xfrm>
            <a:off x="15362759" y="6211395"/>
            <a:ext cx="1646457" cy="1620000"/>
          </a:xfrm>
          <a:prstGeom prst="flowChartConnector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D3EB0E87-8141-C8BB-A104-BA47FBD2BDB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35638" t="8708" r="2225" b="6689"/>
          <a:stretch>
            <a:fillRect/>
          </a:stretch>
        </p:blipFill>
        <p:spPr>
          <a:xfrm>
            <a:off x="14702505" y="7425064"/>
            <a:ext cx="1617915" cy="1649966"/>
          </a:xfrm>
          <a:prstGeom prst="flowChartConnector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074CB95B-C16E-1FB9-1298-1633FCC0CC7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4431" t="3367" r="40010"/>
          <a:stretch>
            <a:fillRect/>
          </a:stretch>
        </p:blipFill>
        <p:spPr>
          <a:xfrm>
            <a:off x="9264138" y="6992073"/>
            <a:ext cx="1620000" cy="1620000"/>
          </a:xfrm>
          <a:prstGeom prst="flowChartConnector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11D8607A-A446-239F-48C4-EF281A99115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23764" r="4159"/>
          <a:stretch>
            <a:fillRect/>
          </a:stretch>
        </p:blipFill>
        <p:spPr>
          <a:xfrm>
            <a:off x="8104838" y="8034642"/>
            <a:ext cx="1641771" cy="1620000"/>
          </a:xfrm>
          <a:prstGeom prst="flowChartConnector">
            <a:avLst/>
          </a:prstGeom>
        </p:spPr>
      </p:pic>
      <p:sp>
        <p:nvSpPr>
          <p:cNvPr id="42" name="Tekstvak 41">
            <a:extLst>
              <a:ext uri="{FF2B5EF4-FFF2-40B4-BE49-F238E27FC236}">
                <a16:creationId xmlns:a16="http://schemas.microsoft.com/office/drawing/2014/main" id="{27920495-6A6B-68DD-FE8F-23F5A35AD741}"/>
              </a:ext>
            </a:extLst>
          </p:cNvPr>
          <p:cNvSpPr txBox="1"/>
          <p:nvPr/>
        </p:nvSpPr>
        <p:spPr>
          <a:xfrm>
            <a:off x="2382401" y="948656"/>
            <a:ext cx="13523199" cy="877163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ctr" defTabSz="1371600" fontAlgn="base">
              <a:spcAft>
                <a:spcPts val="900"/>
              </a:spcAft>
            </a:pPr>
            <a:r>
              <a:rPr lang="nl-NL" sz="4800" dirty="0">
                <a:solidFill>
                  <a:srgbClr val="37A9E0"/>
                </a:solidFill>
                <a:latin typeface="Calibri"/>
                <a:ea typeface="Calibri"/>
                <a:cs typeface="Calibri"/>
              </a:rPr>
              <a:t>5 eilanden = iconen + aanvullende voorbeelden</a:t>
            </a:r>
            <a:endParaRPr lang="nl-NL" sz="4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EB7FA6-5E0E-DF96-47FA-433F31715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80" y="6248439"/>
            <a:ext cx="1620000" cy="16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" name="Groep 1023">
            <a:extLst>
              <a:ext uri="{FF2B5EF4-FFF2-40B4-BE49-F238E27FC236}">
                <a16:creationId xmlns:a16="http://schemas.microsoft.com/office/drawing/2014/main" id="{8B7D5FF1-CFCC-CD20-79D2-1A1D9EB1550B}"/>
              </a:ext>
            </a:extLst>
          </p:cNvPr>
          <p:cNvGrpSpPr/>
          <p:nvPr/>
        </p:nvGrpSpPr>
        <p:grpSpPr>
          <a:xfrm>
            <a:off x="1049735" y="2591880"/>
            <a:ext cx="2532092" cy="3576015"/>
            <a:chOff x="699823" y="1997427"/>
            <a:chExt cx="1688061" cy="2384010"/>
          </a:xfrm>
        </p:grpSpPr>
        <p:sp>
          <p:nvSpPr>
            <p:cNvPr id="1025" name="Stroomdiagram: Verbindingslijn 1024">
              <a:extLst>
                <a:ext uri="{FF2B5EF4-FFF2-40B4-BE49-F238E27FC236}">
                  <a16:creationId xmlns:a16="http://schemas.microsoft.com/office/drawing/2014/main" id="{013F0610-8E1A-4158-36E5-F8057C039947}"/>
                </a:ext>
              </a:extLst>
            </p:cNvPr>
            <p:cNvSpPr/>
            <p:nvPr/>
          </p:nvSpPr>
          <p:spPr>
            <a:xfrm>
              <a:off x="699823" y="1997427"/>
              <a:ext cx="1688061" cy="1626670"/>
            </a:xfrm>
            <a:prstGeom prst="flowChartConnector">
              <a:avLst/>
            </a:prstGeom>
            <a:blipFill dpi="0" rotWithShape="0">
              <a:blip r:embed="rId19"/>
              <a:srcRect/>
              <a:tile tx="-361950" ty="82550" sx="78000" sy="78000" flip="none" algn="tl"/>
            </a:blip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nl-NL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27" name="Tekstvak 1026">
              <a:extLst>
                <a:ext uri="{FF2B5EF4-FFF2-40B4-BE49-F238E27FC236}">
                  <a16:creationId xmlns:a16="http://schemas.microsoft.com/office/drawing/2014/main" id="{7479CDF6-836B-3A99-EC3F-4D0532B4C552}"/>
                </a:ext>
              </a:extLst>
            </p:cNvPr>
            <p:cNvSpPr txBox="1"/>
            <p:nvPr/>
          </p:nvSpPr>
          <p:spPr>
            <a:xfrm>
              <a:off x="699823" y="3888994"/>
              <a:ext cx="168806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fontAlgn="base">
                <a:spcAft>
                  <a:spcPts val="900"/>
                </a:spcAft>
              </a:pPr>
              <a:r>
                <a:rPr lang="nl-NL" sz="4200">
                  <a:solidFill>
                    <a:srgbClr val="37A9E0"/>
                  </a:solidFill>
                  <a:latin typeface="Calibri"/>
                  <a:ea typeface="Calibri"/>
                  <a:cs typeface="Calibri"/>
                </a:rPr>
                <a:t>aantonen</a:t>
              </a:r>
            </a:p>
          </p:txBody>
        </p:sp>
      </p:grpSp>
      <p:grpSp>
        <p:nvGrpSpPr>
          <p:cNvPr id="1031" name="Groep 1030">
            <a:extLst>
              <a:ext uri="{FF2B5EF4-FFF2-40B4-BE49-F238E27FC236}">
                <a16:creationId xmlns:a16="http://schemas.microsoft.com/office/drawing/2014/main" id="{C9C1940B-6D15-8517-2B9D-05EF2A8735BD}"/>
              </a:ext>
            </a:extLst>
          </p:cNvPr>
          <p:cNvGrpSpPr/>
          <p:nvPr/>
        </p:nvGrpSpPr>
        <p:grpSpPr>
          <a:xfrm>
            <a:off x="4217745" y="2591880"/>
            <a:ext cx="2596863" cy="3576015"/>
            <a:chOff x="2797370" y="1997427"/>
            <a:chExt cx="1731242" cy="2384010"/>
          </a:xfrm>
        </p:grpSpPr>
        <p:sp>
          <p:nvSpPr>
            <p:cNvPr id="1032" name="Stroomdiagram: Verbindingslijn 1031">
              <a:extLst>
                <a:ext uri="{FF2B5EF4-FFF2-40B4-BE49-F238E27FC236}">
                  <a16:creationId xmlns:a16="http://schemas.microsoft.com/office/drawing/2014/main" id="{9D3B1638-C8EC-AE3C-7FE7-4C18719372B6}"/>
                </a:ext>
              </a:extLst>
            </p:cNvPr>
            <p:cNvSpPr/>
            <p:nvPr/>
          </p:nvSpPr>
          <p:spPr>
            <a:xfrm>
              <a:off x="2818961" y="1997427"/>
              <a:ext cx="1688061" cy="1626670"/>
            </a:xfrm>
            <a:prstGeom prst="flowChartConnector">
              <a:avLst/>
            </a:prstGeom>
            <a:blipFill dpi="0" rotWithShape="0">
              <a:blip r:embed="rId20"/>
              <a:srcRect/>
              <a:tile tx="-342900" ty="190500" sx="100000" sy="100000" flip="none" algn="tl"/>
            </a:blip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nl-NL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3" name="Tekstvak 1032">
              <a:extLst>
                <a:ext uri="{FF2B5EF4-FFF2-40B4-BE49-F238E27FC236}">
                  <a16:creationId xmlns:a16="http://schemas.microsoft.com/office/drawing/2014/main" id="{92F3AF4B-C5B9-C499-7F53-4D772FC6FFD6}"/>
                </a:ext>
              </a:extLst>
            </p:cNvPr>
            <p:cNvSpPr txBox="1"/>
            <p:nvPr/>
          </p:nvSpPr>
          <p:spPr>
            <a:xfrm>
              <a:off x="2797370" y="3888994"/>
              <a:ext cx="173124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fontAlgn="base">
                <a:spcAft>
                  <a:spcPts val="900"/>
                </a:spcAft>
              </a:pPr>
              <a:r>
                <a:rPr lang="nl-NL" sz="4200">
                  <a:solidFill>
                    <a:srgbClr val="37A9E0"/>
                  </a:solidFill>
                  <a:latin typeface="Calibri"/>
                  <a:ea typeface="Calibri"/>
                  <a:cs typeface="Calibri"/>
                </a:rPr>
                <a:t>herhalen</a:t>
              </a:r>
            </a:p>
          </p:txBody>
        </p:sp>
      </p:grpSp>
      <p:grpSp>
        <p:nvGrpSpPr>
          <p:cNvPr id="1035" name="Groep 1034">
            <a:extLst>
              <a:ext uri="{FF2B5EF4-FFF2-40B4-BE49-F238E27FC236}">
                <a16:creationId xmlns:a16="http://schemas.microsoft.com/office/drawing/2014/main" id="{0BAD23DD-88DA-398E-D38D-60741EBECA4B}"/>
              </a:ext>
            </a:extLst>
          </p:cNvPr>
          <p:cNvGrpSpPr/>
          <p:nvPr/>
        </p:nvGrpSpPr>
        <p:grpSpPr>
          <a:xfrm>
            <a:off x="7354864" y="2591880"/>
            <a:ext cx="3047945" cy="3561582"/>
            <a:chOff x="5056476" y="1997427"/>
            <a:chExt cx="2031963" cy="2374388"/>
          </a:xfrm>
        </p:grpSpPr>
        <p:sp>
          <p:nvSpPr>
            <p:cNvPr id="1036" name="Stroomdiagram: Verbindingslijn 1035">
              <a:extLst>
                <a:ext uri="{FF2B5EF4-FFF2-40B4-BE49-F238E27FC236}">
                  <a16:creationId xmlns:a16="http://schemas.microsoft.com/office/drawing/2014/main" id="{94991B5A-CF81-EC18-976F-6F190911B583}"/>
                </a:ext>
              </a:extLst>
            </p:cNvPr>
            <p:cNvSpPr/>
            <p:nvPr/>
          </p:nvSpPr>
          <p:spPr>
            <a:xfrm>
              <a:off x="5218802" y="1997427"/>
              <a:ext cx="1688061" cy="1626670"/>
            </a:xfrm>
            <a:prstGeom prst="flowChartConnector">
              <a:avLst/>
            </a:prstGeom>
            <a:blipFill dpi="0" rotWithShape="1">
              <a:blip r:embed="rId21"/>
              <a:srcRect/>
              <a:tile tx="-482600" ty="6350" sx="100000" sy="100000" flip="none" algn="tl"/>
            </a:blip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nl-NL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7" name="Tekstvak 1036">
              <a:extLst>
                <a:ext uri="{FF2B5EF4-FFF2-40B4-BE49-F238E27FC236}">
                  <a16:creationId xmlns:a16="http://schemas.microsoft.com/office/drawing/2014/main" id="{A071AE08-E8DA-8397-4277-5EDFB3FF88E2}"/>
                </a:ext>
              </a:extLst>
            </p:cNvPr>
            <p:cNvSpPr txBox="1"/>
            <p:nvPr/>
          </p:nvSpPr>
          <p:spPr>
            <a:xfrm>
              <a:off x="5056476" y="3879372"/>
              <a:ext cx="203196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fontAlgn="base">
                <a:spcAft>
                  <a:spcPts val="900"/>
                </a:spcAft>
              </a:pPr>
              <a:r>
                <a:rPr lang="nl-NL" sz="4200">
                  <a:solidFill>
                    <a:srgbClr val="37A9E0"/>
                  </a:solidFill>
                  <a:latin typeface="Calibri"/>
                  <a:ea typeface="Calibri"/>
                  <a:cs typeface="Calibri"/>
                </a:rPr>
                <a:t>ontkrachten</a:t>
              </a:r>
              <a:endParaRPr lang="nl-NL" sz="3600">
                <a:solidFill>
                  <a:srgbClr val="37A9E0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1039" name="Groep 1038">
            <a:extLst>
              <a:ext uri="{FF2B5EF4-FFF2-40B4-BE49-F238E27FC236}">
                <a16:creationId xmlns:a16="http://schemas.microsoft.com/office/drawing/2014/main" id="{A246668A-11C1-8EA5-7417-AA37F910BF85}"/>
              </a:ext>
            </a:extLst>
          </p:cNvPr>
          <p:cNvGrpSpPr/>
          <p:nvPr/>
        </p:nvGrpSpPr>
        <p:grpSpPr>
          <a:xfrm>
            <a:off x="10986253" y="2591881"/>
            <a:ext cx="2532092" cy="3587882"/>
            <a:chOff x="7264535" y="1997427"/>
            <a:chExt cx="1688061" cy="2391921"/>
          </a:xfrm>
        </p:grpSpPr>
        <p:sp>
          <p:nvSpPr>
            <p:cNvPr id="1040" name="Stroomdiagram: Verbindingslijn 1039">
              <a:extLst>
                <a:ext uri="{FF2B5EF4-FFF2-40B4-BE49-F238E27FC236}">
                  <a16:creationId xmlns:a16="http://schemas.microsoft.com/office/drawing/2014/main" id="{C44D35C7-C6D1-E57B-5C47-1C0A03E8B18B}"/>
                </a:ext>
              </a:extLst>
            </p:cNvPr>
            <p:cNvSpPr/>
            <p:nvPr/>
          </p:nvSpPr>
          <p:spPr>
            <a:xfrm>
              <a:off x="7264535" y="1997427"/>
              <a:ext cx="1688061" cy="1626670"/>
            </a:xfrm>
            <a:prstGeom prst="flowChartConnector">
              <a:avLst/>
            </a:prstGeom>
            <a:blipFill dpi="0" rotWithShape="1">
              <a:blip r:embed="rId22"/>
              <a:srcRect/>
              <a:tile tx="-984250" ty="-76200" sx="100000" sy="100000" flip="none" algn="tl"/>
            </a:blip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nl-NL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41" name="Tekstvak 1040">
              <a:extLst>
                <a:ext uri="{FF2B5EF4-FFF2-40B4-BE49-F238E27FC236}">
                  <a16:creationId xmlns:a16="http://schemas.microsoft.com/office/drawing/2014/main" id="{B99AEE24-7832-F56C-7F2F-16F1D0146085}"/>
                </a:ext>
              </a:extLst>
            </p:cNvPr>
            <p:cNvSpPr txBox="1"/>
            <p:nvPr/>
          </p:nvSpPr>
          <p:spPr>
            <a:xfrm>
              <a:off x="7365688" y="3896905"/>
              <a:ext cx="148575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fontAlgn="base">
                <a:spcAft>
                  <a:spcPts val="900"/>
                </a:spcAft>
              </a:pPr>
              <a:r>
                <a:rPr lang="nl-NL" sz="4200">
                  <a:solidFill>
                    <a:srgbClr val="37A9E0"/>
                  </a:solidFill>
                  <a:latin typeface="Calibri"/>
                  <a:ea typeface="Calibri"/>
                  <a:cs typeface="Calibri"/>
                </a:rPr>
                <a:t>toetsen</a:t>
              </a:r>
              <a:endParaRPr lang="nl-NL" sz="3600">
                <a:solidFill>
                  <a:srgbClr val="37A9E0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1043" name="Groep 1042">
            <a:extLst>
              <a:ext uri="{FF2B5EF4-FFF2-40B4-BE49-F238E27FC236}">
                <a16:creationId xmlns:a16="http://schemas.microsoft.com/office/drawing/2014/main" id="{7CCC5CAB-16C5-E8FA-B178-5151ADFBF53D}"/>
              </a:ext>
            </a:extLst>
          </p:cNvPr>
          <p:cNvGrpSpPr/>
          <p:nvPr/>
        </p:nvGrpSpPr>
        <p:grpSpPr>
          <a:xfrm>
            <a:off x="14107925" y="2591880"/>
            <a:ext cx="3314253" cy="3561582"/>
            <a:chOff x="9405283" y="1997427"/>
            <a:chExt cx="2209502" cy="2374388"/>
          </a:xfrm>
        </p:grpSpPr>
        <p:sp>
          <p:nvSpPr>
            <p:cNvPr id="1044" name="Stroomdiagram: Verbindingslijn 1043">
              <a:extLst>
                <a:ext uri="{FF2B5EF4-FFF2-40B4-BE49-F238E27FC236}">
                  <a16:creationId xmlns:a16="http://schemas.microsoft.com/office/drawing/2014/main" id="{43152CE1-BA94-11FB-F1DE-452732DDD7D3}"/>
                </a:ext>
              </a:extLst>
            </p:cNvPr>
            <p:cNvSpPr/>
            <p:nvPr/>
          </p:nvSpPr>
          <p:spPr>
            <a:xfrm>
              <a:off x="9666004" y="1997427"/>
              <a:ext cx="1688061" cy="1626670"/>
            </a:xfrm>
            <a:prstGeom prst="flowChartConnector">
              <a:avLst/>
            </a:prstGeom>
            <a:blipFill dpi="0" rotWithShape="1">
              <a:blip r:embed="rId23"/>
              <a:srcRect/>
              <a:stretch>
                <a:fillRect l="2000" r="-1000"/>
              </a:stretch>
            </a:blip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nl-NL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45" name="Tekstvak 1044">
              <a:extLst>
                <a:ext uri="{FF2B5EF4-FFF2-40B4-BE49-F238E27FC236}">
                  <a16:creationId xmlns:a16="http://schemas.microsoft.com/office/drawing/2014/main" id="{E3030677-4991-C63B-0A51-3B5A35232ED3}"/>
                </a:ext>
              </a:extLst>
            </p:cNvPr>
            <p:cNvSpPr txBox="1"/>
            <p:nvPr/>
          </p:nvSpPr>
          <p:spPr>
            <a:xfrm>
              <a:off x="9405283" y="3879372"/>
              <a:ext cx="220950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fontAlgn="base">
                <a:spcAft>
                  <a:spcPts val="900"/>
                </a:spcAft>
              </a:pPr>
              <a:r>
                <a:rPr lang="nl-NL" sz="4200">
                  <a:solidFill>
                    <a:srgbClr val="37A9E0"/>
                  </a:solidFill>
                  <a:latin typeface="Calibri"/>
                  <a:ea typeface="Calibri"/>
                  <a:cs typeface="Calibri"/>
                </a:rPr>
                <a:t>voortbouwen</a:t>
              </a:r>
              <a:endParaRPr lang="nl-NL" sz="3600">
                <a:solidFill>
                  <a:srgbClr val="37A9E0"/>
                </a:solidFill>
                <a:latin typeface="Calibri"/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258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429425-7193-575C-BA46-E1DA29C6B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98E004E-1E6B-5267-29A1-4EB14C497D6C}"/>
              </a:ext>
            </a:extLst>
          </p:cNvPr>
          <p:cNvSpPr txBox="1"/>
          <p:nvPr/>
        </p:nvSpPr>
        <p:spPr>
          <a:xfrm>
            <a:off x="17723748" y="9801523"/>
            <a:ext cx="56425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fld id="{A794AA69-8BD0-0B4C-9433-BF1BF880BC78}" type="slidenum">
              <a:rPr lang="en-NL" sz="1650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pPr algn="ctr" defTabSz="1371600"/>
              <a:t>9</a:t>
            </a:fld>
            <a:endParaRPr lang="en-NL" sz="1650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AFEEBD8A-0DB6-EC0F-C6EC-EDB67CE4CCE5}"/>
              </a:ext>
            </a:extLst>
          </p:cNvPr>
          <p:cNvSpPr txBox="1"/>
          <p:nvPr/>
        </p:nvSpPr>
        <p:spPr>
          <a:xfrm>
            <a:off x="74143" y="9788609"/>
            <a:ext cx="7228703" cy="392415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nl-NL" sz="1650" b="1">
                <a:solidFill>
                  <a:srgbClr val="F4ECDD"/>
                </a:solidFill>
                <a:latin typeface="Calibri"/>
                <a:ea typeface="Calibri"/>
                <a:cs typeface="Calibri"/>
              </a:rPr>
              <a:t>Hoe? </a:t>
            </a:r>
            <a:endParaRPr lang="nl-NL" sz="1650">
              <a:solidFill>
                <a:srgbClr val="F4ECDD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23D7F77-31E2-C2D9-4803-A657442FE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467" y="2385858"/>
            <a:ext cx="5079515" cy="2855511"/>
          </a:xfrm>
          <a:prstGeom prst="rect">
            <a:avLst/>
          </a:prstGeom>
        </p:spPr>
      </p:pic>
      <p:pic>
        <p:nvPicPr>
          <p:cNvPr id="2050" name="Picture 2" descr="Zo ziet mijn monster eruit. Tekening van Kobe. VBS Capucienen | Kobe ...">
            <a:extLst>
              <a:ext uri="{FF2B5EF4-FFF2-40B4-BE49-F238E27FC236}">
                <a16:creationId xmlns:a16="http://schemas.microsoft.com/office/drawing/2014/main" id="{79237B2A-6F3C-97FC-89D4-3E9608828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380" y="6044547"/>
            <a:ext cx="4675253" cy="350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60DD6C2-C2AB-7A87-276E-5A863A89D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060" y="5362679"/>
            <a:ext cx="3014897" cy="418830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E12BDDA-0196-C960-7C10-6702EA0E915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637" t="49972" r="55424" b="9877"/>
          <a:stretch>
            <a:fillRect/>
          </a:stretch>
        </p:blipFill>
        <p:spPr>
          <a:xfrm>
            <a:off x="14056877" y="2385859"/>
            <a:ext cx="3287079" cy="352722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89FFD6D-3D00-AA5D-46E9-BC23759F7A66}"/>
              </a:ext>
            </a:extLst>
          </p:cNvPr>
          <p:cNvSpPr txBox="1"/>
          <p:nvPr/>
        </p:nvSpPr>
        <p:spPr>
          <a:xfrm>
            <a:off x="2382401" y="862031"/>
            <a:ext cx="1352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fontAlgn="base">
              <a:spcAft>
                <a:spcPts val="900"/>
              </a:spcAft>
            </a:pPr>
            <a:r>
              <a:rPr lang="nl-NL" sz="4800" dirty="0">
                <a:solidFill>
                  <a:srgbClr val="37A9E0"/>
                </a:solidFill>
                <a:latin typeface="Calibri"/>
                <a:ea typeface="Calibri"/>
                <a:cs typeface="Calibri"/>
              </a:rPr>
              <a:t>Experimenten en activiteiten</a:t>
            </a:r>
            <a:endParaRPr lang="nl-NL" sz="4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DD59073-44A9-3B6C-453C-7E09BB61A05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027" t="10216" r="15865" b="15033"/>
          <a:stretch>
            <a:fillRect/>
          </a:stretch>
        </p:blipFill>
        <p:spPr>
          <a:xfrm>
            <a:off x="12635399" y="6544385"/>
            <a:ext cx="4708557" cy="300660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C74EA9F-2D84-66A4-46E9-B266794070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1123" y="2093494"/>
            <a:ext cx="2657405" cy="365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94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059C2F72FF494CB75655337B6E7CE4" ma:contentTypeVersion="12" ma:contentTypeDescription="Een nieuw document maken." ma:contentTypeScope="" ma:versionID="29a88e2a0722ddfca65de239ca8201eb">
  <xsd:schema xmlns:xsd="http://www.w3.org/2001/XMLSchema" xmlns:xs="http://www.w3.org/2001/XMLSchema" xmlns:p="http://schemas.microsoft.com/office/2006/metadata/properties" xmlns:ns2="2b5e87f2-df20-49fb-b3aa-24cd4f099d77" xmlns:ns3="246735e6-60eb-4b15-ad77-d276d97dd654" targetNamespace="http://schemas.microsoft.com/office/2006/metadata/properties" ma:root="true" ma:fieldsID="ba83c8ada49041453a5d2f804b237e6a" ns2:_="" ns3:_="">
    <xsd:import namespace="2b5e87f2-df20-49fb-b3aa-24cd4f099d77"/>
    <xsd:import namespace="246735e6-60eb-4b15-ad77-d276d97dd6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5e87f2-df20-49fb-b3aa-24cd4f099d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1991337d-3c0a-4a4c-9606-c58daea330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6735e6-60eb-4b15-ad77-d276d97dd654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00b613fc-a099-4af8-9fed-2d5402911bfe}" ma:internalName="TaxCatchAll" ma:showField="CatchAllData" ma:web="246735e6-60eb-4b15-ad77-d276d97dd6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46735e6-60eb-4b15-ad77-d276d97dd654" xsi:nil="true"/>
    <lcf76f155ced4ddcb4097134ff3c332f xmlns="2b5e87f2-df20-49fb-b3aa-24cd4f099d7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9638500-1B96-47D6-BA16-DD3AB79798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5e87f2-df20-49fb-b3aa-24cd4f099d77"/>
    <ds:schemaRef ds:uri="246735e6-60eb-4b15-ad77-d276d97dd6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A16F0E-4BCE-4C9D-B866-7CF491AB7E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89AFD6-7632-4964-BDE6-E567115C3F64}">
  <ds:schemaRefs>
    <ds:schemaRef ds:uri="http://schemas.microsoft.com/office/2006/metadata/properties"/>
    <ds:schemaRef ds:uri="http://schemas.microsoft.com/office/infopath/2007/PartnerControls"/>
    <ds:schemaRef ds:uri="246735e6-60eb-4b15-ad77-d276d97dd654"/>
    <ds:schemaRef ds:uri="2b5e87f2-df20-49fb-b3aa-24cd4f099d7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2216</TotalTime>
  <Words>1064</Words>
  <Application>Microsoft Office PowerPoint</Application>
  <PresentationFormat>Aangepast</PresentationFormat>
  <Paragraphs>238</Paragraphs>
  <Slides>34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34</vt:i4>
      </vt:variant>
    </vt:vector>
  </HeadingPairs>
  <TitlesOfParts>
    <vt:vector size="42" baseType="lpstr">
      <vt:lpstr>Darumadrop One</vt:lpstr>
      <vt:lpstr>Arial</vt:lpstr>
      <vt:lpstr>Aptos</vt:lpstr>
      <vt:lpstr>Wingdings</vt:lpstr>
      <vt:lpstr>Calibri</vt:lpstr>
      <vt:lpstr>TT Commons</vt:lpstr>
      <vt:lpstr>Office Theme</vt:lpstr>
      <vt:lpstr>1_Office Theme</vt:lpstr>
      <vt:lpstr>PowerPoint-presentatie</vt:lpstr>
      <vt:lpstr>Zeker weten? Wetenschap in beweging   Okt 2026 – aug 2027 Eulàlia Gassó &amp; Fieke Kroon, dec 2025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Drogmeesters - de grote drogredenen quiz</dc:title>
  <dc:creator>Jamilla Koomen</dc:creator>
  <cp:lastModifiedBy>Fieke Kroon</cp:lastModifiedBy>
  <cp:revision>2</cp:revision>
  <dcterms:created xsi:type="dcterms:W3CDTF">2006-08-16T00:00:00Z</dcterms:created>
  <dcterms:modified xsi:type="dcterms:W3CDTF">2026-03-23T08:11:53Z</dcterms:modified>
  <dc:identifier>DAG6W1BrsMQ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0x01010019059C2F72FF494CB75655337B6E7CE4</vt:lpwstr>
  </property>
  <property fmtid="{D5CDD505-2E9C-101B-9397-08002B2CF9AE}" pid="3" name="MediaServiceImageTags">
    <vt:lpwstr/>
  </property>
</Properties>
</file>