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44" r:id="rId3"/>
  </p:sldMasterIdLst>
  <p:notesMasterIdLst>
    <p:notesMasterId r:id="rId45"/>
  </p:notesMasterIdLst>
  <p:sldIdLst>
    <p:sldId id="348" r:id="rId4"/>
    <p:sldId id="2313" r:id="rId5"/>
    <p:sldId id="353" r:id="rId6"/>
    <p:sldId id="258" r:id="rId7"/>
    <p:sldId id="2316" r:id="rId8"/>
    <p:sldId id="2360" r:id="rId9"/>
    <p:sldId id="2361" r:id="rId10"/>
    <p:sldId id="2355" r:id="rId11"/>
    <p:sldId id="2368" r:id="rId12"/>
    <p:sldId id="2369" r:id="rId13"/>
    <p:sldId id="2370" r:id="rId14"/>
    <p:sldId id="2381" r:id="rId15"/>
    <p:sldId id="2371" r:id="rId16"/>
    <p:sldId id="2374" r:id="rId17"/>
    <p:sldId id="2372" r:id="rId18"/>
    <p:sldId id="2373" r:id="rId19"/>
    <p:sldId id="2284" r:id="rId20"/>
    <p:sldId id="261" r:id="rId21"/>
    <p:sldId id="300" r:id="rId22"/>
    <p:sldId id="375" r:id="rId23"/>
    <p:sldId id="2376" r:id="rId24"/>
    <p:sldId id="2343" r:id="rId25"/>
    <p:sldId id="374" r:id="rId26"/>
    <p:sldId id="2359" r:id="rId27"/>
    <p:sldId id="2377" r:id="rId28"/>
    <p:sldId id="2358" r:id="rId29"/>
    <p:sldId id="2285" r:id="rId30"/>
    <p:sldId id="2322" r:id="rId31"/>
    <p:sldId id="2380" r:id="rId32"/>
    <p:sldId id="2268" r:id="rId33"/>
    <p:sldId id="373" r:id="rId34"/>
    <p:sldId id="291" r:id="rId35"/>
    <p:sldId id="369" r:id="rId36"/>
    <p:sldId id="2378" r:id="rId37"/>
    <p:sldId id="2379" r:id="rId38"/>
    <p:sldId id="2362" r:id="rId39"/>
    <p:sldId id="2363" r:id="rId40"/>
    <p:sldId id="2364" r:id="rId41"/>
    <p:sldId id="2365" r:id="rId42"/>
    <p:sldId id="2366" r:id="rId43"/>
    <p:sldId id="236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P. van Bakel" initials="" lastIdx="1" clrIdx="0"/>
  <p:cmAuthor id="1" name="SFaes"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27FF5-0F7F-4FF9-8073-49F96141D5D3}" v="1" dt="2022-11-03T13:44:26.53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83164" autoAdjust="0"/>
  </p:normalViewPr>
  <p:slideViewPr>
    <p:cSldViewPr>
      <p:cViewPr varScale="1">
        <p:scale>
          <a:sx n="97" d="100"/>
          <a:sy n="97" d="100"/>
        </p:scale>
        <p:origin x="217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6:20.354"/>
    </inkml:context>
    <inkml:brush xml:id="br0">
      <inkml:brushProperty name="width" value="0.1" units="cm"/>
      <inkml:brushProperty name="height" value="0.1" units="cm"/>
      <inkml:brushProperty name="color" value="#AB008B"/>
    </inkml:brush>
  </inkml:definitions>
  <inkml:trace contextRef="#ctx0" brushRef="#br0">0 1383 6528,'2'0'26,"29"0"1379,-20 2 3948,-22-4-269,29-9-8,-7 5-6042,52-38 2108,36-22-343,-37 31-288,100-38 1,23-11-20,-129 55-236,76-26-1,60-10 134,-102 37-265,3-7-102,18-7-1,74-6 191,71-24-169,-184 45 69,174-60 186,5 20 39,-139 44-135,404-66 343,-202 41-360,-133 18-72,356-35 250,-346 38-279,-128 15 13,77-4-1,-114 15-54,32-2 108,95 7 0,-82 1-87,73-4 0,9-1 67,349 46-109,-262-17-21,-150-21 0,170 37 0,10 33 0,-238-67 61,-1 1 0,49 27 0,14 6 119,-40-22-159,-53-22-21,-4 0 0,-1-2 0,3 1 0,0-1 0,0 1 0,-1-1 0,1 1 0,0 0 0,0-1 0,0 0 0,0 0 0,-1 1 0,2-1 0,-2 0 0,1 0 0,-1-2 0,-2 0 0,-23-11 0,21 12 0,0 0 0,1-1 0,0 0 0,0 0 0,-1-1 0,-6-7 0,-41-46 0,4-3 0,-44-69 0,47 64 0,35 51 0,0 1 0,-1 0 0,-1 0 0,1 1 0,-2 1 0,0 0 0,0 1 0,-1 1 0,0 0 0,-20-8 0,25 13 0,1-1 0,-1 0 0,1 0 0,0-1 0,-14-12 0,93 73 0,-15-2 0,-29-25 0,3-2 0,-1-1 0,64 42 0,-52-44 0,-1 1 0,71 57 0,-95-69 0,-12-9 0,0 0 0,0-1 0,0 1 0,0 0 0,0 0 0,4 6 0,-7-8 0,1 0 0,0 0 0,-1 0 0,0 1 0,0-1 0,1 0 0,-1 1 0,0-1 0,0 0 0,0 0 0,0 1 0,0-1 0,0 0 0,0 1 0,0-1 0,-1 1 0,1-2 0,0 2 0,0-1 0,-1 0 0,0 1 0,0-2 0,1 2 0,-1-1 0,-1 2 0,-3 3 0,1-1 0,-2 1 0,1-1 0,-1 0 0,0 0 0,0-1 0,0 1 0,-8 3 0,-57 26 0,70-34 0,-38 20 0,1 1 0,-67 50 0,68-44 0,-1-1 0,-61 28 0,9-14 0,41-20 0,0 2 0,1 2 0,-52 37 0,89-54 0,100-42 0,-46 14 0,141-70 0,-132 61 0,69-51 0,112-74 0,-217 145 0,-16 10 0,0 0 0,1 0 0,-1 0 0,0 0 0,1 0 0,-1 0 0,0 0 0,0 0 0,0 0 0,0-1 0,0 1 0,0 0 0,0 0 0,1 0 0,-1-1 0,0 1 0,0 0 0,0 0 0,0-1 0,1 1 0,-1 0 0,0 0 0,0 0 0,0 0 0,0 0 0,0-1 0,0 1 0,0 0 0,0-1 0,0 1 0,0 0 0,0 0 0,0-1 0,-7-2 0,-14 0 0,19 3 0,-17-2-3776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4BA83-6218-450C-A5D9-013A60068B6C}" type="datetimeFigureOut">
              <a:rPr lang="en-GB" smtClean="0"/>
              <a:t>09/01/2023</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A97E41-820C-4DCA-AAD9-8AC698DC185A}" type="slidenum">
              <a:rPr lang="en-GB" smtClean="0"/>
              <a:t>‹nr.›</a:t>
            </a:fld>
            <a:endParaRPr lang="en-GB"/>
          </a:p>
        </p:txBody>
      </p:sp>
    </p:spTree>
    <p:extLst>
      <p:ext uri="{BB962C8B-B14F-4D97-AF65-F5344CB8AC3E}">
        <p14:creationId xmlns:p14="http://schemas.microsoft.com/office/powerpoint/2010/main" val="192984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Zet namen in </a:t>
            </a:r>
            <a:r>
              <a:rPr lang="nl-NL" dirty="0" err="1"/>
              <a:t>flippity</a:t>
            </a:r>
            <a:r>
              <a:rPr lang="nl-NL" dirty="0"/>
              <a:t> voor het maken van duo’s later in de workshop</a:t>
            </a:r>
          </a:p>
          <a:p>
            <a:endParaRPr lang="nl-NL" dirty="0"/>
          </a:p>
          <a:p>
            <a:r>
              <a:rPr lang="nl-NL" dirty="0"/>
              <a:t>Van</a:t>
            </a:r>
            <a:r>
              <a:rPr lang="nl-NL" baseline="0" dirty="0"/>
              <a:t> hoe laat tot hoe laat is de workshop ook alweer?</a:t>
            </a:r>
            <a:endParaRPr lang="en-GB"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a:t>
            </a:fld>
            <a:endParaRPr lang="en-GB"/>
          </a:p>
        </p:txBody>
      </p:sp>
    </p:spTree>
    <p:extLst>
      <p:ext uri="{BB962C8B-B14F-4D97-AF65-F5344CB8AC3E}">
        <p14:creationId xmlns:p14="http://schemas.microsoft.com/office/powerpoint/2010/main" val="97781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als ik mijn les</a:t>
            </a:r>
            <a:r>
              <a:rPr lang="nl-NL" baseline="0" dirty="0"/>
              <a:t>sen voorbereid heb ik niet altijd snel toegang tot deze informatie</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11</a:t>
            </a:fld>
            <a:endParaRPr lang="en-GB"/>
          </a:p>
        </p:txBody>
      </p:sp>
    </p:spTree>
    <p:extLst>
      <p:ext uri="{BB962C8B-B14F-4D97-AF65-F5344CB8AC3E}">
        <p14:creationId xmlns:p14="http://schemas.microsoft.com/office/powerpoint/2010/main" val="4226128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Benadruk:</a:t>
            </a:r>
            <a:r>
              <a:rPr lang="nl-NL" baseline="0" dirty="0"/>
              <a:t> dit is geen keihard “zo moet het”, maar meer: zo doe ik het (in mijn les). Dat pas ik ook wel eens aan, afhankelijk van de klas/leerjaar. Blijf hierbij vooral zelf nadenken!</a:t>
            </a:r>
            <a:endParaRPr lang="nl-NL" dirty="0"/>
          </a:p>
          <a:p>
            <a:endParaRPr lang="nl-NL" dirty="0"/>
          </a:p>
        </p:txBody>
      </p:sp>
      <p:sp>
        <p:nvSpPr>
          <p:cNvPr id="4" name="Tijdelijke aanduiding voor dianummer 3"/>
          <p:cNvSpPr>
            <a:spLocks noGrp="1"/>
          </p:cNvSpPr>
          <p:nvPr>
            <p:ph type="sldNum" sz="quarter" idx="5"/>
          </p:nvPr>
        </p:nvSpPr>
        <p:spPr/>
        <p:txBody>
          <a:bodyPr/>
          <a:lstStyle/>
          <a:p>
            <a:fld id="{F0A97E41-820C-4DCA-AAD9-8AC698DC185A}"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533351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gaan meteen even ervaren hoe het is om een diagnostische vraag te beantwoorden.</a:t>
            </a:r>
          </a:p>
          <a:p>
            <a:endParaRPr lang="nl-NL" dirty="0"/>
          </a:p>
          <a:p>
            <a:r>
              <a:rPr lang="nl-NL" dirty="0"/>
              <a:t>Na</a:t>
            </a:r>
            <a:r>
              <a:rPr lang="nl-NL" baseline="0" dirty="0"/>
              <a:t> stemmen (vóór goede antwoord)</a:t>
            </a:r>
          </a:p>
          <a:p>
            <a:r>
              <a:rPr lang="nl-NL" baseline="0" dirty="0"/>
              <a:t>Je wordt benieuwd naar het goede antwoord</a:t>
            </a:r>
          </a:p>
          <a:p>
            <a:r>
              <a:rPr lang="nl-NL" baseline="0" dirty="0"/>
              <a:t>Minder geleid door antwoorden van klasgenoten</a:t>
            </a:r>
          </a:p>
          <a:p>
            <a:r>
              <a:rPr lang="nl-NL" baseline="0" dirty="0"/>
              <a:t>Je kan jezelf niet voor de gek houden</a:t>
            </a:r>
          </a:p>
          <a:p>
            <a:r>
              <a:rPr lang="nl-NL" baseline="0" dirty="0"/>
              <a:t>Ik zie als docent dat iedereen mee doet</a:t>
            </a:r>
          </a:p>
          <a:p>
            <a:r>
              <a:rPr lang="nl-NL" baseline="0" dirty="0"/>
              <a:t>Vingers heb je altijd bij, het is snel en zonder gedoe</a:t>
            </a:r>
          </a:p>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621379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Ligt toe</a:t>
            </a:r>
          </a:p>
          <a:p>
            <a:endParaRPr lang="nl-NL" dirty="0"/>
          </a:p>
          <a:p>
            <a:r>
              <a:rPr lang="nl-NL" dirty="0"/>
              <a:t>Bespreek: werk aan een veilige sfeer waarin fouten maken normaal is</a:t>
            </a:r>
          </a:p>
          <a:p>
            <a:r>
              <a:rPr lang="nl-NL" dirty="0"/>
              <a:t>Zeg expliciet: het is</a:t>
            </a:r>
            <a:r>
              <a:rPr lang="nl-NL" baseline="0" dirty="0"/>
              <a:t> normaal om dit fout te doen, het is fijn om het in de klas fout te doen zodat je het op de toets wel weel</a:t>
            </a:r>
          </a:p>
          <a:p>
            <a:endParaRPr lang="nl-NL" baseline="0" dirty="0"/>
          </a:p>
          <a:p>
            <a:r>
              <a:rPr lang="nl-NL" baseline="0" dirty="0"/>
              <a:t>Wanneer zet je het in</a:t>
            </a:r>
          </a:p>
          <a:p>
            <a:pPr marL="171450" indent="-171450">
              <a:buFontTx/>
              <a:buChar char="-"/>
            </a:pPr>
            <a:r>
              <a:rPr lang="nl-NL" baseline="0" dirty="0"/>
              <a:t>Voorkennis?</a:t>
            </a:r>
          </a:p>
          <a:p>
            <a:pPr marL="171450" indent="-171450">
              <a:buFontTx/>
              <a:buChar char="-"/>
            </a:pPr>
            <a:r>
              <a:rPr lang="nl-NL" baseline="0" dirty="0"/>
              <a:t>Uitleg begrepen?</a:t>
            </a:r>
          </a:p>
          <a:p>
            <a:pPr marL="171450" indent="-171450">
              <a:buFontTx/>
              <a:buChar char="-"/>
            </a:pPr>
            <a:r>
              <a:rPr lang="nl-NL" baseline="0" dirty="0"/>
              <a:t>Later: goed beklijft?</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13298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Denken dat je het weet zorgt voor passiviteit, geen noodzaak beter te studeren.</a:t>
            </a:r>
          </a:p>
          <a:p>
            <a:r>
              <a:rPr lang="nl-NL" dirty="0"/>
              <a:t>De diagnostische vraag activeert.</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17</a:t>
            </a:fld>
            <a:endParaRPr lang="en-GB"/>
          </a:p>
        </p:txBody>
      </p:sp>
    </p:spTree>
    <p:extLst>
      <p:ext uri="{BB962C8B-B14F-4D97-AF65-F5344CB8AC3E}">
        <p14:creationId xmlns:p14="http://schemas.microsoft.com/office/powerpoint/2010/main" val="1387447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Je </a:t>
            </a:r>
            <a:r>
              <a:rPr lang="nl-NL" u="sng" dirty="0"/>
              <a:t>doet</a:t>
            </a:r>
            <a:r>
              <a:rPr lang="nl-NL" dirty="0"/>
              <a:t> iets met de informatie</a:t>
            </a:r>
            <a:r>
              <a:rPr lang="nl-NL" baseline="0" dirty="0"/>
              <a:t> die je ophaalt</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18</a:t>
            </a:fld>
            <a:endParaRPr lang="en-GB"/>
          </a:p>
        </p:txBody>
      </p:sp>
    </p:spTree>
    <p:extLst>
      <p:ext uri="{BB962C8B-B14F-4D97-AF65-F5344CB8AC3E}">
        <p14:creationId xmlns:p14="http://schemas.microsoft.com/office/powerpoint/2010/main" val="61716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19</a:t>
            </a:fld>
            <a:endParaRPr lang="en-GB"/>
          </a:p>
        </p:txBody>
      </p:sp>
    </p:spTree>
    <p:extLst>
      <p:ext uri="{BB962C8B-B14F-4D97-AF65-F5344CB8AC3E}">
        <p14:creationId xmlns:p14="http://schemas.microsoft.com/office/powerpoint/2010/main" val="423941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Formatief handelen kan over</a:t>
            </a:r>
            <a:r>
              <a:rPr lang="nl-NL" baseline="0" dirty="0"/>
              <a:t> verschillende tijdsspanne. </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20</a:t>
            </a:fld>
            <a:endParaRPr lang="en-GB"/>
          </a:p>
        </p:txBody>
      </p:sp>
    </p:spTree>
    <p:extLst>
      <p:ext uri="{BB962C8B-B14F-4D97-AF65-F5344CB8AC3E}">
        <p14:creationId xmlns:p14="http://schemas.microsoft.com/office/powerpoint/2010/main" val="3837586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Formatief handelen kan over</a:t>
            </a:r>
            <a:r>
              <a:rPr lang="nl-NL" baseline="0" dirty="0"/>
              <a:t> verschillende tijdsspanne. </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21</a:t>
            </a:fld>
            <a:endParaRPr lang="en-GB"/>
          </a:p>
        </p:txBody>
      </p:sp>
    </p:spTree>
    <p:extLst>
      <p:ext uri="{BB962C8B-B14F-4D97-AF65-F5344CB8AC3E}">
        <p14:creationId xmlns:p14="http://schemas.microsoft.com/office/powerpoint/2010/main" val="838570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wil snel weten of</a:t>
            </a:r>
            <a:r>
              <a:rPr lang="nl-NL" baseline="0" dirty="0"/>
              <a:t> een al bekend misconcept aanwezig is. </a:t>
            </a:r>
          </a:p>
          <a:p>
            <a:r>
              <a:rPr lang="nl-NL" baseline="0" dirty="0"/>
              <a:t>Open vraag: je haalt veel informatie binnen. DV: je ziet in een oogopslag in hoeverre een bekende misvatting aanwezig is</a:t>
            </a:r>
          </a:p>
          <a:p>
            <a:endParaRPr lang="nl-NL" baseline="0" dirty="0"/>
          </a:p>
          <a:p>
            <a:r>
              <a:rPr lang="nl-NL" baseline="0" dirty="0"/>
              <a:t>Het is geen duizend dingen doekje. Er zijn ook heel veel andere werkvormen en activiteiten die </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22</a:t>
            </a:fld>
            <a:endParaRPr lang="en-GB"/>
          </a:p>
        </p:txBody>
      </p:sp>
    </p:spTree>
    <p:extLst>
      <p:ext uri="{BB962C8B-B14F-4D97-AF65-F5344CB8AC3E}">
        <p14:creationId xmlns:p14="http://schemas.microsoft.com/office/powerpoint/2010/main" val="169686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Frode: foto invoegen</a:t>
            </a:r>
          </a:p>
        </p:txBody>
      </p:sp>
      <p:sp>
        <p:nvSpPr>
          <p:cNvPr id="4" name="Tijdelijke aanduiding voor dianummer 3"/>
          <p:cNvSpPr>
            <a:spLocks noGrp="1"/>
          </p:cNvSpPr>
          <p:nvPr>
            <p:ph type="sldNum" sz="quarter" idx="10"/>
          </p:nvPr>
        </p:nvSpPr>
        <p:spPr/>
        <p:txBody>
          <a:bodyPr/>
          <a:lstStyle/>
          <a:p>
            <a:fld id="{11F1C358-4E8C-45ED-93DC-EA3651EF8B34}" type="slidenum">
              <a:rPr lang="nl-NL" smtClean="0"/>
              <a:t>2</a:t>
            </a:fld>
            <a:endParaRPr lang="nl-NL"/>
          </a:p>
        </p:txBody>
      </p:sp>
    </p:spTree>
    <p:extLst>
      <p:ext uri="{BB962C8B-B14F-4D97-AF65-F5344CB8AC3E}">
        <p14:creationId xmlns:p14="http://schemas.microsoft.com/office/powerpoint/2010/main" val="1487595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23</a:t>
            </a:fld>
            <a:endParaRPr lang="en-GB"/>
          </a:p>
        </p:txBody>
      </p:sp>
    </p:spTree>
    <p:extLst>
      <p:ext uri="{BB962C8B-B14F-4D97-AF65-F5344CB8AC3E}">
        <p14:creationId xmlns:p14="http://schemas.microsoft.com/office/powerpoint/2010/main" val="2495206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Gedachten: hier gaan we wel vragen en discussie over krijgen. Bij</a:t>
            </a:r>
            <a:r>
              <a:rPr lang="nl-NL" baseline="0" dirty="0"/>
              <a:t> formatief handelen doe je ze namelijk alle 4. Toch staat bij het formatief </a:t>
            </a:r>
            <a:r>
              <a:rPr lang="nl-NL" u="sng" baseline="0" dirty="0"/>
              <a:t>gebruiken</a:t>
            </a:r>
            <a:r>
              <a:rPr lang="nl-NL" baseline="0" dirty="0"/>
              <a:t> van een vraag centraal wat je in de les met de uitkomst doet. Alle andere 3 doe je namelijk elke keer als je een gewone vraag aan de klas stelt en iedereen doet mee, ook heel nuttig, doe ik heel vaak maar niet formatief. Pas als je de informatie gebruikt voor een beslissing, is het formatief handelen. </a:t>
            </a:r>
          </a:p>
          <a:p>
            <a:endParaRPr lang="nl-NL" baseline="0" dirty="0"/>
          </a:p>
          <a:p>
            <a:r>
              <a:rPr lang="nl-NL" baseline="0" dirty="0"/>
              <a:t>Je houdt in je voorbereiding rekening met een reactie op deze vraag (plan </a:t>
            </a:r>
            <a:r>
              <a:rPr lang="nl-NL" baseline="0" dirty="0" err="1"/>
              <a:t>for</a:t>
            </a:r>
            <a:r>
              <a:rPr lang="nl-NL" baseline="0" dirty="0"/>
              <a:t> error)</a:t>
            </a:r>
          </a:p>
          <a:p>
            <a:endParaRPr lang="nl-NL" baseline="0" dirty="0"/>
          </a:p>
          <a:p>
            <a:r>
              <a:rPr lang="nl-NL" baseline="0" dirty="0"/>
              <a:t>Het gesprek na het stellen van een diagnostische vraag is vaak heel interessant want je krijgt veel scherper hoe leerlingen over iets denken. De discussie na deze vraag is daar een mooi voorbeeld van. Denkbeelden komen naar voren en worden besproken.</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24</a:t>
            </a:fld>
            <a:endParaRPr lang="en-GB"/>
          </a:p>
        </p:txBody>
      </p:sp>
    </p:spTree>
    <p:extLst>
      <p:ext uri="{BB962C8B-B14F-4D97-AF65-F5344CB8AC3E}">
        <p14:creationId xmlns:p14="http://schemas.microsoft.com/office/powerpoint/2010/main" val="3869446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Vroeger ging ik gewoon naar het volgende onderdeel omdat ik daar zelf aan toe was.</a:t>
            </a:r>
          </a:p>
          <a:p>
            <a:endParaRPr lang="nl-NL" dirty="0"/>
          </a:p>
          <a:p>
            <a:r>
              <a:rPr lang="nl-NL" dirty="0"/>
              <a:t>Nu ontdek ik: het wisselt echt per klas in hoeverre ze iets goed begrepen hebben. </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25</a:t>
            </a:fld>
            <a:endParaRPr lang="en-GB"/>
          </a:p>
        </p:txBody>
      </p:sp>
    </p:spTree>
    <p:extLst>
      <p:ext uri="{BB962C8B-B14F-4D97-AF65-F5344CB8AC3E}">
        <p14:creationId xmlns:p14="http://schemas.microsoft.com/office/powerpoint/2010/main" val="1114633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Craig</a:t>
            </a:r>
            <a:r>
              <a:rPr lang="nl-NL" dirty="0"/>
              <a:t> Barton (wiskunde docent in UK) heeft een boek geschreven over </a:t>
            </a:r>
            <a:r>
              <a:rPr lang="nl-NL" dirty="0" err="1"/>
              <a:t>evidence</a:t>
            </a:r>
            <a:r>
              <a:rPr lang="nl-NL" dirty="0"/>
              <a:t> </a:t>
            </a:r>
            <a:r>
              <a:rPr lang="nl-NL" dirty="0" err="1"/>
              <a:t>informed</a:t>
            </a:r>
            <a:r>
              <a:rPr lang="nl-NL" dirty="0"/>
              <a:t> lesgeven (met veel humor,</a:t>
            </a:r>
            <a:r>
              <a:rPr lang="nl-NL" baseline="0" dirty="0"/>
              <a:t> hij etaleert al zijn beginners fouten).</a:t>
            </a:r>
          </a:p>
          <a:p>
            <a:endParaRPr lang="nl-NL" baseline="0" dirty="0"/>
          </a:p>
          <a:p>
            <a:r>
              <a:rPr lang="nl-NL" baseline="0" dirty="0"/>
              <a:t>Hierin beschrijft hij 5 gouden regels van en diagnostische vraag</a:t>
            </a:r>
          </a:p>
          <a:p>
            <a:endParaRPr lang="nl-NL" baseline="0" dirty="0"/>
          </a:p>
          <a:p>
            <a:r>
              <a:rPr lang="nl-NL" baseline="0" dirty="0"/>
              <a:t>En nu gaat Jelle het natuurkundige deel bespreken</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11F1C358-4E8C-45ED-93DC-EA3651EF8B34}" type="slidenum">
              <a:rPr lang="nl-NL" smtClean="0"/>
              <a:t>26</a:t>
            </a:fld>
            <a:endParaRPr lang="nl-NL"/>
          </a:p>
        </p:txBody>
      </p:sp>
    </p:spTree>
    <p:extLst>
      <p:ext uri="{BB962C8B-B14F-4D97-AF65-F5344CB8AC3E}">
        <p14:creationId xmlns:p14="http://schemas.microsoft.com/office/powerpoint/2010/main" val="2012781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met </a:t>
            </a:r>
            <a:r>
              <a:rPr lang="nl-NL" dirty="0" err="1"/>
              <a:t>flippity</a:t>
            </a:r>
            <a:r>
              <a:rPr lang="nl-NL" dirty="0"/>
              <a:t> willekeurige duo’s en plak die hier.</a:t>
            </a:r>
          </a:p>
          <a:p>
            <a:endParaRPr lang="nl-NL" dirty="0"/>
          </a:p>
          <a:p>
            <a:r>
              <a:rPr lang="nl-NL" dirty="0"/>
              <a:t>Werkblad uitdelen. </a:t>
            </a:r>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28</a:t>
            </a:fld>
            <a:endParaRPr lang="nl-NL"/>
          </a:p>
        </p:txBody>
      </p:sp>
    </p:spTree>
    <p:extLst>
      <p:ext uri="{BB962C8B-B14F-4D97-AF65-F5344CB8AC3E}">
        <p14:creationId xmlns:p14="http://schemas.microsoft.com/office/powerpoint/2010/main" val="653686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a:t>
            </a:r>
            <a:r>
              <a:rPr lang="nl-NL" baseline="0" dirty="0"/>
              <a:t> werkwijze</a:t>
            </a:r>
          </a:p>
          <a:p>
            <a:pPr marL="228600" indent="-228600">
              <a:buAutoNum type="arabicPeriod"/>
            </a:pPr>
            <a:r>
              <a:rPr lang="nl-NL" baseline="0" dirty="0"/>
              <a:t>Kies een thema, bijv. iets wat je komende week of na de vakantie behandeld</a:t>
            </a:r>
          </a:p>
          <a:p>
            <a:pPr marL="228600" indent="-228600">
              <a:buAutoNum type="arabicPeriod"/>
            </a:pPr>
            <a:r>
              <a:rPr lang="nl-NL" baseline="0" dirty="0"/>
              <a:t>Bespreek en bedenk welke hardnekkige fouten leerlingen hier maken</a:t>
            </a:r>
          </a:p>
          <a:p>
            <a:pPr marL="228600" indent="-228600">
              <a:buAutoNum type="arabicPeriod"/>
            </a:pPr>
            <a:r>
              <a:rPr lang="nl-NL" baseline="0" dirty="0"/>
              <a:t>Kies een misvatting en schrijf deze op</a:t>
            </a:r>
          </a:p>
          <a:p>
            <a:pPr marL="228600" indent="-228600">
              <a:buAutoNum type="arabicPeriod"/>
            </a:pPr>
            <a:r>
              <a:rPr lang="nl-NL" baseline="0" dirty="0"/>
              <a:t>Nu ga je allebei individueel aan de slag. Bedenk een vraag en schrijf deze bovenin</a:t>
            </a:r>
          </a:p>
          <a:p>
            <a:pPr marL="228600" indent="-228600">
              <a:buAutoNum type="arabicPeriod"/>
            </a:pPr>
            <a:r>
              <a:rPr lang="nl-NL" baseline="0" dirty="0"/>
              <a:t>Op de </a:t>
            </a:r>
            <a:r>
              <a:rPr lang="nl-NL" b="1" baseline="0" dirty="0"/>
              <a:t>onderste</a:t>
            </a:r>
            <a:r>
              <a:rPr lang="nl-NL" baseline="0" dirty="0"/>
              <a:t> regel schrijf je de bijbehorende antwoordopties (hoeven niet persé alle 4 vol)</a:t>
            </a:r>
          </a:p>
          <a:p>
            <a:pPr marL="228600" indent="-228600">
              <a:buAutoNum type="arabicPeriod"/>
            </a:pPr>
            <a:r>
              <a:rPr lang="nl-NL" baseline="0" dirty="0"/>
              <a:t>Vouw de regel om</a:t>
            </a:r>
          </a:p>
          <a:p>
            <a:pPr marL="228600" indent="-228600">
              <a:buAutoNum type="arabicPeriod"/>
            </a:pPr>
            <a:r>
              <a:rPr lang="nl-NL" baseline="0" dirty="0"/>
              <a:t>Wissel van blad en bedenk antwoorden bij de vraag van je buur</a:t>
            </a:r>
          </a:p>
          <a:p>
            <a:pPr marL="228600" indent="-228600">
              <a:buAutoNum type="arabicPeriod"/>
            </a:pPr>
            <a:r>
              <a:rPr lang="nl-NL" baseline="0" dirty="0"/>
              <a:t>Vouw open en bespreek</a:t>
            </a:r>
          </a:p>
          <a:p>
            <a:pPr marL="228600" indent="-228600">
              <a:buAutoNum type="arabicPeriod"/>
            </a:pPr>
            <a:r>
              <a:rPr lang="nl-NL" baseline="0" dirty="0"/>
              <a:t>Vul de beste opties in op de bovenste regel</a:t>
            </a:r>
            <a:endParaRPr lang="nl-NL" dirty="0"/>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29</a:t>
            </a:fld>
            <a:endParaRPr lang="nl-NL"/>
          </a:p>
        </p:txBody>
      </p:sp>
    </p:spTree>
    <p:extLst>
      <p:ext uri="{BB962C8B-B14F-4D97-AF65-F5344CB8AC3E}">
        <p14:creationId xmlns:p14="http://schemas.microsoft.com/office/powerpoint/2010/main" val="2641058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ervaringen en deel een aantal vragen plenair</a:t>
            </a:r>
          </a:p>
          <a:p>
            <a:endParaRPr lang="nl-NL" dirty="0"/>
          </a:p>
          <a:p>
            <a:r>
              <a:rPr lang="nl-NL" dirty="0"/>
              <a:t>Sofie neemt over, bruggetje: Het is moeilijk om een goede vraag te maken, zou het niet fijn zijn als we goede vragen verzamelen op één plek!</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30</a:t>
            </a:fld>
            <a:endParaRPr lang="en-GB"/>
          </a:p>
        </p:txBody>
      </p:sp>
    </p:spTree>
    <p:extLst>
      <p:ext uri="{BB962C8B-B14F-4D97-AF65-F5344CB8AC3E}">
        <p14:creationId xmlns:p14="http://schemas.microsoft.com/office/powerpoint/2010/main" val="3665762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Zou het niet handig zijn als er een kennisbank is met goede diagnostische vragen?</a:t>
            </a:r>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31</a:t>
            </a:fld>
            <a:endParaRPr lang="nl-NL"/>
          </a:p>
        </p:txBody>
      </p:sp>
    </p:spTree>
    <p:extLst>
      <p:ext uri="{BB962C8B-B14F-4D97-AF65-F5344CB8AC3E}">
        <p14:creationId xmlns:p14="http://schemas.microsoft.com/office/powerpoint/2010/main" val="1759397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Top </a:t>
            </a:r>
            <a:r>
              <a:rPr lang="en-GB" dirty="0" err="1"/>
              <a:t>en</a:t>
            </a:r>
            <a:r>
              <a:rPr lang="en-GB" dirty="0"/>
              <a:t> tip op post</a:t>
            </a:r>
            <a:r>
              <a:rPr lang="en-GB" baseline="0" dirty="0"/>
              <a:t> it’s</a:t>
            </a:r>
          </a:p>
          <a:p>
            <a:endParaRPr lang="en-GB" baseline="0" dirty="0"/>
          </a:p>
          <a:p>
            <a:r>
              <a:rPr lang="en-GB" baseline="0" dirty="0" err="1"/>
              <a:t>Vragen</a:t>
            </a:r>
            <a:r>
              <a:rPr lang="en-GB" baseline="0" dirty="0"/>
              <a:t> </a:t>
            </a:r>
            <a:r>
              <a:rPr lang="en-GB" baseline="0" dirty="0" err="1"/>
              <a:t>laten</a:t>
            </a:r>
            <a:r>
              <a:rPr lang="en-GB" baseline="0" dirty="0"/>
              <a:t> </a:t>
            </a:r>
            <a:r>
              <a:rPr lang="en-GB" baseline="0" dirty="0" err="1"/>
              <a:t>inleveren</a:t>
            </a:r>
            <a:r>
              <a:rPr lang="en-GB" baseline="0" dirty="0"/>
              <a:t>. </a:t>
            </a:r>
            <a:r>
              <a:rPr lang="en-GB" baseline="0" dirty="0" err="1"/>
              <a:t>Bespreek</a:t>
            </a:r>
            <a:r>
              <a:rPr lang="en-GB" baseline="0" dirty="0"/>
              <a:t> </a:t>
            </a:r>
            <a:r>
              <a:rPr lang="en-GB" baseline="0" dirty="0" err="1"/>
              <a:t>opties</a:t>
            </a:r>
            <a:r>
              <a:rPr lang="en-GB" baseline="0" dirty="0"/>
              <a:t> om </a:t>
            </a:r>
            <a:r>
              <a:rPr lang="en-GB" baseline="0" dirty="0" err="1"/>
              <a:t>vragen</a:t>
            </a:r>
            <a:r>
              <a:rPr lang="en-GB" baseline="0" dirty="0"/>
              <a:t> </a:t>
            </a:r>
            <a:r>
              <a:rPr lang="en-GB" baseline="0" dirty="0" err="1"/>
              <a:t>te</a:t>
            </a:r>
            <a:r>
              <a:rPr lang="en-GB" baseline="0" dirty="0"/>
              <a:t> </a:t>
            </a:r>
            <a:r>
              <a:rPr lang="en-GB" baseline="0" dirty="0" err="1"/>
              <a:t>ontvangen</a:t>
            </a:r>
            <a:r>
              <a:rPr lang="en-GB" baseline="0" dirty="0"/>
              <a:t> </a:t>
            </a:r>
            <a:r>
              <a:rPr lang="en-GB" baseline="0" dirty="0" err="1"/>
              <a:t>en</a:t>
            </a:r>
            <a:r>
              <a:rPr lang="en-GB" baseline="0" dirty="0"/>
              <a:t> </a:t>
            </a:r>
            <a:r>
              <a:rPr lang="en-GB" baseline="0" dirty="0" err="1"/>
              <a:t>bij</a:t>
            </a:r>
            <a:r>
              <a:rPr lang="en-GB" baseline="0" dirty="0"/>
              <a:t> </a:t>
            </a:r>
            <a:r>
              <a:rPr lang="en-GB" baseline="0" dirty="0" err="1"/>
              <a:t>te</a:t>
            </a:r>
            <a:r>
              <a:rPr lang="en-GB" baseline="0" dirty="0"/>
              <a:t> </a:t>
            </a:r>
            <a:r>
              <a:rPr lang="en-GB" baseline="0" dirty="0" err="1"/>
              <a:t>dragen</a:t>
            </a:r>
            <a:r>
              <a:rPr lang="en-GB" baseline="0" dirty="0"/>
              <a:t> </a:t>
            </a:r>
            <a:r>
              <a:rPr lang="en-GB" baseline="0" dirty="0" err="1"/>
              <a:t>aan</a:t>
            </a:r>
            <a:r>
              <a:rPr lang="en-GB" baseline="0" dirty="0"/>
              <a:t> </a:t>
            </a:r>
            <a:r>
              <a:rPr lang="en-GB" baseline="0" dirty="0" err="1"/>
              <a:t>ontwikkelen</a:t>
            </a:r>
            <a:endParaRPr lang="en-GB" baseline="0" dirty="0"/>
          </a:p>
          <a:p>
            <a:endParaRPr lang="en-GB" baseline="0" dirty="0"/>
          </a:p>
          <a:p>
            <a:r>
              <a:rPr lang="en-GB" baseline="0" dirty="0" err="1"/>
              <a:t>Dit</a:t>
            </a:r>
            <a:r>
              <a:rPr lang="en-GB" baseline="0" dirty="0"/>
              <a:t> is </a:t>
            </a:r>
            <a:r>
              <a:rPr lang="en-GB" baseline="0" dirty="0" err="1"/>
              <a:t>leuk</a:t>
            </a:r>
            <a:r>
              <a:rPr lang="en-GB" baseline="0" dirty="0"/>
              <a:t> om </a:t>
            </a:r>
            <a:r>
              <a:rPr lang="en-GB" baseline="0" dirty="0" err="1"/>
              <a:t>te</a:t>
            </a:r>
            <a:r>
              <a:rPr lang="en-GB" baseline="0" dirty="0"/>
              <a:t> </a:t>
            </a:r>
            <a:r>
              <a:rPr lang="en-GB" baseline="0" dirty="0" err="1"/>
              <a:t>doen</a:t>
            </a:r>
            <a:r>
              <a:rPr lang="en-GB" baseline="0" dirty="0"/>
              <a:t>! We </a:t>
            </a:r>
            <a:r>
              <a:rPr lang="en-GB" baseline="0" dirty="0" err="1"/>
              <a:t>organiseren</a:t>
            </a:r>
            <a:r>
              <a:rPr lang="en-GB" baseline="0" dirty="0"/>
              <a:t> twee </a:t>
            </a:r>
            <a:r>
              <a:rPr lang="en-GB" baseline="0" dirty="0" err="1"/>
              <a:t>bijeenkomsten</a:t>
            </a:r>
            <a:r>
              <a:rPr lang="en-GB" baseline="0" dirty="0"/>
              <a:t> met </a:t>
            </a:r>
            <a:r>
              <a:rPr lang="en-GB" baseline="0" dirty="0" err="1"/>
              <a:t>aansluitend</a:t>
            </a:r>
            <a:r>
              <a:rPr lang="en-GB" baseline="0" dirty="0"/>
              <a:t> diner om </a:t>
            </a:r>
            <a:r>
              <a:rPr lang="en-GB" baseline="0" dirty="0" err="1"/>
              <a:t>hier</a:t>
            </a:r>
            <a:r>
              <a:rPr lang="en-GB" baseline="0" dirty="0"/>
              <a:t> </a:t>
            </a:r>
            <a:r>
              <a:rPr lang="en-GB" baseline="0" dirty="0" err="1"/>
              <a:t>aan</a:t>
            </a:r>
            <a:r>
              <a:rPr lang="en-GB" baseline="0" dirty="0"/>
              <a:t> </a:t>
            </a:r>
            <a:r>
              <a:rPr lang="en-GB" baseline="0" dirty="0" err="1"/>
              <a:t>te</a:t>
            </a:r>
            <a:r>
              <a:rPr lang="en-GB" baseline="0" dirty="0"/>
              <a:t> </a:t>
            </a:r>
            <a:r>
              <a:rPr lang="en-GB" baseline="0" dirty="0" err="1"/>
              <a:t>werken</a:t>
            </a:r>
            <a:r>
              <a:rPr lang="en-GB" baseline="0" dirty="0"/>
              <a:t>. (</a:t>
            </a:r>
            <a:r>
              <a:rPr lang="en-GB" baseline="0" dirty="0" err="1"/>
              <a:t>waarschijnlijk</a:t>
            </a:r>
            <a:r>
              <a:rPr lang="en-GB" baseline="0" dirty="0"/>
              <a:t> op </a:t>
            </a:r>
            <a:r>
              <a:rPr lang="en-GB" baseline="0" dirty="0" err="1"/>
              <a:t>zondag</a:t>
            </a:r>
            <a:r>
              <a:rPr lang="en-GB" baseline="0" dirty="0"/>
              <a:t> </a:t>
            </a:r>
            <a:r>
              <a:rPr lang="en-GB" baseline="0" dirty="0" err="1"/>
              <a:t>namiddag</a:t>
            </a:r>
            <a:r>
              <a:rPr lang="en-GB" baseline="0"/>
              <a:t>)</a:t>
            </a:r>
            <a:endParaRPr lang="en-GB"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32</a:t>
            </a:fld>
            <a:endParaRPr lang="en-GB"/>
          </a:p>
        </p:txBody>
      </p:sp>
    </p:spTree>
    <p:extLst>
      <p:ext uri="{BB962C8B-B14F-4D97-AF65-F5344CB8AC3E}">
        <p14:creationId xmlns:p14="http://schemas.microsoft.com/office/powerpoint/2010/main" val="500658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mijn aanraders aan het publiek, heb jij anderen?</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33</a:t>
            </a:fld>
            <a:endParaRPr lang="en-GB"/>
          </a:p>
        </p:txBody>
      </p:sp>
    </p:spTree>
    <p:extLst>
      <p:ext uri="{BB962C8B-B14F-4D97-AF65-F5344CB8AC3E}">
        <p14:creationId xmlns:p14="http://schemas.microsoft.com/office/powerpoint/2010/main" val="284553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Tip: pak er pen en papier bij en maak aantekeningen</a:t>
            </a:r>
          </a:p>
          <a:p>
            <a:pPr marL="171450" indent="-171450">
              <a:buFontTx/>
              <a:buChar char="-"/>
            </a:pPr>
            <a:r>
              <a:rPr lang="nl-NL" dirty="0"/>
              <a:t>Je onthoud het beter</a:t>
            </a:r>
          </a:p>
          <a:p>
            <a:pPr marL="171450" indent="-171450">
              <a:buFontTx/>
              <a:buChar char="-"/>
            </a:pPr>
            <a:r>
              <a:rPr lang="nl-NL" dirty="0"/>
              <a:t>Je structureert kennis</a:t>
            </a:r>
          </a:p>
          <a:p>
            <a:pPr marL="171450" indent="-171450">
              <a:buFontTx/>
              <a:buChar char="-"/>
            </a:pPr>
            <a:r>
              <a:rPr lang="nl-NL" dirty="0"/>
              <a:t>Je kan er makkelijk</a:t>
            </a:r>
            <a:r>
              <a:rPr lang="nl-NL" baseline="0" dirty="0"/>
              <a:t> terug naar kijken</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3</a:t>
            </a:fld>
            <a:endParaRPr lang="en-GB"/>
          </a:p>
        </p:txBody>
      </p:sp>
    </p:spTree>
    <p:extLst>
      <p:ext uri="{BB962C8B-B14F-4D97-AF65-F5344CB8AC3E}">
        <p14:creationId xmlns:p14="http://schemas.microsoft.com/office/powerpoint/2010/main" val="4168464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maakt zichtbaar wat er in de hoofden van álle leerlingen zit.</a:t>
            </a:r>
          </a:p>
          <a:p>
            <a:endParaRPr lang="nl-NL" dirty="0"/>
          </a:p>
          <a:p>
            <a:r>
              <a:rPr lang="nl-NL" dirty="0"/>
              <a:t>Bron: https://excel.thomasmore.be/2022/09/waar-zijn-die-handjes-over-zin-en-onzin-van-cold-calling-tijdens-je-les/ </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1238328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Leerling bouwt een correct schema en kunnen dit op de</a:t>
            </a:r>
            <a:r>
              <a:rPr lang="nl-NL" baseline="0" dirty="0"/>
              <a:t> toets goed gebruiken maar het staat geïsoleerd van andere schema’s. Ze brengen het niet in relatie met andere biologische concepten en ook niet met de echte wereld. Als het niet meer gebruiken vervaagt het concept. Alle moeite voor niks geweest…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Het is daarom belangrijk om altijd, altijd voorkennis te activeren. Zo vergroot je de kans dat er een relatie ontstaat met bestaande schema’s. En als docent expliciet relaties tussen concepten, ook buiten je eigen vak, te benoemen</a:t>
            </a:r>
            <a:endParaRPr lang="nl-NL" dirty="0"/>
          </a:p>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2879836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ziet dat het zelfs voor mij heel onvoorspelbaar is wat leerlingen wel en niet kunnen. Leren is erg grillig en moeilijk te voorspellen,</a:t>
            </a:r>
            <a:r>
              <a:rPr lang="nl-NL" baseline="0" dirty="0"/>
              <a:t> het is dus altijd belangrijk om zichtbaar te maken wat leerlingen denken en kunnen</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197069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2CB98BE-9FD0-4F18-92DD-F25E01AEB5F1}" type="slidenum">
              <a:rPr lang="nl-NL" smtClean="0">
                <a:solidFill>
                  <a:prstClr val="black"/>
                </a:solidFill>
              </a:rPr>
              <a:pPr/>
              <a:t>38</a:t>
            </a:fld>
            <a:endParaRPr lang="nl-NL">
              <a:solidFill>
                <a:prstClr val="black"/>
              </a:solidFill>
            </a:endParaRPr>
          </a:p>
        </p:txBody>
      </p:sp>
    </p:spTree>
    <p:extLst>
      <p:ext uri="{BB962C8B-B14F-4D97-AF65-F5344CB8AC3E}">
        <p14:creationId xmlns:p14="http://schemas.microsoft.com/office/powerpoint/2010/main" val="466701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 hebben voeding wel gehad, bloedsomloop nog niet en ademhaling ook nog niet. Vertaalt hun kennis van hoe cellen zich gedragen van het verteringsstelsel naar een ander orgaanstelsel? Welk antwoord denk jij dat ze het meeste kiezen?</a:t>
            </a:r>
          </a:p>
        </p:txBody>
      </p:sp>
      <p:sp>
        <p:nvSpPr>
          <p:cNvPr id="4" name="Tijdelijke aanduiding voor dianummer 3"/>
          <p:cNvSpPr>
            <a:spLocks noGrp="1"/>
          </p:cNvSpPr>
          <p:nvPr>
            <p:ph type="sldNum" sz="quarter" idx="10"/>
          </p:nvPr>
        </p:nvSpPr>
        <p:spPr/>
        <p:txBody>
          <a:bodyPr/>
          <a:lstStyle/>
          <a:p>
            <a:fld id="{52CB98BE-9FD0-4F18-92DD-F25E01AEB5F1}" type="slidenum">
              <a:rPr lang="nl-NL" smtClean="0">
                <a:solidFill>
                  <a:prstClr val="black"/>
                </a:solidFill>
              </a:rPr>
              <a:pPr/>
              <a:t>39</a:t>
            </a:fld>
            <a:endParaRPr lang="nl-NL">
              <a:solidFill>
                <a:prstClr val="black"/>
              </a:solidFill>
            </a:endParaRPr>
          </a:p>
        </p:txBody>
      </p:sp>
    </p:spTree>
    <p:extLst>
      <p:ext uri="{BB962C8B-B14F-4D97-AF65-F5344CB8AC3E}">
        <p14:creationId xmlns:p14="http://schemas.microsoft.com/office/powerpoint/2010/main" val="1653535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 hebben de transfer</a:t>
            </a:r>
            <a:r>
              <a:rPr lang="nl-NL" baseline="0" dirty="0"/>
              <a:t> naar een ander orgaanstelsel niet gemaakt. Ook begrijpen ze nog niet echt hoe weefsels onderling samenwerken. </a:t>
            </a:r>
            <a:r>
              <a:rPr lang="en-GB" sz="1200" kern="1200" dirty="0">
                <a:solidFill>
                  <a:schemeClr val="tx1"/>
                </a:solidFill>
                <a:effectLst/>
                <a:latin typeface="+mn-lt"/>
                <a:ea typeface="+mn-ea"/>
                <a:cs typeface="+mn-cs"/>
              </a:rPr>
              <a:t>Researchers have reported the common misunderstanding in children that the bodies of humans and other animals </a:t>
            </a:r>
            <a:r>
              <a:rPr lang="en-GB" sz="1200" i="1" kern="1200" dirty="0">
                <a:solidFill>
                  <a:schemeClr val="tx1"/>
                </a:solidFill>
                <a:effectLst/>
                <a:latin typeface="+mn-lt"/>
                <a:ea typeface="+mn-ea"/>
                <a:cs typeface="+mn-cs"/>
              </a:rPr>
              <a:t>contain</a:t>
            </a:r>
            <a:r>
              <a:rPr lang="en-GB" sz="1200" kern="1200" dirty="0">
                <a:solidFill>
                  <a:schemeClr val="tx1"/>
                </a:solidFill>
                <a:effectLst/>
                <a:latin typeface="+mn-lt"/>
                <a:ea typeface="+mn-ea"/>
                <a:cs typeface="+mn-cs"/>
              </a:rPr>
              <a:t> cells, perhaps floating in a ‘soup’ of body fluids, rather than being </a:t>
            </a:r>
            <a:r>
              <a:rPr lang="en-GB" sz="1200" i="1" kern="1200" dirty="0">
                <a:solidFill>
                  <a:schemeClr val="tx1"/>
                </a:solidFill>
                <a:effectLst/>
                <a:latin typeface="+mn-lt"/>
                <a:ea typeface="+mn-ea"/>
                <a:cs typeface="+mn-cs"/>
              </a:rPr>
              <a:t>made up of</a:t>
            </a:r>
            <a:r>
              <a:rPr lang="en-GB" sz="1200" kern="1200" dirty="0">
                <a:solidFill>
                  <a:schemeClr val="tx1"/>
                </a:solidFill>
                <a:effectLst/>
                <a:latin typeface="+mn-lt"/>
                <a:ea typeface="+mn-ea"/>
                <a:cs typeface="+mn-cs"/>
              </a:rPr>
              <a:t> cells (Clément, 2007). Dreyfus and </a:t>
            </a:r>
            <a:r>
              <a:rPr lang="en-GB" sz="1200" kern="1200" dirty="0" err="1">
                <a:solidFill>
                  <a:schemeClr val="tx1"/>
                </a:solidFill>
                <a:effectLst/>
                <a:latin typeface="+mn-lt"/>
                <a:ea typeface="+mn-ea"/>
                <a:cs typeface="+mn-cs"/>
              </a:rPr>
              <a:t>Jungwirth</a:t>
            </a:r>
            <a:r>
              <a:rPr lang="en-GB" sz="1200" kern="1200" dirty="0">
                <a:solidFill>
                  <a:schemeClr val="tx1"/>
                </a:solidFill>
                <a:effectLst/>
                <a:latin typeface="+mn-lt"/>
                <a:ea typeface="+mn-ea"/>
                <a:cs typeface="+mn-cs"/>
              </a:rPr>
              <a:t> (1988) found that many 16-year-olds struggled to explain how cells carry out life processes.</a:t>
            </a:r>
          </a:p>
          <a:p>
            <a:r>
              <a:rPr lang="en-GB" sz="1200" kern="1200" dirty="0">
                <a:solidFill>
                  <a:schemeClr val="tx1"/>
                </a:solidFill>
                <a:effectLst/>
                <a:latin typeface="+mn-lt"/>
                <a:ea typeface="+mn-ea"/>
                <a:cs typeface="+mn-cs"/>
              </a:rPr>
              <a:t>Print ASE resource, </a:t>
            </a:r>
            <a:r>
              <a:rPr lang="en-GB" sz="1200" kern="1200" dirty="0" err="1">
                <a:solidFill>
                  <a:schemeClr val="tx1"/>
                </a:solidFill>
                <a:effectLst/>
                <a:latin typeface="+mn-lt"/>
                <a:ea typeface="+mn-ea"/>
                <a:cs typeface="+mn-cs"/>
              </a:rPr>
              <a:t>laat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zien</a:t>
            </a:r>
            <a:r>
              <a:rPr lang="en-GB" sz="1200" kern="1200" dirty="0">
                <a:solidFill>
                  <a:schemeClr val="tx1"/>
                </a:solidFill>
                <a:effectLst/>
                <a:latin typeface="+mn-lt"/>
                <a:ea typeface="+mn-ea"/>
                <a:cs typeface="+mn-cs"/>
              </a:rPr>
              <a:t> en </a:t>
            </a:r>
            <a:r>
              <a:rPr lang="en-GB" sz="1200" kern="1200" dirty="0" err="1">
                <a:solidFill>
                  <a:schemeClr val="tx1"/>
                </a:solidFill>
                <a:effectLst/>
                <a:latin typeface="+mn-lt"/>
                <a:ea typeface="+mn-ea"/>
                <a:cs typeface="+mn-cs"/>
              </a:rPr>
              <a:t>vertel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belangrijkste</a:t>
            </a:r>
            <a:r>
              <a:rPr lang="en-GB" sz="1200" kern="1200" dirty="0">
                <a:solidFill>
                  <a:schemeClr val="tx1"/>
                </a:solidFill>
                <a:effectLst/>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52CB98BE-9FD0-4F18-92DD-F25E01AEB5F1}" type="slidenum">
              <a:rPr lang="nl-NL" smtClean="0">
                <a:solidFill>
                  <a:prstClr val="black"/>
                </a:solidFill>
              </a:rPr>
              <a:pPr/>
              <a:t>40</a:t>
            </a:fld>
            <a:endParaRPr lang="nl-NL">
              <a:solidFill>
                <a:prstClr val="black"/>
              </a:solidFill>
            </a:endParaRPr>
          </a:p>
        </p:txBody>
      </p:sp>
    </p:spTree>
    <p:extLst>
      <p:ext uri="{BB962C8B-B14F-4D97-AF65-F5344CB8AC3E}">
        <p14:creationId xmlns:p14="http://schemas.microsoft.com/office/powerpoint/2010/main" val="1574732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moeilijk voor leerlingen om dat wat ze op macro niveau herkennen te</a:t>
            </a:r>
            <a:r>
              <a:rPr lang="nl-NL" baseline="0" dirty="0"/>
              <a:t> koppelen aan wat er op celniveau gebeurt. Ze hebben nog geen scheikunde en geen goed begrip van processen op celniveau. Doordat wij schematisch dingen weergeven ontstaan er ook makkelijk nieuwe misvattingen.</a:t>
            </a:r>
            <a:endParaRPr lang="nl-NL" dirty="0"/>
          </a:p>
        </p:txBody>
      </p:sp>
      <p:sp>
        <p:nvSpPr>
          <p:cNvPr id="4" name="Tijdelijke aanduiding voor dianummer 3"/>
          <p:cNvSpPr>
            <a:spLocks noGrp="1"/>
          </p:cNvSpPr>
          <p:nvPr>
            <p:ph type="sldNum" sz="quarter" idx="10"/>
          </p:nvPr>
        </p:nvSpPr>
        <p:spPr/>
        <p:txBody>
          <a:bodyPr/>
          <a:lstStyle/>
          <a:p>
            <a:fld id="{52CB98BE-9FD0-4F18-92DD-F25E01AEB5F1}" type="slidenum">
              <a:rPr lang="nl-NL" smtClean="0">
                <a:solidFill>
                  <a:prstClr val="black"/>
                </a:solidFill>
              </a:rPr>
              <a:pPr/>
              <a:t>41</a:t>
            </a:fld>
            <a:endParaRPr lang="nl-NL">
              <a:solidFill>
                <a:prstClr val="black"/>
              </a:solidFill>
            </a:endParaRPr>
          </a:p>
        </p:txBody>
      </p:sp>
    </p:spTree>
    <p:extLst>
      <p:ext uri="{BB962C8B-B14F-4D97-AF65-F5344CB8AC3E}">
        <p14:creationId xmlns:p14="http://schemas.microsoft.com/office/powerpoint/2010/main" val="1784887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Ik houd van pure chocola (oefen stelling)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Ik was langer dan 30 min onderweg naar hier</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geef naast natuurkunde nog een vak</a:t>
            </a:r>
          </a:p>
          <a:p>
            <a:r>
              <a:rPr lang="nl-NL" sz="1200" kern="1200" dirty="0">
                <a:solidFill>
                  <a:schemeClr val="tx1"/>
                </a:solidFill>
                <a:effectLst/>
                <a:latin typeface="+mn-lt"/>
                <a:ea typeface="+mn-ea"/>
                <a:cs typeface="+mn-cs"/>
              </a:rPr>
              <a:t>Ik geef minder dan 20 lesuren</a:t>
            </a:r>
          </a:p>
          <a:p>
            <a:r>
              <a:rPr lang="nl-NL" sz="1200" kern="1200" dirty="0">
                <a:solidFill>
                  <a:schemeClr val="tx1"/>
                </a:solidFill>
                <a:effectLst/>
                <a:latin typeface="+mn-lt"/>
                <a:ea typeface="+mn-ea"/>
                <a:cs typeface="+mn-cs"/>
              </a:rPr>
              <a:t>Ik geef alleen in</a:t>
            </a:r>
            <a:r>
              <a:rPr lang="nl-NL" sz="1200" kern="1200" baseline="0" dirty="0">
                <a:solidFill>
                  <a:schemeClr val="tx1"/>
                </a:solidFill>
                <a:effectLst/>
                <a:latin typeface="+mn-lt"/>
                <a:ea typeface="+mn-ea"/>
                <a:cs typeface="+mn-cs"/>
              </a:rPr>
              <a:t> de bovenbouw les</a:t>
            </a:r>
          </a:p>
          <a:p>
            <a:r>
              <a:rPr lang="nl-NL" sz="1200" kern="1200" dirty="0">
                <a:solidFill>
                  <a:schemeClr val="tx1"/>
                </a:solidFill>
                <a:effectLst/>
                <a:latin typeface="+mn-lt"/>
                <a:ea typeface="+mn-ea"/>
                <a:cs typeface="+mn-cs"/>
              </a:rPr>
              <a:t>Ik weet wat formatief handelen</a:t>
            </a:r>
            <a:r>
              <a:rPr lang="nl-NL" sz="1200" kern="1200" baseline="0" dirty="0">
                <a:solidFill>
                  <a:schemeClr val="tx1"/>
                </a:solidFill>
                <a:effectLst/>
                <a:latin typeface="+mn-lt"/>
                <a:ea typeface="+mn-ea"/>
                <a:cs typeface="+mn-cs"/>
              </a:rPr>
              <a:t> is</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gebruik regelmatig formatieve werkvormen in mijn lessen</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gebruik regelmatig</a:t>
            </a:r>
            <a:r>
              <a:rPr lang="nl-NL" sz="1200" kern="1200" baseline="0" dirty="0">
                <a:solidFill>
                  <a:schemeClr val="tx1"/>
                </a:solidFill>
                <a:effectLst/>
                <a:latin typeface="+mn-lt"/>
                <a:ea typeface="+mn-ea"/>
                <a:cs typeface="+mn-cs"/>
              </a:rPr>
              <a:t> diagnostische vragen in mijn lessen</a:t>
            </a:r>
            <a:endParaRPr lang="en-GB" sz="1200" kern="1200" dirty="0">
              <a:solidFill>
                <a:schemeClr val="tx1"/>
              </a:solidFill>
              <a:effectLst/>
              <a:latin typeface="+mn-lt"/>
              <a:ea typeface="+mn-ea"/>
              <a:cs typeface="+mn-cs"/>
            </a:endParaRPr>
          </a:p>
          <a:p>
            <a:endParaRPr lang="en-GB"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4</a:t>
            </a:fld>
            <a:endParaRPr lang="en-GB"/>
          </a:p>
        </p:txBody>
      </p:sp>
    </p:spTree>
    <p:extLst>
      <p:ext uri="{BB962C8B-B14F-4D97-AF65-F5344CB8AC3E}">
        <p14:creationId xmlns:p14="http://schemas.microsoft.com/office/powerpoint/2010/main" val="334639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a:t>
            </a:r>
            <a:r>
              <a:rPr lang="nl-NL" baseline="0" dirty="0"/>
              <a:t> heb het nog zó gezegd. </a:t>
            </a:r>
            <a:r>
              <a:rPr lang="nl-NL" dirty="0"/>
              <a:t>dat frustrerende gevoel dat </a:t>
            </a:r>
            <a:r>
              <a:rPr lang="nl-NL" dirty="0" err="1"/>
              <a:t>lln</a:t>
            </a:r>
            <a:r>
              <a:rPr lang="nl-NL" dirty="0"/>
              <a:t> nog steeds een bepaald onderwerp niet lijken te snappen. </a:t>
            </a:r>
            <a:endParaRPr lang="nl-NL" baseline="0" dirty="0"/>
          </a:p>
          <a:p>
            <a:r>
              <a:rPr lang="nl-NL" baseline="0" dirty="0"/>
              <a:t>Hoe komt het toch dat ze dit zo moeilijk leren? En wat ik er aan doen om dit beter te maken?</a:t>
            </a:r>
            <a:endParaRPr lang="nl-NL" dirty="0"/>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5</a:t>
            </a:fld>
            <a:endParaRPr lang="nl-NL"/>
          </a:p>
        </p:txBody>
      </p:sp>
    </p:spTree>
    <p:extLst>
      <p:ext uri="{BB962C8B-B14F-4D97-AF65-F5344CB8AC3E}">
        <p14:creationId xmlns:p14="http://schemas.microsoft.com/office/powerpoint/2010/main" val="325892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err="1"/>
              <a:t>Ookal</a:t>
            </a:r>
            <a:r>
              <a:rPr lang="nl-NL" baseline="0" dirty="0"/>
              <a:t> geef je nog zo goed les, het is moeilijk te voorspellen wat leerlingen in hun hoofd met de kennis doen. Daarom is het belangrijk zichtbaar te maken wat er in de hoofden van leerlingen zit zodat misvattingen tijdig opgespoord en verholpen kunnen worden.</a:t>
            </a:r>
            <a:endParaRPr lang="nl-NL" dirty="0"/>
          </a:p>
        </p:txBody>
      </p:sp>
      <p:sp>
        <p:nvSpPr>
          <p:cNvPr id="4" name="Tijdelijke aanduiding voor dianummer 3"/>
          <p:cNvSpPr>
            <a:spLocks noGrp="1"/>
          </p:cNvSpPr>
          <p:nvPr>
            <p:ph type="sldNum" sz="quarter" idx="10"/>
          </p:nvPr>
        </p:nvSpPr>
        <p:spPr/>
        <p:txBody>
          <a:bodyPr/>
          <a:lstStyle/>
          <a:p>
            <a:fld id="{52CB98BE-9FD0-4F18-92DD-F25E01AEB5F1}" type="slidenum">
              <a:rPr lang="nl-NL" smtClean="0"/>
              <a:t>6</a:t>
            </a:fld>
            <a:endParaRPr lang="nl-NL"/>
          </a:p>
        </p:txBody>
      </p:sp>
    </p:spTree>
    <p:extLst>
      <p:ext uri="{BB962C8B-B14F-4D97-AF65-F5344CB8AC3E}">
        <p14:creationId xmlns:p14="http://schemas.microsoft.com/office/powerpoint/2010/main" val="1176318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Behouden of weg?</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7</a:t>
            </a:fld>
            <a:endParaRPr lang="en-GB"/>
          </a:p>
        </p:txBody>
      </p:sp>
    </p:spTree>
    <p:extLst>
      <p:ext uri="{BB962C8B-B14F-4D97-AF65-F5344CB8AC3E}">
        <p14:creationId xmlns:p14="http://schemas.microsoft.com/office/powerpoint/2010/main" val="299263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FF0000"/>
                </a:solidFill>
              </a:rPr>
              <a:t>Er is nog veel over</a:t>
            </a:r>
            <a:r>
              <a:rPr lang="nl-NL" baseline="0" dirty="0">
                <a:solidFill>
                  <a:srgbClr val="FF0000"/>
                </a:solidFill>
              </a:rPr>
              <a:t> hersenen wat we nog niet weten maar het lijkt erop dat kennis in netwerken wordt opgeslagen, kennisschema’s. </a:t>
            </a:r>
          </a:p>
          <a:p>
            <a:r>
              <a:rPr lang="nl-NL" baseline="0" dirty="0">
                <a:solidFill>
                  <a:srgbClr val="FF0000"/>
                </a:solidFill>
              </a:rPr>
              <a:t>Bij een misvatting is er sprake van foute voorkennis. Een bestaande connectie / associatie is moeilijk te verwijderen. Daardoor zijn misvattingen erg hardnekkig en blijven ze terugkomen</a:t>
            </a:r>
            <a:endParaRPr lang="nl-NL" dirty="0">
              <a:solidFill>
                <a:srgbClr val="FF0000"/>
              </a:solidFill>
            </a:endParaRPr>
          </a:p>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921579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Bekende bias</a:t>
            </a:r>
            <a:r>
              <a:rPr lang="nl-NL" baseline="0" dirty="0"/>
              <a:t> bij mensen. Als je zelf goed bent in iets overschat je hoe makkelijke het is voor anderen om te leren. Het is daarom belangrijk altijd zichtbaar te maken wat leerlingen denken en kunnen.</a:t>
            </a:r>
          </a:p>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08204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8" y="1380083"/>
            <a:ext cx="6430967" cy="2616199"/>
          </a:xfrm>
        </p:spPr>
        <p:txBody>
          <a:bodyPr anchor="b">
            <a:normAutofit/>
          </a:bodyPr>
          <a:lstStyle>
            <a:lvl1pPr algn="r">
              <a:defRPr sz="6000">
                <a:effectLst/>
              </a:defRPr>
            </a:lvl1pPr>
          </a:lstStyle>
          <a:p>
            <a:r>
              <a:rPr lang="nl-NL"/>
              <a:t>Klik om de stijl te bewerken</a:t>
            </a:r>
            <a:endParaRPr lang="en-US" dirty="0"/>
          </a:p>
        </p:txBody>
      </p:sp>
      <p:sp>
        <p:nvSpPr>
          <p:cNvPr id="3" name="Subtitle 2"/>
          <p:cNvSpPr>
            <a:spLocks noGrp="1"/>
          </p:cNvSpPr>
          <p:nvPr>
            <p:ph type="subTitle" idx="1"/>
          </p:nvPr>
        </p:nvSpPr>
        <p:spPr>
          <a:xfrm>
            <a:off x="3386535"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a:xfrm>
            <a:off x="3999311" y="5883290"/>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82164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1" y="4732865"/>
            <a:ext cx="7514033"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3241"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1441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2" y="685800"/>
            <a:ext cx="7514033" cy="304800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41"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8062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61"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827615"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113241"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34100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41"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781060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61"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113242"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41"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29220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7"/>
            <a:ext cx="7514034"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1113241"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41"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182318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14125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9" y="685800"/>
            <a:ext cx="1327777" cy="51054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13241" y="685800"/>
            <a:ext cx="6014807"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01129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nl-NL"/>
              <a:t>Klik om de stijl te bewerken</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940573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98377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900" y="5867146"/>
            <a:ext cx="413375" cy="365125"/>
          </a:xfrm>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9138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64336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nl-NL"/>
              <a:t>Klik om de stijl te bewerken</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39215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640015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008735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828029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2436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291924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062179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7248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6923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9211" y="2666999"/>
            <a:ext cx="6698060" cy="2110382"/>
          </a:xfrm>
        </p:spPr>
        <p:txBody>
          <a:bodyPr anchor="b"/>
          <a:lstStyle>
            <a:lvl1pPr algn="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006922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777242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198525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1237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051393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903800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nl-NL"/>
              <a:t>Klik om de stijl te bewerken</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562797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551194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54112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nl-NL"/>
              <a:t>Klik om de stijl te bewerken</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402104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7927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13241" y="685815"/>
            <a:ext cx="7514035" cy="1752599"/>
          </a:xfrm>
        </p:spPr>
        <p:txBody>
          <a:bodyPr/>
          <a:lstStyle/>
          <a:p>
            <a:r>
              <a:rPr lang="nl-NL"/>
              <a:t>Klik om de stijl te bewerken</a:t>
            </a:r>
            <a:endParaRPr lang="en-US" dirty="0"/>
          </a:p>
        </p:txBody>
      </p:sp>
      <p:sp>
        <p:nvSpPr>
          <p:cNvPr id="3" name="Content Placeholder 2"/>
          <p:cNvSpPr>
            <a:spLocks noGrp="1"/>
          </p:cNvSpPr>
          <p:nvPr>
            <p:ph sz="half" idx="1"/>
          </p:nvPr>
        </p:nvSpPr>
        <p:spPr>
          <a:xfrm>
            <a:off x="1113242" y="2667014"/>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555108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096244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94134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701784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140694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308209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056181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182009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61651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5340753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0643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60373"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221362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7783951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9123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42382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89785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1" y="1600200"/>
            <a:ext cx="2661841"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3946532" y="685814"/>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3241"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73539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050" y="1752599"/>
            <a:ext cx="4069619" cy="1371600"/>
          </a:xfrm>
        </p:spPr>
        <p:txBody>
          <a:bodyPr anchor="b">
            <a:normAutofit/>
          </a:bodyPr>
          <a:lstStyle>
            <a:lvl1pPr algn="ctr">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5696018"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2050"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1/9/2023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36775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3"/>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41" y="685815"/>
            <a:ext cx="7514035" cy="1752599"/>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13240" y="2667014"/>
            <a:ext cx="7514035"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9492" y="5883290"/>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1/9/2023</a:t>
            </a:fld>
            <a:endParaRPr lang="en-US" dirty="0">
              <a:solidFill>
                <a:prstClr val="black"/>
              </a:solidFill>
            </a:endParaRPr>
          </a:p>
        </p:txBody>
      </p:sp>
      <p:sp>
        <p:nvSpPr>
          <p:cNvPr id="5" name="Footer Placeholder 4"/>
          <p:cNvSpPr>
            <a:spLocks noGrp="1"/>
          </p:cNvSpPr>
          <p:nvPr>
            <p:ph type="ftr" sz="quarter" idx="3"/>
          </p:nvPr>
        </p:nvSpPr>
        <p:spPr>
          <a:xfrm>
            <a:off x="1929217" y="5883290"/>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900" y="5883290"/>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251834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1/9/2023</a:t>
            </a:fld>
            <a:endParaRPr lang="en-US" dirty="0">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21882484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1/9/2023</a:t>
            </a:fld>
            <a:endParaRPr lang="en-US" dirty="0">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17617155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6.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hyperlink" Target="https://www.nvon.nl/diagnostischevragen"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36.xml"/><Relationship Id="rId5" Type="http://schemas.openxmlformats.org/officeDocument/2006/relationships/hyperlink" Target="https://nl.linkedin.com/in/sofie-faes-52426551" TargetMode="External"/><Relationship Id="rId4" Type="http://schemas.openxmlformats.org/officeDocument/2006/relationships/hyperlink" Target="mailto:s.faes@heerbeeck.n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6.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3.em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47664" y="1380083"/>
            <a:ext cx="7079611" cy="1760885"/>
          </a:xfrm>
        </p:spPr>
        <p:txBody>
          <a:bodyPr>
            <a:normAutofit/>
          </a:bodyPr>
          <a:lstStyle/>
          <a:p>
            <a:r>
              <a:rPr lang="nl-NL" sz="5000" dirty="0"/>
              <a:t>Snel formatief handelen </a:t>
            </a:r>
            <a:br>
              <a:rPr lang="nl-NL" sz="5000" dirty="0"/>
            </a:br>
            <a:r>
              <a:rPr lang="nl-NL" sz="5000" dirty="0"/>
              <a:t>met diagnostische vragen</a:t>
            </a:r>
          </a:p>
        </p:txBody>
      </p:sp>
      <p:sp>
        <p:nvSpPr>
          <p:cNvPr id="3" name="Ondertitel 2"/>
          <p:cNvSpPr>
            <a:spLocks noGrp="1"/>
          </p:cNvSpPr>
          <p:nvPr>
            <p:ph type="subTitle" idx="1"/>
          </p:nvPr>
        </p:nvSpPr>
        <p:spPr>
          <a:xfrm>
            <a:off x="4427984" y="3284984"/>
            <a:ext cx="4608512" cy="3168352"/>
          </a:xfrm>
        </p:spPr>
        <p:txBody>
          <a:bodyPr>
            <a:normAutofit/>
          </a:bodyPr>
          <a:lstStyle/>
          <a:p>
            <a:pPr algn="l"/>
            <a:r>
              <a:rPr lang="nl-NL" dirty="0"/>
              <a:t>Doelen: </a:t>
            </a:r>
          </a:p>
          <a:p>
            <a:pPr marL="342900" indent="-342900" algn="l">
              <a:buFont typeface="Arial" panose="020B0604020202020204" pitchFamily="34" charset="0"/>
              <a:buChar char="•"/>
            </a:pPr>
            <a:r>
              <a:rPr lang="nl-NL" dirty="0">
                <a:solidFill>
                  <a:schemeClr val="tx2"/>
                </a:solidFill>
              </a:rPr>
              <a:t>Je kan een diagnostische vraag effectief inzetten in je les</a:t>
            </a:r>
          </a:p>
          <a:p>
            <a:pPr marL="342900" indent="-342900" algn="l">
              <a:buFont typeface="Arial" panose="020B0604020202020204" pitchFamily="34" charset="0"/>
              <a:buChar char="•"/>
            </a:pPr>
            <a:r>
              <a:rPr lang="nl-NL" dirty="0">
                <a:solidFill>
                  <a:schemeClr val="tx2"/>
                </a:solidFill>
              </a:rPr>
              <a:t>Je kunt zelf een diagnostische vraag ontwerpen en onderbouwen</a:t>
            </a:r>
          </a:p>
          <a:p>
            <a:pPr marL="342900" indent="-342900" algn="ctr">
              <a:buFontTx/>
              <a:buChar char="-"/>
            </a:pPr>
            <a:endParaRPr lang="nl-NL" dirty="0"/>
          </a:p>
          <a:p>
            <a:endParaRPr lang="nl-NL" dirty="0"/>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t="16171" b="37353"/>
          <a:stretch/>
        </p:blipFill>
        <p:spPr>
          <a:xfrm>
            <a:off x="107504" y="6171718"/>
            <a:ext cx="1817825" cy="5632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81084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Probleem</a:t>
            </a:r>
          </a:p>
        </p:txBody>
      </p:sp>
      <p:sp>
        <p:nvSpPr>
          <p:cNvPr id="3" name="Tijdelijke aanduiding voor inhoud 2"/>
          <p:cNvSpPr>
            <a:spLocks noGrp="1"/>
          </p:cNvSpPr>
          <p:nvPr>
            <p:ph idx="1"/>
          </p:nvPr>
        </p:nvSpPr>
        <p:spPr>
          <a:xfrm>
            <a:off x="1113233" y="1844824"/>
            <a:ext cx="7514035" cy="3946377"/>
          </a:xfrm>
        </p:spPr>
        <p:txBody>
          <a:bodyPr/>
          <a:lstStyle/>
          <a:p>
            <a:r>
              <a:rPr lang="nl-NL" dirty="0"/>
              <a:t>Leren is grillig</a:t>
            </a:r>
          </a:p>
          <a:p>
            <a:r>
              <a:rPr lang="nl-NL" dirty="0"/>
              <a:t>Als expert overschat je makkelijk de kennis van leerlingen (</a:t>
            </a:r>
            <a:r>
              <a:rPr lang="nl-NL" dirty="0" err="1"/>
              <a:t>curse</a:t>
            </a:r>
            <a:r>
              <a:rPr lang="nl-NL" dirty="0"/>
              <a:t> of </a:t>
            </a:r>
            <a:r>
              <a:rPr lang="nl-NL" dirty="0" err="1"/>
              <a:t>knowledge</a:t>
            </a:r>
            <a:r>
              <a:rPr lang="nl-NL" dirty="0"/>
              <a:t>)</a:t>
            </a:r>
          </a:p>
          <a:p>
            <a:r>
              <a:rPr lang="nl-NL" dirty="0"/>
              <a:t>Bij sommige concepten ontstaan (door onze hersenen en omgeving) vaak hardnekkige </a:t>
            </a:r>
            <a:r>
              <a:rPr lang="nl-NL" dirty="0" smtClean="0"/>
              <a:t>misconcepten</a:t>
            </a:r>
            <a:endParaRPr lang="nl-NL" dirty="0"/>
          </a:p>
        </p:txBody>
      </p:sp>
    </p:spTree>
    <p:extLst>
      <p:ext uri="{BB962C8B-B14F-4D97-AF65-F5344CB8AC3E}">
        <p14:creationId xmlns:p14="http://schemas.microsoft.com/office/powerpoint/2010/main" val="408453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Er is hoop</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Ervaring							Onderzoek</a:t>
            </a:r>
          </a:p>
        </p:txBody>
      </p:sp>
      <p:pic>
        <p:nvPicPr>
          <p:cNvPr id="5" name="Afbeelding 4"/>
          <p:cNvPicPr>
            <a:picLocks noChangeAspect="1"/>
          </p:cNvPicPr>
          <p:nvPr/>
        </p:nvPicPr>
        <p:blipFill>
          <a:blip r:embed="rId3"/>
          <a:stretch>
            <a:fillRect/>
          </a:stretch>
        </p:blipFill>
        <p:spPr>
          <a:xfrm>
            <a:off x="1101933" y="2996952"/>
            <a:ext cx="3505572" cy="2109186"/>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9" y="2996952"/>
            <a:ext cx="3749664" cy="2109186"/>
          </a:xfrm>
          <a:prstGeom prst="rect">
            <a:avLst/>
          </a:prstGeom>
        </p:spPr>
      </p:pic>
    </p:spTree>
    <p:extLst>
      <p:ext uri="{BB962C8B-B14F-4D97-AF65-F5344CB8AC3E}">
        <p14:creationId xmlns:p14="http://schemas.microsoft.com/office/powerpoint/2010/main" val="3998251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Probleem</a:t>
            </a:r>
          </a:p>
        </p:txBody>
      </p:sp>
      <p:sp>
        <p:nvSpPr>
          <p:cNvPr id="3" name="Tijdelijke aanduiding voor inhoud 2"/>
          <p:cNvSpPr>
            <a:spLocks noGrp="1"/>
          </p:cNvSpPr>
          <p:nvPr>
            <p:ph idx="1"/>
          </p:nvPr>
        </p:nvSpPr>
        <p:spPr>
          <a:xfrm>
            <a:off x="1113233" y="1844824"/>
            <a:ext cx="7514035" cy="3946377"/>
          </a:xfrm>
        </p:spPr>
        <p:txBody>
          <a:bodyPr/>
          <a:lstStyle/>
          <a:p>
            <a:r>
              <a:rPr lang="nl-NL" dirty="0"/>
              <a:t>Leren is grillig</a:t>
            </a:r>
          </a:p>
          <a:p>
            <a:r>
              <a:rPr lang="nl-NL" dirty="0"/>
              <a:t>Als expert overschat je makkelijk de kennis van leerlingen (</a:t>
            </a:r>
            <a:r>
              <a:rPr lang="nl-NL" dirty="0" err="1"/>
              <a:t>curse</a:t>
            </a:r>
            <a:r>
              <a:rPr lang="nl-NL" dirty="0"/>
              <a:t> of </a:t>
            </a:r>
            <a:r>
              <a:rPr lang="nl-NL" dirty="0" err="1"/>
              <a:t>knowledge</a:t>
            </a:r>
            <a:r>
              <a:rPr lang="nl-NL" dirty="0"/>
              <a:t>)</a:t>
            </a:r>
          </a:p>
          <a:p>
            <a:r>
              <a:rPr lang="nl-NL" dirty="0"/>
              <a:t>Bij sommige concepten ontstaan (door onze hersenen en omgeving) vaak hardnekkige misconcepten</a:t>
            </a:r>
          </a:p>
          <a:p>
            <a:pPr lvl="1"/>
            <a:r>
              <a:rPr lang="nl-NL" dirty="0"/>
              <a:t>Dit is bekend maar als ik een les zit voor te bereiden heb ik niet snel toegang tot deze informatie</a:t>
            </a:r>
          </a:p>
        </p:txBody>
      </p:sp>
    </p:spTree>
    <p:extLst>
      <p:ext uri="{BB962C8B-B14F-4D97-AF65-F5344CB8AC3E}">
        <p14:creationId xmlns:p14="http://schemas.microsoft.com/office/powerpoint/2010/main" val="36184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Oplossing</a:t>
            </a:r>
          </a:p>
        </p:txBody>
      </p:sp>
      <p:sp>
        <p:nvSpPr>
          <p:cNvPr id="3" name="Tijdelijke aanduiding voor inhoud 2"/>
          <p:cNvSpPr>
            <a:spLocks noGrp="1"/>
          </p:cNvSpPr>
          <p:nvPr>
            <p:ph idx="1"/>
          </p:nvPr>
        </p:nvSpPr>
        <p:spPr>
          <a:xfrm>
            <a:off x="1113233" y="2667001"/>
            <a:ext cx="7514035" cy="2202160"/>
          </a:xfrm>
        </p:spPr>
        <p:txBody>
          <a:bodyPr/>
          <a:lstStyle/>
          <a:p>
            <a:pPr marL="0" indent="0">
              <a:buNone/>
            </a:pPr>
            <a:r>
              <a:rPr lang="nl-NL" dirty="0"/>
              <a:t>Een diagnostische vraag maakt snel zichtbaar in hoeverre een misvatting in een klas aanwezig is. </a:t>
            </a:r>
          </a:p>
        </p:txBody>
      </p:sp>
    </p:spTree>
    <p:extLst>
      <p:ext uri="{BB962C8B-B14F-4D97-AF65-F5344CB8AC3E}">
        <p14:creationId xmlns:p14="http://schemas.microsoft.com/office/powerpoint/2010/main" val="3692632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996B07E-59F5-3670-208F-EA800EE5E4C2}"/>
              </a:ext>
            </a:extLst>
          </p:cNvPr>
          <p:cNvSpPr>
            <a:spLocks noGrp="1"/>
          </p:cNvSpPr>
          <p:nvPr>
            <p:ph type="title"/>
          </p:nvPr>
        </p:nvSpPr>
        <p:spPr/>
        <p:txBody>
          <a:bodyPr/>
          <a:lstStyle/>
          <a:p>
            <a:r>
              <a:rPr lang="nl-NL" dirty="0"/>
              <a:t>Hoe ziet dat er uit in de les?</a:t>
            </a:r>
          </a:p>
        </p:txBody>
      </p:sp>
      <p:sp>
        <p:nvSpPr>
          <p:cNvPr id="3" name="Tijdelijke aanduiding voor inhoud 2">
            <a:extLst>
              <a:ext uri="{FF2B5EF4-FFF2-40B4-BE49-F238E27FC236}">
                <a16:creationId xmlns:a16="http://schemas.microsoft.com/office/drawing/2014/main" xmlns="" id="{4DEDC565-6A84-5BAA-C05B-7B2E80D8ABDB}"/>
              </a:ext>
            </a:extLst>
          </p:cNvPr>
          <p:cNvSpPr>
            <a:spLocks noGrp="1"/>
          </p:cNvSpPr>
          <p:nvPr>
            <p:ph idx="1"/>
          </p:nvPr>
        </p:nvSpPr>
        <p:spPr/>
        <p:txBody>
          <a:bodyPr>
            <a:normAutofit fontScale="92500" lnSpcReduction="10000"/>
          </a:bodyPr>
          <a:lstStyle/>
          <a:p>
            <a:r>
              <a:rPr lang="nl-NL" dirty="0">
                <a:ea typeface="Source Sans Pro" panose="020B0503030403020204" pitchFamily="34" charset="0"/>
              </a:rPr>
              <a:t>In stilte</a:t>
            </a:r>
            <a:br>
              <a:rPr lang="nl-NL" dirty="0">
                <a:ea typeface="Source Sans Pro" panose="020B0503030403020204" pitchFamily="34" charset="0"/>
              </a:rPr>
            </a:br>
            <a:r>
              <a:rPr lang="nl-NL" sz="2400" i="1" dirty="0">
                <a:ea typeface="Source Sans Pro" panose="020B0503030403020204" pitchFamily="34" charset="0"/>
              </a:rPr>
              <a:t>leerlingen denken voor zichzelf (benutten test-effect)</a:t>
            </a:r>
            <a:endParaRPr lang="nl-NL" dirty="0">
              <a:ea typeface="Source Sans Pro" panose="020B0503030403020204" pitchFamily="34" charset="0"/>
            </a:endParaRPr>
          </a:p>
          <a:p>
            <a:r>
              <a:rPr lang="nl-NL" dirty="0">
                <a:ea typeface="Source Sans Pro" panose="020B0503030403020204" pitchFamily="34" charset="0"/>
              </a:rPr>
              <a:t>Allemaal tegelijk antwoorden</a:t>
            </a:r>
            <a:br>
              <a:rPr lang="nl-NL" dirty="0">
                <a:ea typeface="Source Sans Pro" panose="020B0503030403020204" pitchFamily="34" charset="0"/>
              </a:rPr>
            </a:br>
            <a:r>
              <a:rPr lang="nl-NL" sz="2400" i="1" dirty="0">
                <a:ea typeface="Source Sans Pro" panose="020B0503030403020204" pitchFamily="34" charset="0"/>
              </a:rPr>
              <a:t>leerlingen laten zich minder leiden door hun klasgenoten</a:t>
            </a:r>
            <a:endParaRPr lang="nl-NL" dirty="0">
              <a:ea typeface="Source Sans Pro" panose="020B0503030403020204" pitchFamily="34" charset="0"/>
            </a:endParaRPr>
          </a:p>
          <a:p>
            <a:r>
              <a:rPr lang="nl-NL" dirty="0">
                <a:ea typeface="Source Sans Pro" panose="020B0503030403020204" pitchFamily="34" charset="0"/>
              </a:rPr>
              <a:t>Na “stemmen”: leerlingen lichten antwoorden toe</a:t>
            </a:r>
            <a:br>
              <a:rPr lang="nl-NL" dirty="0">
                <a:ea typeface="Source Sans Pro" panose="020B0503030403020204" pitchFamily="34" charset="0"/>
              </a:rPr>
            </a:br>
            <a:r>
              <a:rPr lang="nl-NL" sz="2400" i="1" dirty="0">
                <a:ea typeface="Source Sans Pro" panose="020B0503030403020204" pitchFamily="34" charset="0"/>
              </a:rPr>
              <a:t>denkproces zichtbaar maken</a:t>
            </a:r>
            <a:endParaRPr lang="nl-NL" dirty="0">
              <a:ea typeface="Source Sans Pro" panose="020B0503030403020204" pitchFamily="34" charset="0"/>
            </a:endParaRPr>
          </a:p>
          <a:p>
            <a:r>
              <a:rPr lang="nl-NL" dirty="0">
                <a:ea typeface="Source Sans Pro" panose="020B0503030403020204" pitchFamily="34" charset="0"/>
              </a:rPr>
              <a:t>Het goede antwoord geven</a:t>
            </a:r>
            <a:br>
              <a:rPr lang="nl-NL" dirty="0">
                <a:ea typeface="Source Sans Pro" panose="020B0503030403020204" pitchFamily="34" charset="0"/>
              </a:rPr>
            </a:br>
            <a:r>
              <a:rPr lang="nl-NL" sz="2400" i="1" dirty="0">
                <a:ea typeface="Source Sans Pro" panose="020B0503030403020204" pitchFamily="34" charset="0"/>
              </a:rPr>
              <a:t>je kunt jezelf verbeteren / hypercorrectie effect</a:t>
            </a:r>
            <a:endParaRPr lang="nl-NL" dirty="0">
              <a:ea typeface="Source Sans Pro" panose="020B0503030403020204" pitchFamily="34" charset="0"/>
            </a:endParaRPr>
          </a:p>
          <a:p>
            <a:endParaRPr lang="nl-NL" dirty="0"/>
          </a:p>
        </p:txBody>
      </p:sp>
    </p:spTree>
    <p:extLst>
      <p:ext uri="{BB962C8B-B14F-4D97-AF65-F5344CB8AC3E}">
        <p14:creationId xmlns:p14="http://schemas.microsoft.com/office/powerpoint/2010/main" val="193258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Diagnostische vraag</a:t>
            </a:r>
          </a:p>
        </p:txBody>
      </p:sp>
      <p:sp>
        <p:nvSpPr>
          <p:cNvPr id="3" name="Tijdelijke aanduiding voor inhoud 2"/>
          <p:cNvSpPr>
            <a:spLocks noGrp="1"/>
          </p:cNvSpPr>
          <p:nvPr>
            <p:ph idx="1"/>
          </p:nvPr>
        </p:nvSpPr>
        <p:spPr/>
        <p:txBody>
          <a:bodyPr/>
          <a:lstStyle/>
          <a:p>
            <a:pPr marL="0" indent="0">
              <a:buNone/>
            </a:pPr>
            <a:r>
              <a:rPr lang="nl-NL" dirty="0"/>
              <a:t>Op welke plek vindt bevruchting plaats?</a:t>
            </a:r>
          </a:p>
          <a:p>
            <a:pPr marL="457200" indent="-457200">
              <a:buSzPct val="100000"/>
              <a:buAutoNum type="alphaUcPeriod"/>
            </a:pPr>
            <a:r>
              <a:rPr lang="nl-NL" dirty="0"/>
              <a:t>Vagina</a:t>
            </a:r>
          </a:p>
          <a:p>
            <a:pPr marL="457200" indent="-457200">
              <a:buSzPct val="100000"/>
              <a:buAutoNum type="alphaUcPeriod"/>
            </a:pPr>
            <a:r>
              <a:rPr lang="nl-NL" dirty="0"/>
              <a:t>Baarmoeder</a:t>
            </a:r>
          </a:p>
          <a:p>
            <a:pPr marL="457200" indent="-457200">
              <a:buSzPct val="100000"/>
              <a:buAutoNum type="alphaUcPeriod"/>
            </a:pPr>
            <a:r>
              <a:rPr lang="nl-NL" dirty="0"/>
              <a:t>Eileider</a:t>
            </a:r>
          </a:p>
          <a:p>
            <a:pPr marL="457200" indent="-457200">
              <a:buSzPct val="100000"/>
              <a:buAutoNum type="alphaUcPeriod"/>
            </a:pPr>
            <a:r>
              <a:rPr lang="nl-NL" dirty="0"/>
              <a:t>Eierstok</a:t>
            </a:r>
          </a:p>
        </p:txBody>
      </p:sp>
    </p:spTree>
    <p:extLst>
      <p:ext uri="{BB962C8B-B14F-4D97-AF65-F5344CB8AC3E}">
        <p14:creationId xmlns:p14="http://schemas.microsoft.com/office/powerpoint/2010/main" val="3882443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Diagnostische vraag</a:t>
            </a:r>
          </a:p>
        </p:txBody>
      </p:sp>
      <p:sp>
        <p:nvSpPr>
          <p:cNvPr id="3" name="Tijdelijke aanduiding voor inhoud 2"/>
          <p:cNvSpPr>
            <a:spLocks noGrp="1"/>
          </p:cNvSpPr>
          <p:nvPr>
            <p:ph idx="1"/>
          </p:nvPr>
        </p:nvSpPr>
        <p:spPr/>
        <p:txBody>
          <a:bodyPr/>
          <a:lstStyle/>
          <a:p>
            <a:pPr marL="0" indent="0">
              <a:buNone/>
            </a:pPr>
            <a:r>
              <a:rPr lang="nl-NL" dirty="0"/>
              <a:t>Op welke plek vindt bevruchting plaats?</a:t>
            </a:r>
          </a:p>
          <a:p>
            <a:pPr marL="457200" indent="-457200">
              <a:buSzPct val="100000"/>
              <a:buAutoNum type="alphaUcPeriod"/>
            </a:pPr>
            <a:r>
              <a:rPr lang="nl-NL" dirty="0"/>
              <a:t>Vagina</a:t>
            </a:r>
          </a:p>
          <a:p>
            <a:pPr marL="457200" indent="-457200">
              <a:buSzPct val="100000"/>
              <a:buAutoNum type="alphaUcPeriod"/>
            </a:pPr>
            <a:r>
              <a:rPr lang="nl-NL" dirty="0"/>
              <a:t>Baarmoeder</a:t>
            </a:r>
          </a:p>
          <a:p>
            <a:pPr marL="457200" indent="-457200">
              <a:buSzPct val="100000"/>
              <a:buAutoNum type="alphaUcPeriod"/>
            </a:pPr>
            <a:r>
              <a:rPr lang="nl-NL" b="1" dirty="0"/>
              <a:t>Eileider</a:t>
            </a:r>
          </a:p>
          <a:p>
            <a:pPr marL="457200" indent="-457200">
              <a:buSzPct val="100000"/>
              <a:buAutoNum type="alphaUcPeriod"/>
            </a:pPr>
            <a:r>
              <a:rPr lang="nl-NL" dirty="0"/>
              <a:t>Eierstok</a:t>
            </a:r>
          </a:p>
        </p:txBody>
      </p:sp>
      <p:pic>
        <p:nvPicPr>
          <p:cNvPr id="4" name="Afbeelding 2">
            <a:extLst>
              <a:ext uri="{FF2B5EF4-FFF2-40B4-BE49-F238E27FC236}">
                <a16:creationId xmlns:a16="http://schemas.microsoft.com/office/drawing/2014/main" xmlns="" id="{98F2B2A5-B5ED-30AA-ED25-B3D32147D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753" y="3717032"/>
            <a:ext cx="3809524" cy="2539682"/>
          </a:xfrm>
          <a:prstGeom prst="rect">
            <a:avLst/>
          </a:prstGeom>
        </p:spPr>
      </p:pic>
    </p:spTree>
    <p:extLst>
      <p:ext uri="{BB962C8B-B14F-4D97-AF65-F5344CB8AC3E}">
        <p14:creationId xmlns:p14="http://schemas.microsoft.com/office/powerpoint/2010/main" val="144801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685801"/>
            <a:ext cx="3528391" cy="2887215"/>
          </a:xfrm>
        </p:spPr>
        <p:txBody>
          <a:bodyPr>
            <a:normAutofit/>
          </a:bodyPr>
          <a:lstStyle/>
          <a:p>
            <a:r>
              <a:rPr lang="nl-NL" sz="3200" dirty="0"/>
              <a:t>Leerling dénkt dat hij het al weet en gaat niet zelf op zoek naar het goede antwoord</a:t>
            </a: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l="8969" t="5901" r="5348" b="9051"/>
          <a:stretch/>
        </p:blipFill>
        <p:spPr>
          <a:xfrm>
            <a:off x="4499992" y="548680"/>
            <a:ext cx="4392488" cy="5832648"/>
          </a:xfrm>
          <a:prstGeom prst="rect">
            <a:avLst/>
          </a:prstGeom>
        </p:spPr>
      </p:pic>
    </p:spTree>
    <p:extLst>
      <p:ext uri="{BB962C8B-B14F-4D97-AF65-F5344CB8AC3E}">
        <p14:creationId xmlns:p14="http://schemas.microsoft.com/office/powerpoint/2010/main" val="1122570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3241" y="685815"/>
            <a:ext cx="7851247" cy="1752599"/>
          </a:xfrm>
        </p:spPr>
        <p:txBody>
          <a:bodyPr>
            <a:normAutofit/>
          </a:bodyPr>
          <a:lstStyle/>
          <a:p>
            <a:r>
              <a:rPr lang="nl-NL" dirty="0"/>
              <a:t>Formatief handelen = werkwijze</a:t>
            </a:r>
            <a:br>
              <a:rPr lang="nl-NL" dirty="0"/>
            </a:br>
            <a:r>
              <a:rPr lang="nl-NL" dirty="0"/>
              <a:t>Integratie van 3 strategieën in je les</a:t>
            </a:r>
            <a:endParaRPr lang="en-GB" dirty="0"/>
          </a:p>
        </p:txBody>
      </p:sp>
      <p:sp>
        <p:nvSpPr>
          <p:cNvPr id="3" name="Tijdelijke aanduiding voor inhoud 2"/>
          <p:cNvSpPr>
            <a:spLocks noGrp="1"/>
          </p:cNvSpPr>
          <p:nvPr>
            <p:ph idx="1"/>
          </p:nvPr>
        </p:nvSpPr>
        <p:spPr>
          <a:xfrm>
            <a:off x="1113240" y="2420888"/>
            <a:ext cx="7514035" cy="3370327"/>
          </a:xfrm>
        </p:spPr>
        <p:txBody>
          <a:bodyPr anchor="t"/>
          <a:lstStyle/>
          <a:p>
            <a:pPr marL="457200" indent="-457200">
              <a:buFont typeface="+mj-lt"/>
              <a:buAutoNum type="arabicPeriod"/>
            </a:pPr>
            <a:r>
              <a:rPr lang="nl-NL" dirty="0"/>
              <a:t>Het opstellen, verduidelijken en communiceren van </a:t>
            </a:r>
            <a:r>
              <a:rPr lang="nl-NL" dirty="0">
                <a:solidFill>
                  <a:schemeClr val="accent1"/>
                </a:solidFill>
              </a:rPr>
              <a:t>leerdoelen </a:t>
            </a:r>
          </a:p>
          <a:p>
            <a:pPr marL="457200" indent="-457200">
              <a:buFont typeface="+mj-lt"/>
              <a:buAutoNum type="arabicPeriod"/>
            </a:pPr>
            <a:r>
              <a:rPr lang="nl-NL" dirty="0"/>
              <a:t>Informatie verkrijgen over het niveau van de leerling door het </a:t>
            </a:r>
            <a:r>
              <a:rPr lang="nl-NL" dirty="0">
                <a:solidFill>
                  <a:schemeClr val="accent1"/>
                </a:solidFill>
              </a:rPr>
              <a:t>leren zichtbaar </a:t>
            </a:r>
            <a:r>
              <a:rPr lang="nl-NL" dirty="0"/>
              <a:t>te maken</a:t>
            </a:r>
          </a:p>
          <a:p>
            <a:pPr marL="457200" indent="-457200">
              <a:buFont typeface="+mj-lt"/>
              <a:buAutoNum type="arabicPeriod"/>
            </a:pPr>
            <a:r>
              <a:rPr lang="nl-NL" dirty="0">
                <a:solidFill>
                  <a:schemeClr val="accent1"/>
                </a:solidFill>
              </a:rPr>
              <a:t>Activiteit</a:t>
            </a:r>
            <a:r>
              <a:rPr lang="nl-NL" dirty="0"/>
              <a:t> die helpt bij het leerdoel te komen</a:t>
            </a:r>
          </a:p>
          <a:p>
            <a:pPr marL="457200" indent="-457200">
              <a:buFont typeface="+mj-lt"/>
              <a:buAutoNum type="arabicPeriod"/>
            </a:pPr>
            <a:endParaRPr lang="en-GB" dirty="0"/>
          </a:p>
        </p:txBody>
      </p:sp>
    </p:spTree>
    <p:extLst>
      <p:ext uri="{BB962C8B-B14F-4D97-AF65-F5344CB8AC3E}">
        <p14:creationId xmlns:p14="http://schemas.microsoft.com/office/powerpoint/2010/main" val="790676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Formatief handelen</a:t>
            </a:r>
            <a:endParaRPr lang="en-GB" dirty="0"/>
          </a:p>
        </p:txBody>
      </p:sp>
      <p:sp>
        <p:nvSpPr>
          <p:cNvPr id="3" name="Tijdelijke aanduiding voor inhoud 2"/>
          <p:cNvSpPr>
            <a:spLocks noGrp="1"/>
          </p:cNvSpPr>
          <p:nvPr>
            <p:ph idx="1"/>
          </p:nvPr>
        </p:nvSpPr>
        <p:spPr>
          <a:xfrm>
            <a:off x="1113240" y="1916833"/>
            <a:ext cx="7514035" cy="3312368"/>
          </a:xfrm>
        </p:spPr>
        <p:txBody>
          <a:bodyPr>
            <a:normAutofit/>
          </a:bodyPr>
          <a:lstStyle/>
          <a:p>
            <a:r>
              <a:rPr lang="nl-NL" dirty="0"/>
              <a:t>Bevat technieken die leraren al lang gebruiken.            </a:t>
            </a:r>
          </a:p>
          <a:p>
            <a:r>
              <a:rPr lang="nl-NL" dirty="0"/>
              <a:t>Het is toepasbaar in elke les.</a:t>
            </a:r>
          </a:p>
          <a:p>
            <a:r>
              <a:rPr lang="nl-NL" dirty="0"/>
              <a:t>Wat heeft het mij opgeleverd?</a:t>
            </a:r>
          </a:p>
          <a:p>
            <a:pPr lvl="1"/>
            <a:r>
              <a:rPr lang="nl-NL" dirty="0"/>
              <a:t>Beter aansluiten op waar de leerling is i.p.v. waar het boek is</a:t>
            </a:r>
          </a:p>
          <a:p>
            <a:pPr lvl="1"/>
            <a:endParaRPr lang="nl-NL" dirty="0"/>
          </a:p>
        </p:txBody>
      </p:sp>
      <p:pic>
        <p:nvPicPr>
          <p:cNvPr id="5" name="Afbeelding 4"/>
          <p:cNvPicPr>
            <a:picLocks noChangeAspect="1"/>
          </p:cNvPicPr>
          <p:nvPr/>
        </p:nvPicPr>
        <p:blipFill>
          <a:blip r:embed="rId3"/>
          <a:stretch>
            <a:fillRect/>
          </a:stretch>
        </p:blipFill>
        <p:spPr>
          <a:xfrm>
            <a:off x="7236296" y="4754602"/>
            <a:ext cx="1772015" cy="2073225"/>
          </a:xfrm>
          <a:prstGeom prst="rect">
            <a:avLst/>
          </a:prstGeom>
        </p:spPr>
      </p:pic>
    </p:spTree>
    <p:extLst>
      <p:ext uri="{BB962C8B-B14F-4D97-AF65-F5344CB8AC3E}">
        <p14:creationId xmlns:p14="http://schemas.microsoft.com/office/powerpoint/2010/main" val="344992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Even voorstellen</a:t>
            </a:r>
          </a:p>
        </p:txBody>
      </p:sp>
      <p:pic>
        <p:nvPicPr>
          <p:cNvPr id="4" name="Tijdelijke aanduiding voor inhou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845" t="9396" r="8318" b="24198"/>
          <a:stretch/>
        </p:blipFill>
        <p:spPr>
          <a:xfrm>
            <a:off x="5164712" y="2573906"/>
            <a:ext cx="2536025" cy="2990610"/>
          </a:xfrm>
        </p:spPr>
      </p:pic>
      <p:sp>
        <p:nvSpPr>
          <p:cNvPr id="6" name="Tijdelijke aanduiding voor inhoud 2"/>
          <p:cNvSpPr txBox="1">
            <a:spLocks/>
          </p:cNvSpPr>
          <p:nvPr/>
        </p:nvSpPr>
        <p:spPr>
          <a:xfrm>
            <a:off x="1940922" y="5634916"/>
            <a:ext cx="6447501" cy="602580"/>
          </a:xfrm>
          <a:prstGeom prst="rect">
            <a:avLst/>
          </a:prstGeom>
        </p:spPr>
        <p:txBody>
          <a:bodyPr vert="horz" lIns="68580" tIns="34290" rIns="68580" bIns="3429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nl-NL" sz="1900" dirty="0">
                <a:solidFill>
                  <a:schemeClr val="tx1"/>
                </a:solidFill>
              </a:rPr>
              <a:t>Jelle Brill	</a:t>
            </a:r>
            <a:r>
              <a:rPr lang="nl-NL" sz="1900" dirty="0">
                <a:solidFill>
                  <a:schemeClr val="tx1">
                    <a:lumMod val="95000"/>
                    <a:lumOff val="5000"/>
                  </a:schemeClr>
                </a:solidFill>
              </a:rPr>
              <a:t>	              		         Sofie Faes</a:t>
            </a:r>
          </a:p>
          <a:p>
            <a:pPr marL="0" indent="0">
              <a:buNone/>
            </a:pPr>
            <a:r>
              <a:rPr lang="nl-NL" sz="1350" dirty="0">
                <a:solidFill>
                  <a:schemeClr val="tx1">
                    <a:lumMod val="95000"/>
                    <a:lumOff val="5000"/>
                  </a:schemeClr>
                </a:solidFill>
              </a:rPr>
              <a:t>								</a:t>
            </a:r>
            <a:r>
              <a:rPr lang="nl-NL" sz="1350" dirty="0"/>
              <a:t>			</a:t>
            </a:r>
          </a:p>
        </p:txBody>
      </p:sp>
    </p:spTree>
    <p:extLst>
      <p:ext uri="{BB962C8B-B14F-4D97-AF65-F5344CB8AC3E}">
        <p14:creationId xmlns:p14="http://schemas.microsoft.com/office/powerpoint/2010/main" val="2572361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4E8784-5E47-8812-3161-841FC3451CF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98833014-ABD2-CA02-90D1-6FF8E6A2CD42}"/>
              </a:ext>
            </a:extLst>
          </p:cNvPr>
          <p:cNvSpPr>
            <a:spLocks noGrp="1"/>
          </p:cNvSpPr>
          <p:nvPr>
            <p:ph idx="1"/>
          </p:nvPr>
        </p:nvSpPr>
        <p:spPr/>
        <p:txBody>
          <a:bodyPr/>
          <a:lstStyle/>
          <a:p>
            <a:endParaRPr lang="en-GB"/>
          </a:p>
        </p:txBody>
      </p:sp>
      <p:sp>
        <p:nvSpPr>
          <p:cNvPr id="8" name="Rounded Rectangle 3">
            <a:extLst>
              <a:ext uri="{FF2B5EF4-FFF2-40B4-BE49-F238E27FC236}">
                <a16:creationId xmlns:a16="http://schemas.microsoft.com/office/drawing/2014/main" xmlns="" id="{5BB95F44-6765-63F0-54E8-7162C90CE51E}"/>
              </a:ext>
            </a:extLst>
          </p:cNvPr>
          <p:cNvSpPr/>
          <p:nvPr/>
        </p:nvSpPr>
        <p:spPr>
          <a:xfrm>
            <a:off x="1038967" y="1287680"/>
            <a:ext cx="2420471"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5A1AADB0-90B8-A1B4-7535-7A567DFBCF84}"/>
              </a:ext>
            </a:extLst>
          </p:cNvPr>
          <p:cNvSpPr txBox="1"/>
          <p:nvPr/>
        </p:nvSpPr>
        <p:spPr>
          <a:xfrm>
            <a:off x="1094623" y="1321630"/>
            <a:ext cx="2420471"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tx1"/>
                </a:solidFill>
                <a:latin typeface="Source Sans Pro" panose="020B0503030403020204" pitchFamily="34" charset="0"/>
              </a:rPr>
              <a:t>Lange </a:t>
            </a:r>
            <a:r>
              <a:rPr lang="en-US" sz="2000" b="1" dirty="0" err="1">
                <a:solidFill>
                  <a:schemeClr val="tx1"/>
                </a:solidFill>
                <a:latin typeface="Source Sans Pro" panose="020B0503030403020204" pitchFamily="34" charset="0"/>
              </a:rPr>
              <a:t>cyclus</a:t>
            </a:r>
            <a:endParaRPr lang="en-US" sz="2000" b="1" dirty="0">
              <a:solidFill>
                <a:schemeClr val="tx1"/>
              </a:solidFill>
              <a:latin typeface="Source Sans Pro" panose="020B0503030403020204" pitchFamily="34" charset="0"/>
            </a:endParaRPr>
          </a:p>
        </p:txBody>
      </p:sp>
      <p:sp>
        <p:nvSpPr>
          <p:cNvPr id="10" name="Rounded Rectangle 5">
            <a:extLst>
              <a:ext uri="{FF2B5EF4-FFF2-40B4-BE49-F238E27FC236}">
                <a16:creationId xmlns:a16="http://schemas.microsoft.com/office/drawing/2014/main" xmlns="" id="{DA0E95A5-EA06-AA93-649F-515B4BAA8192}"/>
              </a:ext>
            </a:extLst>
          </p:cNvPr>
          <p:cNvSpPr/>
          <p:nvPr/>
        </p:nvSpPr>
        <p:spPr>
          <a:xfrm>
            <a:off x="3667494" y="1340768"/>
            <a:ext cx="2432423" cy="4922159"/>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6">
            <a:extLst>
              <a:ext uri="{FF2B5EF4-FFF2-40B4-BE49-F238E27FC236}">
                <a16:creationId xmlns:a16="http://schemas.microsoft.com/office/drawing/2014/main" xmlns="" id="{37437371-C39D-E917-92B0-D2511AA28746}"/>
              </a:ext>
            </a:extLst>
          </p:cNvPr>
          <p:cNvSpPr/>
          <p:nvPr/>
        </p:nvSpPr>
        <p:spPr>
          <a:xfrm>
            <a:off x="6240365" y="1321630"/>
            <a:ext cx="2459317" cy="4941297"/>
          </a:xfrm>
          <a:prstGeom prst="round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FE75A5C5-3DE9-C500-0F1A-D57010F7E740}"/>
              </a:ext>
            </a:extLst>
          </p:cNvPr>
          <p:cNvSpPr txBox="1"/>
          <p:nvPr/>
        </p:nvSpPr>
        <p:spPr>
          <a:xfrm>
            <a:off x="3667494" y="1340768"/>
            <a:ext cx="2432423"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err="1">
                <a:solidFill>
                  <a:schemeClr val="tx1"/>
                </a:solidFill>
                <a:latin typeface="Source Sans Pro" panose="020B0503030403020204" pitchFamily="34" charset="0"/>
              </a:rPr>
              <a:t>Middencyclus</a:t>
            </a:r>
            <a:endParaRPr lang="en-US" sz="2000" b="1" dirty="0">
              <a:solidFill>
                <a:schemeClr val="tx1"/>
              </a:solidFill>
              <a:latin typeface="Source Sans Pro" panose="020B0503030403020204" pitchFamily="34" charset="0"/>
            </a:endParaRPr>
          </a:p>
        </p:txBody>
      </p:sp>
      <p:sp>
        <p:nvSpPr>
          <p:cNvPr id="13" name="TextBox 12">
            <a:extLst>
              <a:ext uri="{FF2B5EF4-FFF2-40B4-BE49-F238E27FC236}">
                <a16:creationId xmlns:a16="http://schemas.microsoft.com/office/drawing/2014/main" xmlns="" id="{F88DA0F5-A7F8-E2F6-DCDF-F7C3EC973148}"/>
              </a:ext>
            </a:extLst>
          </p:cNvPr>
          <p:cNvSpPr txBox="1"/>
          <p:nvPr/>
        </p:nvSpPr>
        <p:spPr>
          <a:xfrm>
            <a:off x="6252206" y="1340768"/>
            <a:ext cx="244747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tx1"/>
                </a:solidFill>
                <a:latin typeface="Source Sans Pro" panose="020B0503030403020204" pitchFamily="34" charset="0"/>
              </a:rPr>
              <a:t>Korte </a:t>
            </a:r>
            <a:r>
              <a:rPr lang="en-US" sz="2000" b="1" dirty="0" err="1">
                <a:solidFill>
                  <a:schemeClr val="tx1"/>
                </a:solidFill>
                <a:latin typeface="Source Sans Pro" panose="020B0503030403020204" pitchFamily="34" charset="0"/>
              </a:rPr>
              <a:t>cyclus</a:t>
            </a:r>
            <a:endParaRPr lang="en-US" sz="2000" b="1" dirty="0">
              <a:solidFill>
                <a:schemeClr val="tx1"/>
              </a:solidFill>
              <a:latin typeface="Source Sans Pro" panose="020B0503030403020204" pitchFamily="34" charset="0"/>
            </a:endParaRPr>
          </a:p>
        </p:txBody>
      </p:sp>
      <p:sp>
        <p:nvSpPr>
          <p:cNvPr id="14" name="Rounded Rectangle 9">
            <a:extLst>
              <a:ext uri="{FF2B5EF4-FFF2-40B4-BE49-F238E27FC236}">
                <a16:creationId xmlns:a16="http://schemas.microsoft.com/office/drawing/2014/main" xmlns="" id="{A3547C02-2290-D304-15B9-8A63D78BD81E}"/>
              </a:ext>
            </a:extLst>
          </p:cNvPr>
          <p:cNvSpPr/>
          <p:nvPr/>
        </p:nvSpPr>
        <p:spPr>
          <a:xfrm>
            <a:off x="1094623" y="1945798"/>
            <a:ext cx="2364815"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Over </a:t>
            </a:r>
            <a:r>
              <a:rPr lang="en-US" sz="2400" dirty="0" err="1">
                <a:solidFill>
                  <a:schemeClr val="bg1"/>
                </a:solidFill>
                <a:latin typeface="Source Sans Pro" panose="020B0503030403020204" pitchFamily="34" charset="0"/>
              </a:rPr>
              <a:t>periodes</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heen</a:t>
            </a:r>
            <a:endParaRPr lang="en-US" sz="2400" dirty="0">
              <a:solidFill>
                <a:schemeClr val="bg1"/>
              </a:solidFill>
              <a:latin typeface="Source Sans Pro" panose="020B0503030403020204" pitchFamily="34" charset="0"/>
            </a:endParaRPr>
          </a:p>
        </p:txBody>
      </p:sp>
      <p:sp>
        <p:nvSpPr>
          <p:cNvPr id="15" name="Rounded Rectangle 10">
            <a:extLst>
              <a:ext uri="{FF2B5EF4-FFF2-40B4-BE49-F238E27FC236}">
                <a16:creationId xmlns:a16="http://schemas.microsoft.com/office/drawing/2014/main" xmlns="" id="{77B195F8-7135-E708-02C7-8B9B639D0DA6}"/>
              </a:ext>
            </a:extLst>
          </p:cNvPr>
          <p:cNvSpPr/>
          <p:nvPr/>
        </p:nvSpPr>
        <p:spPr>
          <a:xfrm>
            <a:off x="1094623" y="3412301"/>
            <a:ext cx="2364815"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Vier</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weken</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een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jaar</a:t>
            </a:r>
            <a:endParaRPr lang="en-US" sz="2400" dirty="0">
              <a:solidFill>
                <a:schemeClr val="bg1"/>
              </a:solidFill>
              <a:latin typeface="Source Sans Pro" panose="020B0503030403020204" pitchFamily="34" charset="0"/>
            </a:endParaRPr>
          </a:p>
        </p:txBody>
      </p:sp>
      <p:sp>
        <p:nvSpPr>
          <p:cNvPr id="16" name="Rounded Rectangle 11">
            <a:extLst>
              <a:ext uri="{FF2B5EF4-FFF2-40B4-BE49-F238E27FC236}">
                <a16:creationId xmlns:a16="http://schemas.microsoft.com/office/drawing/2014/main" xmlns="" id="{96D74657-ED79-BCB4-F9DA-93AE36137240}"/>
              </a:ext>
            </a:extLst>
          </p:cNvPr>
          <p:cNvSpPr/>
          <p:nvPr/>
        </p:nvSpPr>
        <p:spPr>
          <a:xfrm>
            <a:off x="1094623" y="4847748"/>
            <a:ext cx="2364815"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Monitoren</a:t>
            </a:r>
            <a:r>
              <a:rPr lang="en-US" sz="2400" dirty="0">
                <a:solidFill>
                  <a:schemeClr val="bg1"/>
                </a:solidFill>
                <a:latin typeface="Source Sans Pro" panose="020B0503030403020204" pitchFamily="34" charset="0"/>
              </a:rPr>
              <a:t>, curriculum-</a:t>
            </a:r>
            <a:r>
              <a:rPr lang="en-US" sz="2400" dirty="0" err="1">
                <a:solidFill>
                  <a:schemeClr val="bg1"/>
                </a:solidFill>
                <a:latin typeface="Source Sans Pro" panose="020B0503030403020204" pitchFamily="34" charset="0"/>
              </a:rPr>
              <a:t>aanpassingen</a:t>
            </a:r>
            <a:endParaRPr lang="en-US" sz="2400" dirty="0">
              <a:solidFill>
                <a:schemeClr val="bg1"/>
              </a:solidFill>
              <a:latin typeface="Source Sans Pro" panose="020B0503030403020204" pitchFamily="34" charset="0"/>
            </a:endParaRPr>
          </a:p>
        </p:txBody>
      </p:sp>
      <p:sp>
        <p:nvSpPr>
          <p:cNvPr id="17" name="Rounded Rectangle 12">
            <a:extLst>
              <a:ext uri="{FF2B5EF4-FFF2-40B4-BE49-F238E27FC236}">
                <a16:creationId xmlns:a16="http://schemas.microsoft.com/office/drawing/2014/main" xmlns="" id="{9CD4F1E1-0DED-CBBE-ABEA-C4474AFF946A}"/>
              </a:ext>
            </a:extLst>
          </p:cNvPr>
          <p:cNvSpPr/>
          <p:nvPr/>
        </p:nvSpPr>
        <p:spPr>
          <a:xfrm>
            <a:off x="6249591" y="1945798"/>
            <a:ext cx="2447476"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Binnen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tussen</a:t>
            </a:r>
            <a:r>
              <a:rPr lang="en-US" sz="2400" dirty="0">
                <a:solidFill>
                  <a:schemeClr val="bg1"/>
                </a:solidFill>
                <a:latin typeface="Source Sans Pro" panose="020B0503030403020204" pitchFamily="34" charset="0"/>
              </a:rPr>
              <a:t> lessen</a:t>
            </a:r>
          </a:p>
        </p:txBody>
      </p:sp>
      <p:sp>
        <p:nvSpPr>
          <p:cNvPr id="18" name="Rounded Rectangle 13">
            <a:extLst>
              <a:ext uri="{FF2B5EF4-FFF2-40B4-BE49-F238E27FC236}">
                <a16:creationId xmlns:a16="http://schemas.microsoft.com/office/drawing/2014/main" xmlns="" id="{477373F5-6505-917D-132D-61A6474D0781}"/>
              </a:ext>
            </a:extLst>
          </p:cNvPr>
          <p:cNvSpPr/>
          <p:nvPr/>
        </p:nvSpPr>
        <p:spPr>
          <a:xfrm>
            <a:off x="6249591" y="3412301"/>
            <a:ext cx="2447476"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Van </a:t>
            </a:r>
            <a:r>
              <a:rPr lang="en-US" sz="2400" dirty="0" err="1">
                <a:solidFill>
                  <a:schemeClr val="bg1"/>
                </a:solidFill>
                <a:latin typeface="Source Sans Pro" panose="020B0503030403020204" pitchFamily="34" charset="0"/>
              </a:rPr>
              <a:t>minuut</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minuut</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dag</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dag</a:t>
            </a:r>
            <a:endParaRPr lang="en-US" sz="2400" dirty="0">
              <a:solidFill>
                <a:schemeClr val="bg1"/>
              </a:solidFill>
              <a:latin typeface="Source Sans Pro" panose="020B0503030403020204" pitchFamily="34" charset="0"/>
            </a:endParaRPr>
          </a:p>
        </p:txBody>
      </p:sp>
      <p:sp>
        <p:nvSpPr>
          <p:cNvPr id="19" name="Rounded Rectangle 14">
            <a:extLst>
              <a:ext uri="{FF2B5EF4-FFF2-40B4-BE49-F238E27FC236}">
                <a16:creationId xmlns:a16="http://schemas.microsoft.com/office/drawing/2014/main" xmlns="" id="{DDCE7732-24F1-D593-FC87-539D6697BE9B}"/>
              </a:ext>
            </a:extLst>
          </p:cNvPr>
          <p:cNvSpPr/>
          <p:nvPr/>
        </p:nvSpPr>
        <p:spPr>
          <a:xfrm>
            <a:off x="6249591" y="4847748"/>
            <a:ext cx="2447476"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Activatie</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responsiviteit</a:t>
            </a:r>
            <a:endParaRPr lang="en-US" sz="2400" dirty="0">
              <a:solidFill>
                <a:schemeClr val="bg1"/>
              </a:solidFill>
              <a:latin typeface="Source Sans Pro" panose="020B0503030403020204" pitchFamily="34" charset="0"/>
            </a:endParaRPr>
          </a:p>
        </p:txBody>
      </p:sp>
      <p:sp>
        <p:nvSpPr>
          <p:cNvPr id="20" name="Rounded Rectangle 15">
            <a:extLst>
              <a:ext uri="{FF2B5EF4-FFF2-40B4-BE49-F238E27FC236}">
                <a16:creationId xmlns:a16="http://schemas.microsoft.com/office/drawing/2014/main" xmlns="" id="{156D18FD-7062-400B-D1B1-A9740A76773C}"/>
              </a:ext>
            </a:extLst>
          </p:cNvPr>
          <p:cNvSpPr/>
          <p:nvPr/>
        </p:nvSpPr>
        <p:spPr>
          <a:xfrm>
            <a:off x="3658529" y="1945798"/>
            <a:ext cx="2364815"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Binnen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tussen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hoofdstukken</a:t>
            </a:r>
            <a:endParaRPr lang="en-US" sz="2400" dirty="0">
              <a:solidFill>
                <a:schemeClr val="bg1"/>
              </a:solidFill>
              <a:latin typeface="Source Sans Pro" panose="020B0503030403020204" pitchFamily="34" charset="0"/>
            </a:endParaRPr>
          </a:p>
        </p:txBody>
      </p:sp>
      <p:sp>
        <p:nvSpPr>
          <p:cNvPr id="21" name="Rounded Rectangle 16">
            <a:extLst>
              <a:ext uri="{FF2B5EF4-FFF2-40B4-BE49-F238E27FC236}">
                <a16:creationId xmlns:a16="http://schemas.microsoft.com/office/drawing/2014/main" xmlns="" id="{19F83B4E-C669-BBC5-0F87-B97F062C8325}"/>
              </a:ext>
            </a:extLst>
          </p:cNvPr>
          <p:cNvSpPr/>
          <p:nvPr/>
        </p:nvSpPr>
        <p:spPr>
          <a:xfrm>
            <a:off x="3658529" y="3412301"/>
            <a:ext cx="2364815"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Een</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vier</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weken</a:t>
            </a:r>
            <a:endParaRPr lang="en-US" sz="2400" dirty="0">
              <a:solidFill>
                <a:schemeClr val="bg1"/>
              </a:solidFill>
              <a:latin typeface="Source Sans Pro" panose="020B0503030403020204" pitchFamily="34" charset="0"/>
            </a:endParaRPr>
          </a:p>
        </p:txBody>
      </p:sp>
      <p:sp>
        <p:nvSpPr>
          <p:cNvPr id="22" name="Rounded Rectangle 17">
            <a:extLst>
              <a:ext uri="{FF2B5EF4-FFF2-40B4-BE49-F238E27FC236}">
                <a16:creationId xmlns:a16="http://schemas.microsoft.com/office/drawing/2014/main" xmlns="" id="{314432C0-64BF-E078-CDE0-BDE34CCC4B8E}"/>
              </a:ext>
            </a:extLst>
          </p:cNvPr>
          <p:cNvSpPr/>
          <p:nvPr/>
        </p:nvSpPr>
        <p:spPr>
          <a:xfrm>
            <a:off x="3658529" y="4847748"/>
            <a:ext cx="2364815"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2400" dirty="0" err="1">
                <a:solidFill>
                  <a:schemeClr val="bg1"/>
                </a:solidFill>
                <a:latin typeface="Source Sans Pro" panose="020B0503030403020204" pitchFamily="34" charset="0"/>
              </a:rPr>
              <a:t>Betrokkenheid</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leerlingen</a:t>
            </a:r>
            <a:endParaRPr lang="en-US" sz="2400"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1806930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4E8784-5E47-8812-3161-841FC3451CF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98833014-ABD2-CA02-90D1-6FF8E6A2CD42}"/>
              </a:ext>
            </a:extLst>
          </p:cNvPr>
          <p:cNvSpPr>
            <a:spLocks noGrp="1"/>
          </p:cNvSpPr>
          <p:nvPr>
            <p:ph idx="1"/>
          </p:nvPr>
        </p:nvSpPr>
        <p:spPr/>
        <p:txBody>
          <a:bodyPr/>
          <a:lstStyle/>
          <a:p>
            <a:endParaRPr lang="en-GB"/>
          </a:p>
        </p:txBody>
      </p:sp>
      <p:sp>
        <p:nvSpPr>
          <p:cNvPr id="8" name="Rounded Rectangle 3">
            <a:extLst>
              <a:ext uri="{FF2B5EF4-FFF2-40B4-BE49-F238E27FC236}">
                <a16:creationId xmlns:a16="http://schemas.microsoft.com/office/drawing/2014/main" xmlns="" id="{5BB95F44-6765-63F0-54E8-7162C90CE51E}"/>
              </a:ext>
            </a:extLst>
          </p:cNvPr>
          <p:cNvSpPr/>
          <p:nvPr/>
        </p:nvSpPr>
        <p:spPr>
          <a:xfrm>
            <a:off x="1038967" y="1287680"/>
            <a:ext cx="2420471"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5A1AADB0-90B8-A1B4-7535-7A567DFBCF84}"/>
              </a:ext>
            </a:extLst>
          </p:cNvPr>
          <p:cNvSpPr txBox="1"/>
          <p:nvPr/>
        </p:nvSpPr>
        <p:spPr>
          <a:xfrm>
            <a:off x="1094623" y="1321630"/>
            <a:ext cx="2420471"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tx1"/>
                </a:solidFill>
                <a:latin typeface="Source Sans Pro" panose="020B0503030403020204" pitchFamily="34" charset="0"/>
              </a:rPr>
              <a:t>Lange </a:t>
            </a:r>
            <a:r>
              <a:rPr lang="en-US" sz="2000" b="1" dirty="0" err="1">
                <a:solidFill>
                  <a:schemeClr val="tx1"/>
                </a:solidFill>
                <a:latin typeface="Source Sans Pro" panose="020B0503030403020204" pitchFamily="34" charset="0"/>
              </a:rPr>
              <a:t>cyclus</a:t>
            </a:r>
            <a:endParaRPr lang="en-US" sz="2000" b="1" dirty="0">
              <a:solidFill>
                <a:schemeClr val="tx1"/>
              </a:solidFill>
              <a:latin typeface="Source Sans Pro" panose="020B0503030403020204" pitchFamily="34" charset="0"/>
            </a:endParaRPr>
          </a:p>
        </p:txBody>
      </p:sp>
      <p:sp>
        <p:nvSpPr>
          <p:cNvPr id="10" name="Rounded Rectangle 5">
            <a:extLst>
              <a:ext uri="{FF2B5EF4-FFF2-40B4-BE49-F238E27FC236}">
                <a16:creationId xmlns:a16="http://schemas.microsoft.com/office/drawing/2014/main" xmlns="" id="{DA0E95A5-EA06-AA93-649F-515B4BAA8192}"/>
              </a:ext>
            </a:extLst>
          </p:cNvPr>
          <p:cNvSpPr/>
          <p:nvPr/>
        </p:nvSpPr>
        <p:spPr>
          <a:xfrm>
            <a:off x="3667494" y="1340768"/>
            <a:ext cx="2432423" cy="4922159"/>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6">
            <a:extLst>
              <a:ext uri="{FF2B5EF4-FFF2-40B4-BE49-F238E27FC236}">
                <a16:creationId xmlns:a16="http://schemas.microsoft.com/office/drawing/2014/main" xmlns="" id="{37437371-C39D-E917-92B0-D2511AA28746}"/>
              </a:ext>
            </a:extLst>
          </p:cNvPr>
          <p:cNvSpPr/>
          <p:nvPr/>
        </p:nvSpPr>
        <p:spPr>
          <a:xfrm>
            <a:off x="6240365" y="1321630"/>
            <a:ext cx="2459317" cy="4941297"/>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FE75A5C5-3DE9-C500-0F1A-D57010F7E740}"/>
              </a:ext>
            </a:extLst>
          </p:cNvPr>
          <p:cNvSpPr txBox="1"/>
          <p:nvPr/>
        </p:nvSpPr>
        <p:spPr>
          <a:xfrm>
            <a:off x="3667494" y="1340768"/>
            <a:ext cx="2432423"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err="1">
                <a:solidFill>
                  <a:schemeClr val="tx1"/>
                </a:solidFill>
                <a:latin typeface="Source Sans Pro" panose="020B0503030403020204" pitchFamily="34" charset="0"/>
              </a:rPr>
              <a:t>Middencyclus</a:t>
            </a:r>
            <a:endParaRPr lang="en-US" sz="2000" b="1" dirty="0">
              <a:solidFill>
                <a:schemeClr val="tx1"/>
              </a:solidFill>
              <a:latin typeface="Source Sans Pro" panose="020B0503030403020204" pitchFamily="34" charset="0"/>
            </a:endParaRPr>
          </a:p>
        </p:txBody>
      </p:sp>
      <p:sp>
        <p:nvSpPr>
          <p:cNvPr id="13" name="TextBox 12">
            <a:extLst>
              <a:ext uri="{FF2B5EF4-FFF2-40B4-BE49-F238E27FC236}">
                <a16:creationId xmlns:a16="http://schemas.microsoft.com/office/drawing/2014/main" xmlns="" id="{F88DA0F5-A7F8-E2F6-DCDF-F7C3EC973148}"/>
              </a:ext>
            </a:extLst>
          </p:cNvPr>
          <p:cNvSpPr txBox="1"/>
          <p:nvPr/>
        </p:nvSpPr>
        <p:spPr>
          <a:xfrm>
            <a:off x="6252206" y="1340768"/>
            <a:ext cx="244747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tx1"/>
                </a:solidFill>
                <a:latin typeface="Source Sans Pro" panose="020B0503030403020204" pitchFamily="34" charset="0"/>
              </a:rPr>
              <a:t>Korte </a:t>
            </a:r>
            <a:r>
              <a:rPr lang="en-US" sz="2000" b="1" dirty="0" err="1">
                <a:solidFill>
                  <a:schemeClr val="tx1"/>
                </a:solidFill>
                <a:latin typeface="Source Sans Pro" panose="020B0503030403020204" pitchFamily="34" charset="0"/>
              </a:rPr>
              <a:t>cyclus</a:t>
            </a:r>
            <a:endParaRPr lang="en-US" sz="2000" b="1" dirty="0">
              <a:solidFill>
                <a:schemeClr val="tx1"/>
              </a:solidFill>
              <a:latin typeface="Source Sans Pro" panose="020B0503030403020204" pitchFamily="34" charset="0"/>
            </a:endParaRPr>
          </a:p>
        </p:txBody>
      </p:sp>
      <p:sp>
        <p:nvSpPr>
          <p:cNvPr id="14" name="Rounded Rectangle 9">
            <a:extLst>
              <a:ext uri="{FF2B5EF4-FFF2-40B4-BE49-F238E27FC236}">
                <a16:creationId xmlns:a16="http://schemas.microsoft.com/office/drawing/2014/main" xmlns="" id="{A3547C02-2290-D304-15B9-8A63D78BD81E}"/>
              </a:ext>
            </a:extLst>
          </p:cNvPr>
          <p:cNvSpPr/>
          <p:nvPr/>
        </p:nvSpPr>
        <p:spPr>
          <a:xfrm>
            <a:off x="1094623" y="1945798"/>
            <a:ext cx="2364815"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Over </a:t>
            </a:r>
            <a:r>
              <a:rPr lang="en-US" sz="2400" dirty="0" err="1">
                <a:solidFill>
                  <a:schemeClr val="bg1"/>
                </a:solidFill>
                <a:latin typeface="Source Sans Pro" panose="020B0503030403020204" pitchFamily="34" charset="0"/>
              </a:rPr>
              <a:t>periodes</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heen</a:t>
            </a:r>
            <a:endParaRPr lang="en-US" sz="2400" dirty="0">
              <a:solidFill>
                <a:schemeClr val="bg1"/>
              </a:solidFill>
              <a:latin typeface="Source Sans Pro" panose="020B0503030403020204" pitchFamily="34" charset="0"/>
            </a:endParaRPr>
          </a:p>
        </p:txBody>
      </p:sp>
      <p:sp>
        <p:nvSpPr>
          <p:cNvPr id="15" name="Rounded Rectangle 10">
            <a:extLst>
              <a:ext uri="{FF2B5EF4-FFF2-40B4-BE49-F238E27FC236}">
                <a16:creationId xmlns:a16="http://schemas.microsoft.com/office/drawing/2014/main" xmlns="" id="{77B195F8-7135-E708-02C7-8B9B639D0DA6}"/>
              </a:ext>
            </a:extLst>
          </p:cNvPr>
          <p:cNvSpPr/>
          <p:nvPr/>
        </p:nvSpPr>
        <p:spPr>
          <a:xfrm>
            <a:off x="1094623" y="3412301"/>
            <a:ext cx="2364815"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Vier</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weken</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een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jaar</a:t>
            </a:r>
            <a:endParaRPr lang="en-US" sz="2400" dirty="0">
              <a:solidFill>
                <a:schemeClr val="bg1"/>
              </a:solidFill>
              <a:latin typeface="Source Sans Pro" panose="020B0503030403020204" pitchFamily="34" charset="0"/>
            </a:endParaRPr>
          </a:p>
        </p:txBody>
      </p:sp>
      <p:sp>
        <p:nvSpPr>
          <p:cNvPr id="16" name="Rounded Rectangle 11">
            <a:extLst>
              <a:ext uri="{FF2B5EF4-FFF2-40B4-BE49-F238E27FC236}">
                <a16:creationId xmlns:a16="http://schemas.microsoft.com/office/drawing/2014/main" xmlns="" id="{96D74657-ED79-BCB4-F9DA-93AE36137240}"/>
              </a:ext>
            </a:extLst>
          </p:cNvPr>
          <p:cNvSpPr/>
          <p:nvPr/>
        </p:nvSpPr>
        <p:spPr>
          <a:xfrm>
            <a:off x="1094623" y="4847748"/>
            <a:ext cx="2364815"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Monitoren</a:t>
            </a:r>
            <a:r>
              <a:rPr lang="en-US" sz="2400" dirty="0">
                <a:solidFill>
                  <a:schemeClr val="bg1"/>
                </a:solidFill>
                <a:latin typeface="Source Sans Pro" panose="020B0503030403020204" pitchFamily="34" charset="0"/>
              </a:rPr>
              <a:t>, curriculum-</a:t>
            </a:r>
            <a:r>
              <a:rPr lang="en-US" sz="2400" dirty="0" err="1">
                <a:solidFill>
                  <a:schemeClr val="bg1"/>
                </a:solidFill>
                <a:latin typeface="Source Sans Pro" panose="020B0503030403020204" pitchFamily="34" charset="0"/>
              </a:rPr>
              <a:t>aanpassingen</a:t>
            </a:r>
            <a:endParaRPr lang="en-US" sz="2400" dirty="0">
              <a:solidFill>
                <a:schemeClr val="bg1"/>
              </a:solidFill>
              <a:latin typeface="Source Sans Pro" panose="020B0503030403020204" pitchFamily="34" charset="0"/>
            </a:endParaRPr>
          </a:p>
        </p:txBody>
      </p:sp>
      <p:sp>
        <p:nvSpPr>
          <p:cNvPr id="17" name="Rounded Rectangle 12">
            <a:extLst>
              <a:ext uri="{FF2B5EF4-FFF2-40B4-BE49-F238E27FC236}">
                <a16:creationId xmlns:a16="http://schemas.microsoft.com/office/drawing/2014/main" xmlns="" id="{9CD4F1E1-0DED-CBBE-ABEA-C4474AFF946A}"/>
              </a:ext>
            </a:extLst>
          </p:cNvPr>
          <p:cNvSpPr/>
          <p:nvPr/>
        </p:nvSpPr>
        <p:spPr>
          <a:xfrm>
            <a:off x="6249591" y="1945798"/>
            <a:ext cx="2447476"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Binnen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tussen</a:t>
            </a:r>
            <a:r>
              <a:rPr lang="en-US" sz="2400" dirty="0">
                <a:solidFill>
                  <a:schemeClr val="bg1"/>
                </a:solidFill>
                <a:latin typeface="Source Sans Pro" panose="020B0503030403020204" pitchFamily="34" charset="0"/>
              </a:rPr>
              <a:t> lessen</a:t>
            </a:r>
          </a:p>
        </p:txBody>
      </p:sp>
      <p:sp>
        <p:nvSpPr>
          <p:cNvPr id="18" name="Rounded Rectangle 13">
            <a:extLst>
              <a:ext uri="{FF2B5EF4-FFF2-40B4-BE49-F238E27FC236}">
                <a16:creationId xmlns:a16="http://schemas.microsoft.com/office/drawing/2014/main" xmlns="" id="{477373F5-6505-917D-132D-61A6474D0781}"/>
              </a:ext>
            </a:extLst>
          </p:cNvPr>
          <p:cNvSpPr/>
          <p:nvPr/>
        </p:nvSpPr>
        <p:spPr>
          <a:xfrm>
            <a:off x="6249591" y="3412301"/>
            <a:ext cx="2447476"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Van </a:t>
            </a:r>
            <a:r>
              <a:rPr lang="en-US" sz="2400" dirty="0" err="1">
                <a:solidFill>
                  <a:schemeClr val="bg1"/>
                </a:solidFill>
                <a:latin typeface="Source Sans Pro" panose="020B0503030403020204" pitchFamily="34" charset="0"/>
              </a:rPr>
              <a:t>minuut</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minuut</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dag</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dag</a:t>
            </a:r>
            <a:endParaRPr lang="en-US" sz="2400" dirty="0">
              <a:solidFill>
                <a:schemeClr val="bg1"/>
              </a:solidFill>
              <a:latin typeface="Source Sans Pro" panose="020B0503030403020204" pitchFamily="34" charset="0"/>
            </a:endParaRPr>
          </a:p>
        </p:txBody>
      </p:sp>
      <p:sp>
        <p:nvSpPr>
          <p:cNvPr id="19" name="Rounded Rectangle 14">
            <a:extLst>
              <a:ext uri="{FF2B5EF4-FFF2-40B4-BE49-F238E27FC236}">
                <a16:creationId xmlns:a16="http://schemas.microsoft.com/office/drawing/2014/main" xmlns="" id="{DDCE7732-24F1-D593-FC87-539D6697BE9B}"/>
              </a:ext>
            </a:extLst>
          </p:cNvPr>
          <p:cNvSpPr/>
          <p:nvPr/>
        </p:nvSpPr>
        <p:spPr>
          <a:xfrm>
            <a:off x="6249591" y="4847748"/>
            <a:ext cx="2447476"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Activatie</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responsiviteit</a:t>
            </a:r>
            <a:endParaRPr lang="en-US" sz="2400" dirty="0">
              <a:solidFill>
                <a:schemeClr val="bg1"/>
              </a:solidFill>
              <a:latin typeface="Source Sans Pro" panose="020B0503030403020204" pitchFamily="34" charset="0"/>
            </a:endParaRPr>
          </a:p>
        </p:txBody>
      </p:sp>
      <p:sp>
        <p:nvSpPr>
          <p:cNvPr id="20" name="Rounded Rectangle 15">
            <a:extLst>
              <a:ext uri="{FF2B5EF4-FFF2-40B4-BE49-F238E27FC236}">
                <a16:creationId xmlns:a16="http://schemas.microsoft.com/office/drawing/2014/main" xmlns="" id="{156D18FD-7062-400B-D1B1-A9740A76773C}"/>
              </a:ext>
            </a:extLst>
          </p:cNvPr>
          <p:cNvSpPr/>
          <p:nvPr/>
        </p:nvSpPr>
        <p:spPr>
          <a:xfrm>
            <a:off x="3658529" y="1945798"/>
            <a:ext cx="2364815"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Binnen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tussen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hoofdstukken</a:t>
            </a:r>
            <a:endParaRPr lang="en-US" sz="2400" dirty="0">
              <a:solidFill>
                <a:schemeClr val="bg1"/>
              </a:solidFill>
              <a:latin typeface="Source Sans Pro" panose="020B0503030403020204" pitchFamily="34" charset="0"/>
            </a:endParaRPr>
          </a:p>
        </p:txBody>
      </p:sp>
      <p:sp>
        <p:nvSpPr>
          <p:cNvPr id="21" name="Rounded Rectangle 16">
            <a:extLst>
              <a:ext uri="{FF2B5EF4-FFF2-40B4-BE49-F238E27FC236}">
                <a16:creationId xmlns:a16="http://schemas.microsoft.com/office/drawing/2014/main" xmlns="" id="{19F83B4E-C669-BBC5-0F87-B97F062C8325}"/>
              </a:ext>
            </a:extLst>
          </p:cNvPr>
          <p:cNvSpPr/>
          <p:nvPr/>
        </p:nvSpPr>
        <p:spPr>
          <a:xfrm>
            <a:off x="3658529" y="3412301"/>
            <a:ext cx="2364815"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Een</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vier</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weken</a:t>
            </a:r>
            <a:endParaRPr lang="en-US" sz="2400" dirty="0">
              <a:solidFill>
                <a:schemeClr val="bg1"/>
              </a:solidFill>
              <a:latin typeface="Source Sans Pro" panose="020B0503030403020204" pitchFamily="34" charset="0"/>
            </a:endParaRPr>
          </a:p>
        </p:txBody>
      </p:sp>
      <p:sp>
        <p:nvSpPr>
          <p:cNvPr id="22" name="Rounded Rectangle 17">
            <a:extLst>
              <a:ext uri="{FF2B5EF4-FFF2-40B4-BE49-F238E27FC236}">
                <a16:creationId xmlns:a16="http://schemas.microsoft.com/office/drawing/2014/main" xmlns="" id="{314432C0-64BF-E078-CDE0-BDE34CCC4B8E}"/>
              </a:ext>
            </a:extLst>
          </p:cNvPr>
          <p:cNvSpPr/>
          <p:nvPr/>
        </p:nvSpPr>
        <p:spPr>
          <a:xfrm>
            <a:off x="3658529" y="4847748"/>
            <a:ext cx="2364815"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2400" dirty="0" err="1">
                <a:solidFill>
                  <a:schemeClr val="bg1"/>
                </a:solidFill>
                <a:latin typeface="Source Sans Pro" panose="020B0503030403020204" pitchFamily="34" charset="0"/>
              </a:rPr>
              <a:t>Betrokkenheid</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leerlingen</a:t>
            </a:r>
            <a:endParaRPr lang="en-US" sz="2400"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214472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7901D29-BCB5-5CF1-6DCC-356F7DA023F9}"/>
              </a:ext>
            </a:extLst>
          </p:cNvPr>
          <p:cNvSpPr>
            <a:spLocks noGrp="1"/>
          </p:cNvSpPr>
          <p:nvPr>
            <p:ph type="title"/>
          </p:nvPr>
        </p:nvSpPr>
        <p:spPr/>
        <p:txBody>
          <a:bodyPr/>
          <a:lstStyle/>
          <a:p>
            <a:r>
              <a:rPr lang="nl-NL" dirty="0"/>
              <a:t>Een diagnostische vraag is een specifieke tool</a:t>
            </a:r>
          </a:p>
        </p:txBody>
      </p:sp>
      <p:sp>
        <p:nvSpPr>
          <p:cNvPr id="3" name="Tijdelijke aanduiding voor inhoud 2">
            <a:extLst>
              <a:ext uri="{FF2B5EF4-FFF2-40B4-BE49-F238E27FC236}">
                <a16:creationId xmlns:a16="http://schemas.microsoft.com/office/drawing/2014/main" xmlns="" id="{0114A0A7-6C20-403C-7D32-9AE170CCD889}"/>
              </a:ext>
            </a:extLst>
          </p:cNvPr>
          <p:cNvSpPr>
            <a:spLocks noGrp="1"/>
          </p:cNvSpPr>
          <p:nvPr>
            <p:ph idx="1"/>
          </p:nvPr>
        </p:nvSpPr>
        <p:spPr/>
        <p:txBody>
          <a:bodyPr/>
          <a:lstStyle/>
          <a:p>
            <a:endParaRPr lang="nl-NL"/>
          </a:p>
        </p:txBody>
      </p:sp>
      <p:pic>
        <p:nvPicPr>
          <p:cNvPr id="4" name="Picture 5" descr="A picture containing water, sky, boat, outdoor&#10;&#10;Description automatically generated">
            <a:extLst>
              <a:ext uri="{FF2B5EF4-FFF2-40B4-BE49-F238E27FC236}">
                <a16:creationId xmlns:a16="http://schemas.microsoft.com/office/drawing/2014/main" xmlns="" id="{2DA651C9-8555-AEAA-B48A-27D81839C39C}"/>
              </a:ext>
            </a:extLst>
          </p:cNvPr>
          <p:cNvPicPr>
            <a:picLocks noChangeAspect="1"/>
          </p:cNvPicPr>
          <p:nvPr/>
        </p:nvPicPr>
        <p:blipFill>
          <a:blip r:embed="rId3"/>
          <a:stretch>
            <a:fillRect/>
          </a:stretch>
        </p:blipFill>
        <p:spPr>
          <a:xfrm>
            <a:off x="251520" y="2996952"/>
            <a:ext cx="3672408" cy="23314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5" descr="A picture containing sky, water, outdoor, boat&#10;&#10;Description automatically generated">
            <a:extLst>
              <a:ext uri="{FF2B5EF4-FFF2-40B4-BE49-F238E27FC236}">
                <a16:creationId xmlns:a16="http://schemas.microsoft.com/office/drawing/2014/main" xmlns="" id="{EC20BF8B-7700-4034-26EF-992601D4DC2F}"/>
              </a:ext>
            </a:extLst>
          </p:cNvPr>
          <p:cNvPicPr>
            <a:picLocks noChangeAspect="1"/>
          </p:cNvPicPr>
          <p:nvPr/>
        </p:nvPicPr>
        <p:blipFill>
          <a:blip r:embed="rId4"/>
          <a:stretch>
            <a:fillRect/>
          </a:stretch>
        </p:blipFill>
        <p:spPr>
          <a:xfrm>
            <a:off x="5241601" y="2890996"/>
            <a:ext cx="3672408" cy="24482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6" name="Straight Arrow Connector 6">
            <a:extLst>
              <a:ext uri="{FF2B5EF4-FFF2-40B4-BE49-F238E27FC236}">
                <a16:creationId xmlns:a16="http://schemas.microsoft.com/office/drawing/2014/main" xmlns="" id="{EFB629B9-005B-6630-2716-D9C7A3AAFC6B}"/>
              </a:ext>
            </a:extLst>
          </p:cNvPr>
          <p:cNvCxnSpPr>
            <a:cxnSpLocks/>
          </p:cNvCxnSpPr>
          <p:nvPr/>
        </p:nvCxnSpPr>
        <p:spPr>
          <a:xfrm>
            <a:off x="4128542" y="4162675"/>
            <a:ext cx="947514"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7220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Je zet een diagnostische vraag formatief in wanneer</a:t>
            </a:r>
          </a:p>
        </p:txBody>
      </p:sp>
      <p:sp>
        <p:nvSpPr>
          <p:cNvPr id="3" name="Tijdelijke aanduiding voor inhoud 2"/>
          <p:cNvSpPr>
            <a:spLocks noGrp="1"/>
          </p:cNvSpPr>
          <p:nvPr>
            <p:ph idx="1"/>
          </p:nvPr>
        </p:nvSpPr>
        <p:spPr/>
        <p:txBody>
          <a:bodyPr>
            <a:normAutofit/>
          </a:bodyPr>
          <a:lstStyle/>
          <a:p>
            <a:pPr marL="457200" indent="-457200">
              <a:buSzPct val="100000"/>
              <a:buAutoNum type="alphaUcPeriod"/>
            </a:pPr>
            <a:r>
              <a:rPr lang="nl-NL" dirty="0"/>
              <a:t>het niet mee weegt in de beoordeling van een leerling</a:t>
            </a:r>
          </a:p>
          <a:p>
            <a:pPr marL="457200" indent="-457200">
              <a:buSzPct val="100000"/>
              <a:buAutoNum type="alphaUcPeriod"/>
            </a:pPr>
            <a:r>
              <a:rPr lang="nl-NL" dirty="0"/>
              <a:t>alle leerlingen betrokken en actief  aan de slag zijn</a:t>
            </a:r>
          </a:p>
          <a:p>
            <a:pPr marL="457200" indent="-457200">
              <a:buSzPct val="100000"/>
              <a:buAutoNum type="alphaUcPeriod"/>
            </a:pPr>
            <a:r>
              <a:rPr lang="nl-NL" dirty="0"/>
              <a:t>je de uitkomst gebruik voor het vervolg van je les</a:t>
            </a:r>
          </a:p>
          <a:p>
            <a:pPr marL="457200" indent="-457200">
              <a:buSzPct val="100000"/>
              <a:buAutoNum type="alphaUcPeriod"/>
            </a:pPr>
            <a:r>
              <a:rPr lang="nl-NL" dirty="0"/>
              <a:t>je het begrip van het leerdoel </a:t>
            </a:r>
            <a:r>
              <a:rPr lang="nl-NL" dirty="0" smtClean="0"/>
              <a:t>test</a:t>
            </a:r>
            <a:endParaRPr lang="nl-NL" dirty="0"/>
          </a:p>
        </p:txBody>
      </p:sp>
    </p:spTree>
    <p:extLst>
      <p:ext uri="{BB962C8B-B14F-4D97-AF65-F5344CB8AC3E}">
        <p14:creationId xmlns:p14="http://schemas.microsoft.com/office/powerpoint/2010/main" val="1946401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Je zet een diagnostische vraag formatief in wanneer</a:t>
            </a:r>
          </a:p>
        </p:txBody>
      </p:sp>
      <p:sp>
        <p:nvSpPr>
          <p:cNvPr id="3" name="Tijdelijke aanduiding voor inhoud 2"/>
          <p:cNvSpPr>
            <a:spLocks noGrp="1"/>
          </p:cNvSpPr>
          <p:nvPr>
            <p:ph idx="1"/>
          </p:nvPr>
        </p:nvSpPr>
        <p:spPr/>
        <p:txBody>
          <a:bodyPr>
            <a:normAutofit/>
          </a:bodyPr>
          <a:lstStyle/>
          <a:p>
            <a:pPr marL="457200" indent="-457200">
              <a:buSzPct val="100000"/>
              <a:buAutoNum type="alphaUcPeriod"/>
            </a:pPr>
            <a:r>
              <a:rPr lang="nl-NL" dirty="0"/>
              <a:t>het niet mee weegt in de beoordeling van een leerling</a:t>
            </a:r>
          </a:p>
          <a:p>
            <a:pPr marL="457200" indent="-457200">
              <a:buSzPct val="100000"/>
              <a:buAutoNum type="alphaUcPeriod"/>
            </a:pPr>
            <a:r>
              <a:rPr lang="nl-NL" dirty="0"/>
              <a:t>alle leerlingen betrokken en actief  aan de slag zijn</a:t>
            </a:r>
          </a:p>
          <a:p>
            <a:pPr marL="457200" indent="-457200">
              <a:buSzPct val="100000"/>
              <a:buAutoNum type="alphaUcPeriod"/>
            </a:pPr>
            <a:r>
              <a:rPr lang="nl-NL" b="1" dirty="0"/>
              <a:t>je de uitkomst gebruik voor het vervolg van je les</a:t>
            </a:r>
          </a:p>
          <a:p>
            <a:pPr marL="457200" indent="-457200">
              <a:buSzPct val="100000"/>
              <a:buAutoNum type="alphaUcPeriod"/>
            </a:pPr>
            <a:r>
              <a:rPr lang="nl-NL" dirty="0"/>
              <a:t>je het begrip van het leerdoel </a:t>
            </a:r>
            <a:r>
              <a:rPr lang="nl-NL" dirty="0" smtClean="0"/>
              <a:t>test</a:t>
            </a:r>
            <a:endParaRPr lang="nl-NL" dirty="0"/>
          </a:p>
        </p:txBody>
      </p:sp>
    </p:spTree>
    <p:extLst>
      <p:ext uri="{BB962C8B-B14F-4D97-AF65-F5344CB8AC3E}">
        <p14:creationId xmlns:p14="http://schemas.microsoft.com/office/powerpoint/2010/main" val="4261894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13233" y="620688"/>
            <a:ext cx="7514035" cy="5170513"/>
          </a:xfrm>
        </p:spPr>
        <p:txBody>
          <a:bodyPr anchor="t">
            <a:normAutofit fontScale="92500" lnSpcReduction="20000"/>
          </a:bodyPr>
          <a:lstStyle/>
          <a:p>
            <a:pPr marL="0" indent="0">
              <a:buNone/>
            </a:pPr>
            <a:r>
              <a:rPr lang="nl-NL" b="1" dirty="0"/>
              <a:t>Probleem</a:t>
            </a:r>
          </a:p>
          <a:p>
            <a:r>
              <a:rPr lang="nl-NL" dirty="0"/>
              <a:t>Leren is grillig</a:t>
            </a:r>
          </a:p>
          <a:p>
            <a:r>
              <a:rPr lang="nl-NL" dirty="0"/>
              <a:t>Als expert overschat je makkelijk de kennis van leerlingen </a:t>
            </a:r>
          </a:p>
          <a:p>
            <a:r>
              <a:rPr lang="nl-NL" dirty="0"/>
              <a:t>Bij sommige concepten ontstaan vaak misconcepten</a:t>
            </a:r>
          </a:p>
          <a:p>
            <a:pPr marL="0" indent="0">
              <a:buNone/>
            </a:pPr>
            <a:endParaRPr lang="nl-NL" dirty="0"/>
          </a:p>
          <a:p>
            <a:pPr marL="0" indent="0">
              <a:buNone/>
            </a:pPr>
            <a:r>
              <a:rPr lang="nl-NL" b="1" dirty="0"/>
              <a:t>Diagnostische vraag</a:t>
            </a:r>
          </a:p>
          <a:p>
            <a:pPr marL="0" indent="0">
              <a:buNone/>
            </a:pPr>
            <a:r>
              <a:rPr lang="nl-NL" dirty="0"/>
              <a:t>Krachtig middel om het denken van leerlingen snel zichtbaar te maken in de les</a:t>
            </a:r>
          </a:p>
          <a:p>
            <a:pPr marL="0" indent="0">
              <a:buNone/>
            </a:pPr>
            <a:endParaRPr lang="nl-NL" dirty="0"/>
          </a:p>
          <a:p>
            <a:pPr marL="0" indent="0">
              <a:buNone/>
            </a:pPr>
            <a:r>
              <a:rPr lang="nl-NL" b="1" dirty="0"/>
              <a:t>Hoe is dit onderdeel van formatief handelen?</a:t>
            </a:r>
          </a:p>
          <a:p>
            <a:pPr marL="0" indent="0">
              <a:buNone/>
            </a:pPr>
            <a:r>
              <a:rPr lang="nl-NL" dirty="0"/>
              <a:t>Gebruik de uitkomst voor een geïnformeerde beslissing</a:t>
            </a:r>
          </a:p>
          <a:p>
            <a:pPr marL="0" indent="0">
              <a:buNone/>
            </a:pPr>
            <a:endParaRPr lang="nl-NL" dirty="0"/>
          </a:p>
          <a:p>
            <a:pPr marL="0" indent="0">
              <a:buNone/>
            </a:pPr>
            <a:r>
              <a:rPr lang="nl-NL" b="1" dirty="0"/>
              <a:t>Zelf aan de slag</a:t>
            </a:r>
          </a:p>
        </p:txBody>
      </p:sp>
    </p:spTree>
    <p:extLst>
      <p:ext uri="{BB962C8B-B14F-4D97-AF65-F5344CB8AC3E}">
        <p14:creationId xmlns:p14="http://schemas.microsoft.com/office/powerpoint/2010/main" val="418803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DE6D4E1-420D-4AAD-9155-CD24E11D366E}"/>
              </a:ext>
            </a:extLst>
          </p:cNvPr>
          <p:cNvSpPr>
            <a:spLocks noGrp="1"/>
          </p:cNvSpPr>
          <p:nvPr>
            <p:ph type="title"/>
          </p:nvPr>
        </p:nvSpPr>
        <p:spPr>
          <a:xfrm>
            <a:off x="1113234" y="685801"/>
            <a:ext cx="7514035" cy="1087015"/>
          </a:xfrm>
        </p:spPr>
        <p:txBody>
          <a:bodyPr/>
          <a:lstStyle/>
          <a:p>
            <a:r>
              <a:rPr lang="nl-NL" dirty="0"/>
              <a:t>5 gouden regels volgens Barton</a:t>
            </a:r>
          </a:p>
        </p:txBody>
      </p:sp>
      <p:sp>
        <p:nvSpPr>
          <p:cNvPr id="3" name="Tijdelijke aanduiding voor inhoud 2">
            <a:extLst>
              <a:ext uri="{FF2B5EF4-FFF2-40B4-BE49-F238E27FC236}">
                <a16:creationId xmlns:a16="http://schemas.microsoft.com/office/drawing/2014/main" xmlns="" id="{120A336D-C732-4556-BE7B-23854F341104}"/>
              </a:ext>
            </a:extLst>
          </p:cNvPr>
          <p:cNvSpPr>
            <a:spLocks noGrp="1"/>
          </p:cNvSpPr>
          <p:nvPr>
            <p:ph idx="1"/>
          </p:nvPr>
        </p:nvSpPr>
        <p:spPr>
          <a:xfrm>
            <a:off x="1113233" y="1772816"/>
            <a:ext cx="7514035" cy="4018385"/>
          </a:xfrm>
        </p:spPr>
        <p:txBody>
          <a:bodyPr/>
          <a:lstStyle/>
          <a:p>
            <a:r>
              <a:rPr lang="nl-NL" dirty="0"/>
              <a:t>Eenduidige, gesloten vraag</a:t>
            </a:r>
          </a:p>
          <a:p>
            <a:r>
              <a:rPr lang="nl-NL" dirty="0"/>
              <a:t>Bevraagt één concept</a:t>
            </a:r>
          </a:p>
          <a:p>
            <a:r>
              <a:rPr lang="nl-NL" dirty="0"/>
              <a:t>Snel te beantwoorden</a:t>
            </a:r>
          </a:p>
          <a:p>
            <a:r>
              <a:rPr lang="nl-NL" dirty="0"/>
              <a:t>Foute opties geven informatie over denkwijze leerling</a:t>
            </a:r>
          </a:p>
          <a:p>
            <a:r>
              <a:rPr lang="nl-NL" dirty="0"/>
              <a:t>Niet mogelijk met de verkeerde strategie op juiste antwoord te komen</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013176"/>
            <a:ext cx="1155818" cy="1687325"/>
          </a:xfrm>
          <a:prstGeom prst="rect">
            <a:avLst/>
          </a:prstGeom>
        </p:spPr>
      </p:pic>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l="5329" t="10466" r="4086"/>
          <a:stretch/>
        </p:blipFill>
        <p:spPr>
          <a:xfrm>
            <a:off x="5477772" y="1758126"/>
            <a:ext cx="2448273" cy="1814890"/>
          </a:xfrm>
          <a:prstGeom prst="rect">
            <a:avLst/>
          </a:prstGeom>
        </p:spPr>
      </p:pic>
    </p:spTree>
    <p:extLst>
      <p:ext uri="{BB962C8B-B14F-4D97-AF65-F5344CB8AC3E}">
        <p14:creationId xmlns:p14="http://schemas.microsoft.com/office/powerpoint/2010/main" val="280166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natuurkunde</a:t>
            </a:r>
          </a:p>
        </p:txBody>
      </p:sp>
      <p:sp>
        <p:nvSpPr>
          <p:cNvPr id="3" name="Tijdelijke aanduiding voor inhoud 2"/>
          <p:cNvSpPr>
            <a:spLocks noGrp="1"/>
          </p:cNvSpPr>
          <p:nvPr>
            <p:ph idx="1"/>
          </p:nvPr>
        </p:nvSpPr>
        <p:spPr/>
        <p:txBody>
          <a:bodyPr/>
          <a:lstStyle/>
          <a:p>
            <a:r>
              <a:rPr lang="nl-NL" dirty="0"/>
              <a:t>Voorbeelden van wisselende kwaliteit</a:t>
            </a:r>
          </a:p>
          <a:p>
            <a:pPr lvl="1"/>
            <a:r>
              <a:rPr lang="nl-NL" dirty="0"/>
              <a:t>Bespreek samen welke je het beste vindt en waarom.</a:t>
            </a:r>
          </a:p>
          <a:p>
            <a:pPr lvl="1"/>
            <a:r>
              <a:rPr lang="nl-NL" dirty="0"/>
              <a:t>Benoem aan welke criteria de minder goede voorbeelden niet voldoen.</a:t>
            </a:r>
          </a:p>
          <a:p>
            <a:pPr lvl="1"/>
            <a:r>
              <a:rPr lang="nl-NL" dirty="0"/>
              <a:t>Verbeter de vragen zodat ze wel aan de criteria voldoen.</a:t>
            </a:r>
          </a:p>
          <a:p>
            <a:endParaRPr lang="nl-NL" dirty="0"/>
          </a:p>
        </p:txBody>
      </p:sp>
    </p:spTree>
    <p:extLst>
      <p:ext uri="{BB962C8B-B14F-4D97-AF65-F5344CB8AC3E}">
        <p14:creationId xmlns:p14="http://schemas.microsoft.com/office/powerpoint/2010/main" val="3443314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3AA7AFB-C713-4F2B-B42F-F12F4C683945}"/>
              </a:ext>
            </a:extLst>
          </p:cNvPr>
          <p:cNvSpPr>
            <a:spLocks noGrp="1"/>
          </p:cNvSpPr>
          <p:nvPr>
            <p:ph type="title"/>
          </p:nvPr>
        </p:nvSpPr>
        <p:spPr/>
        <p:txBody>
          <a:bodyPr/>
          <a:lstStyle/>
          <a:p>
            <a:r>
              <a:rPr lang="nl-NL" dirty="0"/>
              <a:t>Zelf aan de slag!</a:t>
            </a:r>
          </a:p>
        </p:txBody>
      </p:sp>
      <p:sp>
        <p:nvSpPr>
          <p:cNvPr id="3" name="Tijdelijke aanduiding voor inhoud 2">
            <a:extLst>
              <a:ext uri="{FF2B5EF4-FFF2-40B4-BE49-F238E27FC236}">
                <a16:creationId xmlns:a16="http://schemas.microsoft.com/office/drawing/2014/main" xmlns="" id="{988CFA97-E521-4BA0-A6AB-7D36F4C9A5D0}"/>
              </a:ext>
            </a:extLst>
          </p:cNvPr>
          <p:cNvSpPr>
            <a:spLocks noGrp="1"/>
          </p:cNvSpPr>
          <p:nvPr>
            <p:ph idx="1"/>
          </p:nvPr>
        </p:nvSpPr>
        <p:spPr>
          <a:xfrm>
            <a:off x="1113234" y="2036345"/>
            <a:ext cx="7514034" cy="4272975"/>
          </a:xfrm>
        </p:spPr>
        <p:txBody>
          <a:bodyPr>
            <a:normAutofit/>
          </a:bodyPr>
          <a:lstStyle/>
          <a:p>
            <a:pPr marL="0" indent="0">
              <a:buNone/>
            </a:pPr>
            <a:endParaRPr lang="nl-NL" dirty="0"/>
          </a:p>
        </p:txBody>
      </p:sp>
    </p:spTree>
    <p:extLst>
      <p:ext uri="{BB962C8B-B14F-4D97-AF65-F5344CB8AC3E}">
        <p14:creationId xmlns:p14="http://schemas.microsoft.com/office/powerpoint/2010/main" val="3547755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3AA7AFB-C713-4F2B-B42F-F12F4C683945}"/>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xmlns="" id="{988CFA97-E521-4BA0-A6AB-7D36F4C9A5D0}"/>
              </a:ext>
            </a:extLst>
          </p:cNvPr>
          <p:cNvSpPr>
            <a:spLocks noGrp="1"/>
          </p:cNvSpPr>
          <p:nvPr>
            <p:ph idx="1"/>
          </p:nvPr>
        </p:nvSpPr>
        <p:spPr>
          <a:xfrm>
            <a:off x="1113234" y="2036345"/>
            <a:ext cx="7514034" cy="4272975"/>
          </a:xfrm>
        </p:spPr>
        <p:txBody>
          <a:bodyPr>
            <a:normAutofit/>
          </a:bodyPr>
          <a:lstStyle/>
          <a:p>
            <a:pPr marL="0" indent="0">
              <a:buNone/>
            </a:pPr>
            <a:endParaRPr lang="nl-NL" dirty="0"/>
          </a:p>
        </p:txBody>
      </p:sp>
      <p:pic>
        <p:nvPicPr>
          <p:cNvPr id="4" name="Afbeelding 3"/>
          <p:cNvPicPr>
            <a:picLocks noChangeAspect="1"/>
          </p:cNvPicPr>
          <p:nvPr/>
        </p:nvPicPr>
        <p:blipFill>
          <a:blip r:embed="rId3"/>
          <a:stretch>
            <a:fillRect/>
          </a:stretch>
        </p:blipFill>
        <p:spPr>
          <a:xfrm>
            <a:off x="1113233" y="1702175"/>
            <a:ext cx="5367122" cy="4173538"/>
          </a:xfrm>
          <a:prstGeom prst="rect">
            <a:avLst/>
          </a:prstGeom>
        </p:spPr>
      </p:pic>
      <p:pic>
        <p:nvPicPr>
          <p:cNvPr id="5" name="Picture 5">
            <a:extLst>
              <a:ext uri="{FF2B5EF4-FFF2-40B4-BE49-F238E27FC236}">
                <a16:creationId xmlns:a16="http://schemas.microsoft.com/office/drawing/2014/main" xmlns="" id="{219D1AA6-A356-5E97-96A8-D8E86CC1B3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2217" y="3825023"/>
            <a:ext cx="498475" cy="49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F6BC522E-EE22-73AF-3A77-A389DC2724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2495" y="4566904"/>
            <a:ext cx="508521" cy="5085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xmlns="" id="{54673A8B-E1AC-F566-D0C4-060577639F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2495" y="5351441"/>
            <a:ext cx="508522" cy="508522"/>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xmlns="" id="{FC178CAE-5E6C-C999-D406-2F71C833FDB7}"/>
              </a:ext>
            </a:extLst>
          </p:cNvPr>
          <p:cNvSpPr txBox="1"/>
          <p:nvPr/>
        </p:nvSpPr>
        <p:spPr>
          <a:xfrm>
            <a:off x="7092280" y="5351441"/>
            <a:ext cx="2808682" cy="646331"/>
          </a:xfrm>
          <a:prstGeom prst="rect">
            <a:avLst/>
          </a:prstGeom>
          <a:noFill/>
        </p:spPr>
        <p:txBody>
          <a:bodyPr wrap="square" rtlCol="0">
            <a:spAutoFit/>
          </a:bodyPr>
          <a:lstStyle/>
          <a:p>
            <a:r>
              <a:rPr lang="nl-NL" dirty="0"/>
              <a:t>De vragensteller</a:t>
            </a:r>
          </a:p>
          <a:p>
            <a:r>
              <a:rPr lang="nl-NL" dirty="0"/>
              <a:t>vult in (dan vouwen)</a:t>
            </a:r>
          </a:p>
        </p:txBody>
      </p:sp>
      <p:sp>
        <p:nvSpPr>
          <p:cNvPr id="9" name="Tekstvak 8">
            <a:extLst>
              <a:ext uri="{FF2B5EF4-FFF2-40B4-BE49-F238E27FC236}">
                <a16:creationId xmlns:a16="http://schemas.microsoft.com/office/drawing/2014/main" xmlns="" id="{63DA0342-C62E-7E46-B861-0769FDF88145}"/>
              </a:ext>
            </a:extLst>
          </p:cNvPr>
          <p:cNvSpPr txBox="1"/>
          <p:nvPr/>
        </p:nvSpPr>
        <p:spPr>
          <a:xfrm>
            <a:off x="7092280" y="4498001"/>
            <a:ext cx="1807886" cy="646331"/>
          </a:xfrm>
          <a:prstGeom prst="rect">
            <a:avLst/>
          </a:prstGeom>
          <a:noFill/>
        </p:spPr>
        <p:txBody>
          <a:bodyPr wrap="square" rtlCol="0">
            <a:spAutoFit/>
          </a:bodyPr>
          <a:lstStyle/>
          <a:p>
            <a:r>
              <a:rPr lang="nl-NL" dirty="0"/>
              <a:t>De 2</a:t>
            </a:r>
            <a:r>
              <a:rPr lang="nl-NL" baseline="30000" dirty="0"/>
              <a:t>e</a:t>
            </a:r>
            <a:r>
              <a:rPr lang="nl-NL" dirty="0"/>
              <a:t> persoon</a:t>
            </a:r>
          </a:p>
          <a:p>
            <a:r>
              <a:rPr lang="nl-NL" dirty="0"/>
              <a:t>vult in</a:t>
            </a:r>
          </a:p>
        </p:txBody>
      </p:sp>
      <p:sp>
        <p:nvSpPr>
          <p:cNvPr id="10" name="Tekstvak 9">
            <a:extLst>
              <a:ext uri="{FF2B5EF4-FFF2-40B4-BE49-F238E27FC236}">
                <a16:creationId xmlns:a16="http://schemas.microsoft.com/office/drawing/2014/main" xmlns="" id="{9E3A36B1-F4A0-F053-13E1-F10F8C66DD8B}"/>
              </a:ext>
            </a:extLst>
          </p:cNvPr>
          <p:cNvSpPr txBox="1"/>
          <p:nvPr/>
        </p:nvSpPr>
        <p:spPr>
          <a:xfrm>
            <a:off x="7092280" y="3889594"/>
            <a:ext cx="1448272" cy="369332"/>
          </a:xfrm>
          <a:prstGeom prst="rect">
            <a:avLst/>
          </a:prstGeom>
          <a:noFill/>
        </p:spPr>
        <p:txBody>
          <a:bodyPr wrap="square" rtlCol="0">
            <a:spAutoFit/>
          </a:bodyPr>
          <a:lstStyle/>
          <a:p>
            <a:r>
              <a:rPr lang="nl-NL" dirty="0"/>
              <a:t>Na overleg</a:t>
            </a:r>
          </a:p>
        </p:txBody>
      </p:sp>
    </p:spTree>
    <p:extLst>
      <p:ext uri="{BB962C8B-B14F-4D97-AF65-F5344CB8AC3E}">
        <p14:creationId xmlns:p14="http://schemas.microsoft.com/office/powerpoint/2010/main" val="4029167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0" y="1124744"/>
            <a:ext cx="3354361" cy="4713388"/>
          </a:xfrm>
        </p:spPr>
      </p:pic>
    </p:spTree>
    <p:extLst>
      <p:ext uri="{BB962C8B-B14F-4D97-AF65-F5344CB8AC3E}">
        <p14:creationId xmlns:p14="http://schemas.microsoft.com/office/powerpoint/2010/main" val="1977903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Terugkoppeling</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688498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E94A329-7EC0-46E6-9D04-73EE9BF41DA4}"/>
              </a:ext>
            </a:extLst>
          </p:cNvPr>
          <p:cNvSpPr>
            <a:spLocks noGrp="1"/>
          </p:cNvSpPr>
          <p:nvPr>
            <p:ph type="title"/>
          </p:nvPr>
        </p:nvSpPr>
        <p:spPr/>
        <p:txBody>
          <a:bodyPr/>
          <a:lstStyle/>
          <a:p>
            <a:r>
              <a:rPr lang="nl-NL" dirty="0"/>
              <a:t>Diagnostische vragen project</a:t>
            </a:r>
          </a:p>
        </p:txBody>
      </p:sp>
      <p:sp>
        <p:nvSpPr>
          <p:cNvPr id="3" name="Tijdelijke aanduiding voor inhoud 2">
            <a:extLst>
              <a:ext uri="{FF2B5EF4-FFF2-40B4-BE49-F238E27FC236}">
                <a16:creationId xmlns:a16="http://schemas.microsoft.com/office/drawing/2014/main" xmlns="" id="{4C367663-CF80-47D0-96E6-1F1000FED6F0}"/>
              </a:ext>
            </a:extLst>
          </p:cNvPr>
          <p:cNvSpPr>
            <a:spLocks noGrp="1"/>
          </p:cNvSpPr>
          <p:nvPr>
            <p:ph idx="1"/>
          </p:nvPr>
        </p:nvSpPr>
        <p:spPr>
          <a:xfrm>
            <a:off x="1259632" y="1700808"/>
            <a:ext cx="5695870" cy="3687465"/>
          </a:xfrm>
        </p:spPr>
        <p:txBody>
          <a:bodyPr/>
          <a:lstStyle/>
          <a:p>
            <a:r>
              <a:rPr lang="nl-NL" dirty="0"/>
              <a:t>Beschikbaar maken van kennis rondom veel voorkomende misvattingen</a:t>
            </a:r>
          </a:p>
          <a:p>
            <a:r>
              <a:rPr lang="nl-NL" dirty="0"/>
              <a:t>Diagnostische vragen van hoge kwaliteit ontwikkelen</a:t>
            </a:r>
          </a:p>
          <a:p>
            <a:r>
              <a:rPr lang="nl-NL" dirty="0"/>
              <a:t>Onderzoek naar veelvoorkomende misvattingen</a:t>
            </a:r>
          </a:p>
        </p:txBody>
      </p:sp>
      <p:pic>
        <p:nvPicPr>
          <p:cNvPr id="4" name="Tijdelijke aanduiding voor inhou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673" y="4401673"/>
            <a:ext cx="3682467" cy="2456327"/>
          </a:xfrm>
          <a:prstGeom prst="rect">
            <a:avLst/>
          </a:prstGeom>
        </p:spPr>
      </p:pic>
      <p:pic>
        <p:nvPicPr>
          <p:cNvPr id="6" name="Afbeelding 5"/>
          <p:cNvPicPr>
            <a:picLocks noChangeAspect="1"/>
          </p:cNvPicPr>
          <p:nvPr/>
        </p:nvPicPr>
        <p:blipFill>
          <a:blip r:embed="rId4"/>
          <a:stretch>
            <a:fillRect/>
          </a:stretch>
        </p:blipFill>
        <p:spPr>
          <a:xfrm>
            <a:off x="2411760" y="383417"/>
            <a:ext cx="1985003" cy="604768"/>
          </a:xfrm>
          <a:prstGeom prst="rect">
            <a:avLst/>
          </a:prstGeom>
        </p:spPr>
      </p:pic>
      <p:pic>
        <p:nvPicPr>
          <p:cNvPr id="7" name="Afbeelding 6"/>
          <p:cNvPicPr>
            <a:picLocks noChangeAspect="1"/>
          </p:cNvPicPr>
          <p:nvPr/>
        </p:nvPicPr>
        <p:blipFill>
          <a:blip r:embed="rId5"/>
          <a:stretch>
            <a:fillRect/>
          </a:stretch>
        </p:blipFill>
        <p:spPr>
          <a:xfrm>
            <a:off x="4870251" y="394890"/>
            <a:ext cx="2595023" cy="633071"/>
          </a:xfrm>
          <a:prstGeom prst="rect">
            <a:avLst/>
          </a:prstGeom>
        </p:spPr>
      </p:pic>
      <p:sp>
        <p:nvSpPr>
          <p:cNvPr id="8" name="Rechthoek 7"/>
          <p:cNvSpPr/>
          <p:nvPr/>
        </p:nvSpPr>
        <p:spPr>
          <a:xfrm>
            <a:off x="1259632" y="5312812"/>
            <a:ext cx="4572000" cy="646331"/>
          </a:xfrm>
          <a:prstGeom prst="rect">
            <a:avLst/>
          </a:prstGeom>
        </p:spPr>
        <p:txBody>
          <a:bodyPr>
            <a:spAutoFit/>
          </a:bodyPr>
          <a:lstStyle/>
          <a:p>
            <a:r>
              <a:rPr lang="nl-NL" dirty="0">
                <a:hlinkClick r:id="rId6"/>
              </a:rPr>
              <a:t>https://www.nvon.nl/diagnostischevragen</a:t>
            </a:r>
            <a:endParaRPr lang="nl-NL" dirty="0"/>
          </a:p>
          <a:p>
            <a:r>
              <a:rPr lang="nl-NL" dirty="0"/>
              <a:t>Contact: diagnostischevragen@nvon.nl</a:t>
            </a:r>
          </a:p>
        </p:txBody>
      </p:sp>
    </p:spTree>
    <p:extLst>
      <p:ext uri="{BB962C8B-B14F-4D97-AF65-F5344CB8AC3E}">
        <p14:creationId xmlns:p14="http://schemas.microsoft.com/office/powerpoint/2010/main" val="641318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Feedback en afsluiting</a:t>
            </a:r>
            <a:endParaRPr lang="en-GB" dirty="0"/>
          </a:p>
        </p:txBody>
      </p:sp>
      <p:sp>
        <p:nvSpPr>
          <p:cNvPr id="3" name="Tijdelijke aanduiding voor inhoud 2"/>
          <p:cNvSpPr>
            <a:spLocks noGrp="1"/>
          </p:cNvSpPr>
          <p:nvPr>
            <p:ph idx="1"/>
          </p:nvPr>
        </p:nvSpPr>
        <p:spPr>
          <a:xfrm>
            <a:off x="1619672" y="2204864"/>
            <a:ext cx="6912768" cy="3586337"/>
          </a:xfrm>
        </p:spPr>
        <p:txBody>
          <a:bodyPr anchor="t">
            <a:normAutofit/>
          </a:bodyPr>
          <a:lstStyle/>
          <a:p>
            <a:pPr marL="0" indent="0">
              <a:buNone/>
            </a:pPr>
            <a:r>
              <a:rPr lang="nl-NL" b="1" dirty="0"/>
              <a:t>Feedback workshop</a:t>
            </a:r>
          </a:p>
          <a:p>
            <a:r>
              <a:rPr lang="nl-NL" dirty="0"/>
              <a:t>Tops en tips voor Jelle en Sofie</a:t>
            </a:r>
          </a:p>
          <a:p>
            <a:pPr marL="0" indent="0">
              <a:buNone/>
            </a:pPr>
            <a:endParaRPr lang="nl-NL" dirty="0"/>
          </a:p>
          <a:p>
            <a:pPr marL="0" indent="0">
              <a:buNone/>
            </a:pPr>
            <a:r>
              <a:rPr lang="nl-NL" dirty="0"/>
              <a:t>Lever je vraag in</a:t>
            </a:r>
          </a:p>
        </p:txBody>
      </p:sp>
      <p:pic>
        <p:nvPicPr>
          <p:cNvPr id="4" name="Picture 2" descr="https://www.antagonist.nl/blog/wp-content/uploads/2015/04/feedback_mat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165375"/>
            <a:ext cx="2239170" cy="1584176"/>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txBox="1">
            <a:spLocks/>
          </p:cNvSpPr>
          <p:nvPr/>
        </p:nvSpPr>
        <p:spPr>
          <a:xfrm>
            <a:off x="5026374" y="5472878"/>
            <a:ext cx="4012503" cy="1210073"/>
          </a:xfrm>
          <a:prstGeom prst="rect">
            <a:avLst/>
          </a:prstGeom>
        </p:spPr>
        <p:txBody>
          <a:bodyPr vert="horz" lIns="91440" tIns="45720" rIns="91440" bIns="45720" rtlCol="0" anchor="b">
            <a:normAutofit fontScale="70000" lnSpcReduction="20000"/>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800" b="0" kern="1200" cap="none">
                <a:solidFill>
                  <a:schemeClr val="accent1">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r>
              <a:rPr lang="nl-NL" dirty="0">
                <a:solidFill>
                  <a:schemeClr val="tx1"/>
                </a:solidFill>
              </a:rPr>
              <a:t>e-mail</a:t>
            </a:r>
            <a:r>
              <a:rPr lang="nl-NL" dirty="0"/>
              <a:t>: </a:t>
            </a:r>
            <a:r>
              <a:rPr lang="nl-NL" dirty="0">
                <a:hlinkClick r:id="rId4"/>
              </a:rPr>
              <a:t>s.faes@heerbeeck.nl</a:t>
            </a:r>
            <a:endParaRPr lang="nl-NL" dirty="0"/>
          </a:p>
          <a:p>
            <a:r>
              <a:rPr lang="nl-NL" dirty="0">
                <a:solidFill>
                  <a:schemeClr val="tx1"/>
                </a:solidFill>
              </a:rPr>
              <a:t>LinkedIn: </a:t>
            </a:r>
            <a:r>
              <a:rPr lang="nl-NL" dirty="0">
                <a:hlinkClick r:id="rId5"/>
              </a:rPr>
              <a:t>https://nl.linkedin.com/in/sofie-faes-52426551</a:t>
            </a:r>
            <a:r>
              <a:rPr lang="nl-NL" dirty="0"/>
              <a:t> </a:t>
            </a:r>
          </a:p>
        </p:txBody>
      </p:sp>
      <p:sp>
        <p:nvSpPr>
          <p:cNvPr id="6" name="Tijdelijke aanduiding voor inhoud 2"/>
          <p:cNvSpPr txBox="1">
            <a:spLocks/>
          </p:cNvSpPr>
          <p:nvPr/>
        </p:nvSpPr>
        <p:spPr>
          <a:xfrm>
            <a:off x="1587220" y="5239958"/>
            <a:ext cx="3200804" cy="1309735"/>
          </a:xfrm>
          <a:prstGeom prst="rect">
            <a:avLst/>
          </a:prstGeom>
        </p:spPr>
        <p:txBody>
          <a:bodyPr vert="horz" lIns="91440" tIns="45720" rIns="91440" bIns="45720" rtlCol="0" anchor="b">
            <a:norm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800" b="0" kern="1200" cap="none">
                <a:solidFill>
                  <a:schemeClr val="accent1">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r>
              <a:rPr lang="nl-NL" sz="2000" dirty="0">
                <a:solidFill>
                  <a:schemeClr val="tx1"/>
                </a:solidFill>
              </a:rPr>
              <a:t>e-mail: </a:t>
            </a:r>
            <a:r>
              <a:rPr lang="nl-NL" sz="2000" dirty="0" smtClean="0">
                <a:solidFill>
                  <a:schemeClr val="accent1"/>
                </a:solidFill>
              </a:rPr>
              <a:t>bri@hetnieuwelyceum.nl</a:t>
            </a:r>
            <a:endParaRPr lang="nl-NL" sz="2000" dirty="0">
              <a:solidFill>
                <a:schemeClr val="accent1"/>
              </a:solidFill>
            </a:endParaRPr>
          </a:p>
          <a:p>
            <a:endParaRPr lang="nl-NL" sz="2000" dirty="0">
              <a:solidFill>
                <a:schemeClr val="tx1"/>
              </a:solidFill>
            </a:endParaRPr>
          </a:p>
        </p:txBody>
      </p:sp>
    </p:spTree>
    <p:extLst>
      <p:ext uri="{BB962C8B-B14F-4D97-AF65-F5344CB8AC3E}">
        <p14:creationId xmlns:p14="http://schemas.microsoft.com/office/powerpoint/2010/main" val="299072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825" y="692696"/>
            <a:ext cx="7514035" cy="942999"/>
          </a:xfrm>
        </p:spPr>
        <p:txBody>
          <a:bodyPr/>
          <a:lstStyle/>
          <a:p>
            <a:r>
              <a:rPr lang="nl-NL" dirty="0"/>
              <a:t>   Boektips</a:t>
            </a:r>
            <a:endParaRPr lang="en-GB" dirty="0"/>
          </a:p>
        </p:txBody>
      </p:sp>
      <p:sp>
        <p:nvSpPr>
          <p:cNvPr id="4" name="AutoShape 4" descr="Afbeeldingsresultaat voor embedded formative assess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7" descr="Afbeeldingsresultaat voor cijfers geven werkt ni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716377"/>
            <a:ext cx="2289689" cy="3336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0" descr="Afbeeldingsresultaat voor jongens zijn slimmer dan meisj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 name="Tijdelijke aanduiding voor inhoud 2"/>
          <p:cNvSpPr>
            <a:spLocks noGrp="1"/>
          </p:cNvSpPr>
          <p:nvPr>
            <p:ph idx="1"/>
          </p:nvPr>
        </p:nvSpPr>
        <p:spPr>
          <a:xfrm>
            <a:off x="899592" y="2116802"/>
            <a:ext cx="8030307" cy="599575"/>
          </a:xfrm>
        </p:spPr>
        <p:txBody>
          <a:bodyPr/>
          <a:lstStyle/>
          <a:p>
            <a:pPr marL="0" indent="0">
              <a:buNone/>
            </a:pPr>
            <a:r>
              <a:rPr lang="nl-NL" dirty="0"/>
              <a:t>		   Formatief handelen		</a:t>
            </a:r>
            <a:r>
              <a:rPr lang="nl-NL" dirty="0" err="1"/>
              <a:t>Evidence</a:t>
            </a:r>
            <a:r>
              <a:rPr lang="nl-NL" dirty="0"/>
              <a:t> </a:t>
            </a:r>
            <a:r>
              <a:rPr lang="nl-NL" dirty="0" err="1"/>
              <a:t>informed</a:t>
            </a:r>
            <a:r>
              <a:rPr lang="nl-NL" dirty="0"/>
              <a:t> lesgeven</a:t>
            </a:r>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2716377"/>
            <a:ext cx="2285196" cy="3336052"/>
          </a:xfrm>
          <a:prstGeom prst="rect">
            <a:avLst/>
          </a:prstGeom>
        </p:spPr>
      </p:pic>
    </p:spTree>
    <p:extLst>
      <p:ext uri="{BB962C8B-B14F-4D97-AF65-F5344CB8AC3E}">
        <p14:creationId xmlns:p14="http://schemas.microsoft.com/office/powerpoint/2010/main" val="1022684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Overige dia’s</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534852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3234" y="685801"/>
            <a:ext cx="7851254" cy="1752599"/>
          </a:xfrm>
        </p:spPr>
        <p:txBody>
          <a:bodyPr/>
          <a:lstStyle/>
          <a:p>
            <a:r>
              <a:rPr lang="nl-NL" dirty="0"/>
              <a:t>Zichtbaar wat álle leerlingen denken</a:t>
            </a:r>
          </a:p>
        </p:txBody>
      </p:sp>
      <p:sp>
        <p:nvSpPr>
          <p:cNvPr id="3" name="Tijdelijke aanduiding voor inhoud 2"/>
          <p:cNvSpPr>
            <a:spLocks noGrp="1"/>
          </p:cNvSpPr>
          <p:nvPr>
            <p:ph idx="1"/>
          </p:nvPr>
        </p:nvSpPr>
        <p:spPr>
          <a:xfrm>
            <a:off x="2267743" y="4077072"/>
            <a:ext cx="4896545" cy="1900065"/>
          </a:xfrm>
        </p:spPr>
        <p:txBody>
          <a:bodyPr/>
          <a:lstStyle/>
          <a:p>
            <a:pPr marL="0" indent="0">
              <a:buNone/>
            </a:pPr>
            <a:r>
              <a:rPr lang="nl-NL" dirty="0"/>
              <a:t>Wat zijn mogelijke voor en nadelen?</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237" y="2828925"/>
            <a:ext cx="3819525" cy="1200150"/>
          </a:xfrm>
          <a:prstGeom prst="rect">
            <a:avLst/>
          </a:prstGeom>
        </p:spPr>
      </p:pic>
    </p:spTree>
    <p:extLst>
      <p:ext uri="{BB962C8B-B14F-4D97-AF65-F5344CB8AC3E}">
        <p14:creationId xmlns:p14="http://schemas.microsoft.com/office/powerpoint/2010/main" val="39197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Tweede probleem: transfer</a:t>
            </a:r>
          </a:p>
        </p:txBody>
      </p:sp>
      <p:sp>
        <p:nvSpPr>
          <p:cNvPr id="3" name="Tijdelijke aanduiding voor inhoud 2"/>
          <p:cNvSpPr>
            <a:spLocks noGrp="1"/>
          </p:cNvSpPr>
          <p:nvPr>
            <p:ph idx="1"/>
          </p:nvPr>
        </p:nvSpPr>
        <p:spPr>
          <a:xfrm>
            <a:off x="1113233" y="5157192"/>
            <a:ext cx="7514035" cy="634009"/>
          </a:xfrm>
        </p:spPr>
        <p:txBody>
          <a:bodyPr/>
          <a:lstStyle/>
          <a:p>
            <a:pPr marL="0" indent="0">
              <a:buNone/>
            </a:pPr>
            <a:endParaRPr lang="nl-NL" dirty="0"/>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b="7274"/>
          <a:stretch/>
        </p:blipFill>
        <p:spPr>
          <a:xfrm>
            <a:off x="1691679" y="2132856"/>
            <a:ext cx="6109441" cy="2808312"/>
          </a:xfrm>
          <a:prstGeom prst="rect">
            <a:avLst/>
          </a:prstGeom>
        </p:spPr>
      </p:pic>
    </p:spTree>
    <p:extLst>
      <p:ext uri="{BB962C8B-B14F-4D97-AF65-F5344CB8AC3E}">
        <p14:creationId xmlns:p14="http://schemas.microsoft.com/office/powerpoint/2010/main" val="2512184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3234" y="685801"/>
            <a:ext cx="7514035" cy="798983"/>
          </a:xfrm>
        </p:spPr>
        <p:txBody>
          <a:bodyPr/>
          <a:lstStyle/>
          <a:p>
            <a:r>
              <a:rPr lang="nl-NL" dirty="0"/>
              <a:t>Voorbeeld 2 vwo </a:t>
            </a:r>
            <a:r>
              <a:rPr lang="nl-NL" dirty="0" err="1"/>
              <a:t>tto</a:t>
            </a:r>
            <a:r>
              <a:rPr lang="nl-NL" dirty="0"/>
              <a:t> klas</a:t>
            </a:r>
          </a:p>
        </p:txBody>
      </p:sp>
      <p:sp>
        <p:nvSpPr>
          <p:cNvPr id="3" name="Tijdelijke aanduiding voor inhoud 2"/>
          <p:cNvSpPr>
            <a:spLocks noGrp="1"/>
          </p:cNvSpPr>
          <p:nvPr>
            <p:ph idx="1"/>
          </p:nvPr>
        </p:nvSpPr>
        <p:spPr>
          <a:xfrm>
            <a:off x="1113233" y="2477214"/>
            <a:ext cx="7514035" cy="3688090"/>
          </a:xfrm>
        </p:spPr>
        <p:txBody>
          <a:bodyPr>
            <a:normAutofit fontScale="85000" lnSpcReduction="20000"/>
          </a:bodyPr>
          <a:lstStyle/>
          <a:p>
            <a:pPr marL="0" indent="0">
              <a:buNone/>
            </a:pPr>
            <a:r>
              <a:rPr lang="en-US" dirty="0"/>
              <a:t>A human brain is made up of billions of cells.</a:t>
            </a:r>
          </a:p>
          <a:p>
            <a:pPr marL="0" indent="0">
              <a:buNone/>
            </a:pPr>
            <a:r>
              <a:rPr lang="en-US" dirty="0"/>
              <a:t>Every cell in the brain needs glucose from food </a:t>
            </a:r>
          </a:p>
          <a:p>
            <a:pPr marL="0" indent="0">
              <a:buNone/>
            </a:pPr>
            <a:r>
              <a:rPr lang="en-US" dirty="0"/>
              <a:t>to stay alive and function.</a:t>
            </a:r>
          </a:p>
          <a:p>
            <a:pPr marL="0" indent="0">
              <a:buNone/>
            </a:pPr>
            <a:endParaRPr lang="en-US" dirty="0"/>
          </a:p>
          <a:p>
            <a:pPr marL="0" indent="0">
              <a:buNone/>
            </a:pPr>
            <a:r>
              <a:rPr lang="en-US" dirty="0"/>
              <a:t>How does a cell in the brain get glucose?</a:t>
            </a:r>
          </a:p>
          <a:p>
            <a:pPr marL="914400" lvl="1" indent="-457200">
              <a:buFont typeface="+mj-lt"/>
              <a:buAutoNum type="arabicPeriod"/>
            </a:pPr>
            <a:r>
              <a:rPr lang="en-US" sz="2400" dirty="0"/>
              <a:t>It takes glucose from food in the mouth.</a:t>
            </a:r>
          </a:p>
          <a:p>
            <a:pPr marL="914400" lvl="1" indent="-457200">
              <a:buFont typeface="+mj-lt"/>
              <a:buAutoNum type="arabicPeriod"/>
            </a:pPr>
            <a:r>
              <a:rPr lang="en-US" sz="2400" dirty="0"/>
              <a:t>It takes glucose from the stomach and intestines.</a:t>
            </a:r>
          </a:p>
          <a:p>
            <a:pPr marL="914400" lvl="1" indent="-457200">
              <a:buFont typeface="+mj-lt"/>
              <a:buAutoNum type="arabicPeriod"/>
            </a:pPr>
            <a:r>
              <a:rPr lang="en-US" sz="2400" dirty="0"/>
              <a:t>It takes glucose from the blood.</a:t>
            </a:r>
          </a:p>
          <a:p>
            <a:pPr marL="914400" lvl="1" indent="-457200">
              <a:buFont typeface="+mj-lt"/>
              <a:buAutoNum type="arabicPeriod"/>
            </a:pPr>
            <a:r>
              <a:rPr lang="en-US" sz="2400" dirty="0"/>
              <a:t>It makes its own glucose.</a:t>
            </a:r>
          </a:p>
          <a:p>
            <a:endParaRPr lang="nl-NL" dirty="0"/>
          </a:p>
        </p:txBody>
      </p:sp>
      <p:pic>
        <p:nvPicPr>
          <p:cNvPr id="4" name="Picture 11">
            <a:extLst>
              <a:ext uri="{FF2B5EF4-FFF2-40B4-BE49-F238E27FC236}">
                <a16:creationId xmlns:a16="http://schemas.microsoft.com/office/drawing/2014/main" xmlns="" id="{FC2CA133-E2AA-45C2-9828-6F72C8FBBB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348880"/>
            <a:ext cx="1298183" cy="1489591"/>
          </a:xfrm>
          <a:prstGeom prst="rect">
            <a:avLst/>
          </a:prstGeom>
        </p:spPr>
      </p:pic>
    </p:spTree>
    <p:extLst>
      <p:ext uri="{BB962C8B-B14F-4D97-AF65-F5344CB8AC3E}">
        <p14:creationId xmlns:p14="http://schemas.microsoft.com/office/powerpoint/2010/main" val="2226674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Vraag aan 2iVa</a:t>
            </a:r>
          </a:p>
        </p:txBody>
      </p:sp>
      <p:sp>
        <p:nvSpPr>
          <p:cNvPr id="3" name="Tijdelijke aanduiding voor inhoud 2"/>
          <p:cNvSpPr>
            <a:spLocks noGrp="1"/>
          </p:cNvSpPr>
          <p:nvPr>
            <p:ph idx="1"/>
          </p:nvPr>
        </p:nvSpPr>
        <p:spPr>
          <a:xfrm>
            <a:off x="1113233" y="2438400"/>
            <a:ext cx="7514035" cy="3654896"/>
          </a:xfrm>
        </p:spPr>
        <p:txBody>
          <a:bodyPr>
            <a:normAutofit fontScale="85000" lnSpcReduction="20000"/>
          </a:bodyPr>
          <a:lstStyle/>
          <a:p>
            <a:pPr marL="0" indent="0">
              <a:buNone/>
            </a:pPr>
            <a:r>
              <a:rPr lang="en-US" dirty="0"/>
              <a:t>A human brain is made up of billions of cells.</a:t>
            </a:r>
          </a:p>
          <a:p>
            <a:pPr marL="0" indent="0">
              <a:buNone/>
            </a:pPr>
            <a:r>
              <a:rPr lang="en-US" dirty="0"/>
              <a:t>Every cell in the brain needs glucose from food </a:t>
            </a:r>
          </a:p>
          <a:p>
            <a:pPr marL="0" indent="0">
              <a:buNone/>
            </a:pPr>
            <a:r>
              <a:rPr lang="en-US" dirty="0"/>
              <a:t>to stay alive and function.</a:t>
            </a:r>
          </a:p>
          <a:p>
            <a:pPr marL="0" indent="0">
              <a:buNone/>
            </a:pPr>
            <a:endParaRPr lang="en-US" dirty="0"/>
          </a:p>
          <a:p>
            <a:pPr marL="0" indent="0">
              <a:buNone/>
            </a:pPr>
            <a:r>
              <a:rPr lang="en-US" dirty="0"/>
              <a:t>How does a cell in the brain get glucose?</a:t>
            </a:r>
          </a:p>
          <a:p>
            <a:pPr marL="685800" lvl="1" indent="-342900">
              <a:buFont typeface="+mj-lt"/>
              <a:buAutoNum type="arabicPeriod"/>
            </a:pPr>
            <a:r>
              <a:rPr lang="en-US" sz="2100" dirty="0"/>
              <a:t>It takes glucose from food in the mouth. 0%</a:t>
            </a:r>
          </a:p>
          <a:p>
            <a:pPr marL="685800" lvl="1" indent="-342900">
              <a:buFont typeface="+mj-lt"/>
              <a:buAutoNum type="arabicPeriod"/>
            </a:pPr>
            <a:r>
              <a:rPr lang="en-US" sz="2100" dirty="0"/>
              <a:t>It takes glucose from the stomach and intestines. 5%</a:t>
            </a:r>
          </a:p>
          <a:p>
            <a:pPr marL="685800" lvl="1" indent="-342900">
              <a:buFont typeface="+mj-lt"/>
              <a:buAutoNum type="arabicPeriod"/>
            </a:pPr>
            <a:r>
              <a:rPr lang="en-US" sz="2100" b="1" dirty="0"/>
              <a:t>It takes glucose from the blood. </a:t>
            </a:r>
            <a:r>
              <a:rPr lang="en-US" sz="2600" b="1" dirty="0"/>
              <a:t>90%</a:t>
            </a:r>
          </a:p>
          <a:p>
            <a:pPr marL="685800" lvl="1" indent="-342900">
              <a:buFont typeface="+mj-lt"/>
              <a:buAutoNum type="arabicPeriod"/>
            </a:pPr>
            <a:r>
              <a:rPr lang="en-US" sz="2100" dirty="0"/>
              <a:t>It makes its own glucose. 5%</a:t>
            </a:r>
          </a:p>
          <a:p>
            <a:pPr marL="0" indent="0">
              <a:buNone/>
            </a:pPr>
            <a:endParaRPr lang="nl-NL" dirty="0"/>
          </a:p>
        </p:txBody>
      </p:sp>
      <p:pic>
        <p:nvPicPr>
          <p:cNvPr id="6" name="Picture 11">
            <a:extLst>
              <a:ext uri="{FF2B5EF4-FFF2-40B4-BE49-F238E27FC236}">
                <a16:creationId xmlns:a16="http://schemas.microsoft.com/office/drawing/2014/main" xmlns="" id="{FC2CA133-E2AA-45C2-9828-6F72C8FBBB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2204864"/>
            <a:ext cx="1350169" cy="1549241"/>
          </a:xfrm>
          <a:prstGeom prst="rect">
            <a:avLst/>
          </a:prstGeom>
        </p:spPr>
      </p:pic>
    </p:spTree>
    <p:extLst>
      <p:ext uri="{BB962C8B-B14F-4D97-AF65-F5344CB8AC3E}">
        <p14:creationId xmlns:p14="http://schemas.microsoft.com/office/powerpoint/2010/main" val="1525979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3234" y="685801"/>
            <a:ext cx="7514035" cy="1231031"/>
          </a:xfrm>
        </p:spPr>
        <p:txBody>
          <a:bodyPr/>
          <a:lstStyle/>
          <a:p>
            <a:pPr algn="l"/>
            <a:r>
              <a:rPr lang="nl-NL" dirty="0"/>
              <a:t>Vraag aan 2iVa</a:t>
            </a:r>
          </a:p>
        </p:txBody>
      </p:sp>
      <p:sp>
        <p:nvSpPr>
          <p:cNvPr id="3" name="Tijdelijke aanduiding voor inhoud 2"/>
          <p:cNvSpPr>
            <a:spLocks noGrp="1"/>
          </p:cNvSpPr>
          <p:nvPr>
            <p:ph idx="1"/>
          </p:nvPr>
        </p:nvSpPr>
        <p:spPr>
          <a:xfrm>
            <a:off x="1113233" y="2348880"/>
            <a:ext cx="7514035" cy="3442321"/>
          </a:xfrm>
        </p:spPr>
        <p:txBody>
          <a:bodyPr>
            <a:normAutofit fontScale="92500" lnSpcReduction="20000"/>
          </a:bodyPr>
          <a:lstStyle/>
          <a:p>
            <a:pPr marL="0" indent="0">
              <a:buNone/>
            </a:pPr>
            <a:r>
              <a:rPr lang="en-US" dirty="0"/>
              <a:t>A human brain is made up of billions of cells.</a:t>
            </a:r>
          </a:p>
          <a:p>
            <a:pPr marL="0" indent="0">
              <a:buNone/>
            </a:pPr>
            <a:r>
              <a:rPr lang="en-US" dirty="0"/>
              <a:t>Every cell in the brain needs oxygen to stay alive </a:t>
            </a:r>
          </a:p>
          <a:p>
            <a:pPr marL="0" indent="0">
              <a:buNone/>
            </a:pPr>
            <a:r>
              <a:rPr lang="en-US" dirty="0"/>
              <a:t>and function.</a:t>
            </a:r>
          </a:p>
          <a:p>
            <a:pPr marL="0" indent="0">
              <a:buNone/>
            </a:pPr>
            <a:endParaRPr lang="en-US" dirty="0"/>
          </a:p>
          <a:p>
            <a:pPr marL="0" indent="0">
              <a:buNone/>
            </a:pPr>
            <a:r>
              <a:rPr lang="en-US" dirty="0"/>
              <a:t>How does a cell in the brain get oxygen?</a:t>
            </a:r>
          </a:p>
          <a:p>
            <a:pPr marL="728663" lvl="1" indent="-385763">
              <a:buFont typeface="+mj-lt"/>
              <a:buAutoNum type="arabicPeriod"/>
            </a:pPr>
            <a:r>
              <a:rPr lang="en-GB" sz="1800" dirty="0"/>
              <a:t>It makes its own oxygen.</a:t>
            </a:r>
          </a:p>
          <a:p>
            <a:pPr marL="728663" lvl="1" indent="-385763">
              <a:buFont typeface="+mj-lt"/>
              <a:buAutoNum type="arabicPeriod"/>
            </a:pPr>
            <a:r>
              <a:rPr lang="en-GB" sz="1800" dirty="0"/>
              <a:t>It takes oxygen from the air.</a:t>
            </a:r>
          </a:p>
          <a:p>
            <a:pPr marL="728663" lvl="1" indent="-385763">
              <a:buFont typeface="+mj-lt"/>
              <a:buAutoNum type="arabicPeriod"/>
            </a:pPr>
            <a:r>
              <a:rPr lang="en-GB" sz="1800" dirty="0"/>
              <a:t>It takes oxygen from the lungs.</a:t>
            </a:r>
          </a:p>
          <a:p>
            <a:pPr marL="728663" lvl="1" indent="-385763">
              <a:buFont typeface="+mj-lt"/>
              <a:buAutoNum type="arabicPeriod"/>
            </a:pPr>
            <a:r>
              <a:rPr lang="en-GB" sz="1800" dirty="0"/>
              <a:t>It takes oxygen from the blood.</a:t>
            </a:r>
            <a:endParaRPr lang="nl-NL" sz="1800" dirty="0"/>
          </a:p>
          <a:p>
            <a:pPr marL="0" indent="0">
              <a:buNone/>
            </a:pPr>
            <a:endParaRPr lang="nl-NL" dirty="0"/>
          </a:p>
        </p:txBody>
      </p:sp>
      <p:pic>
        <p:nvPicPr>
          <p:cNvPr id="6" name="Picture 11">
            <a:extLst>
              <a:ext uri="{FF2B5EF4-FFF2-40B4-BE49-F238E27FC236}">
                <a16:creationId xmlns:a16="http://schemas.microsoft.com/office/drawing/2014/main" xmlns="" id="{FC2CA133-E2AA-45C2-9828-6F72C8FBBB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060848"/>
            <a:ext cx="1350169" cy="1549241"/>
          </a:xfrm>
          <a:prstGeom prst="rect">
            <a:avLst/>
          </a:prstGeom>
        </p:spPr>
      </p:pic>
    </p:spTree>
    <p:extLst>
      <p:ext uri="{BB962C8B-B14F-4D97-AF65-F5344CB8AC3E}">
        <p14:creationId xmlns:p14="http://schemas.microsoft.com/office/powerpoint/2010/main" val="402588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Kennismaken</a:t>
            </a:r>
            <a:br>
              <a:rPr lang="nl-NL" dirty="0"/>
            </a:br>
            <a:r>
              <a:rPr lang="nl-NL" dirty="0"/>
              <a:t>Staan = eens              zitten = oneens</a:t>
            </a:r>
            <a:endParaRPr lang="en-GB" dirty="0"/>
          </a:p>
        </p:txBody>
      </p:sp>
      <p:sp>
        <p:nvSpPr>
          <p:cNvPr id="3" name="Tijdelijke aanduiding voor inhoud 2"/>
          <p:cNvSpPr>
            <a:spLocks noGrp="1"/>
          </p:cNvSpPr>
          <p:nvPr>
            <p:ph idx="1"/>
          </p:nvPr>
        </p:nvSpPr>
        <p:spPr/>
        <p:txBody>
          <a:bodyPr/>
          <a:lstStyle/>
          <a:p>
            <a:endParaRPr lang="en-GB" dirty="0"/>
          </a:p>
        </p:txBody>
      </p:sp>
    </p:spTree>
    <p:extLst>
      <p:ext uri="{BB962C8B-B14F-4D97-AF65-F5344CB8AC3E}">
        <p14:creationId xmlns:p14="http://schemas.microsoft.com/office/powerpoint/2010/main" val="2541987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Vraag aan 2iVa</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en-US" dirty="0"/>
              <a:t>A human brain is made up of billions of cells.</a:t>
            </a:r>
          </a:p>
          <a:p>
            <a:pPr marL="0" indent="0">
              <a:buNone/>
            </a:pPr>
            <a:r>
              <a:rPr lang="en-US" dirty="0"/>
              <a:t>Every cell in the brain needs oxygen to stay alive and function.</a:t>
            </a:r>
          </a:p>
          <a:p>
            <a:pPr marL="0" indent="0">
              <a:buNone/>
            </a:pPr>
            <a:endParaRPr lang="en-US" dirty="0"/>
          </a:p>
          <a:p>
            <a:pPr marL="0" indent="0">
              <a:buNone/>
            </a:pPr>
            <a:r>
              <a:rPr lang="en-US" dirty="0"/>
              <a:t>How does a cell in the brain get oxygen?</a:t>
            </a:r>
          </a:p>
          <a:p>
            <a:pPr marL="728663" lvl="1" indent="-385763">
              <a:buFont typeface="+mj-lt"/>
              <a:buAutoNum type="arabicPeriod"/>
            </a:pPr>
            <a:r>
              <a:rPr lang="en-GB" sz="1800" dirty="0"/>
              <a:t>It makes its own oxygen. 0%</a:t>
            </a:r>
          </a:p>
          <a:p>
            <a:pPr marL="728663" lvl="1" indent="-385763">
              <a:buFont typeface="+mj-lt"/>
              <a:buAutoNum type="arabicPeriod"/>
            </a:pPr>
            <a:r>
              <a:rPr lang="en-GB" sz="1800" dirty="0"/>
              <a:t>It takes oxygen from the air. 5%</a:t>
            </a:r>
          </a:p>
          <a:p>
            <a:pPr marL="728663" lvl="1" indent="-385763">
              <a:buFont typeface="+mj-lt"/>
              <a:buAutoNum type="arabicPeriod"/>
            </a:pPr>
            <a:r>
              <a:rPr lang="en-GB" sz="1800" b="1" dirty="0"/>
              <a:t>It takes oxygen from the lungs. 75%</a:t>
            </a:r>
          </a:p>
          <a:p>
            <a:pPr marL="728663" lvl="1" indent="-385763">
              <a:buFont typeface="+mj-lt"/>
              <a:buAutoNum type="arabicPeriod"/>
            </a:pPr>
            <a:r>
              <a:rPr lang="en-GB" sz="1800" dirty="0">
                <a:solidFill>
                  <a:schemeClr val="accent1">
                    <a:lumMod val="50000"/>
                  </a:schemeClr>
                </a:solidFill>
              </a:rPr>
              <a:t>It takes oxygen from the blood. 20%</a:t>
            </a:r>
            <a:endParaRPr lang="nl-NL" sz="1800" dirty="0">
              <a:solidFill>
                <a:schemeClr val="accent1">
                  <a:lumMod val="50000"/>
                </a:schemeClr>
              </a:solidFill>
            </a:endParaRPr>
          </a:p>
          <a:p>
            <a:pPr marL="0" indent="0">
              <a:buNone/>
            </a:pPr>
            <a:endParaRPr lang="nl-NL" dirty="0"/>
          </a:p>
        </p:txBody>
      </p:sp>
      <p:pic>
        <p:nvPicPr>
          <p:cNvPr id="6" name="Picture 11">
            <a:extLst>
              <a:ext uri="{FF2B5EF4-FFF2-40B4-BE49-F238E27FC236}">
                <a16:creationId xmlns:a16="http://schemas.microsoft.com/office/drawing/2014/main" xmlns="" id="{FC2CA133-E2AA-45C2-9828-6F72C8FBBB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099" y="1222534"/>
            <a:ext cx="1350169" cy="1549241"/>
          </a:xfrm>
          <a:prstGeom prst="rect">
            <a:avLst/>
          </a:prstGeom>
        </p:spPr>
      </p:pic>
    </p:spTree>
    <p:extLst>
      <p:ext uri="{BB962C8B-B14F-4D97-AF65-F5344CB8AC3E}">
        <p14:creationId xmlns:p14="http://schemas.microsoft.com/office/powerpoint/2010/main" val="1581636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Kennis schema’s en transfers</a:t>
            </a:r>
            <a:br>
              <a:rPr lang="nl-NL" b="1" dirty="0"/>
            </a:br>
            <a:r>
              <a:rPr lang="nl-NL" b="1" dirty="0"/>
              <a:t/>
            </a:r>
            <a:br>
              <a:rPr lang="nl-NL" b="1" dirty="0"/>
            </a:br>
            <a:r>
              <a:rPr lang="nl-NL" dirty="0"/>
              <a:t>Gaswisseling</a:t>
            </a:r>
          </a:p>
        </p:txBody>
      </p:sp>
      <mc:AlternateContent xmlns:mc="http://schemas.openxmlformats.org/markup-compatibility/2006" xmlns:p14="http://schemas.microsoft.com/office/powerpoint/2010/main">
        <mc:Choice Requires="p14">
          <p:contentPart p14:bwMode="auto" r:id="rId3">
            <p14:nvContentPartPr>
              <p14:cNvPr id="80" name="Inkt 79">
                <a:extLst>
                  <a:ext uri="{FF2B5EF4-FFF2-40B4-BE49-F238E27FC236}">
                    <a16:creationId xmlns:a16="http://schemas.microsoft.com/office/drawing/2014/main" xmlns="" id="{DB588E1E-8192-4BF7-AB27-EBF8CD4C34EF}"/>
                  </a:ext>
                </a:extLst>
              </p14:cNvPr>
              <p14:cNvContentPartPr/>
              <p14:nvPr/>
            </p14:nvContentPartPr>
            <p14:xfrm>
              <a:off x="3636895" y="3481419"/>
              <a:ext cx="2387070" cy="499230"/>
            </p14:xfrm>
          </p:contentPart>
        </mc:Choice>
        <mc:Fallback xmlns="">
          <p:pic>
            <p:nvPicPr>
              <p:cNvPr id="80" name="Inkt 79">
                <a:extLst>
                  <a:ext uri="{FF2B5EF4-FFF2-40B4-BE49-F238E27FC236}">
                    <a16:creationId xmlns:a16="http://schemas.microsoft.com/office/drawing/2014/main" xmlns:p14="http://schemas.microsoft.com/office/powerpoint/2010/main" xmlns="" id="{DB588E1E-8192-4BF7-AB27-EBF8CD4C34EF}"/>
                  </a:ext>
                </a:extLst>
              </p:cNvPr>
              <p:cNvPicPr/>
              <p:nvPr/>
            </p:nvPicPr>
            <p:blipFill>
              <a:blip r:embed="rId4"/>
              <a:stretch>
                <a:fillRect/>
              </a:stretch>
            </p:blipFill>
            <p:spPr>
              <a:xfrm>
                <a:off x="3627175" y="3451523"/>
                <a:ext cx="2426669" cy="548216"/>
              </a:xfrm>
              <a:prstGeom prst="rect">
                <a:avLst/>
              </a:prstGeom>
            </p:spPr>
          </p:pic>
        </mc:Fallback>
      </mc:AlternateContent>
      <p:pic>
        <p:nvPicPr>
          <p:cNvPr id="3" name="Afbeelding 2"/>
          <p:cNvPicPr>
            <a:picLocks noChangeAspect="1"/>
          </p:cNvPicPr>
          <p:nvPr/>
        </p:nvPicPr>
        <p:blipFill>
          <a:blip r:embed="rId5"/>
          <a:stretch>
            <a:fillRect/>
          </a:stretch>
        </p:blipFill>
        <p:spPr>
          <a:xfrm>
            <a:off x="1829820" y="3007008"/>
            <a:ext cx="1635919" cy="2100263"/>
          </a:xfrm>
          <a:prstGeom prst="rect">
            <a:avLst/>
          </a:prstGeom>
        </p:spPr>
      </p:pic>
      <p:pic>
        <p:nvPicPr>
          <p:cNvPr id="2050" name="Picture 2" descr="https://upload.wikimedia.org/wikipedia/commons/thumb/3/32/Alveoli-nl.svg/260px-Alveoli-nl.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288" y="3152390"/>
            <a:ext cx="2588495" cy="161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64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3350ED9-7664-4E39-ACEF-199F94A8B585}"/>
              </a:ext>
            </a:extLst>
          </p:cNvPr>
          <p:cNvSpPr>
            <a:spLocks noGrp="1"/>
          </p:cNvSpPr>
          <p:nvPr>
            <p:ph type="title"/>
          </p:nvPr>
        </p:nvSpPr>
        <p:spPr/>
        <p:txBody>
          <a:bodyPr/>
          <a:lstStyle/>
          <a:p>
            <a:r>
              <a:rPr lang="nl-NL" dirty="0"/>
              <a:t>Je zit na te kijken en …</a:t>
            </a: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7784" y="2348880"/>
            <a:ext cx="4369347" cy="2911078"/>
          </a:xfrm>
        </p:spPr>
      </p:pic>
    </p:spTree>
    <p:extLst>
      <p:ext uri="{BB962C8B-B14F-4D97-AF65-F5344CB8AC3E}">
        <p14:creationId xmlns:p14="http://schemas.microsoft.com/office/powerpoint/2010/main" val="42247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Leren is een grillig proces</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5047" y="2400300"/>
            <a:ext cx="3834990" cy="2825110"/>
          </a:xfrm>
        </p:spPr>
      </p:pic>
    </p:spTree>
    <p:extLst>
      <p:ext uri="{BB962C8B-B14F-4D97-AF65-F5344CB8AC3E}">
        <p14:creationId xmlns:p14="http://schemas.microsoft.com/office/powerpoint/2010/main" val="38527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Als je niet zichtbaar maakt wat er in de hoofden gebeurt…</a:t>
            </a:r>
          </a:p>
        </p:txBody>
      </p:sp>
      <p:sp>
        <p:nvSpPr>
          <p:cNvPr id="3" name="Tijdelijke aanduiding voor inhoud 2"/>
          <p:cNvSpPr>
            <a:spLocks noGrp="1"/>
          </p:cNvSpPr>
          <p:nvPr>
            <p:ph idx="1"/>
          </p:nvPr>
        </p:nvSpPr>
        <p:spPr/>
        <p:txBody>
          <a:bodyPr/>
          <a:lstStyle/>
          <a:p>
            <a:endParaRPr lang="nl-NL"/>
          </a:p>
        </p:txBody>
      </p:sp>
      <p:pic>
        <p:nvPicPr>
          <p:cNvPr id="5" name="Afbeelding 4"/>
          <p:cNvPicPr>
            <a:picLocks noChangeAspect="1"/>
          </p:cNvPicPr>
          <p:nvPr/>
        </p:nvPicPr>
        <p:blipFill>
          <a:blip r:embed="rId3"/>
          <a:stretch>
            <a:fillRect/>
          </a:stretch>
        </p:blipFill>
        <p:spPr>
          <a:xfrm>
            <a:off x="3123878" y="2544818"/>
            <a:ext cx="3492757" cy="3492757"/>
          </a:xfrm>
          <a:prstGeom prst="rect">
            <a:avLst/>
          </a:prstGeom>
        </p:spPr>
      </p:pic>
    </p:spTree>
    <p:extLst>
      <p:ext uri="{BB962C8B-B14F-4D97-AF65-F5344CB8AC3E}">
        <p14:creationId xmlns:p14="http://schemas.microsoft.com/office/powerpoint/2010/main" val="3779721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misvatting? En waarom zijn ze zo hardnekkig</a:t>
            </a:r>
          </a:p>
        </p:txBody>
      </p:sp>
      <p:sp>
        <p:nvSpPr>
          <p:cNvPr id="3" name="Tijdelijke aanduiding voor inhoud 2"/>
          <p:cNvSpPr>
            <a:spLocks noGrp="1"/>
          </p:cNvSpPr>
          <p:nvPr>
            <p:ph idx="1"/>
          </p:nvPr>
        </p:nvSpPr>
        <p:spPr/>
        <p:txBody>
          <a:bodyPr/>
          <a:lstStyle/>
          <a:p>
            <a:endParaRPr lang="nl-NL" dirty="0"/>
          </a:p>
        </p:txBody>
      </p:sp>
      <p:pic>
        <p:nvPicPr>
          <p:cNvPr id="5" name="Afbeelding 4"/>
          <p:cNvPicPr>
            <a:picLocks noChangeAspect="1"/>
          </p:cNvPicPr>
          <p:nvPr/>
        </p:nvPicPr>
        <p:blipFill>
          <a:blip r:embed="rId3"/>
          <a:stretch>
            <a:fillRect/>
          </a:stretch>
        </p:blipFill>
        <p:spPr>
          <a:xfrm>
            <a:off x="3203848" y="3124200"/>
            <a:ext cx="2895600" cy="2209800"/>
          </a:xfrm>
          <a:prstGeom prst="rect">
            <a:avLst/>
          </a:prstGeom>
        </p:spPr>
      </p:pic>
      <p:cxnSp>
        <p:nvCxnSpPr>
          <p:cNvPr id="7" name="Rechte verbindingslijn 6"/>
          <p:cNvCxnSpPr/>
          <p:nvPr/>
        </p:nvCxnSpPr>
        <p:spPr>
          <a:xfrm flipH="1">
            <a:off x="4427984" y="4509120"/>
            <a:ext cx="442268" cy="28803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4355976" y="4509120"/>
            <a:ext cx="514274" cy="2880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17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The </a:t>
            </a:r>
            <a:r>
              <a:rPr lang="nl-NL" dirty="0" err="1"/>
              <a:t>curse</a:t>
            </a:r>
            <a:r>
              <a:rPr lang="nl-NL" dirty="0"/>
              <a:t> of </a:t>
            </a:r>
            <a:r>
              <a:rPr lang="nl-NL" dirty="0" err="1"/>
              <a:t>knowledge</a:t>
            </a:r>
            <a:endParaRPr lang="nl-NL" dirty="0"/>
          </a:p>
        </p:txBody>
      </p:sp>
      <p:sp>
        <p:nvSpPr>
          <p:cNvPr id="3" name="Tijdelijke aanduiding voor inhoud 2"/>
          <p:cNvSpPr>
            <a:spLocks noGrp="1"/>
          </p:cNvSpPr>
          <p:nvPr>
            <p:ph idx="1"/>
          </p:nvPr>
        </p:nvSpPr>
        <p:spPr/>
        <p:txBody>
          <a:bodyPr/>
          <a:lstStyle/>
          <a:p>
            <a:endParaRPr lang="nl-NL"/>
          </a:p>
        </p:txBody>
      </p:sp>
      <p:pic>
        <p:nvPicPr>
          <p:cNvPr id="8" name="Afbeelding 7"/>
          <p:cNvPicPr>
            <a:picLocks noChangeAspect="1"/>
          </p:cNvPicPr>
          <p:nvPr/>
        </p:nvPicPr>
        <p:blipFill>
          <a:blip r:embed="rId3"/>
          <a:stretch>
            <a:fillRect/>
          </a:stretch>
        </p:blipFill>
        <p:spPr>
          <a:xfrm>
            <a:off x="2483767" y="2492896"/>
            <a:ext cx="4776971" cy="3024336"/>
          </a:xfrm>
          <a:prstGeom prst="rect">
            <a:avLst/>
          </a:prstGeom>
        </p:spPr>
      </p:pic>
    </p:spTree>
    <p:extLst>
      <p:ext uri="{BB962C8B-B14F-4D97-AF65-F5344CB8AC3E}">
        <p14:creationId xmlns:p14="http://schemas.microsoft.com/office/powerpoint/2010/main" val="285853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2_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3.xml><?xml version="1.0" encoding="utf-8"?>
<a:theme xmlns:a="http://schemas.openxmlformats.org/drawingml/2006/main" name="4_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1888</TotalTime>
  <Words>2388</Words>
  <Application>Microsoft Office PowerPoint</Application>
  <PresentationFormat>Diavoorstelling (4:3)</PresentationFormat>
  <Paragraphs>318</Paragraphs>
  <Slides>41</Slides>
  <Notes>36</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41</vt:i4>
      </vt:variant>
    </vt:vector>
  </HeadingPairs>
  <TitlesOfParts>
    <vt:vector size="49" baseType="lpstr">
      <vt:lpstr>Arial</vt:lpstr>
      <vt:lpstr>Calibri</vt:lpstr>
      <vt:lpstr>Corbel</vt:lpstr>
      <vt:lpstr>Source Sans Pro</vt:lpstr>
      <vt:lpstr>Wingdings 3</vt:lpstr>
      <vt:lpstr>Parallax</vt:lpstr>
      <vt:lpstr>2_Parallax</vt:lpstr>
      <vt:lpstr>4_Parallax</vt:lpstr>
      <vt:lpstr>Snel formatief handelen  met diagnostische vragen</vt:lpstr>
      <vt:lpstr>Even voorstellen</vt:lpstr>
      <vt:lpstr>PowerPoint-presentatie</vt:lpstr>
      <vt:lpstr>Kennismaken Staan = eens              zitten = oneens</vt:lpstr>
      <vt:lpstr>Je zit na te kijken en …</vt:lpstr>
      <vt:lpstr>Leren is een grillig proces</vt:lpstr>
      <vt:lpstr>Als je niet zichtbaar maakt wat er in de hoofden gebeurt…</vt:lpstr>
      <vt:lpstr>Wat is een misvatting? En waarom zijn ze zo hardnekkig</vt:lpstr>
      <vt:lpstr>The curse of knowledge</vt:lpstr>
      <vt:lpstr>Probleem</vt:lpstr>
      <vt:lpstr>Er is hoop</vt:lpstr>
      <vt:lpstr>Probleem</vt:lpstr>
      <vt:lpstr>Oplossing</vt:lpstr>
      <vt:lpstr>Hoe ziet dat er uit in de les?</vt:lpstr>
      <vt:lpstr>Diagnostische vraag</vt:lpstr>
      <vt:lpstr>Diagnostische vraag</vt:lpstr>
      <vt:lpstr>Leerling dénkt dat hij het al weet en gaat niet zelf op zoek naar het goede antwoord</vt:lpstr>
      <vt:lpstr>Formatief handelen = werkwijze Integratie van 3 strategieën in je les</vt:lpstr>
      <vt:lpstr>Formatief handelen</vt:lpstr>
      <vt:lpstr>PowerPoint-presentatie</vt:lpstr>
      <vt:lpstr>PowerPoint-presentatie</vt:lpstr>
      <vt:lpstr>Een diagnostische vraag is een specifieke tool</vt:lpstr>
      <vt:lpstr>Je zet een diagnostische vraag formatief in wanneer</vt:lpstr>
      <vt:lpstr>Je zet een diagnostische vraag formatief in wanneer</vt:lpstr>
      <vt:lpstr>PowerPoint-presentatie</vt:lpstr>
      <vt:lpstr>5 gouden regels volgens Barton</vt:lpstr>
      <vt:lpstr>Voorbeelden natuurkunde</vt:lpstr>
      <vt:lpstr>Zelf aan de slag!</vt:lpstr>
      <vt:lpstr>PowerPoint-presentatie</vt:lpstr>
      <vt:lpstr>Terugkoppeling</vt:lpstr>
      <vt:lpstr>Diagnostische vragen project</vt:lpstr>
      <vt:lpstr>Feedback en afsluiting</vt:lpstr>
      <vt:lpstr>   Boektips</vt:lpstr>
      <vt:lpstr>Overige dia’s</vt:lpstr>
      <vt:lpstr>Zichtbaar wat álle leerlingen denken</vt:lpstr>
      <vt:lpstr>Tweede probleem: transfer</vt:lpstr>
      <vt:lpstr>Voorbeeld 2 vwo tto klas</vt:lpstr>
      <vt:lpstr>Vraag aan 2iVa</vt:lpstr>
      <vt:lpstr>Vraag aan 2iVa</vt:lpstr>
      <vt:lpstr>Vraag aan 2iVa</vt:lpstr>
      <vt:lpstr>Kennis schema’s en transfers  Gaswisseling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SFaes</dc:creator>
  <cp:lastModifiedBy>Sofie Faes</cp:lastModifiedBy>
  <cp:revision>162</cp:revision>
  <dcterms:created xsi:type="dcterms:W3CDTF">2017-05-22T12:27:47Z</dcterms:created>
  <dcterms:modified xsi:type="dcterms:W3CDTF">2023-01-09T08:25:18Z</dcterms:modified>
</cp:coreProperties>
</file>