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</p:sldMasterIdLst>
  <p:notesMasterIdLst>
    <p:notesMasterId r:id="rId35"/>
  </p:notesMasterIdLst>
  <p:sldIdLst>
    <p:sldId id="256" r:id="rId7"/>
    <p:sldId id="259" r:id="rId8"/>
    <p:sldId id="297" r:id="rId9"/>
    <p:sldId id="304" r:id="rId10"/>
    <p:sldId id="300" r:id="rId11"/>
    <p:sldId id="269" r:id="rId12"/>
    <p:sldId id="298" r:id="rId13"/>
    <p:sldId id="303" r:id="rId14"/>
    <p:sldId id="266" r:id="rId15"/>
    <p:sldId id="280" r:id="rId16"/>
    <p:sldId id="301" r:id="rId17"/>
    <p:sldId id="294" r:id="rId18"/>
    <p:sldId id="268" r:id="rId19"/>
    <p:sldId id="296" r:id="rId20"/>
    <p:sldId id="288" r:id="rId21"/>
    <p:sldId id="281" r:id="rId22"/>
    <p:sldId id="299" r:id="rId23"/>
    <p:sldId id="302" r:id="rId24"/>
    <p:sldId id="286" r:id="rId25"/>
    <p:sldId id="287" r:id="rId26"/>
    <p:sldId id="285" r:id="rId27"/>
    <p:sldId id="290" r:id="rId28"/>
    <p:sldId id="291" r:id="rId29"/>
    <p:sldId id="272" r:id="rId30"/>
    <p:sldId id="292" r:id="rId31"/>
    <p:sldId id="293" r:id="rId32"/>
    <p:sldId id="283" r:id="rId33"/>
    <p:sldId id="261" r:id="rId34"/>
  </p:sldIdLst>
  <p:sldSz cx="9144000" cy="6858000" type="screen4x3"/>
  <p:notesSz cx="9144000" cy="6858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odewijk Koopman" initials="LK" lastIdx="3" clrIdx="0">
    <p:extLst>
      <p:ext uri="{19B8F6BF-5375-455C-9EA6-DF929625EA0E}">
        <p15:presenceInfo xmlns:p15="http://schemas.microsoft.com/office/powerpoint/2012/main" userId="S-1-5-21-2082945442-480271342-340043625-41669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A1D0"/>
    <a:srgbClr val="8A8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8F49DE-B39E-453D-8FF8-5EA935360798}" v="19" dt="2022-12-15T08:37:30.11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179" autoAdjust="0"/>
    <p:restoredTop sz="94660"/>
  </p:normalViewPr>
  <p:slideViewPr>
    <p:cSldViewPr>
      <p:cViewPr varScale="1">
        <p:scale>
          <a:sx n="154" d="100"/>
          <a:sy n="154" d="100"/>
        </p:scale>
        <p:origin x="4542" y="15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79484" y="0"/>
            <a:ext cx="3962400" cy="34409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690C64-3882-4AAD-B810-4E55E42D5885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2"/>
            <a:ext cx="7315200" cy="2700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79484" y="6513910"/>
            <a:ext cx="3962400" cy="3440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9763F5-9AC9-44A7-A544-3CD8EBFD146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052939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Hoeveel hier al uitleggen. Het hele energiediagram begrijpen is best lastig.</a:t>
            </a:r>
            <a:r>
              <a:rPr lang="nl-NL" baseline="0" dirty="0"/>
              <a:t> Wat is de grote lijn? Kunnen we dat overbrengen?</a:t>
            </a: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763F5-9AC9-44A7-A544-3CD8EBFD1465}" type="slidenum">
              <a:rPr lang="nl-NL" smtClean="0"/>
              <a:t>17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90909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Hier alleen de </a:t>
            </a:r>
            <a:r>
              <a:rPr lang="nl-NL" dirty="0" err="1"/>
              <a:t>teaser</a:t>
            </a:r>
            <a:r>
              <a:rPr lang="nl-NL" dirty="0"/>
              <a:t>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763F5-9AC9-44A7-A544-3CD8EBFD1465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347535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9763F5-9AC9-44A7-A544-3CD8EBFD1465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692655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846523-D2F5-654A-EB9A-270C10AEDDD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B118B4F-CE82-B0C6-CB93-38600D241D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BF99EBD-E505-A6B9-2B6A-9E2CB692B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1F324C36-A1A5-489A-8BE7-7FEEAC8F10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180702F-6180-43FF-1B54-B0CFA7B41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94387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232E9DD-A59B-320E-2AA6-70A9A1F621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A190CCF-64D5-5BE6-D8A4-AE0BF9E656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BF6BA7D-8495-BC6D-0744-1FB8CA645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79DEE651-317E-DC38-F4A2-6B235BD454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0B66706-7FE5-9895-2CA3-0D02E34725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043961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6A4271E-E9ED-8536-B36F-D64A2F5D37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1EDA1172-10E3-2B0B-F5A1-776AB92C8A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D7433AC-35CF-8E42-DA0E-1165570F3E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CC354D7-CF74-2242-317B-DE06E70EC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A8BA3929-A9BD-E512-6D72-D1DF55C50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66493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71CD6A9-F9CC-A06D-9D94-9389DE563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BEA2C619-480D-0BED-D8DF-D12AA13C487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B819BAEE-49F0-EC5F-20BD-8FDF1BC56C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A6CA77C7-5D73-7D7E-26C0-849C45C3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EA8B58C8-621A-9C69-3C9C-3D710AE3CB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835DAE43-ADFE-AA6C-513C-5135CEBE2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47408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EF52E58-31F4-9051-36E9-BB83636F4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E0A208-8AD6-1E07-DFC3-475FB60B37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F9CA5B0-6F0A-F961-9AA0-3E360C5CC0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F939A40D-41AA-5F55-36C5-03C03D2F93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87937DDA-B181-A458-FC9C-D4FDF54CB0F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>
            <a:extLst>
              <a:ext uri="{FF2B5EF4-FFF2-40B4-BE49-F238E27FC236}">
                <a16:creationId xmlns:a16="http://schemas.microsoft.com/office/drawing/2014/main" id="{A0D201AF-F565-3A2B-3D2E-624FF7DC71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8" name="Tijdelijke aanduiding voor voettekst 7">
            <a:extLst>
              <a:ext uri="{FF2B5EF4-FFF2-40B4-BE49-F238E27FC236}">
                <a16:creationId xmlns:a16="http://schemas.microsoft.com/office/drawing/2014/main" id="{76F29FCB-45FF-0BE3-E2A8-939F7A4DFF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>
            <a:extLst>
              <a:ext uri="{FF2B5EF4-FFF2-40B4-BE49-F238E27FC236}">
                <a16:creationId xmlns:a16="http://schemas.microsoft.com/office/drawing/2014/main" id="{8BCD3085-E060-488B-50A9-9FA90F595B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351590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4E8B459-FCEF-F54E-2BF2-094E81B47C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0A074A77-92A1-511E-9D37-EAF29B5630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643CCB30-1889-B393-CBBC-F37498EE6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747CF628-1F8C-0E4B-25A5-85D3FD54D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961621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>
            <a:extLst>
              <a:ext uri="{FF2B5EF4-FFF2-40B4-BE49-F238E27FC236}">
                <a16:creationId xmlns:a16="http://schemas.microsoft.com/office/drawing/2014/main" id="{673D49E2-E1A2-656A-B8E6-BDABCCF4F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3" name="Tijdelijke aanduiding voor voettekst 2">
            <a:extLst>
              <a:ext uri="{FF2B5EF4-FFF2-40B4-BE49-F238E27FC236}">
                <a16:creationId xmlns:a16="http://schemas.microsoft.com/office/drawing/2014/main" id="{EA30A69F-A12C-E3EA-1C79-FCADE50C08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70FA7EC8-73B6-9BDD-E621-4A1E4B2473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817884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3E96E2F-A35A-4E8F-7D0A-E07E3FDD89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D71DAA24-D0B7-AF15-0368-854D28153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40D0328E-4072-615E-4A7D-FEADF54697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254071C2-E4C1-35F5-7915-02A1442746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9A557750-90DC-1660-75D5-2E5648DA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157B35E6-F2BC-3869-B675-FB0EC97AEE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029874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B0F0D67-8D63-D074-D210-BE83E99D6C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446C4183-CD81-3097-B648-306AB4884D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173862FF-7AF8-4DCA-18DB-092D1AE3C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>
            <a:extLst>
              <a:ext uri="{FF2B5EF4-FFF2-40B4-BE49-F238E27FC236}">
                <a16:creationId xmlns:a16="http://schemas.microsoft.com/office/drawing/2014/main" id="{1ECC5A1A-E75E-0DCC-54C9-625B3B60BF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6" name="Tijdelijke aanduiding voor voettekst 5">
            <a:extLst>
              <a:ext uri="{FF2B5EF4-FFF2-40B4-BE49-F238E27FC236}">
                <a16:creationId xmlns:a16="http://schemas.microsoft.com/office/drawing/2014/main" id="{6189E2D4-2502-BDC3-5D81-33041358E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>
            <a:extLst>
              <a:ext uri="{FF2B5EF4-FFF2-40B4-BE49-F238E27FC236}">
                <a16:creationId xmlns:a16="http://schemas.microsoft.com/office/drawing/2014/main" id="{F80182EE-DE7E-A11E-6B3E-0625630A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24989827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2A2A19-A45C-E31A-54FF-E86D046B56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CCB03524-7EAA-A0FA-6EB0-31DEB87F9C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53BB65A6-2274-B796-B43D-819A4DFFA0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A60C717-5A44-E840-EB6F-65297A7903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0C7B0A8-4117-0FCA-AE55-844DA33190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67869835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46E8E0B9-411D-3F8A-86FD-0370E8F4C4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E3351481-CAE1-D5F9-D8C3-F48736AC25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85D1967-E5B0-B858-A530-1008EFBC65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9074A368-E5CD-5CB1-E8DA-70E30F9B1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7B2CB65-987E-558F-AA41-4C6D54C48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8409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52467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097426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447551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9298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75907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34626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7744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740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7154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189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7088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nl-NL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326BC5-11F7-489E-BF81-E770493D55AA}" type="datetimeFigureOut">
              <a:rPr lang="nl-NL" smtClean="0"/>
              <a:pPr/>
              <a:t>13-1-2023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7B1452-0F0D-41B7-A009-3FF62377F0FB}" type="slidenum">
              <a:rPr lang="nl-NL" smtClean="0"/>
              <a:pPr/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95CDC494-D646-FE03-4452-5CE81587BA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4E11A0CE-3D8B-DF67-C4CA-FB30F3A00F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26C460B9-EC6E-F9D9-FA33-CA2D2272B86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76DE6E-2037-44EA-B5E5-980B2B8C4370}" type="datetimeFigureOut">
              <a:rPr lang="nl-NL" smtClean="0"/>
              <a:t>13-1-2023</a:t>
            </a:fld>
            <a:endParaRPr 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6AE9A9-633C-48AD-CA4F-E133D698D9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4B584E-C226-787F-A66F-9137CA35C2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BA6F21-1DB9-45A3-8DEB-D8FE2A248A6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778804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774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wmf"/><Relationship Id="rId3" Type="http://schemas.openxmlformats.org/officeDocument/2006/relationships/image" Target="../media/image17.png"/><Relationship Id="rId7" Type="http://schemas.openxmlformats.org/officeDocument/2006/relationships/oleObject" Target="../embeddings/oleObject1.bin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.jpeg"/><Relationship Id="rId5" Type="http://schemas.openxmlformats.org/officeDocument/2006/relationships/image" Target="../media/image5.png"/><Relationship Id="rId4" Type="http://schemas.openxmlformats.org/officeDocument/2006/relationships/image" Target="../media/image9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jpe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ab.quantumflytrap.com/lab/three-polarizer-paradox" TargetMode="Externa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ONZ@tudelft.nl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lab.quantumflytrap.com/lab/quantum-eraser" TargetMode="Externa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onderwijsnetwerkzuidholland.nl/aanbod/beta/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hyperlink" Target="mailto:r.ockhorst@tudelft.nl" TargetMode="External"/><Relationship Id="rId5" Type="http://schemas.openxmlformats.org/officeDocument/2006/relationships/hyperlink" Target="mailto:ONZ@tudelft.nl" TargetMode="External"/><Relationship Id="rId4" Type="http://schemas.openxmlformats.org/officeDocument/2006/relationships/image" Target="../media/image2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115616" y="-217831"/>
            <a:ext cx="7772400" cy="1470025"/>
          </a:xfrm>
        </p:spPr>
        <p:txBody>
          <a:bodyPr/>
          <a:lstStyle/>
          <a:p>
            <a:r>
              <a:rPr lang="nl-NL" dirty="0"/>
              <a:t>Quantum Technologie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2464983" y="862289"/>
            <a:ext cx="50268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dirty="0"/>
              <a:t>Diamant, Magnetisme, Quantum Sensoren en meer</a:t>
            </a:r>
          </a:p>
          <a:p>
            <a:pPr algn="ctr"/>
            <a:r>
              <a:rPr lang="nl-NL" dirty="0"/>
              <a:t>WND Conferentie 2022, Werkgroep 19</a:t>
            </a:r>
          </a:p>
        </p:txBody>
      </p:sp>
      <p:pic>
        <p:nvPicPr>
          <p:cNvPr id="1026" name="Picture 2" descr="https://d2k0ddhflgrk1i.cloudfront.net/TUDelft/Algemene_Bestanden/TU_P1_full-colo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213629" y="5736858"/>
            <a:ext cx="1944216" cy="1193553"/>
          </a:xfrm>
          <a:prstGeom prst="rect">
            <a:avLst/>
          </a:prstGeom>
          <a:noFill/>
        </p:spPr>
      </p:pic>
      <p:pic>
        <p:nvPicPr>
          <p:cNvPr id="10" name="Afbeelding 9" descr="download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27627" y="5847581"/>
            <a:ext cx="1368152" cy="747083"/>
          </a:xfrm>
          <a:prstGeom prst="rect">
            <a:avLst/>
          </a:prstGeom>
        </p:spPr>
      </p:pic>
      <p:pic>
        <p:nvPicPr>
          <p:cNvPr id="11" name="Afbeelding 10" descr="download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11803" y="6135613"/>
            <a:ext cx="1440160" cy="634863"/>
          </a:xfrm>
          <a:prstGeom prst="rect">
            <a:avLst/>
          </a:prstGeom>
        </p:spPr>
      </p:pic>
      <p:pic>
        <p:nvPicPr>
          <p:cNvPr id="13" name="Afbeelding 12" descr="logo-Quantum-Delta-the-Netherlands.jpg"/>
          <p:cNvPicPr>
            <a:picLocks noChangeAspect="1"/>
          </p:cNvPicPr>
          <p:nvPr/>
        </p:nvPicPr>
        <p:blipFill>
          <a:blip r:embed="rId5" cstate="print"/>
          <a:srcRect l="7161" t="31520" r="7161" b="31520"/>
          <a:stretch>
            <a:fillRect/>
          </a:stretch>
        </p:blipFill>
        <p:spPr>
          <a:xfrm>
            <a:off x="4895979" y="5991597"/>
            <a:ext cx="2114417" cy="684076"/>
          </a:xfrm>
          <a:prstGeom prst="rect">
            <a:avLst/>
          </a:prstGeom>
        </p:spPr>
      </p:pic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pic>
        <p:nvPicPr>
          <p:cNvPr id="17" name="Picture 6" descr="Geen fotobeschrijving beschikbaar.">
            <a:extLst>
              <a:ext uri="{FF2B5EF4-FFF2-40B4-BE49-F238E27FC236}">
                <a16:creationId xmlns:a16="http://schemas.microsoft.com/office/drawing/2014/main" id="{7A60C0EA-602A-953F-F0E6-87DD61A52DE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9" r="2796" b="17569"/>
          <a:stretch/>
        </p:blipFill>
        <p:spPr bwMode="auto">
          <a:xfrm>
            <a:off x="3635896" y="1765490"/>
            <a:ext cx="2952328" cy="36004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Zelf onderzoeken: </a:t>
            </a:r>
            <a:r>
              <a:rPr lang="nl-NL" dirty="0" err="1"/>
              <a:t>QuLab</a:t>
            </a:r>
            <a:endParaRPr lang="nl-NL" dirty="0"/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 descr="splitter01.png">
            <a:extLst>
              <a:ext uri="{FF2B5EF4-FFF2-40B4-BE49-F238E27FC236}">
                <a16:creationId xmlns:a16="http://schemas.microsoft.com/office/drawing/2014/main" id="{173F5DCE-00B3-1E7F-F0B1-0998509869A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13477" y="3969974"/>
            <a:ext cx="1606396" cy="1214000"/>
          </a:xfrm>
          <a:prstGeom prst="rect">
            <a:avLst/>
          </a:prstGeom>
        </p:spPr>
      </p:pic>
      <p:pic>
        <p:nvPicPr>
          <p:cNvPr id="4" name="Afbeelding 3" descr="splitter02.png">
            <a:extLst>
              <a:ext uri="{FF2B5EF4-FFF2-40B4-BE49-F238E27FC236}">
                <a16:creationId xmlns:a16="http://schemas.microsoft.com/office/drawing/2014/main" id="{09EFB34D-D35C-E75F-C63B-E52AEDFAA8E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06559" y="5384597"/>
            <a:ext cx="1606395" cy="1214000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2F69EE75-2FD5-BF33-5177-251F857F85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7444" y="4036419"/>
            <a:ext cx="2329112" cy="2295110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5C16FBD5-50BD-9B3B-8E98-E19EB4CE62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2688" y="4081437"/>
            <a:ext cx="2940103" cy="2205077"/>
          </a:xfrm>
          <a:prstGeom prst="rect">
            <a:avLst/>
          </a:prstGeom>
        </p:spPr>
      </p:pic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BCC6E5B-6911-840A-24FB-4C8EC163FB6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09607241"/>
              </p:ext>
            </p:extLst>
          </p:nvPr>
        </p:nvGraphicFramePr>
        <p:xfrm>
          <a:off x="2262597" y="1300298"/>
          <a:ext cx="5990405" cy="18205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r:id="rId7" imgW="33028560" imgH="10018800" progId="">
                  <p:embed/>
                </p:oleObj>
              </mc:Choice>
              <mc:Fallback>
                <p:oleObj r:id="rId7" imgW="33028560" imgH="10018800" progId="">
                  <p:embed/>
                  <p:pic>
                    <p:nvPicPr>
                      <p:cNvPr id="4" name="Object 3">
                        <a:extLst>
                          <a:ext uri="{FF2B5EF4-FFF2-40B4-BE49-F238E27FC236}">
                            <a16:creationId xmlns:a16="http://schemas.microsoft.com/office/drawing/2014/main" id="{2E357E74-7E9F-726D-86C1-07833B3A2F7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2262597" y="1300298"/>
                        <a:ext cx="5990405" cy="18205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Tekstvak 5">
            <a:extLst>
              <a:ext uri="{FF2B5EF4-FFF2-40B4-BE49-F238E27FC236}">
                <a16:creationId xmlns:a16="http://schemas.microsoft.com/office/drawing/2014/main" id="{0DD8044D-8F8D-338D-81AB-38D3BCBD528D}"/>
              </a:ext>
            </a:extLst>
          </p:cNvPr>
          <p:cNvSpPr txBox="1"/>
          <p:nvPr/>
        </p:nvSpPr>
        <p:spPr>
          <a:xfrm>
            <a:off x="2244793" y="3151005"/>
            <a:ext cx="235015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Euler (2012) </a:t>
            </a:r>
            <a:r>
              <a:rPr lang="nl-NL" sz="1350" dirty="0" err="1">
                <a:solidFill>
                  <a:prstClr val="black"/>
                </a:solidFill>
                <a:latin typeface="Calibri" panose="020F0502020204030204"/>
              </a:rPr>
              <a:t>Physics</a:t>
            </a:r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 Teacher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Maar dit is ook al </a:t>
            </a:r>
            <a:r>
              <a:rPr lang="nl-NL" dirty="0" err="1"/>
              <a:t>quantum</a:t>
            </a:r>
            <a:r>
              <a:rPr lang="nl-NL" dirty="0"/>
              <a:t>!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6241" y="1122437"/>
            <a:ext cx="5575165" cy="48691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5146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E8EFDCC8-8358-3619-465F-22E9F8B46346}"/>
              </a:ext>
            </a:extLst>
          </p:cNvPr>
          <p:cNvSpPr/>
          <p:nvPr/>
        </p:nvSpPr>
        <p:spPr>
          <a:xfrm>
            <a:off x="2022859" y="4757524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scanning</a:t>
            </a:r>
            <a:endParaRPr lang="en-US" sz="135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42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4674705" y="3968971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fluorescentie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726503" y="3277056"/>
            <a:ext cx="995919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qubit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5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4669307" y="3467739"/>
            <a:ext cx="997435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spin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6166025" y="3449915"/>
            <a:ext cx="1002833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Zeeman-effect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4677970" y="2870975"/>
            <a:ext cx="1002833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metastabiele</a:t>
            </a:r>
            <a:endParaRPr lang="en-US" sz="105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toestand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7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4674705" y="5680322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tunneling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2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726502" y="4757524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beeldvorming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7BD0ED6-62D4-C477-8D0A-16933FA1E4EE}"/>
              </a:ext>
            </a:extLst>
          </p:cNvPr>
          <p:cNvSpPr/>
          <p:nvPr/>
        </p:nvSpPr>
        <p:spPr>
          <a:xfrm>
            <a:off x="2022859" y="3641761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900" dirty="0">
                <a:solidFill>
                  <a:prstClr val="black"/>
                </a:solidFill>
                <a:latin typeface="Calibri" panose="020F0502020204030204"/>
                <a:cs typeface="Calibri"/>
              </a:rPr>
              <a:t>NV </a:t>
            </a:r>
            <a:r>
              <a:rPr lang="en-US" sz="90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centra</a:t>
            </a:r>
            <a:endParaRPr lang="en-US" sz="900" dirty="0">
              <a:solidFill>
                <a:prstClr val="black"/>
              </a:solidFill>
              <a:latin typeface="Calibri" panose="020F0502020204030204"/>
              <a:cs typeface="Calibri"/>
            </a:endParaRPr>
          </a:p>
        </p:txBody>
      </p:sp>
      <p:sp>
        <p:nvSpPr>
          <p:cNvPr id="76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3330012" y="5680322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STM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8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731015" y="3976034"/>
            <a:ext cx="987524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sensoren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0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3319216" y="4414008"/>
            <a:ext cx="1002833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confocal microscopy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1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4674705" y="4704109"/>
            <a:ext cx="1002833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photo diode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6171423" y="2912251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Rabi-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oscillaties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6176821" y="5043579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massa-veersysteem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3324614" y="5047165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AFM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3" name="Curved Connector 52"/>
          <p:cNvCxnSpPr>
            <a:stCxn id="44" idx="3"/>
            <a:endCxn id="4" idx="1"/>
          </p:cNvCxnSpPr>
          <p:nvPr/>
        </p:nvCxnSpPr>
        <p:spPr>
          <a:xfrm>
            <a:off x="1722422" y="3444193"/>
            <a:ext cx="300437" cy="36470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Curved Connector 55"/>
          <p:cNvCxnSpPr>
            <a:stCxn id="78" idx="3"/>
            <a:endCxn id="4" idx="1"/>
          </p:cNvCxnSpPr>
          <p:nvPr/>
        </p:nvCxnSpPr>
        <p:spPr>
          <a:xfrm flipV="1">
            <a:off x="1718539" y="3808898"/>
            <a:ext cx="304320" cy="33427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urved Connector 58"/>
          <p:cNvCxnSpPr>
            <a:stCxn id="72" idx="3"/>
            <a:endCxn id="28" idx="1"/>
          </p:cNvCxnSpPr>
          <p:nvPr/>
        </p:nvCxnSpPr>
        <p:spPr>
          <a:xfrm>
            <a:off x="1718539" y="4924661"/>
            <a:ext cx="304320" cy="952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urved Connector 61"/>
          <p:cNvCxnSpPr>
            <a:stCxn id="4" idx="3"/>
            <a:endCxn id="47" idx="1"/>
          </p:cNvCxnSpPr>
          <p:nvPr/>
        </p:nvCxnSpPr>
        <p:spPr>
          <a:xfrm flipV="1">
            <a:off x="3014896" y="3038112"/>
            <a:ext cx="1663074" cy="7707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Curved Connector 64"/>
          <p:cNvCxnSpPr>
            <a:stCxn id="4" idx="3"/>
            <a:endCxn id="45" idx="1"/>
          </p:cNvCxnSpPr>
          <p:nvPr/>
        </p:nvCxnSpPr>
        <p:spPr>
          <a:xfrm flipV="1">
            <a:off x="3014896" y="3634876"/>
            <a:ext cx="1654411" cy="17402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Curved Connector 66"/>
          <p:cNvCxnSpPr>
            <a:stCxn id="47" idx="3"/>
            <a:endCxn id="82" idx="1"/>
          </p:cNvCxnSpPr>
          <p:nvPr/>
        </p:nvCxnSpPr>
        <p:spPr>
          <a:xfrm>
            <a:off x="5680803" y="3038112"/>
            <a:ext cx="490621" cy="4127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urved Connector 69"/>
          <p:cNvCxnSpPr>
            <a:stCxn id="28" idx="3"/>
            <a:endCxn id="80" idx="1"/>
          </p:cNvCxnSpPr>
          <p:nvPr/>
        </p:nvCxnSpPr>
        <p:spPr>
          <a:xfrm flipV="1">
            <a:off x="3014896" y="4581145"/>
            <a:ext cx="304320" cy="34351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Curved Connector 74"/>
          <p:cNvCxnSpPr>
            <a:stCxn id="28" idx="3"/>
            <a:endCxn id="86" idx="1"/>
          </p:cNvCxnSpPr>
          <p:nvPr/>
        </p:nvCxnSpPr>
        <p:spPr>
          <a:xfrm>
            <a:off x="3014896" y="4924661"/>
            <a:ext cx="309718" cy="28964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Curved Connector 87"/>
          <p:cNvCxnSpPr>
            <a:stCxn id="28" idx="3"/>
            <a:endCxn id="76" idx="1"/>
          </p:cNvCxnSpPr>
          <p:nvPr/>
        </p:nvCxnSpPr>
        <p:spPr>
          <a:xfrm>
            <a:off x="3014896" y="4924661"/>
            <a:ext cx="315116" cy="922798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0" name="Curved Connector 89"/>
          <p:cNvCxnSpPr>
            <a:stCxn id="76" idx="3"/>
            <a:endCxn id="57" idx="1"/>
          </p:cNvCxnSpPr>
          <p:nvPr/>
        </p:nvCxnSpPr>
        <p:spPr>
          <a:xfrm>
            <a:off x="4322049" y="5847459"/>
            <a:ext cx="352657" cy="952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urved Connector 92"/>
          <p:cNvCxnSpPr>
            <a:stCxn id="86" idx="3"/>
            <a:endCxn id="81" idx="1"/>
          </p:cNvCxnSpPr>
          <p:nvPr/>
        </p:nvCxnSpPr>
        <p:spPr>
          <a:xfrm flipV="1">
            <a:off x="4316651" y="4871246"/>
            <a:ext cx="358055" cy="34305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6" name="Curved Connector 95"/>
          <p:cNvCxnSpPr>
            <a:stCxn id="80" idx="3"/>
            <a:endCxn id="81" idx="1"/>
          </p:cNvCxnSpPr>
          <p:nvPr/>
        </p:nvCxnSpPr>
        <p:spPr>
          <a:xfrm>
            <a:off x="4322049" y="4581145"/>
            <a:ext cx="352657" cy="290101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Curved Connector 97"/>
          <p:cNvCxnSpPr>
            <a:stCxn id="86" idx="3"/>
            <a:endCxn id="84" idx="1"/>
          </p:cNvCxnSpPr>
          <p:nvPr/>
        </p:nvCxnSpPr>
        <p:spPr>
          <a:xfrm flipV="1">
            <a:off x="4316651" y="5210716"/>
            <a:ext cx="1860170" cy="3586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0" name="Curved Connector 99"/>
          <p:cNvCxnSpPr>
            <a:stCxn id="80" idx="3"/>
            <a:endCxn id="42" idx="1"/>
          </p:cNvCxnSpPr>
          <p:nvPr/>
        </p:nvCxnSpPr>
        <p:spPr>
          <a:xfrm flipV="1">
            <a:off x="4322049" y="4136108"/>
            <a:ext cx="352657" cy="44503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Curved Connector 101"/>
          <p:cNvCxnSpPr>
            <a:stCxn id="4" idx="3"/>
            <a:endCxn id="42" idx="1"/>
          </p:cNvCxnSpPr>
          <p:nvPr/>
        </p:nvCxnSpPr>
        <p:spPr>
          <a:xfrm>
            <a:off x="3014897" y="3808898"/>
            <a:ext cx="1659809" cy="32721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urved Connector 103"/>
          <p:cNvCxnSpPr>
            <a:stCxn id="45" idx="3"/>
            <a:endCxn id="46" idx="1"/>
          </p:cNvCxnSpPr>
          <p:nvPr/>
        </p:nvCxnSpPr>
        <p:spPr>
          <a:xfrm flipV="1">
            <a:off x="5666742" y="3617051"/>
            <a:ext cx="499284" cy="1782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TextBox 104"/>
          <p:cNvSpPr txBox="1"/>
          <p:nvPr/>
        </p:nvSpPr>
        <p:spPr>
          <a:xfrm>
            <a:off x="-76758" y="132976"/>
            <a:ext cx="92207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/>
            <a:r>
              <a:rPr lang="nl-NL" sz="4400" dirty="0">
                <a:solidFill>
                  <a:prstClr val="black"/>
                </a:solidFill>
                <a:latin typeface="Calibri" panose="020F0502020204030204"/>
              </a:rPr>
              <a:t>Quantum technologie: samenhang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05038" y="1891103"/>
            <a:ext cx="9412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toepassing</a:t>
            </a:r>
          </a:p>
        </p:txBody>
      </p:sp>
      <p:sp>
        <p:nvSpPr>
          <p:cNvPr id="119" name="TextBox 118"/>
          <p:cNvSpPr txBox="1"/>
          <p:nvPr/>
        </p:nvSpPr>
        <p:spPr>
          <a:xfrm>
            <a:off x="7955807" y="1891103"/>
            <a:ext cx="76014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principe</a:t>
            </a:r>
          </a:p>
        </p:txBody>
      </p:sp>
      <p:sp>
        <p:nvSpPr>
          <p:cNvPr id="108" name="Right Arrow 107"/>
          <p:cNvSpPr/>
          <p:nvPr/>
        </p:nvSpPr>
        <p:spPr>
          <a:xfrm>
            <a:off x="1475656" y="1916832"/>
            <a:ext cx="6403769" cy="2769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nl-NL" sz="135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7529556" y="2912251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superposities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4680103" y="2283398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verstrengeling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726502" y="2557793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quantum-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cryptografie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3" name="Curved Connector 2"/>
          <p:cNvCxnSpPr>
            <a:stCxn id="82" idx="3"/>
            <a:endCxn id="38" idx="1"/>
          </p:cNvCxnSpPr>
          <p:nvPr/>
        </p:nvCxnSpPr>
        <p:spPr>
          <a:xfrm>
            <a:off x="7163461" y="3079388"/>
            <a:ext cx="366095" cy="9525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: Rounded Corners 28">
            <a:extLst>
              <a:ext uri="{FF2B5EF4-FFF2-40B4-BE49-F238E27FC236}">
                <a16:creationId xmlns:a16="http://schemas.microsoft.com/office/drawing/2014/main" id="{E207FC84-90B1-B4B6-4E63-94FA7DA3B9D8}"/>
              </a:ext>
            </a:extLst>
          </p:cNvPr>
          <p:cNvSpPr/>
          <p:nvPr/>
        </p:nvSpPr>
        <p:spPr>
          <a:xfrm>
            <a:off x="726502" y="5539013"/>
            <a:ext cx="992037" cy="33427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685800"/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medische</a:t>
            </a:r>
            <a:r>
              <a:rPr lang="en-US" sz="1050" dirty="0">
                <a:solidFill>
                  <a:prstClr val="black"/>
                </a:solidFill>
                <a:latin typeface="Calibri" panose="020F0502020204030204"/>
                <a:cs typeface="Calibri"/>
              </a:rPr>
              <a:t> </a:t>
            </a:r>
            <a:r>
              <a:rPr lang="en-US" sz="1050" dirty="0" err="1">
                <a:solidFill>
                  <a:prstClr val="black"/>
                </a:solidFill>
                <a:latin typeface="Calibri" panose="020F0502020204030204"/>
                <a:cs typeface="Calibri"/>
              </a:rPr>
              <a:t>diagnostiek</a:t>
            </a:r>
            <a:endParaRPr lang="en-US" sz="1350" dirty="0">
              <a:solidFill>
                <a:prstClr val="white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/>
              <a:t>We want YOU!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66FEF620-9BCC-A9DD-8261-6C66E4D818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1470025"/>
            <a:ext cx="3960440" cy="5322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9B34345-BA74-4FB5-E396-1FB29139FB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5084" y="0"/>
            <a:ext cx="7741253" cy="1143000"/>
          </a:xfrm>
        </p:spPr>
        <p:txBody>
          <a:bodyPr/>
          <a:lstStyle/>
          <a:p>
            <a:r>
              <a:rPr lang="nl-NL" dirty="0"/>
              <a:t>Nog een voorbeeld: Wat is dit?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C843D0-3031-449A-E0DE-34BE6C296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2049219"/>
            <a:ext cx="3528392" cy="352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A3A7A694-C143-1426-8ADC-0B20D39D85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425" y="2204864"/>
            <a:ext cx="3528393" cy="3528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9F7FE1EF-5C60-58A4-66F2-64DE695E77B0}"/>
              </a:ext>
            </a:extLst>
          </p:cNvPr>
          <p:cNvSpPr/>
          <p:nvPr/>
        </p:nvSpPr>
        <p:spPr>
          <a:xfrm>
            <a:off x="7663" y="1961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5" name="Afbeelding 4" descr="TU_P5_white.png">
            <a:extLst>
              <a:ext uri="{FF2B5EF4-FFF2-40B4-BE49-F238E27FC236}">
                <a16:creationId xmlns:a16="http://schemas.microsoft.com/office/drawing/2014/main" id="{449E7D0B-A637-87B5-7309-9AA20E49E25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821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281044" y="-144463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Quantum </a:t>
            </a:r>
            <a:r>
              <a:rPr lang="nl-NL" dirty="0" err="1"/>
              <a:t>Sensing</a:t>
            </a:r>
            <a:r>
              <a:rPr lang="nl-NL" dirty="0"/>
              <a:t> met Diamant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12" name="Afbeelding 11" descr="NV center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27565" y="1533110"/>
            <a:ext cx="2304256" cy="2216629"/>
          </a:xfrm>
          <a:prstGeom prst="rect">
            <a:avLst/>
          </a:prstGeom>
        </p:spPr>
      </p:pic>
      <p:pic>
        <p:nvPicPr>
          <p:cNvPr id="5" name="Picture 2" descr="Fully controllable and highly stable 10-qubit chip paves way for larger  quantum processor - QuTech">
            <a:extLst>
              <a:ext uri="{FF2B5EF4-FFF2-40B4-BE49-F238E27FC236}">
                <a16:creationId xmlns:a16="http://schemas.microsoft.com/office/drawing/2014/main" id="{C1C05024-77FE-C409-79B3-F9B28FB480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792" b="-3"/>
          <a:stretch/>
        </p:blipFill>
        <p:spPr bwMode="auto">
          <a:xfrm>
            <a:off x="2264307" y="1328791"/>
            <a:ext cx="2378702" cy="247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>
            <a:extLst>
              <a:ext uri="{FF2B5EF4-FFF2-40B4-BE49-F238E27FC236}">
                <a16:creationId xmlns:a16="http://schemas.microsoft.com/office/drawing/2014/main" id="{39BB3CFF-E163-F749-4086-53165028DF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88" y="4402144"/>
            <a:ext cx="2392568" cy="1810889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C050B1F-E414-2A66-15F6-96CDED14DF4D}"/>
              </a:ext>
            </a:extLst>
          </p:cNvPr>
          <p:cNvSpPr txBox="1"/>
          <p:nvPr/>
        </p:nvSpPr>
        <p:spPr>
          <a:xfrm rot="20517529">
            <a:off x="7033218" y="5671476"/>
            <a:ext cx="18942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3600" dirty="0"/>
              <a:t>Spin!!!</a:t>
            </a:r>
          </a:p>
          <a:p>
            <a:pPr algn="ctr"/>
            <a:r>
              <a:rPr lang="nl-NL" dirty="0"/>
              <a:t>(examen 2026)</a:t>
            </a:r>
          </a:p>
        </p:txBody>
      </p:sp>
      <p:sp>
        <p:nvSpPr>
          <p:cNvPr id="4" name="Tekstvak 3">
            <a:extLst>
              <a:ext uri="{FF2B5EF4-FFF2-40B4-BE49-F238E27FC236}">
                <a16:creationId xmlns:a16="http://schemas.microsoft.com/office/drawing/2014/main" id="{8BF32FC8-7957-A376-5924-AC29B5E01317}"/>
              </a:ext>
            </a:extLst>
          </p:cNvPr>
          <p:cNvSpPr txBox="1"/>
          <p:nvPr/>
        </p:nvSpPr>
        <p:spPr>
          <a:xfrm>
            <a:off x="1619672" y="956230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Lesmateriaal NV centers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23C8CA0-AF12-AE10-E697-9A9D4B693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01" t="5201" r="29525" b="3432"/>
          <a:stretch/>
        </p:blipFill>
        <p:spPr bwMode="auto">
          <a:xfrm>
            <a:off x="2422722" y="3800451"/>
            <a:ext cx="2206697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27F1D01C-FEFF-E804-43D2-6ED62DEC7918}"/>
              </a:ext>
            </a:extLst>
          </p:cNvPr>
          <p:cNvSpPr txBox="1"/>
          <p:nvPr/>
        </p:nvSpPr>
        <p:spPr>
          <a:xfrm>
            <a:off x="2747385" y="6496106"/>
            <a:ext cx="16541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Princie</a:t>
            </a:r>
            <a:r>
              <a:rPr lang="nl-NL" dirty="0"/>
              <a:t> diamant</a:t>
            </a:r>
          </a:p>
        </p:txBody>
      </p:sp>
    </p:spTree>
    <p:extLst>
      <p:ext uri="{BB962C8B-B14F-4D97-AF65-F5344CB8AC3E}">
        <p14:creationId xmlns:p14="http://schemas.microsoft.com/office/powerpoint/2010/main" val="2580938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7663" y="1961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Quantum Demo: Fluorescentie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ADC9B4F8-3DC5-89CF-67A8-142A1B5485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40"/>
          <a:stretch/>
        </p:blipFill>
        <p:spPr>
          <a:xfrm>
            <a:off x="1907704" y="1556792"/>
            <a:ext cx="6840760" cy="460481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B1FB6DAD-688D-C916-03E0-90D6457E8BC0}"/>
              </a:ext>
            </a:extLst>
          </p:cNvPr>
          <p:cNvSpPr txBox="1"/>
          <p:nvPr/>
        </p:nvSpPr>
        <p:spPr>
          <a:xfrm>
            <a:off x="1763688" y="98072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Lesmateriaal NV centers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281044" y="-144463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Quantum </a:t>
            </a:r>
            <a:r>
              <a:rPr lang="nl-NL" dirty="0" err="1"/>
              <a:t>Sensing</a:t>
            </a:r>
            <a:r>
              <a:rPr lang="nl-NL" dirty="0"/>
              <a:t> met Diamant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04E78F83-488F-5ADC-E615-AE42CC1491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6457" y="1325562"/>
            <a:ext cx="7124178" cy="3744416"/>
          </a:xfrm>
          <a:prstGeom prst="rect">
            <a:avLst/>
          </a:prstGeom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6035471A-2A28-88F5-6125-E638497313DA}"/>
              </a:ext>
            </a:extLst>
          </p:cNvPr>
          <p:cNvSpPr txBox="1"/>
          <p:nvPr/>
        </p:nvSpPr>
        <p:spPr>
          <a:xfrm>
            <a:off x="1666457" y="5532438"/>
            <a:ext cx="520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Ook onderdeel van lesmateriaal Quantum Computing</a:t>
            </a:r>
          </a:p>
          <a:p>
            <a:r>
              <a:rPr lang="nl-NL" dirty="0"/>
              <a:t>Ziet u de </a:t>
            </a:r>
            <a:r>
              <a:rPr lang="nl-NL" dirty="0" err="1"/>
              <a:t>QuBit</a:t>
            </a:r>
            <a:r>
              <a:rPr lang="nl-NL" dirty="0"/>
              <a:t> / </a:t>
            </a:r>
            <a:r>
              <a:rPr lang="nl-NL" dirty="0" err="1"/>
              <a:t>quantum</a:t>
            </a:r>
            <a:r>
              <a:rPr lang="nl-NL" dirty="0"/>
              <a:t> computer?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97FE36F9-2B29-A5E8-DF19-5E6843E898DB}"/>
              </a:ext>
            </a:extLst>
          </p:cNvPr>
          <p:cNvSpPr txBox="1"/>
          <p:nvPr/>
        </p:nvSpPr>
        <p:spPr>
          <a:xfrm>
            <a:off x="1638986" y="956230"/>
            <a:ext cx="57996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Energiediagram (oftewel: oplossing Schrödingervergelijking)</a:t>
            </a:r>
          </a:p>
        </p:txBody>
      </p:sp>
    </p:spTree>
    <p:extLst>
      <p:ext uri="{BB962C8B-B14F-4D97-AF65-F5344CB8AC3E}">
        <p14:creationId xmlns:p14="http://schemas.microsoft.com/office/powerpoint/2010/main" val="2488350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7663" y="1961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Zien jullie NV toepassingen?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60734C66-7DB0-E996-B055-AFFDE108DD4F}"/>
              </a:ext>
            </a:extLst>
          </p:cNvPr>
          <p:cNvSpPr txBox="1"/>
          <p:nvPr/>
        </p:nvSpPr>
        <p:spPr>
          <a:xfrm>
            <a:off x="1978765" y="1411992"/>
            <a:ext cx="457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</a:rPr>
              <a:t>Diamond defects enable nanoscale nuclear magnetic resonance</a:t>
            </a:r>
          </a:p>
          <a:p>
            <a:pPr algn="l"/>
            <a:r>
              <a:rPr lang="en-US" sz="1100" b="0" i="0" dirty="0">
                <a:solidFill>
                  <a:srgbClr val="777777"/>
                </a:solidFill>
                <a:effectLst/>
                <a:latin typeface="Montserrat" panose="00000500000000000000" pitchFamily="2" charset="0"/>
              </a:rPr>
              <a:t>Detecting the tiny magnetic field from a few thousand atomic nuclei is a first step toward imaging complex molecular structures directly.</a:t>
            </a: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B4959BDF-4E09-2A81-BA69-E0DB0CCECA0C}"/>
              </a:ext>
            </a:extLst>
          </p:cNvPr>
          <p:cNvSpPr txBox="1"/>
          <p:nvPr/>
        </p:nvSpPr>
        <p:spPr>
          <a:xfrm>
            <a:off x="1978765" y="2671540"/>
            <a:ext cx="4572000" cy="9848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</a:rPr>
              <a:t>Diamond-defect NMR monitors a surface reaction</a:t>
            </a:r>
          </a:p>
          <a:p>
            <a:pPr algn="l"/>
            <a:r>
              <a:rPr lang="en-US" sz="1100" b="0" i="0" dirty="0">
                <a:solidFill>
                  <a:srgbClr val="777777"/>
                </a:solidFill>
                <a:effectLst/>
                <a:latin typeface="Montserrat" panose="00000500000000000000" pitchFamily="2" charset="0"/>
              </a:rPr>
              <a:t>Few other techniques can track adsorbed molecules in real time under ambient conditions.</a:t>
            </a:r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7B72752E-8C5E-0D7E-BCFE-E94B2E32A5BC}"/>
              </a:ext>
            </a:extLst>
          </p:cNvPr>
          <p:cNvSpPr txBox="1"/>
          <p:nvPr/>
        </p:nvSpPr>
        <p:spPr>
          <a:xfrm>
            <a:off x="1979712" y="3761811"/>
            <a:ext cx="457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</a:rPr>
              <a:t>Nanodiamonds are promising quantum probes of living cells</a:t>
            </a:r>
          </a:p>
          <a:p>
            <a:pPr algn="l"/>
            <a:r>
              <a:rPr lang="en-US" sz="1100" b="0" i="0" dirty="0">
                <a:solidFill>
                  <a:srgbClr val="777777"/>
                </a:solidFill>
                <a:effectLst/>
                <a:latin typeface="Montserrat" panose="00000500000000000000" pitchFamily="2" charset="0"/>
              </a:rPr>
              <a:t>Even in a complex electromagnetic environment, the spin of a single point defect in diamond can be used as a sensitive magnetometer.</a:t>
            </a:r>
          </a:p>
        </p:txBody>
      </p:sp>
      <p:sp>
        <p:nvSpPr>
          <p:cNvPr id="9" name="Tekstvak 8">
            <a:extLst>
              <a:ext uri="{FF2B5EF4-FFF2-40B4-BE49-F238E27FC236}">
                <a16:creationId xmlns:a16="http://schemas.microsoft.com/office/drawing/2014/main" id="{46500452-9257-03A3-BFC6-28750487CED8}"/>
              </a:ext>
            </a:extLst>
          </p:cNvPr>
          <p:cNvSpPr txBox="1"/>
          <p:nvPr/>
        </p:nvSpPr>
        <p:spPr>
          <a:xfrm>
            <a:off x="1978765" y="5021359"/>
            <a:ext cx="4572000" cy="11541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effectLst/>
              </a:rPr>
              <a:t>Nanodiamonds shine as subcellular thermometers</a:t>
            </a:r>
          </a:p>
          <a:p>
            <a:pPr algn="l"/>
            <a:r>
              <a:rPr lang="en-US" sz="1100" b="0" i="0" dirty="0">
                <a:solidFill>
                  <a:srgbClr val="777777"/>
                </a:solidFill>
                <a:effectLst/>
                <a:latin typeface="Montserrat" panose="00000500000000000000" pitchFamily="2" charset="0"/>
              </a:rPr>
              <a:t>By taking advantage of the electron spin in nitrogen–vacancy centers and carefully tracking the centers, researchers detected temperature variations as small as 0.22 °C.</a:t>
            </a:r>
          </a:p>
        </p:txBody>
      </p:sp>
    </p:spTree>
    <p:extLst>
      <p:ext uri="{BB962C8B-B14F-4D97-AF65-F5344CB8AC3E}">
        <p14:creationId xmlns:p14="http://schemas.microsoft.com/office/powerpoint/2010/main" val="31244009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9" name="Afbeelding 8" descr="NV Opstelling.png"/>
          <p:cNvPicPr>
            <a:picLocks noChangeAspect="1"/>
          </p:cNvPicPr>
          <p:nvPr/>
        </p:nvPicPr>
        <p:blipFill rotWithShape="1">
          <a:blip r:embed="rId3" cstate="print"/>
          <a:srcRect l="3825" r="3016" b="4994"/>
          <a:stretch/>
        </p:blipFill>
        <p:spPr>
          <a:xfrm>
            <a:off x="1981436" y="1497151"/>
            <a:ext cx="6552728" cy="4455136"/>
          </a:xfrm>
          <a:prstGeom prst="rect">
            <a:avLst/>
          </a:prstGeom>
        </p:spPr>
      </p:pic>
      <p:sp>
        <p:nvSpPr>
          <p:cNvPr id="4" name="Titel 15">
            <a:extLst>
              <a:ext uri="{FF2B5EF4-FFF2-40B4-BE49-F238E27FC236}">
                <a16:creationId xmlns:a16="http://schemas.microsoft.com/office/drawing/2014/main" id="{6CEF5870-F48C-5495-D453-CB330B047C6E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Quantum </a:t>
            </a:r>
            <a:r>
              <a:rPr lang="nl-NL" dirty="0" err="1"/>
              <a:t>Sensing</a:t>
            </a:r>
            <a:r>
              <a:rPr lang="nl-NL" dirty="0"/>
              <a:t>: NV Centers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8B3B7A7A-7046-0397-4E90-B2ACD3D03509}"/>
              </a:ext>
            </a:extLst>
          </p:cNvPr>
          <p:cNvSpPr txBox="1"/>
          <p:nvPr/>
        </p:nvSpPr>
        <p:spPr>
          <a:xfrm>
            <a:off x="1835696" y="980728"/>
            <a:ext cx="437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Practicumopstelling beschikbaar 2023 - 2024</a:t>
            </a:r>
          </a:p>
        </p:txBody>
      </p:sp>
    </p:spTree>
    <p:extLst>
      <p:ext uri="{BB962C8B-B14F-4D97-AF65-F5344CB8AC3E}">
        <p14:creationId xmlns:p14="http://schemas.microsoft.com/office/powerpoint/2010/main" val="548206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DE99D39B-F254-95F6-EBF5-4EAF4DAE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093991"/>
            <a:ext cx="7200800" cy="3055089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nl-NL" sz="2000" dirty="0"/>
              <a:t>Quantum DELTA NL: Het opleiden van een ‘</a:t>
            </a:r>
            <a:r>
              <a:rPr lang="nl-NL" sz="2000" dirty="0" err="1"/>
              <a:t>quantum</a:t>
            </a:r>
            <a:r>
              <a:rPr lang="nl-NL" sz="2000" dirty="0"/>
              <a:t> </a:t>
            </a:r>
            <a:r>
              <a:rPr lang="nl-NL" sz="2000" dirty="0" err="1"/>
              <a:t>workforce</a:t>
            </a:r>
            <a:r>
              <a:rPr lang="nl-NL" sz="2000" dirty="0"/>
              <a:t>’</a:t>
            </a:r>
          </a:p>
          <a:p>
            <a:endParaRPr lang="nl-NL" sz="2000" dirty="0"/>
          </a:p>
          <a:p>
            <a:pPr marL="0" indent="0">
              <a:buNone/>
            </a:pPr>
            <a:r>
              <a:rPr lang="nl-NL" sz="2000" dirty="0"/>
              <a:t>Quantum Delta Hub Delft ‘jongste generatie’:</a:t>
            </a:r>
          </a:p>
          <a:p>
            <a:r>
              <a:rPr lang="nl-NL" sz="2000" dirty="0"/>
              <a:t>Verbinden VO en vervolgonderwijs</a:t>
            </a:r>
          </a:p>
          <a:p>
            <a:r>
              <a:rPr lang="nl-NL" sz="2000" dirty="0"/>
              <a:t>Leerlingen enthousiasmeren voor techniek</a:t>
            </a:r>
          </a:p>
          <a:p>
            <a:r>
              <a:rPr lang="nl-NL" sz="2000" dirty="0"/>
              <a:t>Docenten faciliteren in hun onderwijs</a:t>
            </a:r>
          </a:p>
          <a:p>
            <a:r>
              <a:rPr lang="nl-NL" sz="2000" dirty="0"/>
              <a:t>Schakel tussen wetenschap, techniek en maatschappij</a:t>
            </a:r>
            <a:br>
              <a:rPr lang="nl-NL" sz="2000" dirty="0"/>
            </a:br>
            <a:r>
              <a:rPr lang="nl-NL" sz="2000" dirty="0"/>
              <a:t>Dus ook: loopbaanoriëntatie (bijvoorbeeld in NLT-module)</a:t>
            </a:r>
          </a:p>
          <a:p>
            <a:r>
              <a:rPr lang="nl-NL" sz="2000" dirty="0"/>
              <a:t>Samenwerking met (bèta)steunpunten, lerarenopleiding, wetenschappers</a:t>
            </a:r>
          </a:p>
          <a:p>
            <a:pPr marL="0" indent="0">
              <a:buNone/>
            </a:pPr>
            <a:endParaRPr lang="nl-NL" sz="1500" dirty="0"/>
          </a:p>
          <a:p>
            <a:endParaRPr lang="nl-NL" sz="1500" dirty="0"/>
          </a:p>
        </p:txBody>
      </p:sp>
      <p:pic>
        <p:nvPicPr>
          <p:cNvPr id="7" name="Afbeelding 6" descr="Afbeelding met tekst, persoon, binnen, poseren&#10;&#10;Automatisch gegenereerde beschrijving">
            <a:extLst>
              <a:ext uri="{FF2B5EF4-FFF2-40B4-BE49-F238E27FC236}">
                <a16:creationId xmlns:a16="http://schemas.microsoft.com/office/drawing/2014/main" id="{BDD887F5-000B-B96B-6A9A-F169D91757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87" y="4365105"/>
            <a:ext cx="1159532" cy="1479959"/>
          </a:xfrm>
          <a:prstGeom prst="rect">
            <a:avLst/>
          </a:prstGeom>
        </p:spPr>
      </p:pic>
      <p:pic>
        <p:nvPicPr>
          <p:cNvPr id="8" name="Picture 8" descr="Medewerkers">
            <a:extLst>
              <a:ext uri="{FF2B5EF4-FFF2-40B4-BE49-F238E27FC236}">
                <a16:creationId xmlns:a16="http://schemas.microsoft.com/office/drawing/2014/main" id="{EED8FDB6-F7E4-B69C-7FF3-BBC09FD720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8676" r="26440" b="30829"/>
          <a:stretch/>
        </p:blipFill>
        <p:spPr bwMode="auto">
          <a:xfrm>
            <a:off x="3688155" y="4365105"/>
            <a:ext cx="1138145" cy="14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1A7EFAE8-7537-6EF8-01C9-0EBC5B21C3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t="1" r="29676" b="29941"/>
          <a:stretch/>
        </p:blipFill>
        <p:spPr bwMode="auto">
          <a:xfrm>
            <a:off x="1835696" y="4365104"/>
            <a:ext cx="1063472" cy="14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1403C3CE-36F1-B2BE-5206-7D33E3B297AD}"/>
              </a:ext>
            </a:extLst>
          </p:cNvPr>
          <p:cNvSpPr txBox="1"/>
          <p:nvPr/>
        </p:nvSpPr>
        <p:spPr>
          <a:xfrm>
            <a:off x="2088772" y="5992847"/>
            <a:ext cx="421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Ilse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AB982A3-023B-2A6D-5D5F-9CC548B6D2AE}"/>
              </a:ext>
            </a:extLst>
          </p:cNvPr>
          <p:cNvSpPr txBox="1"/>
          <p:nvPr/>
        </p:nvSpPr>
        <p:spPr>
          <a:xfrm>
            <a:off x="3852725" y="5992847"/>
            <a:ext cx="809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Lodewijk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BBDAE013-E315-56A1-6A78-7DF1C8AA175D}"/>
              </a:ext>
            </a:extLst>
          </p:cNvPr>
          <p:cNvSpPr txBox="1"/>
          <p:nvPr/>
        </p:nvSpPr>
        <p:spPr>
          <a:xfrm>
            <a:off x="5866982" y="5992847"/>
            <a:ext cx="6561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Rutger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C20CAA6-5507-D5E0-A1F7-BAF4D06ABBF0}"/>
              </a:ext>
            </a:extLst>
          </p:cNvPr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TU_P5_white.png">
            <a:extLst>
              <a:ext uri="{FF2B5EF4-FFF2-40B4-BE49-F238E27FC236}">
                <a16:creationId xmlns:a16="http://schemas.microsoft.com/office/drawing/2014/main" id="{74B8DC59-159E-61F7-A23A-C13F696CF0EE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51DF7F6C-EC1E-E0DD-8EBD-35048178AEB2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Quantum Delta Hub Delft</a:t>
            </a:r>
          </a:p>
        </p:txBody>
      </p:sp>
      <p:pic>
        <p:nvPicPr>
          <p:cNvPr id="17" name="Afbeelding 16" descr="logo-Quantum-Delta-the-Netherlands.jpg">
            <a:extLst>
              <a:ext uri="{FF2B5EF4-FFF2-40B4-BE49-F238E27FC236}">
                <a16:creationId xmlns:a16="http://schemas.microsoft.com/office/drawing/2014/main" id="{146112BB-6DAD-D3D2-B1FF-CC794744C152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rcRect l="7161" t="31520" r="7161" b="31520"/>
          <a:stretch>
            <a:fillRect/>
          </a:stretch>
        </p:blipFill>
        <p:spPr>
          <a:xfrm>
            <a:off x="6444208" y="263477"/>
            <a:ext cx="2114417" cy="684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863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itel 15">
            <a:extLst>
              <a:ext uri="{FF2B5EF4-FFF2-40B4-BE49-F238E27FC236}">
                <a16:creationId xmlns:a16="http://schemas.microsoft.com/office/drawing/2014/main" id="{6CEF5870-F48C-5495-D453-CB330B047C6E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Quantum </a:t>
            </a:r>
            <a:r>
              <a:rPr lang="nl-NL" dirty="0" err="1"/>
              <a:t>Sensing</a:t>
            </a:r>
            <a:r>
              <a:rPr lang="nl-NL" dirty="0"/>
              <a:t>: NV Centers</a:t>
            </a: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4E47BDDD-A91C-482B-3CB8-B63E1BBA4FA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3201"/>
          <a:stretch/>
        </p:blipFill>
        <p:spPr>
          <a:xfrm>
            <a:off x="3471900" y="4149080"/>
            <a:ext cx="3647667" cy="2647613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0D6A9B0E-4F0E-1AEC-A7C3-7696AB13C1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2259"/>
          <a:stretch/>
        </p:blipFill>
        <p:spPr>
          <a:xfrm>
            <a:off x="3563888" y="1340768"/>
            <a:ext cx="3721114" cy="2647613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6AB53A7A-DC2F-FA57-FC82-3C1EBFFD028F}"/>
              </a:ext>
            </a:extLst>
          </p:cNvPr>
          <p:cNvSpPr txBox="1"/>
          <p:nvPr/>
        </p:nvSpPr>
        <p:spPr>
          <a:xfrm>
            <a:off x="1835696" y="980728"/>
            <a:ext cx="4375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Practicumopstelling beschikbaar 2023 - 2024</a:t>
            </a:r>
          </a:p>
        </p:txBody>
      </p:sp>
    </p:spTree>
    <p:extLst>
      <p:ext uri="{BB962C8B-B14F-4D97-AF65-F5344CB8AC3E}">
        <p14:creationId xmlns:p14="http://schemas.microsoft.com/office/powerpoint/2010/main" val="10349494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sp>
        <p:nvSpPr>
          <p:cNvPr id="4" name="Titel 15">
            <a:extLst>
              <a:ext uri="{FF2B5EF4-FFF2-40B4-BE49-F238E27FC236}">
                <a16:creationId xmlns:a16="http://schemas.microsoft.com/office/drawing/2014/main" id="{6CEF5870-F48C-5495-D453-CB330B047C6E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NV Centers: applet versie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A83274F2-0074-83FA-E988-846CBBD524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9812" y="1467192"/>
            <a:ext cx="3240360" cy="2160240"/>
          </a:xfrm>
          <a:prstGeom prst="rect">
            <a:avLst/>
          </a:prstGeom>
        </p:spPr>
      </p:pic>
      <p:cxnSp>
        <p:nvCxnSpPr>
          <p:cNvPr id="3" name="Rechte verbindingslijn met pijl 2">
            <a:extLst>
              <a:ext uri="{FF2B5EF4-FFF2-40B4-BE49-F238E27FC236}">
                <a16:creationId xmlns:a16="http://schemas.microsoft.com/office/drawing/2014/main" id="{9833A1A1-D5B2-1A80-B394-01FFAE8E776E}"/>
              </a:ext>
            </a:extLst>
          </p:cNvPr>
          <p:cNvCxnSpPr>
            <a:cxnSpLocks/>
          </p:cNvCxnSpPr>
          <p:nvPr/>
        </p:nvCxnSpPr>
        <p:spPr>
          <a:xfrm>
            <a:off x="3347864" y="3789040"/>
            <a:ext cx="0" cy="576064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3F416B1-9A90-CC92-A768-55E51C0B66E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4073" y="4503553"/>
            <a:ext cx="3236099" cy="2022562"/>
          </a:xfrm>
          <a:prstGeom prst="rect">
            <a:avLst/>
          </a:prstGeom>
        </p:spPr>
      </p:pic>
      <p:pic>
        <p:nvPicPr>
          <p:cNvPr id="13" name="Afbeelding 12">
            <a:extLst>
              <a:ext uri="{FF2B5EF4-FFF2-40B4-BE49-F238E27FC236}">
                <a16:creationId xmlns:a16="http://schemas.microsoft.com/office/drawing/2014/main" id="{5A9904E9-52CB-D881-516A-2B675E820D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597" y="4503553"/>
            <a:ext cx="3236099" cy="2022562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34A4361D-7F76-FDE5-ABA0-8D66584F1C51}"/>
              </a:ext>
            </a:extLst>
          </p:cNvPr>
          <p:cNvSpPr txBox="1"/>
          <p:nvPr/>
        </p:nvSpPr>
        <p:spPr>
          <a:xfrm>
            <a:off x="2373849" y="959411"/>
            <a:ext cx="2919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Geen opstelling? Geen nood!</a:t>
            </a:r>
          </a:p>
        </p:txBody>
      </p:sp>
    </p:spTree>
    <p:extLst>
      <p:ext uri="{BB962C8B-B14F-4D97-AF65-F5344CB8AC3E}">
        <p14:creationId xmlns:p14="http://schemas.microsoft.com/office/powerpoint/2010/main" val="33306730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Quantum Demo: Polarisatie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8D463364-50C6-F16C-E7BD-B99F42048C1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472" y="1470025"/>
            <a:ext cx="6606703" cy="3300797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1A378EFB-FCC5-2176-9D1D-6A0DCF93BD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7824" y="5232246"/>
            <a:ext cx="4139952" cy="1518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00DF509E-9EA0-951D-1A67-0DA644E60036}"/>
              </a:ext>
            </a:extLst>
          </p:cNvPr>
          <p:cNvSpPr txBox="1"/>
          <p:nvPr/>
        </p:nvSpPr>
        <p:spPr>
          <a:xfrm>
            <a:off x="2051720" y="1043005"/>
            <a:ext cx="34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Lesmateriaal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2446426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>
            <a:normAutofit/>
          </a:bodyPr>
          <a:lstStyle/>
          <a:p>
            <a:r>
              <a:rPr lang="nl-NL" dirty="0"/>
              <a:t>Quantum Demo: Polarisatie</a:t>
            </a:r>
          </a:p>
        </p:txBody>
      </p:sp>
      <p:sp>
        <p:nvSpPr>
          <p:cNvPr id="15362" name="AutoShape 2" descr="Fig. 3.28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807F0D-4E00-0A1E-0808-CBFA0385FB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3" y="1541678"/>
            <a:ext cx="3539681" cy="1546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DFC09E83-5032-174E-CF6B-EA8B8B5E7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8463" y="4936258"/>
            <a:ext cx="3539681" cy="1709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7E9683C1-7744-500F-F6B2-05BC825CD9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5" r="7470"/>
          <a:stretch/>
        </p:blipFill>
        <p:spPr bwMode="auto">
          <a:xfrm>
            <a:off x="2329004" y="3413395"/>
            <a:ext cx="3539681" cy="1197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9397730D-88D6-DC2E-ED98-ABEFFB5EBB84}"/>
              </a:ext>
            </a:extLst>
          </p:cNvPr>
          <p:cNvSpPr txBox="1"/>
          <p:nvPr/>
        </p:nvSpPr>
        <p:spPr>
          <a:xfrm>
            <a:off x="6291725" y="6101632"/>
            <a:ext cx="457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2022 Nobel laureates:</a:t>
            </a:r>
          </a:p>
          <a:p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Aspect,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Clauser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 and </a:t>
            </a:r>
            <a:r>
              <a:rPr lang="en-US" sz="1800" b="0" i="0" dirty="0" err="1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Zeilinger</a:t>
            </a:r>
            <a:r>
              <a:rPr lang="en-US" sz="1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</a:rPr>
              <a:t> </a:t>
            </a:r>
            <a:endParaRPr lang="nl-NL" dirty="0"/>
          </a:p>
        </p:txBody>
      </p:sp>
      <p:sp>
        <p:nvSpPr>
          <p:cNvPr id="8" name="Tekstvak 7">
            <a:extLst>
              <a:ext uri="{FF2B5EF4-FFF2-40B4-BE49-F238E27FC236}">
                <a16:creationId xmlns:a16="http://schemas.microsoft.com/office/drawing/2014/main" id="{8E4CA22C-B74F-CD19-3174-79E5AF07DD4C}"/>
              </a:ext>
            </a:extLst>
          </p:cNvPr>
          <p:cNvSpPr txBox="1"/>
          <p:nvPr/>
        </p:nvSpPr>
        <p:spPr>
          <a:xfrm>
            <a:off x="6396407" y="4080478"/>
            <a:ext cx="2747593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400" dirty="0">
                <a:hlinkClick r:id="rId6"/>
              </a:rPr>
              <a:t>https://lab.quantumflytrap.com/</a:t>
            </a:r>
            <a:br>
              <a:rPr lang="nl-NL" sz="1400" dirty="0">
                <a:hlinkClick r:id="rId6"/>
              </a:rPr>
            </a:br>
            <a:r>
              <a:rPr lang="nl-NL" sz="1400" dirty="0">
                <a:hlinkClick r:id="rId6"/>
              </a:rPr>
              <a:t>lab/</a:t>
            </a:r>
            <a:r>
              <a:rPr lang="nl-NL" sz="1400" dirty="0" err="1">
                <a:hlinkClick r:id="rId6"/>
              </a:rPr>
              <a:t>three</a:t>
            </a:r>
            <a:r>
              <a:rPr lang="nl-NL" sz="1400" dirty="0">
                <a:hlinkClick r:id="rId6"/>
              </a:rPr>
              <a:t>-</a:t>
            </a:r>
            <a:r>
              <a:rPr lang="nl-NL" sz="1400" dirty="0" err="1">
                <a:hlinkClick r:id="rId6"/>
              </a:rPr>
              <a:t>polarizer</a:t>
            </a:r>
            <a:r>
              <a:rPr lang="nl-NL" sz="1400" dirty="0">
                <a:hlinkClick r:id="rId6"/>
              </a:rPr>
              <a:t>-paradox</a:t>
            </a:r>
            <a:endParaRPr lang="nl-NL" sz="1400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46B82716-22FF-D9E6-7BF4-0119ECF0DB57}"/>
              </a:ext>
            </a:extLst>
          </p:cNvPr>
          <p:cNvSpPr txBox="1"/>
          <p:nvPr/>
        </p:nvSpPr>
        <p:spPr>
          <a:xfrm>
            <a:off x="2051720" y="1043005"/>
            <a:ext cx="34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Lesmateriaal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4859434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/>
              <a:t>Single </a:t>
            </a:r>
            <a:r>
              <a:rPr lang="nl-NL" dirty="0" err="1"/>
              <a:t>Photon</a:t>
            </a:r>
            <a:r>
              <a:rPr lang="nl-NL" dirty="0"/>
              <a:t> </a:t>
            </a:r>
            <a:r>
              <a:rPr lang="nl-NL" dirty="0" err="1"/>
              <a:t>Interference</a:t>
            </a:r>
            <a:endParaRPr lang="nl-NL" dirty="0"/>
          </a:p>
        </p:txBody>
      </p:sp>
      <p:sp>
        <p:nvSpPr>
          <p:cNvPr id="13" name="Tekstvak 12"/>
          <p:cNvSpPr txBox="1"/>
          <p:nvPr/>
        </p:nvSpPr>
        <p:spPr>
          <a:xfrm>
            <a:off x="2231295" y="969134"/>
            <a:ext cx="46814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Te leen bij </a:t>
            </a:r>
            <a:r>
              <a:rPr lang="nl-NL" dirty="0" err="1"/>
              <a:t>Betasteunpunt</a:t>
            </a:r>
            <a:r>
              <a:rPr lang="nl-NL" dirty="0"/>
              <a:t> Delft: </a:t>
            </a:r>
            <a:r>
              <a:rPr lang="nl-NL" dirty="0">
                <a:hlinkClick r:id="rId3"/>
              </a:rPr>
              <a:t>ONZ@tudelft.nl</a:t>
            </a:r>
            <a:endParaRPr lang="nl-NL" dirty="0"/>
          </a:p>
          <a:p>
            <a:r>
              <a:rPr lang="nl-NL" dirty="0"/>
              <a:t>(ook beschikbaar bij andere lokale steunpunten)</a:t>
            </a:r>
          </a:p>
        </p:txBody>
      </p:sp>
      <p:pic>
        <p:nvPicPr>
          <p:cNvPr id="7" name="Afbeelding 6" descr="fotonkoffer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63688" y="2217782"/>
            <a:ext cx="2808312" cy="3315883"/>
          </a:xfrm>
          <a:prstGeom prst="rect">
            <a:avLst/>
          </a:prstGeom>
        </p:spPr>
      </p:pic>
      <p:pic>
        <p:nvPicPr>
          <p:cNvPr id="2" name="Picture 8">
            <a:extLst>
              <a:ext uri="{FF2B5EF4-FFF2-40B4-BE49-F238E27FC236}">
                <a16:creationId xmlns:a16="http://schemas.microsoft.com/office/drawing/2014/main" id="{0235791A-FC7F-F645-4DFC-898D8D8B1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7992"/>
          <a:stretch/>
        </p:blipFill>
        <p:spPr bwMode="auto">
          <a:xfrm>
            <a:off x="4860032" y="2217782"/>
            <a:ext cx="4008483" cy="33158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/>
              <a:t>Single </a:t>
            </a:r>
            <a:r>
              <a:rPr lang="nl-NL" dirty="0" err="1"/>
              <a:t>Photon</a:t>
            </a:r>
            <a:r>
              <a:rPr lang="nl-NL" dirty="0"/>
              <a:t> </a:t>
            </a:r>
            <a:r>
              <a:rPr lang="nl-NL" dirty="0" err="1"/>
              <a:t>Interference</a:t>
            </a:r>
            <a:endParaRPr lang="nl-NL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0235791A-FC7F-F645-4DFC-898D8D8B1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7992"/>
          <a:stretch/>
        </p:blipFill>
        <p:spPr bwMode="auto">
          <a:xfrm>
            <a:off x="1763688" y="1503277"/>
            <a:ext cx="2265387" cy="1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B376E7F-85A9-18F8-BC99-FE883F44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7419"/>
            <a:ext cx="4104456" cy="150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1B9BC29-31A5-28FE-0118-4F6DFE6BE7AB}"/>
              </a:ext>
            </a:extLst>
          </p:cNvPr>
          <p:cNvSpPr txBox="1"/>
          <p:nvPr/>
        </p:nvSpPr>
        <p:spPr>
          <a:xfrm>
            <a:off x="4073345" y="213285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+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E864E84-5CA5-DABC-7A73-F0D14F65B3DB}"/>
              </a:ext>
            </a:extLst>
          </p:cNvPr>
          <p:cNvSpPr txBox="1"/>
          <p:nvPr/>
        </p:nvSpPr>
        <p:spPr>
          <a:xfrm>
            <a:off x="1835696" y="465313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=</a:t>
            </a:r>
          </a:p>
        </p:txBody>
      </p:sp>
      <p:pic>
        <p:nvPicPr>
          <p:cNvPr id="18" name="Afbeelding 17">
            <a:extLst>
              <a:ext uri="{FF2B5EF4-FFF2-40B4-BE49-F238E27FC236}">
                <a16:creationId xmlns:a16="http://schemas.microsoft.com/office/drawing/2014/main" id="{34CD91FB-8A93-1627-C370-86591ABCD1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682" y="3643297"/>
            <a:ext cx="2322628" cy="2874728"/>
          </a:xfrm>
          <a:prstGeom prst="rect">
            <a:avLst/>
          </a:prstGeom>
        </p:spPr>
      </p:pic>
      <p:sp>
        <p:nvSpPr>
          <p:cNvPr id="20" name="Tekstvak 19">
            <a:extLst>
              <a:ext uri="{FF2B5EF4-FFF2-40B4-BE49-F238E27FC236}">
                <a16:creationId xmlns:a16="http://schemas.microsoft.com/office/drawing/2014/main" id="{E0FE15BC-0E72-DAE8-80FA-EAA60B46042E}"/>
              </a:ext>
            </a:extLst>
          </p:cNvPr>
          <p:cNvSpPr txBox="1"/>
          <p:nvPr/>
        </p:nvSpPr>
        <p:spPr>
          <a:xfrm>
            <a:off x="5382084" y="4061758"/>
            <a:ext cx="3147913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nl-NL" sz="6000" dirty="0"/>
              <a:t>Quantum</a:t>
            </a:r>
          </a:p>
          <a:p>
            <a:pPr algn="ctr"/>
            <a:r>
              <a:rPr lang="nl-NL" sz="6000" dirty="0" err="1"/>
              <a:t>Eraser</a:t>
            </a:r>
            <a:endParaRPr lang="nl-NL" sz="6000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DF2A83B4-6509-EB33-B384-3A574349D7DF}"/>
              </a:ext>
            </a:extLst>
          </p:cNvPr>
          <p:cNvSpPr txBox="1"/>
          <p:nvPr/>
        </p:nvSpPr>
        <p:spPr>
          <a:xfrm>
            <a:off x="2267744" y="1030258"/>
            <a:ext cx="34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Lesmateriaal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410564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/>
              <a:t>Single </a:t>
            </a:r>
            <a:r>
              <a:rPr lang="nl-NL" dirty="0" err="1"/>
              <a:t>Photon</a:t>
            </a:r>
            <a:r>
              <a:rPr lang="nl-NL" dirty="0"/>
              <a:t> </a:t>
            </a:r>
            <a:r>
              <a:rPr lang="nl-NL" dirty="0" err="1"/>
              <a:t>Interference</a:t>
            </a:r>
            <a:endParaRPr lang="nl-NL" dirty="0"/>
          </a:p>
        </p:txBody>
      </p:sp>
      <p:pic>
        <p:nvPicPr>
          <p:cNvPr id="2" name="Picture 8">
            <a:extLst>
              <a:ext uri="{FF2B5EF4-FFF2-40B4-BE49-F238E27FC236}">
                <a16:creationId xmlns:a16="http://schemas.microsoft.com/office/drawing/2014/main" id="{0235791A-FC7F-F645-4DFC-898D8D8B15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86" t="7992"/>
          <a:stretch/>
        </p:blipFill>
        <p:spPr bwMode="auto">
          <a:xfrm>
            <a:off x="1763688" y="1503277"/>
            <a:ext cx="2265387" cy="1873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5B376E7F-85A9-18F8-BC99-FE883F44CE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687419"/>
            <a:ext cx="4104456" cy="150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F1B9BC29-31A5-28FE-0118-4F6DFE6BE7AB}"/>
              </a:ext>
            </a:extLst>
          </p:cNvPr>
          <p:cNvSpPr txBox="1"/>
          <p:nvPr/>
        </p:nvSpPr>
        <p:spPr>
          <a:xfrm>
            <a:off x="4073345" y="213285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+</a:t>
            </a:r>
          </a:p>
        </p:txBody>
      </p:sp>
      <p:sp>
        <p:nvSpPr>
          <p:cNvPr id="6" name="Tekstvak 5">
            <a:extLst>
              <a:ext uri="{FF2B5EF4-FFF2-40B4-BE49-F238E27FC236}">
                <a16:creationId xmlns:a16="http://schemas.microsoft.com/office/drawing/2014/main" id="{6E864E84-5CA5-DABC-7A73-F0D14F65B3DB}"/>
              </a:ext>
            </a:extLst>
          </p:cNvPr>
          <p:cNvSpPr txBox="1"/>
          <p:nvPr/>
        </p:nvSpPr>
        <p:spPr>
          <a:xfrm>
            <a:off x="1835696" y="4653136"/>
            <a:ext cx="4908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4800" dirty="0"/>
              <a:t>=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0364E5C2-C926-F806-91EE-A763906AEAF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2033" y="3786182"/>
            <a:ext cx="3393464" cy="2564904"/>
          </a:xfrm>
          <a:prstGeom prst="rect">
            <a:avLst/>
          </a:prstGeom>
        </p:spPr>
      </p:pic>
      <p:sp>
        <p:nvSpPr>
          <p:cNvPr id="12" name="Tekstvak 11">
            <a:extLst>
              <a:ext uri="{FF2B5EF4-FFF2-40B4-BE49-F238E27FC236}">
                <a16:creationId xmlns:a16="http://schemas.microsoft.com/office/drawing/2014/main" id="{EFA29FC1-9D73-8475-EF2E-335299D0372A}"/>
              </a:ext>
            </a:extLst>
          </p:cNvPr>
          <p:cNvSpPr txBox="1"/>
          <p:nvPr/>
        </p:nvSpPr>
        <p:spPr>
          <a:xfrm>
            <a:off x="6516216" y="4468469"/>
            <a:ext cx="19259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6"/>
              </a:rPr>
              <a:t>https://lab.quantumflytrap.com/lab/quantum-eraser</a:t>
            </a:r>
            <a:endParaRPr lang="nl-NL" dirty="0"/>
          </a:p>
          <a:p>
            <a:endParaRPr lang="nl-NL" dirty="0"/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6EEF963-4803-7EE3-C7DF-2D998713A8F2}"/>
              </a:ext>
            </a:extLst>
          </p:cNvPr>
          <p:cNvSpPr txBox="1"/>
          <p:nvPr/>
        </p:nvSpPr>
        <p:spPr>
          <a:xfrm>
            <a:off x="2267744" y="1030258"/>
            <a:ext cx="34079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Lesmateriaal Quantum Computing</a:t>
            </a:r>
          </a:p>
        </p:txBody>
      </p:sp>
    </p:spTree>
    <p:extLst>
      <p:ext uri="{BB962C8B-B14F-4D97-AF65-F5344CB8AC3E}">
        <p14:creationId xmlns:p14="http://schemas.microsoft.com/office/powerpoint/2010/main" val="384945249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339752" y="1484784"/>
            <a:ext cx="5712141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17 jan	Docentenbijeenkomst Leiden</a:t>
            </a:r>
          </a:p>
          <a:p>
            <a:endParaRPr lang="nl-NL" dirty="0"/>
          </a:p>
          <a:p>
            <a:r>
              <a:rPr lang="nl-NL" dirty="0"/>
              <a:t>19 jan	</a:t>
            </a:r>
            <a:r>
              <a:rPr lang="nl-NL" dirty="0" err="1"/>
              <a:t>Science</a:t>
            </a:r>
            <a:r>
              <a:rPr lang="nl-NL" dirty="0"/>
              <a:t> Fair #1 (ontwikkelen practicum en demo)</a:t>
            </a:r>
            <a:br>
              <a:rPr lang="nl-NL" dirty="0"/>
            </a:br>
            <a:r>
              <a:rPr lang="nl-NL" dirty="0"/>
              <a:t>	(Wiskunde, Scheikunde, Natuurkunde)</a:t>
            </a:r>
          </a:p>
          <a:p>
            <a:endParaRPr lang="nl-NL" dirty="0"/>
          </a:p>
          <a:p>
            <a:r>
              <a:rPr lang="nl-NL" dirty="0"/>
              <a:t>02 feb	Bètasymposium Delft 2023: van </a:t>
            </a:r>
            <a:r>
              <a:rPr lang="nl-NL" dirty="0" err="1"/>
              <a:t>nano</a:t>
            </a:r>
            <a:r>
              <a:rPr lang="nl-NL" dirty="0"/>
              <a:t> tot </a:t>
            </a:r>
            <a:r>
              <a:rPr lang="nl-NL" dirty="0" err="1"/>
              <a:t>giga</a:t>
            </a:r>
            <a:endParaRPr lang="nl-NL" dirty="0"/>
          </a:p>
          <a:p>
            <a:endParaRPr lang="nl-NL" dirty="0"/>
          </a:p>
          <a:p>
            <a:r>
              <a:rPr lang="nl-NL" dirty="0"/>
              <a:t>16 feb	</a:t>
            </a:r>
            <a:r>
              <a:rPr lang="nl-NL" dirty="0" err="1"/>
              <a:t>Science</a:t>
            </a:r>
            <a:r>
              <a:rPr lang="nl-NL" dirty="0"/>
              <a:t> Fair #2 (presentatie resultaat)</a:t>
            </a:r>
            <a:br>
              <a:rPr lang="nl-NL" dirty="0"/>
            </a:br>
            <a:r>
              <a:rPr lang="nl-NL" dirty="0"/>
              <a:t>	(Wiskunde, Scheikunde, Natuurkunde)</a:t>
            </a:r>
          </a:p>
          <a:p>
            <a:endParaRPr lang="nl-NL" dirty="0"/>
          </a:p>
          <a:p>
            <a:r>
              <a:rPr lang="nl-NL" dirty="0"/>
              <a:t>23 feb	Quantum DOT (1</a:t>
            </a:r>
            <a:r>
              <a:rPr lang="nl-NL" baseline="30000" dirty="0"/>
              <a:t>e</a:t>
            </a:r>
            <a:r>
              <a:rPr lang="nl-NL" dirty="0"/>
              <a:t> bijeenkomst)</a:t>
            </a:r>
          </a:p>
          <a:p>
            <a:r>
              <a:rPr lang="nl-NL" dirty="0"/>
              <a:t>20 apr	Quantum DOT (2</a:t>
            </a:r>
            <a:r>
              <a:rPr lang="nl-NL" baseline="30000" dirty="0"/>
              <a:t>e</a:t>
            </a:r>
            <a:r>
              <a:rPr lang="nl-NL" dirty="0"/>
              <a:t> bijeenkomst)</a:t>
            </a:r>
          </a:p>
          <a:p>
            <a:r>
              <a:rPr lang="nl-NL" dirty="0"/>
              <a:t>01 jun	Quantum DOT (3</a:t>
            </a:r>
            <a:r>
              <a:rPr lang="nl-NL" baseline="30000" dirty="0"/>
              <a:t>e</a:t>
            </a:r>
            <a:r>
              <a:rPr lang="nl-NL" dirty="0"/>
              <a:t> bijeenkomst)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EAD477CC-E273-A97C-3FE1-04186A5CC7B2}"/>
              </a:ext>
            </a:extLst>
          </p:cNvPr>
          <p:cNvSpPr txBox="1"/>
          <p:nvPr/>
        </p:nvSpPr>
        <p:spPr>
          <a:xfrm>
            <a:off x="2775248" y="1012964"/>
            <a:ext cx="590465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>
                <a:hlinkClick r:id="rId3"/>
              </a:rPr>
              <a:t>www.onderwijsnetwerkzuidholland.nl/aanbod/beta/</a:t>
            </a:r>
            <a:endParaRPr lang="nl-NL" dirty="0"/>
          </a:p>
          <a:p>
            <a:endParaRPr lang="nl-NL" dirty="0"/>
          </a:p>
        </p:txBody>
      </p:sp>
      <p:sp>
        <p:nvSpPr>
          <p:cNvPr id="8" name="Titel 15">
            <a:extLst>
              <a:ext uri="{FF2B5EF4-FFF2-40B4-BE49-F238E27FC236}">
                <a16:creationId xmlns:a16="http://schemas.microsoft.com/office/drawing/2014/main" id="{3E17D2BC-8C09-02D6-20F3-D12C32F4A3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/>
              <a:t>Save </a:t>
            </a:r>
            <a:r>
              <a:rPr lang="nl-NL" dirty="0" err="1"/>
              <a:t>the</a:t>
            </a:r>
            <a:r>
              <a:rPr lang="nl-NL" dirty="0"/>
              <a:t> date!</a:t>
            </a: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FDB4AC23-FE35-D687-A7BA-8C38570EA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345" y="3322653"/>
            <a:ext cx="2143096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kstvak 5">
            <a:extLst>
              <a:ext uri="{FF2B5EF4-FFF2-40B4-BE49-F238E27FC236}">
                <a16:creationId xmlns:a16="http://schemas.microsoft.com/office/drawing/2014/main" id="{DCA3ED7A-C19C-E9BE-75B4-12927DF7A9F9}"/>
              </a:ext>
            </a:extLst>
          </p:cNvPr>
          <p:cNvSpPr txBox="1"/>
          <p:nvPr/>
        </p:nvSpPr>
        <p:spPr>
          <a:xfrm>
            <a:off x="2339752" y="5400585"/>
            <a:ext cx="247125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Contact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hlinkClick r:id="rId5"/>
              </a:rPr>
              <a:t>ONZ@tudelft.nl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>
                <a:hlinkClick r:id="rId6"/>
              </a:rPr>
              <a:t>r.ockhorst@tudelft.nl</a:t>
            </a:r>
            <a:endParaRPr lang="nl-NL" dirty="0"/>
          </a:p>
          <a:p>
            <a:endParaRPr lang="nl-NL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6" name="Titel 15"/>
          <p:cNvSpPr txBox="1">
            <a:spLocks/>
          </p:cNvSpPr>
          <p:nvPr/>
        </p:nvSpPr>
        <p:spPr>
          <a:xfrm>
            <a:off x="1411311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Zelf aan de slag!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4184633B-9F00-33D5-74C8-369E7F83EB52}"/>
              </a:ext>
            </a:extLst>
          </p:cNvPr>
          <p:cNvSpPr txBox="1"/>
          <p:nvPr/>
        </p:nvSpPr>
        <p:spPr>
          <a:xfrm>
            <a:off x="1979712" y="1447964"/>
            <a:ext cx="6624736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nl-NL" dirty="0"/>
              <a:t>NV-center toepassingen scoren (werkblad)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342900" indent="-342900">
              <a:buFont typeface="+mj-lt"/>
              <a:buAutoNum type="arabicPeriod" startAt="2"/>
            </a:pPr>
            <a:r>
              <a:rPr lang="nl-NL" dirty="0"/>
              <a:t>Uitproberen eerste versies / concepten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Spelen met NV center applet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Diamantrooster bouwen (moeilijker dan je denkt!)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Bandenstructuur van Diamant (uitleg en opgaves)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Experimenteren met polarisatie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Quantum </a:t>
            </a:r>
            <a:r>
              <a:rPr lang="nl-NL" dirty="0" err="1"/>
              <a:t>Eraser</a:t>
            </a: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Fotonenkoffer</a:t>
            </a:r>
          </a:p>
          <a:p>
            <a:endParaRPr lang="nl-NL" dirty="0"/>
          </a:p>
          <a:p>
            <a:pPr marL="342900" indent="-342900">
              <a:buFont typeface="+mj-lt"/>
              <a:buAutoNum type="arabicPeriod" startAt="3"/>
            </a:pPr>
            <a:r>
              <a:rPr lang="nl-NL" dirty="0"/>
              <a:t>Afsluiting: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>
                <a:cs typeface="Calibri"/>
              </a:rPr>
              <a:t>Vul na een activiteit de vragenlijst in (QR-code)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Post-</a:t>
            </a:r>
            <a:r>
              <a:rPr lang="nl-NL" dirty="0" err="1"/>
              <a:t>its</a:t>
            </a:r>
            <a:r>
              <a:rPr lang="nl-NL" dirty="0"/>
              <a:t> plakken: wensen</a:t>
            </a:r>
            <a:endParaRPr lang="nl-NL" i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jdelijke aanduiding voor inhoud 2">
            <a:extLst>
              <a:ext uri="{FF2B5EF4-FFF2-40B4-BE49-F238E27FC236}">
                <a16:creationId xmlns:a16="http://schemas.microsoft.com/office/drawing/2014/main" id="{DE99D39B-F254-95F6-EBF5-4EAF4DAE67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75656" y="1093991"/>
            <a:ext cx="7200800" cy="29110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sz="1900" dirty="0"/>
              <a:t>Lesmateriaal en (na)scholing ontwikkelen (</a:t>
            </a:r>
            <a:r>
              <a:rPr lang="nl-NL" sz="1900" dirty="0" err="1"/>
              <a:t>work</a:t>
            </a:r>
            <a:r>
              <a:rPr lang="nl-NL" sz="1900" dirty="0"/>
              <a:t> in </a:t>
            </a:r>
            <a:r>
              <a:rPr lang="nl-NL" sz="1900" dirty="0" err="1"/>
              <a:t>progress</a:t>
            </a:r>
            <a:r>
              <a:rPr lang="nl-NL" sz="1900" dirty="0"/>
              <a:t>):</a:t>
            </a:r>
          </a:p>
          <a:p>
            <a:r>
              <a:rPr lang="nl-NL" sz="1900" dirty="0"/>
              <a:t>NLT Module Quantum Technologie HAVO</a:t>
            </a:r>
          </a:p>
          <a:p>
            <a:r>
              <a:rPr lang="nl-NL" sz="1900" dirty="0"/>
              <a:t>Licht en kleur (onderbouw?)</a:t>
            </a:r>
          </a:p>
          <a:p>
            <a:r>
              <a:rPr lang="nl-NL" sz="1900" dirty="0"/>
              <a:t>Fysische implementatie Quantum Computer (Erasmus Plus </a:t>
            </a:r>
            <a:r>
              <a:rPr lang="nl-NL" sz="1900" dirty="0" err="1"/>
              <a:t>QuTech</a:t>
            </a:r>
            <a:r>
              <a:rPr lang="nl-NL" sz="1900" dirty="0"/>
              <a:t>)</a:t>
            </a:r>
          </a:p>
          <a:p>
            <a:r>
              <a:rPr lang="nl-NL" sz="1900" dirty="0" err="1"/>
              <a:t>Tunneling</a:t>
            </a:r>
            <a:r>
              <a:rPr lang="nl-NL" sz="1900" dirty="0"/>
              <a:t> &amp; STM (met Leidse Instrumentmakers School)</a:t>
            </a:r>
          </a:p>
          <a:p>
            <a:r>
              <a:rPr lang="nl-NL" sz="1900" dirty="0" err="1"/>
              <a:t>QuLab</a:t>
            </a:r>
            <a:r>
              <a:rPr lang="nl-NL" sz="1900" dirty="0"/>
              <a:t> voor docent, leerling en DIO (bij </a:t>
            </a:r>
            <a:r>
              <a:rPr lang="nl-NL" sz="1900" dirty="0" err="1"/>
              <a:t>Science</a:t>
            </a:r>
            <a:r>
              <a:rPr lang="nl-NL" sz="1900" dirty="0"/>
              <a:t> Centre Delft)</a:t>
            </a:r>
          </a:p>
          <a:p>
            <a:pPr marL="0" indent="0">
              <a:buNone/>
            </a:pPr>
            <a:endParaRPr lang="nl-NL" sz="1500" dirty="0"/>
          </a:p>
          <a:p>
            <a:endParaRPr lang="nl-NL" sz="1500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FC20CAA6-5507-D5E0-A1F7-BAF4D06ABBF0}"/>
              </a:ext>
            </a:extLst>
          </p:cNvPr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TU_P5_white.png">
            <a:extLst>
              <a:ext uri="{FF2B5EF4-FFF2-40B4-BE49-F238E27FC236}">
                <a16:creationId xmlns:a16="http://schemas.microsoft.com/office/drawing/2014/main" id="{74B8DC59-159E-61F7-A23A-C13F696CF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51DF7F6C-EC1E-E0DD-8EBD-35048178AEB2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Stand van zaken eind 2022</a:t>
            </a:r>
          </a:p>
        </p:txBody>
      </p:sp>
      <p:pic>
        <p:nvPicPr>
          <p:cNvPr id="17" name="Afbeelding 16" descr="logo-Quantum-Delta-the-Netherlands.jpg">
            <a:extLst>
              <a:ext uri="{FF2B5EF4-FFF2-40B4-BE49-F238E27FC236}">
                <a16:creationId xmlns:a16="http://schemas.microsoft.com/office/drawing/2014/main" id="{146112BB-6DAD-D3D2-B1FF-CC794744C1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161" t="31520" r="7161" b="31520"/>
          <a:stretch>
            <a:fillRect/>
          </a:stretch>
        </p:blipFill>
        <p:spPr>
          <a:xfrm>
            <a:off x="6444208" y="263477"/>
            <a:ext cx="2114417" cy="684076"/>
          </a:xfrm>
          <a:prstGeom prst="rect">
            <a:avLst/>
          </a:prstGeom>
        </p:spPr>
      </p:pic>
      <p:pic>
        <p:nvPicPr>
          <p:cNvPr id="20" name="Afbeelding 19" descr="Afbeelding met tekst, persoon, binnen, poseren&#10;&#10;Automatisch gegenereerde beschrijving">
            <a:extLst>
              <a:ext uri="{FF2B5EF4-FFF2-40B4-BE49-F238E27FC236}">
                <a16:creationId xmlns:a16="http://schemas.microsoft.com/office/drawing/2014/main" id="{49538BF9-B01B-C5F0-8CC1-6A0EEA535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87" y="4365105"/>
            <a:ext cx="1159532" cy="1479959"/>
          </a:xfrm>
          <a:prstGeom prst="rect">
            <a:avLst/>
          </a:prstGeom>
        </p:spPr>
      </p:pic>
      <p:pic>
        <p:nvPicPr>
          <p:cNvPr id="21" name="Picture 8" descr="Medewerkers">
            <a:extLst>
              <a:ext uri="{FF2B5EF4-FFF2-40B4-BE49-F238E27FC236}">
                <a16:creationId xmlns:a16="http://schemas.microsoft.com/office/drawing/2014/main" id="{B860A496-1E3E-281D-1B15-A3CE68233B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8676" r="26440" b="30829"/>
          <a:stretch/>
        </p:blipFill>
        <p:spPr bwMode="auto">
          <a:xfrm>
            <a:off x="3688155" y="4365105"/>
            <a:ext cx="1138145" cy="14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0">
            <a:extLst>
              <a:ext uri="{FF2B5EF4-FFF2-40B4-BE49-F238E27FC236}">
                <a16:creationId xmlns:a16="http://schemas.microsoft.com/office/drawing/2014/main" id="{86D16CA5-D366-A688-888E-9D18141E42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t="1" r="29676" b="29941"/>
          <a:stretch/>
        </p:blipFill>
        <p:spPr bwMode="auto">
          <a:xfrm>
            <a:off x="1835696" y="4365104"/>
            <a:ext cx="1063472" cy="14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kstvak 22">
            <a:extLst>
              <a:ext uri="{FF2B5EF4-FFF2-40B4-BE49-F238E27FC236}">
                <a16:creationId xmlns:a16="http://schemas.microsoft.com/office/drawing/2014/main" id="{11537137-020E-7AD2-FFF2-6AE7FE9AD41B}"/>
              </a:ext>
            </a:extLst>
          </p:cNvPr>
          <p:cNvSpPr txBox="1"/>
          <p:nvPr/>
        </p:nvSpPr>
        <p:spPr>
          <a:xfrm>
            <a:off x="2088772" y="5992847"/>
            <a:ext cx="421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Ilse</a:t>
            </a:r>
          </a:p>
        </p:txBody>
      </p:sp>
      <p:sp>
        <p:nvSpPr>
          <p:cNvPr id="24" name="Tekstvak 23">
            <a:extLst>
              <a:ext uri="{FF2B5EF4-FFF2-40B4-BE49-F238E27FC236}">
                <a16:creationId xmlns:a16="http://schemas.microsoft.com/office/drawing/2014/main" id="{32064BCB-2EBD-461F-500C-7DA435398A8B}"/>
              </a:ext>
            </a:extLst>
          </p:cNvPr>
          <p:cNvSpPr txBox="1"/>
          <p:nvPr/>
        </p:nvSpPr>
        <p:spPr>
          <a:xfrm>
            <a:off x="3852725" y="5992847"/>
            <a:ext cx="809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Lodewijk</a:t>
            </a:r>
          </a:p>
        </p:txBody>
      </p:sp>
      <p:sp>
        <p:nvSpPr>
          <p:cNvPr id="25" name="Tekstvak 24">
            <a:extLst>
              <a:ext uri="{FF2B5EF4-FFF2-40B4-BE49-F238E27FC236}">
                <a16:creationId xmlns:a16="http://schemas.microsoft.com/office/drawing/2014/main" id="{6F5A73BF-178A-4C9E-4939-0FCF51517C4B}"/>
              </a:ext>
            </a:extLst>
          </p:cNvPr>
          <p:cNvSpPr txBox="1"/>
          <p:nvPr/>
        </p:nvSpPr>
        <p:spPr>
          <a:xfrm>
            <a:off x="5866982" y="5992847"/>
            <a:ext cx="6561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Rutger</a:t>
            </a:r>
          </a:p>
        </p:txBody>
      </p:sp>
    </p:spTree>
    <p:extLst>
      <p:ext uri="{BB962C8B-B14F-4D97-AF65-F5344CB8AC3E}">
        <p14:creationId xmlns:p14="http://schemas.microsoft.com/office/powerpoint/2010/main" val="351646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hoek 2">
            <a:extLst>
              <a:ext uri="{FF2B5EF4-FFF2-40B4-BE49-F238E27FC236}">
                <a16:creationId xmlns:a16="http://schemas.microsoft.com/office/drawing/2014/main" id="{FC20CAA6-5507-D5E0-A1F7-BAF4D06ABBF0}"/>
              </a:ext>
            </a:extLst>
          </p:cNvPr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 descr="TU_P5_white.png">
            <a:extLst>
              <a:ext uri="{FF2B5EF4-FFF2-40B4-BE49-F238E27FC236}">
                <a16:creationId xmlns:a16="http://schemas.microsoft.com/office/drawing/2014/main" id="{74B8DC59-159E-61F7-A23A-C13F696CF0EE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>
            <a:extLst>
              <a:ext uri="{FF2B5EF4-FFF2-40B4-BE49-F238E27FC236}">
                <a16:creationId xmlns:a16="http://schemas.microsoft.com/office/drawing/2014/main" id="{51DF7F6C-EC1E-E0DD-8EBD-35048178AEB2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Stand van zaken eind 2022</a:t>
            </a:r>
          </a:p>
        </p:txBody>
      </p:sp>
      <p:pic>
        <p:nvPicPr>
          <p:cNvPr id="17" name="Afbeelding 16" descr="logo-Quantum-Delta-the-Netherlands.jpg">
            <a:extLst>
              <a:ext uri="{FF2B5EF4-FFF2-40B4-BE49-F238E27FC236}">
                <a16:creationId xmlns:a16="http://schemas.microsoft.com/office/drawing/2014/main" id="{146112BB-6DAD-D3D2-B1FF-CC794744C152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rcRect l="7161" t="31520" r="7161" b="31520"/>
          <a:stretch>
            <a:fillRect/>
          </a:stretch>
        </p:blipFill>
        <p:spPr>
          <a:xfrm>
            <a:off x="6444208" y="263477"/>
            <a:ext cx="2114417" cy="684076"/>
          </a:xfrm>
          <a:prstGeom prst="rect">
            <a:avLst/>
          </a:prstGeom>
        </p:spPr>
      </p:pic>
      <p:sp>
        <p:nvSpPr>
          <p:cNvPr id="18" name="Tijdelijke aanduiding voor inhoud 2">
            <a:extLst>
              <a:ext uri="{FF2B5EF4-FFF2-40B4-BE49-F238E27FC236}">
                <a16:creationId xmlns:a16="http://schemas.microsoft.com/office/drawing/2014/main" id="{EB359A96-13CD-9078-807E-DE9A9E662A1A}"/>
              </a:ext>
            </a:extLst>
          </p:cNvPr>
          <p:cNvSpPr txBox="1">
            <a:spLocks/>
          </p:cNvSpPr>
          <p:nvPr/>
        </p:nvSpPr>
        <p:spPr>
          <a:xfrm>
            <a:off x="1475656" y="1093181"/>
            <a:ext cx="6408712" cy="2839875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nl-NL" sz="1900" dirty="0"/>
              <a:t>Waarom? Onder andere:</a:t>
            </a:r>
          </a:p>
          <a:p>
            <a:r>
              <a:rPr lang="nl-NL" sz="1900" dirty="0"/>
              <a:t>Beter begrip van ‘klassiekers’</a:t>
            </a:r>
          </a:p>
          <a:p>
            <a:r>
              <a:rPr lang="nl-NL" sz="1900" dirty="0"/>
              <a:t>Tweede Quantum Revolutie: contexten en toepassingen</a:t>
            </a:r>
          </a:p>
          <a:p>
            <a:r>
              <a:rPr lang="nl-NL" sz="1900" dirty="0"/>
              <a:t>Verbinding met andere vakgebieden (scheikunde en biologie)</a:t>
            </a:r>
          </a:p>
          <a:p>
            <a:r>
              <a:rPr lang="nl-NL" sz="1900" dirty="0"/>
              <a:t>De wereld is Quantum…</a:t>
            </a:r>
          </a:p>
          <a:p>
            <a:r>
              <a:rPr lang="nl-NL" sz="1900" dirty="0"/>
              <a:t>…niet klassiek</a:t>
            </a:r>
          </a:p>
          <a:p>
            <a:endParaRPr lang="nl-NL" sz="1900" dirty="0"/>
          </a:p>
          <a:p>
            <a:r>
              <a:rPr lang="nl-NL" sz="1900" dirty="0"/>
              <a:t>Eindexamen?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nl-NL" sz="1500" dirty="0"/>
          </a:p>
          <a:p>
            <a:endParaRPr lang="nl-NL" sz="1500" dirty="0"/>
          </a:p>
        </p:txBody>
      </p:sp>
      <p:pic>
        <p:nvPicPr>
          <p:cNvPr id="7" name="Afbeelding 6" descr="Afbeelding met tekst, persoon, binnen, poseren&#10;&#10;Automatisch gegenereerde beschrijving">
            <a:extLst>
              <a:ext uri="{FF2B5EF4-FFF2-40B4-BE49-F238E27FC236}">
                <a16:creationId xmlns:a16="http://schemas.microsoft.com/office/drawing/2014/main" id="{5AA8A394-B82A-134B-6CB6-1957B29651C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287" y="4365105"/>
            <a:ext cx="1159532" cy="1479959"/>
          </a:xfrm>
          <a:prstGeom prst="rect">
            <a:avLst/>
          </a:prstGeom>
        </p:spPr>
      </p:pic>
      <p:pic>
        <p:nvPicPr>
          <p:cNvPr id="8" name="Picture 8" descr="Medewerkers">
            <a:extLst>
              <a:ext uri="{FF2B5EF4-FFF2-40B4-BE49-F238E27FC236}">
                <a16:creationId xmlns:a16="http://schemas.microsoft.com/office/drawing/2014/main" id="{982F9211-20DB-DE2A-4991-039E76DB74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37" t="8676" r="26440" b="30829"/>
          <a:stretch/>
        </p:blipFill>
        <p:spPr bwMode="auto">
          <a:xfrm>
            <a:off x="3688155" y="4365105"/>
            <a:ext cx="1138145" cy="14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B481DDEC-C79F-CA5F-9D34-CD5D163A89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80" t="1" r="29676" b="29941"/>
          <a:stretch/>
        </p:blipFill>
        <p:spPr bwMode="auto">
          <a:xfrm>
            <a:off x="1835696" y="4365104"/>
            <a:ext cx="1063472" cy="147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4DB80D91-773B-7E01-457A-98438BCD4240}"/>
              </a:ext>
            </a:extLst>
          </p:cNvPr>
          <p:cNvSpPr txBox="1"/>
          <p:nvPr/>
        </p:nvSpPr>
        <p:spPr>
          <a:xfrm>
            <a:off x="2088772" y="5992847"/>
            <a:ext cx="42191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Ilse</a:t>
            </a:r>
          </a:p>
        </p:txBody>
      </p:sp>
      <p:sp>
        <p:nvSpPr>
          <p:cNvPr id="11" name="Tekstvak 10">
            <a:extLst>
              <a:ext uri="{FF2B5EF4-FFF2-40B4-BE49-F238E27FC236}">
                <a16:creationId xmlns:a16="http://schemas.microsoft.com/office/drawing/2014/main" id="{292AFBEC-89A8-EEE1-F013-A2EB6D4D0360}"/>
              </a:ext>
            </a:extLst>
          </p:cNvPr>
          <p:cNvSpPr txBox="1"/>
          <p:nvPr/>
        </p:nvSpPr>
        <p:spPr>
          <a:xfrm>
            <a:off x="3852725" y="5992847"/>
            <a:ext cx="809004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Lodewijk</a:t>
            </a:r>
          </a:p>
        </p:txBody>
      </p:sp>
      <p:sp>
        <p:nvSpPr>
          <p:cNvPr id="12" name="Tekstvak 11">
            <a:extLst>
              <a:ext uri="{FF2B5EF4-FFF2-40B4-BE49-F238E27FC236}">
                <a16:creationId xmlns:a16="http://schemas.microsoft.com/office/drawing/2014/main" id="{D6B08A6D-8A83-98FC-01CB-6A92B6C21E5C}"/>
              </a:ext>
            </a:extLst>
          </p:cNvPr>
          <p:cNvSpPr txBox="1"/>
          <p:nvPr/>
        </p:nvSpPr>
        <p:spPr>
          <a:xfrm>
            <a:off x="5866982" y="5992847"/>
            <a:ext cx="65614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/>
            <a:r>
              <a:rPr lang="nl-NL" sz="1350" dirty="0">
                <a:solidFill>
                  <a:prstClr val="black"/>
                </a:solidFill>
                <a:latin typeface="Calibri" panose="020F0502020204030204"/>
              </a:rPr>
              <a:t>Rutger</a:t>
            </a:r>
          </a:p>
        </p:txBody>
      </p:sp>
    </p:spTree>
    <p:extLst>
      <p:ext uri="{BB962C8B-B14F-4D97-AF65-F5344CB8AC3E}">
        <p14:creationId xmlns:p14="http://schemas.microsoft.com/office/powerpoint/2010/main" val="3913665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/>
              <a:t>Docentenquotes uit interviews</a:t>
            </a:r>
          </a:p>
        </p:txBody>
      </p:sp>
      <p:sp>
        <p:nvSpPr>
          <p:cNvPr id="20" name="Tekstvak 19">
            <a:extLst>
              <a:ext uri="{FF2B5EF4-FFF2-40B4-BE49-F238E27FC236}">
                <a16:creationId xmlns:a16="http://schemas.microsoft.com/office/drawing/2014/main" id="{E79C3779-690C-EE67-2AF5-44A73D9951AD}"/>
              </a:ext>
            </a:extLst>
          </p:cNvPr>
          <p:cNvSpPr txBox="1"/>
          <p:nvPr/>
        </p:nvSpPr>
        <p:spPr>
          <a:xfrm>
            <a:off x="1979712" y="2276872"/>
            <a:ext cx="7009098" cy="34778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zou graag meer </a:t>
            </a:r>
            <a:r>
              <a:rPr lang="nl-NL" sz="2000" dirty="0" err="1"/>
              <a:t>quantumverschijnselen</a:t>
            </a:r>
            <a:r>
              <a:rPr lang="nl-NL" sz="2000" dirty="0"/>
              <a:t> laten zien</a:t>
            </a:r>
            <a:br>
              <a:rPr lang="nl-NL" sz="2000" dirty="0"/>
            </a:b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Brugklassers kennen het woord </a:t>
            </a:r>
            <a:r>
              <a:rPr lang="nl-NL" sz="2000" dirty="0" err="1"/>
              <a:t>quantum</a:t>
            </a:r>
            <a:r>
              <a:rPr lang="nl-NL" sz="2000" dirty="0"/>
              <a:t> al van YouTube</a:t>
            </a:r>
            <a:br>
              <a:rPr lang="nl-NL" sz="2000" dirty="0"/>
            </a:b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Ik wil theoretische berekeningen koppelen aan experimenten</a:t>
            </a:r>
            <a:br>
              <a:rPr lang="nl-NL" sz="2000" dirty="0"/>
            </a:b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Quantum (in curriculum) is 100 jaar oud, tijd voor iets nieuws</a:t>
            </a:r>
            <a:br>
              <a:rPr lang="nl-NL" sz="2000" dirty="0"/>
            </a:b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Leerlingen moeten zelf ervaring op kunnen doen met </a:t>
            </a:r>
            <a:r>
              <a:rPr lang="nl-NL" sz="2000" dirty="0" err="1"/>
              <a:t>quantum</a:t>
            </a:r>
            <a:br>
              <a:rPr lang="nl-NL" sz="2000" dirty="0"/>
            </a:br>
            <a:endParaRPr lang="nl-NL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Iedereen moet iets van </a:t>
            </a:r>
            <a:r>
              <a:rPr lang="nl-NL" sz="2000" dirty="0" err="1"/>
              <a:t>quantum</a:t>
            </a:r>
            <a:r>
              <a:rPr lang="nl-NL" sz="2000" dirty="0"/>
              <a:t> weten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6B12740F-99CF-2D1A-2082-06E44A92DC19}"/>
              </a:ext>
            </a:extLst>
          </p:cNvPr>
          <p:cNvSpPr txBox="1"/>
          <p:nvPr/>
        </p:nvSpPr>
        <p:spPr>
          <a:xfrm>
            <a:off x="1765882" y="980728"/>
            <a:ext cx="5805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Interviews afgenomen bij Erasmus Plus testronde november</a:t>
            </a:r>
          </a:p>
        </p:txBody>
      </p:sp>
    </p:spTree>
    <p:extLst>
      <p:ext uri="{BB962C8B-B14F-4D97-AF65-F5344CB8AC3E}">
        <p14:creationId xmlns:p14="http://schemas.microsoft.com/office/powerpoint/2010/main" val="2644036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" name="Rechte verbindingslijn 18">
            <a:extLst>
              <a:ext uri="{FF2B5EF4-FFF2-40B4-BE49-F238E27FC236}">
                <a16:creationId xmlns:a16="http://schemas.microsoft.com/office/drawing/2014/main" id="{303A1150-248F-3339-985C-5B6C01E3280F}"/>
              </a:ext>
            </a:extLst>
          </p:cNvPr>
          <p:cNvCxnSpPr/>
          <p:nvPr/>
        </p:nvCxnSpPr>
        <p:spPr>
          <a:xfrm>
            <a:off x="1475656" y="4005064"/>
            <a:ext cx="7593247" cy="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hthoek 6">
            <a:extLst>
              <a:ext uri="{FF2B5EF4-FFF2-40B4-BE49-F238E27FC236}">
                <a16:creationId xmlns:a16="http://schemas.microsoft.com/office/drawing/2014/main" id="{D6571813-0721-F82D-4093-C3CB9EACC2EA}"/>
              </a:ext>
            </a:extLst>
          </p:cNvPr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5" name="Groep 4">
            <a:extLst>
              <a:ext uri="{FF2B5EF4-FFF2-40B4-BE49-F238E27FC236}">
                <a16:creationId xmlns:a16="http://schemas.microsoft.com/office/drawing/2014/main" id="{E595A6FA-7F39-3AA3-6714-573962CC6ACA}"/>
              </a:ext>
            </a:extLst>
          </p:cNvPr>
          <p:cNvGrpSpPr/>
          <p:nvPr/>
        </p:nvGrpSpPr>
        <p:grpSpPr>
          <a:xfrm>
            <a:off x="1562060" y="230727"/>
            <a:ext cx="5830590" cy="3556285"/>
            <a:chOff x="1609517" y="3094994"/>
            <a:chExt cx="5830590" cy="3556285"/>
          </a:xfrm>
        </p:grpSpPr>
        <p:sp>
          <p:nvSpPr>
            <p:cNvPr id="17" name="Tekstvak 16">
              <a:extLst>
                <a:ext uri="{FF2B5EF4-FFF2-40B4-BE49-F238E27FC236}">
                  <a16:creationId xmlns:a16="http://schemas.microsoft.com/office/drawing/2014/main" id="{4F4D6622-2E49-1460-1CAD-FCA088B99641}"/>
                </a:ext>
              </a:extLst>
            </p:cNvPr>
            <p:cNvSpPr txBox="1"/>
            <p:nvPr/>
          </p:nvSpPr>
          <p:spPr>
            <a:xfrm>
              <a:off x="1609517" y="3663937"/>
              <a:ext cx="1481844" cy="21698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NO!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😭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😱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😰</a:t>
              </a:r>
            </a:p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😑</a:t>
              </a:r>
            </a:p>
          </p:txBody>
        </p:sp>
        <p:pic>
          <p:nvPicPr>
            <p:cNvPr id="22" name="Afbeelding 21" descr="Afbeelding met tekst&#10;&#10;Automatisch gegenereerde beschrijving">
              <a:extLst>
                <a:ext uri="{FF2B5EF4-FFF2-40B4-BE49-F238E27FC236}">
                  <a16:creationId xmlns:a16="http://schemas.microsoft.com/office/drawing/2014/main" id="{0877355A-7235-2990-696F-08F0ABF5AD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139" y="3094994"/>
              <a:ext cx="3443852" cy="1620635"/>
            </a:xfrm>
            <a:prstGeom prst="rect">
              <a:avLst/>
            </a:prstGeom>
          </p:spPr>
        </p:pic>
        <p:pic>
          <p:nvPicPr>
            <p:cNvPr id="24" name="Afbeelding 23" descr="Afbeelding met tekst&#10;&#10;Automatisch gegenereerde beschrijving">
              <a:extLst>
                <a:ext uri="{FF2B5EF4-FFF2-40B4-BE49-F238E27FC236}">
                  <a16:creationId xmlns:a16="http://schemas.microsoft.com/office/drawing/2014/main" id="{2FC47435-8DC3-86AE-FE81-058A3F239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139" y="4966902"/>
              <a:ext cx="3579301" cy="1684377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3575584" y="3094994"/>
              <a:ext cx="3864523" cy="1617993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r>
                <a:rPr lang="nl-NL" dirty="0" err="1">
                  <a:solidFill>
                    <a:schemeClr val="bg1"/>
                  </a:solidFill>
                </a:rPr>
                <a:t>If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quantum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mechanics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hasn’t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profoundly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shocked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you</a:t>
              </a:r>
              <a:r>
                <a:rPr lang="nl-NL" dirty="0">
                  <a:solidFill>
                    <a:schemeClr val="bg1"/>
                  </a:solidFill>
                </a:rPr>
                <a:t>, </a:t>
              </a:r>
              <a:r>
                <a:rPr lang="nl-NL" dirty="0" err="1">
                  <a:solidFill>
                    <a:schemeClr val="bg1"/>
                  </a:solidFill>
                </a:rPr>
                <a:t>you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haven’t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understood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it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yet</a:t>
              </a:r>
              <a:r>
                <a:rPr lang="nl-NL" dirty="0">
                  <a:solidFill>
                    <a:schemeClr val="bg1"/>
                  </a:solidFill>
                </a:rPr>
                <a:t>.</a:t>
              </a:r>
            </a:p>
            <a:p>
              <a:endParaRPr lang="nl-NL" dirty="0">
                <a:solidFill>
                  <a:schemeClr val="bg1"/>
                </a:solidFill>
              </a:endParaRPr>
            </a:p>
            <a:p>
              <a:pPr algn="r"/>
              <a:r>
                <a:rPr lang="nl-NL" dirty="0">
                  <a:solidFill>
                    <a:schemeClr val="bg1"/>
                  </a:solidFill>
                </a:rPr>
                <a:t>- Niels Bohr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575583" y="4964259"/>
              <a:ext cx="3864523" cy="1687019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r>
                <a:rPr lang="nl-NL" dirty="0">
                  <a:solidFill>
                    <a:schemeClr val="bg1"/>
                  </a:solidFill>
                </a:rPr>
                <a:t>I </a:t>
              </a:r>
              <a:r>
                <a:rPr lang="nl-NL" dirty="0" err="1">
                  <a:solidFill>
                    <a:schemeClr val="bg1"/>
                  </a:solidFill>
                </a:rPr>
                <a:t>think</a:t>
              </a:r>
              <a:r>
                <a:rPr lang="nl-NL" dirty="0">
                  <a:solidFill>
                    <a:schemeClr val="bg1"/>
                  </a:solidFill>
                </a:rPr>
                <a:t> I </a:t>
              </a:r>
              <a:r>
                <a:rPr lang="nl-NL" dirty="0" err="1">
                  <a:solidFill>
                    <a:schemeClr val="bg1"/>
                  </a:solidFill>
                </a:rPr>
                <a:t>can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safely</a:t>
              </a:r>
              <a:r>
                <a:rPr lang="nl-NL" dirty="0">
                  <a:solidFill>
                    <a:schemeClr val="bg1"/>
                  </a:solidFill>
                </a:rPr>
                <a:t> say </a:t>
              </a:r>
              <a:r>
                <a:rPr lang="nl-NL" dirty="0" err="1">
                  <a:solidFill>
                    <a:schemeClr val="bg1"/>
                  </a:solidFill>
                </a:rPr>
                <a:t>that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nobody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understands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quantum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mechanics</a:t>
              </a:r>
              <a:r>
                <a:rPr lang="nl-NL" dirty="0">
                  <a:solidFill>
                    <a:schemeClr val="bg1"/>
                  </a:solidFill>
                </a:rPr>
                <a:t>.</a:t>
              </a:r>
            </a:p>
            <a:p>
              <a:endParaRPr lang="nl-NL" dirty="0">
                <a:solidFill>
                  <a:schemeClr val="bg1"/>
                </a:solidFill>
              </a:endParaRPr>
            </a:p>
            <a:p>
              <a:pPr algn="r"/>
              <a:r>
                <a:rPr lang="nl-NL" dirty="0">
                  <a:solidFill>
                    <a:schemeClr val="bg1"/>
                  </a:solidFill>
                </a:rPr>
                <a:t>- Richard Feynman</a:t>
              </a:r>
            </a:p>
          </p:txBody>
        </p:sp>
      </p:grpSp>
      <p:grpSp>
        <p:nvGrpSpPr>
          <p:cNvPr id="8" name="Groep 7">
            <a:extLst>
              <a:ext uri="{FF2B5EF4-FFF2-40B4-BE49-F238E27FC236}">
                <a16:creationId xmlns:a16="http://schemas.microsoft.com/office/drawing/2014/main" id="{AE904840-133A-5468-D464-DBC66AA61677}"/>
              </a:ext>
            </a:extLst>
          </p:cNvPr>
          <p:cNvGrpSpPr/>
          <p:nvPr/>
        </p:nvGrpSpPr>
        <p:grpSpPr>
          <a:xfrm>
            <a:off x="1509677" y="4221088"/>
            <a:ext cx="6867286" cy="2196148"/>
            <a:chOff x="1598038" y="391023"/>
            <a:chExt cx="6867286" cy="2196148"/>
          </a:xfrm>
        </p:grpSpPr>
        <p:sp>
          <p:nvSpPr>
            <p:cNvPr id="9" name="Tekstvak 8">
              <a:extLst>
                <a:ext uri="{FF2B5EF4-FFF2-40B4-BE49-F238E27FC236}">
                  <a16:creationId xmlns:a16="http://schemas.microsoft.com/office/drawing/2014/main" id="{EAE268AD-00C5-3068-E8AF-35323940E48A}"/>
                </a:ext>
              </a:extLst>
            </p:cNvPr>
            <p:cNvSpPr txBox="1"/>
            <p:nvPr/>
          </p:nvSpPr>
          <p:spPr>
            <a:xfrm>
              <a:off x="1598038" y="1027431"/>
              <a:ext cx="7831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85800"/>
              <a:r>
                <a:rPr lang="nl-NL" sz="2700" dirty="0">
                  <a:solidFill>
                    <a:prstClr val="black"/>
                  </a:solidFill>
                  <a:latin typeface="Calibri" panose="020F0502020204030204"/>
                </a:rPr>
                <a:t>Yes 😍</a:t>
              </a:r>
            </a:p>
          </p:txBody>
        </p:sp>
        <p:sp>
          <p:nvSpPr>
            <p:cNvPr id="10" name="TextBox 1">
              <a:extLst>
                <a:ext uri="{FF2B5EF4-FFF2-40B4-BE49-F238E27FC236}">
                  <a16:creationId xmlns:a16="http://schemas.microsoft.com/office/drawing/2014/main" id="{C25D1A42-BBC1-F1A2-CB97-9AAF1DA4E66A}"/>
                </a:ext>
              </a:extLst>
            </p:cNvPr>
            <p:cNvSpPr txBox="1"/>
            <p:nvPr/>
          </p:nvSpPr>
          <p:spPr>
            <a:xfrm>
              <a:off x="4388022" y="391023"/>
              <a:ext cx="4077302" cy="219614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rtlCol="0">
              <a:noAutofit/>
            </a:bodyPr>
            <a:lstStyle/>
            <a:p>
              <a:r>
                <a:rPr lang="nl-NL" dirty="0" err="1">
                  <a:solidFill>
                    <a:schemeClr val="bg1"/>
                  </a:solidFill>
                </a:rPr>
                <a:t>Students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should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be</a:t>
              </a:r>
              <a:r>
                <a:rPr lang="nl-NL" dirty="0">
                  <a:solidFill>
                    <a:schemeClr val="bg1"/>
                  </a:solidFill>
                </a:rPr>
                <a:t> made </a:t>
              </a:r>
              <a:r>
                <a:rPr lang="nl-NL" dirty="0" err="1">
                  <a:solidFill>
                    <a:schemeClr val="bg1"/>
                  </a:solidFill>
                </a:rPr>
                <a:t>to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think</a:t>
              </a:r>
              <a:r>
                <a:rPr lang="nl-NL" dirty="0">
                  <a:solidFill>
                    <a:schemeClr val="bg1"/>
                  </a:solidFill>
                </a:rPr>
                <a:t>, </a:t>
              </a:r>
              <a:r>
                <a:rPr lang="nl-NL" dirty="0" err="1">
                  <a:solidFill>
                    <a:schemeClr val="bg1"/>
                  </a:solidFill>
                </a:rPr>
                <a:t>to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doubt</a:t>
              </a:r>
              <a:r>
                <a:rPr lang="nl-NL" dirty="0">
                  <a:solidFill>
                    <a:schemeClr val="bg1"/>
                  </a:solidFill>
                </a:rPr>
                <a:t>, </a:t>
              </a:r>
              <a:r>
                <a:rPr lang="nl-NL" dirty="0" err="1">
                  <a:solidFill>
                    <a:schemeClr val="bg1"/>
                  </a:solidFill>
                </a:rPr>
                <a:t>to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communicate</a:t>
              </a:r>
              <a:r>
                <a:rPr lang="nl-NL" dirty="0">
                  <a:solidFill>
                    <a:schemeClr val="bg1"/>
                  </a:solidFill>
                </a:rPr>
                <a:t>, </a:t>
              </a:r>
              <a:r>
                <a:rPr lang="nl-NL" dirty="0" err="1">
                  <a:solidFill>
                    <a:schemeClr val="bg1"/>
                  </a:solidFill>
                </a:rPr>
                <a:t>to</a:t>
              </a:r>
              <a:r>
                <a:rPr lang="nl-NL" dirty="0">
                  <a:solidFill>
                    <a:schemeClr val="bg1"/>
                  </a:solidFill>
                </a:rPr>
                <a:t> question, </a:t>
              </a:r>
              <a:r>
                <a:rPr lang="nl-NL" dirty="0" err="1">
                  <a:solidFill>
                    <a:schemeClr val="bg1"/>
                  </a:solidFill>
                </a:rPr>
                <a:t>to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learn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from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their</a:t>
              </a:r>
              <a:r>
                <a:rPr lang="nl-NL" dirty="0">
                  <a:solidFill>
                    <a:schemeClr val="bg1"/>
                  </a:solidFill>
                </a:rPr>
                <a:t> mistakes, and most </a:t>
              </a:r>
              <a:r>
                <a:rPr lang="nl-NL" dirty="0" err="1">
                  <a:solidFill>
                    <a:schemeClr val="bg1"/>
                  </a:solidFill>
                </a:rPr>
                <a:t>importantly</a:t>
              </a:r>
              <a:r>
                <a:rPr lang="nl-NL" dirty="0">
                  <a:solidFill>
                    <a:schemeClr val="bg1"/>
                  </a:solidFill>
                </a:rPr>
                <a:t> have </a:t>
              </a:r>
              <a:r>
                <a:rPr lang="nl-NL" dirty="0" err="1">
                  <a:solidFill>
                    <a:schemeClr val="bg1"/>
                  </a:solidFill>
                </a:rPr>
                <a:t>fun</a:t>
              </a:r>
              <a:r>
                <a:rPr lang="nl-NL" dirty="0">
                  <a:solidFill>
                    <a:schemeClr val="bg1"/>
                  </a:solidFill>
                </a:rPr>
                <a:t> in </a:t>
              </a:r>
              <a:r>
                <a:rPr lang="nl-NL" dirty="0" err="1">
                  <a:solidFill>
                    <a:schemeClr val="bg1"/>
                  </a:solidFill>
                </a:rPr>
                <a:t>their</a:t>
              </a:r>
              <a:r>
                <a:rPr lang="nl-NL" dirty="0">
                  <a:solidFill>
                    <a:schemeClr val="bg1"/>
                  </a:solidFill>
                </a:rPr>
                <a:t> </a:t>
              </a:r>
              <a:r>
                <a:rPr lang="nl-NL" dirty="0" err="1">
                  <a:solidFill>
                    <a:schemeClr val="bg1"/>
                  </a:solidFill>
                </a:rPr>
                <a:t>learning</a:t>
              </a:r>
              <a:r>
                <a:rPr lang="nl-NL" dirty="0">
                  <a:solidFill>
                    <a:schemeClr val="bg1"/>
                  </a:solidFill>
                </a:rPr>
                <a:t>.</a:t>
              </a:r>
            </a:p>
            <a:p>
              <a:endParaRPr lang="nl-NL" dirty="0">
                <a:solidFill>
                  <a:schemeClr val="bg1"/>
                </a:solidFill>
              </a:endParaRPr>
            </a:p>
            <a:p>
              <a:pPr algn="r"/>
              <a:r>
                <a:rPr lang="nl-NL" dirty="0">
                  <a:solidFill>
                    <a:schemeClr val="bg1"/>
                  </a:solidFill>
                </a:rPr>
                <a:t>- Richard Feynman</a:t>
              </a:r>
            </a:p>
          </p:txBody>
        </p:sp>
        <p:pic>
          <p:nvPicPr>
            <p:cNvPr id="13" name="Picture 2">
              <a:extLst>
                <a:ext uri="{FF2B5EF4-FFF2-40B4-BE49-F238E27FC236}">
                  <a16:creationId xmlns:a16="http://schemas.microsoft.com/office/drawing/2014/main" id="{6A760102-2F0B-425E-BF01-A2DE8A64791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5737" y="391024"/>
              <a:ext cx="1792285" cy="2196147"/>
            </a:xfrm>
            <a:prstGeom prst="rect">
              <a:avLst/>
            </a:prstGeom>
          </p:spPr>
        </p:pic>
      </p:grpSp>
      <p:pic>
        <p:nvPicPr>
          <p:cNvPr id="14" name="Afbeelding 13" descr="TU_P5_white.png">
            <a:extLst>
              <a:ext uri="{FF2B5EF4-FFF2-40B4-BE49-F238E27FC236}">
                <a16:creationId xmlns:a16="http://schemas.microsoft.com/office/drawing/2014/main" id="{30F69ECC-CF92-4169-0837-9C1BA4E39146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886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hthoek 13"/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5" name="Afbeelding 14" descr="TU_P5_white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6" name="Titel 15"/>
          <p:cNvSpPr>
            <a:spLocks noGrp="1"/>
          </p:cNvSpPr>
          <p:nvPr>
            <p:ph type="ctrTitle"/>
          </p:nvPr>
        </p:nvSpPr>
        <p:spPr>
          <a:xfrm>
            <a:off x="1371600" y="0"/>
            <a:ext cx="7772400" cy="1470025"/>
          </a:xfrm>
        </p:spPr>
        <p:txBody>
          <a:bodyPr/>
          <a:lstStyle/>
          <a:p>
            <a:r>
              <a:rPr lang="nl-NL" dirty="0" err="1"/>
              <a:t>Bijvoorbeeld:Tunnelen</a:t>
            </a:r>
            <a:endParaRPr lang="nl-NL" dirty="0"/>
          </a:p>
        </p:txBody>
      </p:sp>
      <p:pic>
        <p:nvPicPr>
          <p:cNvPr id="5" name="Afbeelding 4" descr="ruike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54694" y="1643856"/>
            <a:ext cx="5097626" cy="3733833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339752" y="5949280"/>
            <a:ext cx="5976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dirty="0"/>
              <a:t>Kost tunnelen nu wel of geen energie?</a:t>
            </a: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DD3F677B-CCC3-8041-3958-786417B182FC}"/>
              </a:ext>
            </a:extLst>
          </p:cNvPr>
          <p:cNvSpPr txBox="1"/>
          <p:nvPr/>
        </p:nvSpPr>
        <p:spPr>
          <a:xfrm>
            <a:off x="2339752" y="5445224"/>
            <a:ext cx="230425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1200" dirty="0"/>
              <a:t>Eindexamen VWO 2019 1</a:t>
            </a:r>
            <a:r>
              <a:rPr lang="nl-NL" sz="1200" baseline="30000" dirty="0"/>
              <a:t>e</a:t>
            </a:r>
            <a:r>
              <a:rPr lang="nl-NL" sz="1200" dirty="0"/>
              <a:t> tijdvak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3BE669E-6A28-3D24-74BA-52F8523F8E63}"/>
              </a:ext>
            </a:extLst>
          </p:cNvPr>
          <p:cNvSpPr txBox="1"/>
          <p:nvPr/>
        </p:nvSpPr>
        <p:spPr>
          <a:xfrm>
            <a:off x="4040386" y="1038637"/>
            <a:ext cx="17262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Hoe zit dat nou?</a:t>
            </a:r>
          </a:p>
        </p:txBody>
      </p:sp>
    </p:spTree>
    <p:extLst>
      <p:ext uri="{BB962C8B-B14F-4D97-AF65-F5344CB8AC3E}">
        <p14:creationId xmlns:p14="http://schemas.microsoft.com/office/powerpoint/2010/main" val="1031500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 descr="1920px-Scanning_Tunneling_Microscope_schematic.svg.png">
            <a:extLst>
              <a:ext uri="{FF2B5EF4-FFF2-40B4-BE49-F238E27FC236}">
                <a16:creationId xmlns:a16="http://schemas.microsoft.com/office/drawing/2014/main" id="{C796F242-89DD-9F6D-81DB-6F4FC35EE91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3707" y="2420888"/>
            <a:ext cx="2778293" cy="2234209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AE538982-FEAB-8BCE-67C5-C2D5FE7B9605}"/>
              </a:ext>
            </a:extLst>
          </p:cNvPr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TU_P5_white.png">
            <a:extLst>
              <a:ext uri="{FF2B5EF4-FFF2-40B4-BE49-F238E27FC236}">
                <a16:creationId xmlns:a16="http://schemas.microsoft.com/office/drawing/2014/main" id="{854A141E-ED72-880E-4AA2-AFCA9F8E32D1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2" name="Titel 15">
            <a:extLst>
              <a:ext uri="{FF2B5EF4-FFF2-40B4-BE49-F238E27FC236}">
                <a16:creationId xmlns:a16="http://schemas.microsoft.com/office/drawing/2014/main" id="{7311ACBB-36B7-56A1-D9F4-8F2DD1B7A425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dirty="0">
                <a:latin typeface="Calibri" panose="020F0502020204030204" pitchFamily="34" charset="0"/>
                <a:cs typeface="Calibri" panose="020F0502020204030204" pitchFamily="34" charset="0"/>
              </a:rPr>
              <a:t>Technologie: STM (en AFM)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3492B2E-B87D-6874-503C-B518A78596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3694" y="1321278"/>
            <a:ext cx="3560754" cy="4819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350385B6-34CF-01CD-457B-FB65AC3CBE41}"/>
              </a:ext>
            </a:extLst>
          </p:cNvPr>
          <p:cNvSpPr txBox="1"/>
          <p:nvPr/>
        </p:nvSpPr>
        <p:spPr>
          <a:xfrm>
            <a:off x="5531281" y="6165304"/>
            <a:ext cx="25855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https://ottelab.tudelft.nl/</a:t>
            </a:r>
          </a:p>
        </p:txBody>
      </p:sp>
    </p:spTree>
    <p:extLst>
      <p:ext uri="{BB962C8B-B14F-4D97-AF65-F5344CB8AC3E}">
        <p14:creationId xmlns:p14="http://schemas.microsoft.com/office/powerpoint/2010/main" val="4079144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hthoek 7">
            <a:extLst>
              <a:ext uri="{FF2B5EF4-FFF2-40B4-BE49-F238E27FC236}">
                <a16:creationId xmlns:a16="http://schemas.microsoft.com/office/drawing/2014/main" id="{AE538982-FEAB-8BCE-67C5-C2D5FE7B9605}"/>
              </a:ext>
            </a:extLst>
          </p:cNvPr>
          <p:cNvSpPr/>
          <p:nvPr/>
        </p:nvSpPr>
        <p:spPr>
          <a:xfrm>
            <a:off x="0" y="0"/>
            <a:ext cx="1403648" cy="6858000"/>
          </a:xfrm>
          <a:prstGeom prst="rect">
            <a:avLst/>
          </a:prstGeom>
          <a:solidFill>
            <a:srgbClr val="44A1D0"/>
          </a:solidFill>
          <a:ln>
            <a:noFill/>
          </a:ln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9" name="Afbeelding 8" descr="TU_P5_white.png">
            <a:extLst>
              <a:ext uri="{FF2B5EF4-FFF2-40B4-BE49-F238E27FC236}">
                <a16:creationId xmlns:a16="http://schemas.microsoft.com/office/drawing/2014/main" id="{854A141E-ED72-880E-4AA2-AFCA9F8E32D1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991597"/>
            <a:ext cx="1411311" cy="866403"/>
          </a:xfrm>
          <a:prstGeom prst="rect">
            <a:avLst/>
          </a:prstGeom>
        </p:spPr>
      </p:pic>
      <p:sp>
        <p:nvSpPr>
          <p:cNvPr id="12" name="Titel 15">
            <a:extLst>
              <a:ext uri="{FF2B5EF4-FFF2-40B4-BE49-F238E27FC236}">
                <a16:creationId xmlns:a16="http://schemas.microsoft.com/office/drawing/2014/main" id="{7311ACBB-36B7-56A1-D9F4-8F2DD1B7A425}"/>
              </a:ext>
            </a:extLst>
          </p:cNvPr>
          <p:cNvSpPr txBox="1">
            <a:spLocks/>
          </p:cNvSpPr>
          <p:nvPr/>
        </p:nvSpPr>
        <p:spPr>
          <a:xfrm>
            <a:off x="1371600" y="0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nl-NL" sz="4400" dirty="0">
                <a:latin typeface="Calibri" panose="020F0502020204030204" pitchFamily="34" charset="0"/>
                <a:cs typeface="Calibri" panose="020F0502020204030204" pitchFamily="34" charset="0"/>
              </a:rPr>
              <a:t>Technologie: STM (en AFM)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F156B248-9F13-F697-14E3-1901B65FE7B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760" y="1268760"/>
            <a:ext cx="5915361" cy="5089781"/>
          </a:xfrm>
          <a:prstGeom prst="rect">
            <a:avLst/>
          </a:prstGeom>
        </p:spPr>
      </p:pic>
      <p:sp>
        <p:nvSpPr>
          <p:cNvPr id="5" name="Tekstvak 4">
            <a:extLst>
              <a:ext uri="{FF2B5EF4-FFF2-40B4-BE49-F238E27FC236}">
                <a16:creationId xmlns:a16="http://schemas.microsoft.com/office/drawing/2014/main" id="{040AC569-1C5E-84EF-D831-02E1AE6A0A0A}"/>
              </a:ext>
            </a:extLst>
          </p:cNvPr>
          <p:cNvSpPr txBox="1"/>
          <p:nvPr/>
        </p:nvSpPr>
        <p:spPr>
          <a:xfrm>
            <a:off x="2411760" y="6374701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 err="1"/>
              <a:t>Science</a:t>
            </a:r>
            <a:r>
              <a:rPr lang="nl-NL" dirty="0"/>
              <a:t> 2009</a:t>
            </a:r>
          </a:p>
        </p:txBody>
      </p:sp>
    </p:spTree>
    <p:extLst>
      <p:ext uri="{BB962C8B-B14F-4D97-AF65-F5344CB8AC3E}">
        <p14:creationId xmlns:p14="http://schemas.microsoft.com/office/powerpoint/2010/main" val="4229830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toor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D4C26F1451D0A44ABB73FA2C8A0D54B" ma:contentTypeVersion="6" ma:contentTypeDescription="Een nieuw document maken." ma:contentTypeScope="" ma:versionID="13f8b63bb63c59ed31593b78b4d69c73">
  <xsd:schema xmlns:xsd="http://www.w3.org/2001/XMLSchema" xmlns:xs="http://www.w3.org/2001/XMLSchema" xmlns:p="http://schemas.microsoft.com/office/2006/metadata/properties" xmlns:ns2="4579a138-ffa5-4c01-a0fc-376e398031c3" xmlns:ns3="bd624b3d-3944-4cb7-aaa3-5400aebcdaf0" targetNamespace="http://schemas.microsoft.com/office/2006/metadata/properties" ma:root="true" ma:fieldsID="1c8714fb8f04e4d0ab9a682b893f288b" ns2:_="" ns3:_="">
    <xsd:import namespace="4579a138-ffa5-4c01-a0fc-376e398031c3"/>
    <xsd:import namespace="bd624b3d-3944-4cb7-aaa3-5400aebcdaf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79a138-ffa5-4c01-a0fc-376e398031c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24b3d-3944-4cb7-aaa3-5400aebcdaf0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0DF6038-075E-4E65-B88B-177A10BF5C99}">
  <ds:schemaRefs>
    <ds:schemaRef ds:uri="4579a138-ffa5-4c01-a0fc-376e398031c3"/>
    <ds:schemaRef ds:uri="http://purl.org/dc/elements/1.1/"/>
    <ds:schemaRef ds:uri="http://schemas.microsoft.com/office/2006/metadata/properties"/>
    <ds:schemaRef ds:uri="http://schemas.microsoft.com/office/infopath/2007/PartnerControls"/>
    <ds:schemaRef ds:uri="bd624b3d-3944-4cb7-aaa3-5400aebcdaf0"/>
    <ds:schemaRef ds:uri="http://purl.org/dc/terms/"/>
    <ds:schemaRef ds:uri="http://schemas.microsoft.com/office/2006/documentManagement/types"/>
    <ds:schemaRef ds:uri="http://purl.org/dc/dcmitype/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0FE1D1C-1865-4357-ABE2-DDC74E33C8B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579a138-ffa5-4c01-a0fc-376e398031c3"/>
    <ds:schemaRef ds:uri="bd624b3d-3944-4cb7-aaa3-5400aebcda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81F6262-586D-43FE-9FAB-824467B9B7C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1155</TotalTime>
  <Words>922</Words>
  <Application>Microsoft Office PowerPoint</Application>
  <PresentationFormat>Diavoorstelling (4:3)</PresentationFormat>
  <Paragraphs>179</Paragraphs>
  <Slides>28</Slides>
  <Notes>3</Notes>
  <HiddenSlides>0</HiddenSlides>
  <MMClips>0</MMClips>
  <ScaleCrop>false</ScaleCrop>
  <HeadingPairs>
    <vt:vector size="8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3</vt:i4>
      </vt:variant>
      <vt:variant>
        <vt:lpstr>Ingesloten OLE-bronprogramma's</vt:lpstr>
      </vt:variant>
      <vt:variant>
        <vt:i4>0</vt:i4>
      </vt:variant>
      <vt:variant>
        <vt:lpstr>Diatitels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Montserrat</vt:lpstr>
      <vt:lpstr>Office-thema</vt:lpstr>
      <vt:lpstr>Kantoorthema</vt:lpstr>
      <vt:lpstr>office theme</vt:lpstr>
      <vt:lpstr>Quantum Technologie</vt:lpstr>
      <vt:lpstr>PowerPoint-presentatie</vt:lpstr>
      <vt:lpstr>PowerPoint-presentatie</vt:lpstr>
      <vt:lpstr>PowerPoint-presentatie</vt:lpstr>
      <vt:lpstr>Docentenquotes uit interviews</vt:lpstr>
      <vt:lpstr>PowerPoint-presentatie</vt:lpstr>
      <vt:lpstr>Bijvoorbeeld:Tunnelen</vt:lpstr>
      <vt:lpstr>PowerPoint-presentatie</vt:lpstr>
      <vt:lpstr>PowerPoint-presentatie</vt:lpstr>
      <vt:lpstr>Zelf onderzoeken: QuLab</vt:lpstr>
      <vt:lpstr>Maar dit is ook al quantum!</vt:lpstr>
      <vt:lpstr>PowerPoint-presentatie</vt:lpstr>
      <vt:lpstr>We want YOU!</vt:lpstr>
      <vt:lpstr>Nog een voorbeeld: Wat is dit?</vt:lpstr>
      <vt:lpstr>Quantum Sensing met Diamant</vt:lpstr>
      <vt:lpstr>Quantum Demo: Fluorescentie</vt:lpstr>
      <vt:lpstr>Quantum Sensing met Diamant</vt:lpstr>
      <vt:lpstr>Zien jullie NV toepassingen?</vt:lpstr>
      <vt:lpstr>PowerPoint-presentatie</vt:lpstr>
      <vt:lpstr>PowerPoint-presentatie</vt:lpstr>
      <vt:lpstr>PowerPoint-presentatie</vt:lpstr>
      <vt:lpstr>Quantum Demo: Polarisatie</vt:lpstr>
      <vt:lpstr>Quantum Demo: Polarisatie</vt:lpstr>
      <vt:lpstr>Single Photon Interference</vt:lpstr>
      <vt:lpstr>Single Photon Interference</vt:lpstr>
      <vt:lpstr>Single Photon Interference</vt:lpstr>
      <vt:lpstr>Save the date!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Module Quantum Sensoren</dc:title>
  <dc:creator>Rutger</dc:creator>
  <cp:lastModifiedBy>Rutger Ockhorst</cp:lastModifiedBy>
  <cp:revision>66</cp:revision>
  <dcterms:created xsi:type="dcterms:W3CDTF">2022-02-24T16:22:48Z</dcterms:created>
  <dcterms:modified xsi:type="dcterms:W3CDTF">2023-01-13T09:19:49Z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0x0101002D4C26F1451D0A44ABB73FA2C8A0D54B</vt:lpwstr>
  </property>
</Properties>
</file>