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89" r:id="rId5"/>
    <p:sldId id="278" r:id="rId6"/>
    <p:sldId id="276" r:id="rId7"/>
    <p:sldId id="277" r:id="rId8"/>
    <p:sldId id="290" r:id="rId9"/>
    <p:sldId id="259" r:id="rId10"/>
    <p:sldId id="260" r:id="rId11"/>
    <p:sldId id="262" r:id="rId12"/>
    <p:sldId id="261" r:id="rId13"/>
    <p:sldId id="263" r:id="rId14"/>
    <p:sldId id="264" r:id="rId15"/>
    <p:sldId id="265" r:id="rId16"/>
    <p:sldId id="266" r:id="rId17"/>
    <p:sldId id="279" r:id="rId18"/>
    <p:sldId id="267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268" r:id="rId27"/>
    <p:sldId id="272" r:id="rId28"/>
    <p:sldId id="273" r:id="rId29"/>
    <p:sldId id="274" r:id="rId30"/>
    <p:sldId id="288" r:id="rId31"/>
    <p:sldId id="270" r:id="rId32"/>
    <p:sldId id="285" r:id="rId33"/>
    <p:sldId id="27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5332" autoAdjust="0"/>
  </p:normalViewPr>
  <p:slideViewPr>
    <p:cSldViewPr snapToGrid="0">
      <p:cViewPr>
        <p:scale>
          <a:sx n="100" d="100"/>
          <a:sy n="100" d="100"/>
        </p:scale>
        <p:origin x="984" y="3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4431DD-D454-4A65-8809-E87C082D50F5}" type="datetimeFigureOut">
              <a:rPr lang="en-GB" smtClean="0"/>
              <a:t>13/12/2022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233F4-43C3-42B6-9C36-193D027D1D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2911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Zingende</a:t>
            </a:r>
            <a:r>
              <a:rPr lang="en-GB" dirty="0"/>
              <a:t> </a:t>
            </a:r>
            <a:r>
              <a:rPr lang="en-GB" dirty="0" err="1"/>
              <a:t>staaf</a:t>
            </a:r>
            <a:r>
              <a:rPr lang="en-GB" dirty="0"/>
              <a:t> door Norbert </a:t>
            </a:r>
            <a:r>
              <a:rPr lang="en-GB" dirty="0" err="1"/>
              <a:t>en</a:t>
            </a:r>
            <a:r>
              <a:rPr lang="en-GB" dirty="0"/>
              <a:t> Freek </a:t>
            </a:r>
          </a:p>
          <a:p>
            <a:r>
              <a:rPr lang="en-GB" dirty="0"/>
              <a:t>+/- 5 min</a:t>
            </a:r>
          </a:p>
          <a:p>
            <a:r>
              <a:rPr lang="en-GB" dirty="0"/>
              <a:t>Norbert </a:t>
            </a:r>
            <a:r>
              <a:rPr lang="en-GB" dirty="0" err="1"/>
              <a:t>begint</a:t>
            </a:r>
            <a:r>
              <a:rPr lang="en-GB" dirty="0"/>
              <a:t> met </a:t>
            </a:r>
            <a:r>
              <a:rPr lang="en-GB" dirty="0" err="1"/>
              <a:t>tonen</a:t>
            </a:r>
            <a:r>
              <a:rPr lang="en-GB" baseline="0" dirty="0"/>
              <a:t> van de </a:t>
            </a:r>
            <a:r>
              <a:rPr lang="en-GB" baseline="0" dirty="0" err="1"/>
              <a:t>zingende</a:t>
            </a:r>
            <a:r>
              <a:rPr lang="en-GB" baseline="0" dirty="0"/>
              <a:t> </a:t>
            </a:r>
            <a:r>
              <a:rPr lang="en-GB" baseline="0" dirty="0" err="1"/>
              <a:t>staaf</a:t>
            </a:r>
            <a:r>
              <a:rPr lang="en-GB" baseline="0" dirty="0"/>
              <a:t> door </a:t>
            </a:r>
            <a:r>
              <a:rPr lang="en-GB" baseline="0" dirty="0" err="1"/>
              <a:t>wrijven</a:t>
            </a:r>
            <a:endParaRPr lang="en-GB" baseline="0" dirty="0"/>
          </a:p>
          <a:p>
            <a:r>
              <a:rPr lang="en-GB" baseline="0" dirty="0"/>
              <a:t>Freek </a:t>
            </a:r>
            <a:r>
              <a:rPr lang="en-GB" baseline="0" dirty="0" err="1"/>
              <a:t>neemt</a:t>
            </a:r>
            <a:r>
              <a:rPr lang="en-GB" baseline="0" dirty="0"/>
              <a:t> over door </a:t>
            </a:r>
            <a:r>
              <a:rPr lang="en-GB" baseline="0" dirty="0" err="1"/>
              <a:t>metingen</a:t>
            </a:r>
            <a:r>
              <a:rPr lang="en-GB" baseline="0" dirty="0"/>
              <a:t> </a:t>
            </a:r>
            <a:r>
              <a:rPr lang="en-GB" baseline="0" dirty="0" err="1"/>
              <a:t>te</a:t>
            </a:r>
            <a:r>
              <a:rPr lang="en-GB" baseline="0" dirty="0"/>
              <a:t> </a:t>
            </a:r>
            <a:r>
              <a:rPr lang="en-GB" baseline="0" dirty="0" err="1"/>
              <a:t>doen</a:t>
            </a:r>
            <a:r>
              <a:rPr lang="en-GB" baseline="0" dirty="0"/>
              <a:t> met </a:t>
            </a:r>
            <a:r>
              <a:rPr lang="en-GB" baseline="0" dirty="0" err="1"/>
              <a:t>Phyphox</a:t>
            </a:r>
            <a:r>
              <a:rPr lang="en-GB" baseline="0" dirty="0"/>
              <a:t> </a:t>
            </a:r>
            <a:r>
              <a:rPr lang="en-GB" baseline="0" dirty="0" err="1"/>
              <a:t>en</a:t>
            </a:r>
            <a:r>
              <a:rPr lang="en-GB" baseline="0" dirty="0"/>
              <a:t> </a:t>
            </a:r>
            <a:r>
              <a:rPr lang="en-GB" baseline="0" dirty="0" err="1"/>
              <a:t>deze</a:t>
            </a:r>
            <a:r>
              <a:rPr lang="en-GB" baseline="0" dirty="0"/>
              <a:t> </a:t>
            </a:r>
            <a:r>
              <a:rPr lang="en-GB" baseline="0" dirty="0" err="1"/>
              <a:t>te</a:t>
            </a:r>
            <a:r>
              <a:rPr lang="en-GB" baseline="0" dirty="0"/>
              <a:t> </a:t>
            </a:r>
            <a:r>
              <a:rPr lang="en-GB" baseline="0" dirty="0" err="1"/>
              <a:t>verwerken</a:t>
            </a:r>
            <a:r>
              <a:rPr lang="en-GB" baseline="0" dirty="0"/>
              <a:t> in </a:t>
            </a:r>
            <a:r>
              <a:rPr lang="en-GB" baseline="0" dirty="0" err="1"/>
              <a:t>Jupyter</a:t>
            </a:r>
            <a:r>
              <a:rPr lang="en-GB" baseline="0" dirty="0"/>
              <a:t> Notebook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233F4-43C3-42B6-9C36-193D027D1DE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4635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Fontein</a:t>
            </a:r>
            <a:r>
              <a:rPr lang="en-GB" dirty="0"/>
              <a:t> door Freek </a:t>
            </a:r>
            <a:r>
              <a:rPr lang="en-GB" dirty="0" smtClean="0"/>
              <a:t>(3 </a:t>
            </a:r>
            <a:r>
              <a:rPr lang="en-GB" dirty="0" err="1"/>
              <a:t>minuten</a:t>
            </a:r>
            <a:r>
              <a:rPr lang="en-GB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233F4-43C3-42B6-9C36-193D027D1DE6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7170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De lift door Norbert </a:t>
            </a:r>
            <a:r>
              <a:rPr lang="en-NL" dirty="0"/>
              <a:t>Deze demonstratie +/- 10 minuten.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233F4-43C3-42B6-9C36-193D027D1DE6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7714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Geluid</a:t>
            </a:r>
            <a:r>
              <a:rPr lang="en-GB" dirty="0"/>
              <a:t> van </a:t>
            </a:r>
            <a:r>
              <a:rPr lang="en-GB" dirty="0" err="1"/>
              <a:t>eenparig</a:t>
            </a:r>
            <a:r>
              <a:rPr lang="en-GB" dirty="0"/>
              <a:t> </a:t>
            </a:r>
            <a:r>
              <a:rPr lang="en-GB" dirty="0" err="1"/>
              <a:t>versnelde</a:t>
            </a:r>
            <a:r>
              <a:rPr lang="en-GB" dirty="0"/>
              <a:t> </a:t>
            </a:r>
            <a:r>
              <a:rPr lang="en-GB" dirty="0" err="1"/>
              <a:t>beweging</a:t>
            </a:r>
            <a:r>
              <a:rPr lang="en-GB" dirty="0"/>
              <a:t> door Freek (</a:t>
            </a:r>
            <a:r>
              <a:rPr lang="en-GB" dirty="0" err="1"/>
              <a:t>proef</a:t>
            </a:r>
            <a:r>
              <a:rPr lang="en-GB" dirty="0"/>
              <a:t> van Ed)</a:t>
            </a:r>
            <a:r>
              <a:rPr lang="en-GB" baseline="0" dirty="0"/>
              <a:t> </a:t>
            </a:r>
            <a:r>
              <a:rPr lang="en-GB" dirty="0"/>
              <a:t>+/-</a:t>
            </a:r>
            <a:r>
              <a:rPr lang="en-GB" baseline="0" dirty="0"/>
              <a:t> 5 </a:t>
            </a:r>
            <a:r>
              <a:rPr lang="en-GB" baseline="0" dirty="0" err="1"/>
              <a:t>minuten</a:t>
            </a:r>
            <a:endParaRPr lang="en-GB" baseline="0" dirty="0"/>
          </a:p>
          <a:p>
            <a:r>
              <a:rPr lang="en-GB" baseline="0" dirty="0"/>
              <a:t>Demo met </a:t>
            </a:r>
            <a:r>
              <a:rPr lang="en-GB" baseline="0" dirty="0" err="1"/>
              <a:t>meten</a:t>
            </a:r>
            <a:r>
              <a:rPr lang="en-GB" baseline="0" dirty="0"/>
              <a:t> </a:t>
            </a:r>
            <a:r>
              <a:rPr lang="en-GB" baseline="0" dirty="0" err="1"/>
              <a:t>aan</a:t>
            </a:r>
            <a:r>
              <a:rPr lang="en-GB" baseline="0" dirty="0"/>
              <a:t> </a:t>
            </a:r>
            <a:r>
              <a:rPr lang="en-GB" baseline="0" dirty="0" err="1"/>
              <a:t>Phyphox</a:t>
            </a: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Hoe </a:t>
            </a:r>
            <a:r>
              <a:rPr lang="en-GB" baseline="0" dirty="0" err="1"/>
              <a:t>klinkt</a:t>
            </a:r>
            <a:r>
              <a:rPr lang="en-GB" baseline="0" dirty="0"/>
              <a:t> het </a:t>
            </a:r>
            <a:r>
              <a:rPr lang="en-GB" baseline="0" dirty="0" err="1"/>
              <a:t>geluid</a:t>
            </a:r>
            <a:r>
              <a:rPr lang="en-GB" baseline="0" dirty="0"/>
              <a:t> </a:t>
            </a:r>
            <a:r>
              <a:rPr lang="en-GB" baseline="0" dirty="0" err="1"/>
              <a:t>als</a:t>
            </a:r>
            <a:r>
              <a:rPr lang="en-GB" baseline="0" dirty="0"/>
              <a:t> we </a:t>
            </a:r>
            <a:r>
              <a:rPr lang="en-GB" baseline="0" dirty="0" err="1"/>
              <a:t>een</a:t>
            </a:r>
            <a:r>
              <a:rPr lang="en-GB" baseline="0" dirty="0"/>
              <a:t> vast interval </a:t>
            </a:r>
            <a:r>
              <a:rPr lang="en-GB" baseline="0" dirty="0" err="1"/>
              <a:t>kiezen</a:t>
            </a:r>
            <a:r>
              <a:rPr lang="en-GB" baseline="0" dirty="0"/>
              <a:t>?</a:t>
            </a:r>
          </a:p>
          <a:p>
            <a:r>
              <a:rPr lang="en-GB" baseline="0" dirty="0" err="1"/>
              <a:t>Kunnen</a:t>
            </a:r>
            <a:r>
              <a:rPr lang="en-GB" baseline="0" dirty="0"/>
              <a:t> we de </a:t>
            </a:r>
            <a:r>
              <a:rPr lang="en-GB" baseline="0" dirty="0" err="1"/>
              <a:t>knijpers</a:t>
            </a:r>
            <a:r>
              <a:rPr lang="en-GB" baseline="0" dirty="0"/>
              <a:t> zo </a:t>
            </a:r>
            <a:r>
              <a:rPr lang="en-GB" baseline="0" dirty="0" err="1"/>
              <a:t>plaatsen</a:t>
            </a:r>
            <a:r>
              <a:rPr lang="en-GB" baseline="0" dirty="0"/>
              <a:t> </a:t>
            </a:r>
            <a:r>
              <a:rPr lang="en-GB" baseline="0" dirty="0" err="1"/>
              <a:t>dat</a:t>
            </a:r>
            <a:r>
              <a:rPr lang="en-GB" baseline="0" dirty="0"/>
              <a:t> het </a:t>
            </a:r>
            <a:r>
              <a:rPr lang="en-GB" baseline="0" dirty="0" err="1"/>
              <a:t>tijdsinterval</a:t>
            </a:r>
            <a:r>
              <a:rPr lang="en-GB" baseline="0" dirty="0"/>
              <a:t> steeds </a:t>
            </a:r>
            <a:r>
              <a:rPr lang="en-GB" baseline="0" dirty="0" err="1"/>
              <a:t>gelijk</a:t>
            </a:r>
            <a:r>
              <a:rPr lang="en-GB" baseline="0" dirty="0"/>
              <a:t> is?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233F4-43C3-42B6-9C36-193D027D1DE6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75316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Bestelinfo</a:t>
            </a:r>
            <a:r>
              <a:rPr lang="en-GB" dirty="0"/>
              <a:t>, dank </a:t>
            </a:r>
            <a:r>
              <a:rPr lang="en-GB" dirty="0" err="1"/>
              <a:t>voor</a:t>
            </a:r>
            <a:r>
              <a:rPr lang="en-GB" dirty="0"/>
              <a:t> </a:t>
            </a:r>
            <a:r>
              <a:rPr lang="en-GB" dirty="0" err="1"/>
              <a:t>aandacht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233F4-43C3-42B6-9C36-193D027D1DE6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28284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Norbert’s </a:t>
            </a:r>
            <a:r>
              <a:rPr lang="en-GB" dirty="0" err="1"/>
              <a:t>uitsmijter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233F4-43C3-42B6-9C36-193D027D1DE6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786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Bepaling</a:t>
            </a:r>
            <a:r>
              <a:rPr lang="en-GB" dirty="0"/>
              <a:t> van g door Freek </a:t>
            </a:r>
            <a:r>
              <a:rPr lang="en-GB" dirty="0" smtClean="0"/>
              <a:t>(10 (max)   </a:t>
            </a:r>
            <a:r>
              <a:rPr lang="en-GB" dirty="0"/>
              <a:t>minute)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233F4-43C3-42B6-9C36-193D027D1DE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151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Transmutatie</a:t>
            </a:r>
            <a:r>
              <a:rPr lang="en-GB" dirty="0"/>
              <a:t> of </a:t>
            </a:r>
            <a:r>
              <a:rPr lang="en-GB" dirty="0" err="1"/>
              <a:t>toch</a:t>
            </a:r>
            <a:r>
              <a:rPr lang="en-GB" baseline="0" dirty="0"/>
              <a:t> </a:t>
            </a:r>
            <a:r>
              <a:rPr lang="en-GB" baseline="0" dirty="0" err="1"/>
              <a:t>nie</a:t>
            </a:r>
            <a:r>
              <a:rPr lang="en-GB" baseline="0" dirty="0"/>
              <a:t> door Peter (10 minute)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233F4-43C3-42B6-9C36-193D027D1DE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718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Condensatiewarmte</a:t>
            </a:r>
            <a:r>
              <a:rPr lang="en-GB" dirty="0"/>
              <a:t> door Norbert </a:t>
            </a:r>
            <a:r>
              <a:rPr lang="en-GB" dirty="0" smtClean="0"/>
              <a:t>(5  </a:t>
            </a:r>
            <a:r>
              <a:rPr lang="en-GB" dirty="0" err="1"/>
              <a:t>minuten</a:t>
            </a:r>
            <a:r>
              <a:rPr lang="en-GB" dirty="0"/>
              <a:t>)</a:t>
            </a:r>
            <a:br>
              <a:rPr lang="en-GB" dirty="0"/>
            </a:br>
            <a:r>
              <a:rPr lang="en-NL" dirty="0"/>
              <a:t>Laat de demo zien. </a:t>
            </a:r>
            <a:r>
              <a:rPr lang="nl-NL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·</a:t>
            </a:r>
            <a:r>
              <a:rPr lang="en-NL" dirty="0">
                <a:effectLst/>
              </a:rPr>
              <a:t> </a:t>
            </a:r>
          </a:p>
          <a:p>
            <a:r>
              <a:rPr lang="en-NL" dirty="0">
                <a:effectLst/>
              </a:rPr>
              <a:t>Uitgebreide berekening staat in SdF3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233F4-43C3-42B6-9C36-193D027D1DE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0868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Oppervlaktespanning</a:t>
            </a:r>
            <a:r>
              <a:rPr lang="en-GB" dirty="0"/>
              <a:t> door Freek (+/- 8 </a:t>
            </a:r>
            <a:r>
              <a:rPr lang="en-GB" dirty="0" err="1"/>
              <a:t>minuten</a:t>
            </a:r>
            <a:r>
              <a:rPr lang="en-GB" dirty="0"/>
              <a:t>)</a:t>
            </a:r>
          </a:p>
          <a:p>
            <a:r>
              <a:rPr lang="en-GB" dirty="0" err="1"/>
              <a:t>Een</a:t>
            </a:r>
            <a:r>
              <a:rPr lang="en-GB" dirty="0"/>
              <a:t> van de </a:t>
            </a:r>
            <a:r>
              <a:rPr lang="en-GB" dirty="0" err="1"/>
              <a:t>inzichten</a:t>
            </a:r>
            <a:r>
              <a:rPr lang="en-GB" dirty="0"/>
              <a:t> die we </a:t>
            </a:r>
            <a:r>
              <a:rPr lang="en-GB" dirty="0" err="1"/>
              <a:t>willen</a:t>
            </a:r>
            <a:r>
              <a:rPr lang="en-GB" dirty="0"/>
              <a:t> </a:t>
            </a:r>
            <a:r>
              <a:rPr lang="en-GB" dirty="0" err="1"/>
              <a:t>ontwikkelen</a:t>
            </a:r>
            <a:endParaRPr lang="en-GB" dirty="0"/>
          </a:p>
          <a:p>
            <a:r>
              <a:rPr lang="en-GB" dirty="0" err="1"/>
              <a:t>Veelal</a:t>
            </a:r>
            <a:r>
              <a:rPr lang="en-GB" dirty="0"/>
              <a:t> met </a:t>
            </a:r>
            <a:r>
              <a:rPr lang="en-GB" dirty="0" err="1"/>
              <a:t>coordinaattransformatie</a:t>
            </a:r>
            <a:endParaRPr lang="en-GB" dirty="0"/>
          </a:p>
          <a:p>
            <a:r>
              <a:rPr lang="en-GB" dirty="0" err="1"/>
              <a:t>Kan</a:t>
            </a:r>
            <a:r>
              <a:rPr lang="en-GB" baseline="0" dirty="0"/>
              <a:t> met </a:t>
            </a:r>
            <a:r>
              <a:rPr lang="en-GB" baseline="0" dirty="0" err="1"/>
              <a:t>bijv</a:t>
            </a:r>
            <a:r>
              <a:rPr lang="en-GB" baseline="0" dirty="0"/>
              <a:t>. Coach</a:t>
            </a:r>
          </a:p>
          <a:p>
            <a:r>
              <a:rPr lang="en-GB" dirty="0"/>
              <a:t>Ben je </a:t>
            </a:r>
            <a:r>
              <a:rPr lang="en-GB" dirty="0" err="1"/>
              <a:t>overtuigd</a:t>
            </a:r>
            <a:r>
              <a:rPr lang="en-GB" dirty="0"/>
              <a:t> op basis van de </a:t>
            </a:r>
            <a:r>
              <a:rPr lang="en-GB" dirty="0" err="1"/>
              <a:t>foto</a:t>
            </a:r>
            <a:r>
              <a:rPr lang="en-GB" dirty="0"/>
              <a:t>? </a:t>
            </a:r>
            <a:r>
              <a:rPr lang="en-GB" dirty="0" err="1"/>
              <a:t>En</a:t>
            </a:r>
            <a:r>
              <a:rPr lang="en-GB" dirty="0"/>
              <a:t> op basis van </a:t>
            </a:r>
            <a:r>
              <a:rPr lang="en-GB" dirty="0" err="1"/>
              <a:t>metingen</a:t>
            </a:r>
            <a:r>
              <a:rPr lang="en-GB" dirty="0"/>
              <a:t>? </a:t>
            </a:r>
            <a:r>
              <a:rPr lang="en-GB" dirty="0" err="1"/>
              <a:t>En</a:t>
            </a:r>
            <a:r>
              <a:rPr lang="en-GB" baseline="0" dirty="0"/>
              <a:t> op basis van </a:t>
            </a:r>
            <a:r>
              <a:rPr lang="en-GB" baseline="0" dirty="0" err="1"/>
              <a:t>een</a:t>
            </a:r>
            <a:r>
              <a:rPr lang="en-GB" baseline="0" dirty="0"/>
              <a:t> fit?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233F4-43C3-42B6-9C36-193D027D1DE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789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Draai</a:t>
            </a:r>
            <a:r>
              <a:rPr lang="en-GB" dirty="0"/>
              <a:t> </a:t>
            </a:r>
            <a:r>
              <a:rPr lang="en-GB" dirty="0" err="1"/>
              <a:t>er</a:t>
            </a:r>
            <a:r>
              <a:rPr lang="en-GB" dirty="0"/>
              <a:t> maar </a:t>
            </a:r>
            <a:r>
              <a:rPr lang="en-GB" dirty="0" err="1"/>
              <a:t>omheen</a:t>
            </a:r>
            <a:r>
              <a:rPr lang="en-GB" dirty="0"/>
              <a:t> door Peter (8 min)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233F4-43C3-42B6-9C36-193D027D1DE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0934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Slingerbeweging</a:t>
            </a:r>
            <a:r>
              <a:rPr lang="en-GB" dirty="0"/>
              <a:t> met </a:t>
            </a:r>
            <a:r>
              <a:rPr lang="en-GB" dirty="0" err="1"/>
              <a:t>krachtsensor</a:t>
            </a:r>
            <a:r>
              <a:rPr lang="en-GB" dirty="0"/>
              <a:t> door   Norbert    </a:t>
            </a:r>
            <a:r>
              <a:rPr lang="en-GB" dirty="0" smtClean="0"/>
              <a:t>(5 </a:t>
            </a:r>
            <a:r>
              <a:rPr lang="en-GB" dirty="0" err="1"/>
              <a:t>minuten</a:t>
            </a:r>
            <a:r>
              <a:rPr lang="en-GB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233F4-43C3-42B6-9C36-193D027D1DE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006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Bestelinfo</a:t>
            </a:r>
            <a:r>
              <a:rPr lang="en-GB" dirty="0"/>
              <a:t>, dank </a:t>
            </a:r>
            <a:r>
              <a:rPr lang="en-GB" dirty="0" err="1"/>
              <a:t>voor</a:t>
            </a:r>
            <a:r>
              <a:rPr lang="en-GB" dirty="0"/>
              <a:t> </a:t>
            </a:r>
            <a:r>
              <a:rPr lang="en-GB" dirty="0" err="1"/>
              <a:t>aandacht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233F4-43C3-42B6-9C36-193D027D1DE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63394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Bestelinfo</a:t>
            </a:r>
            <a:r>
              <a:rPr lang="en-GB" dirty="0"/>
              <a:t>, dank </a:t>
            </a:r>
            <a:r>
              <a:rPr lang="en-GB" dirty="0" err="1"/>
              <a:t>voor</a:t>
            </a:r>
            <a:r>
              <a:rPr lang="en-GB" dirty="0"/>
              <a:t> </a:t>
            </a:r>
            <a:r>
              <a:rPr lang="en-GB" dirty="0" err="1"/>
              <a:t>aandacht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233F4-43C3-42B6-9C36-193D027D1DE6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6277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86132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76D79-5093-4DB5-B934-C3F06FCAC9B5}" type="datetimeFigureOut">
              <a:rPr lang="en-GB" smtClean="0"/>
              <a:t>13/12/2022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095-44B9-4A0C-8608-EA675FF01AC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21577" cy="86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183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76D79-5093-4DB5-B934-C3F06FCAC9B5}" type="datetimeFigureOut">
              <a:rPr lang="en-GB" smtClean="0"/>
              <a:t>13/12/2022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095-44B9-4A0C-8608-EA675FF01AC8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86132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21577" cy="86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39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76D79-5093-4DB5-B934-C3F06FCAC9B5}" type="datetimeFigureOut">
              <a:rPr lang="en-GB" smtClean="0"/>
              <a:t>13/12/2022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095-44B9-4A0C-8608-EA675FF01A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1131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61324"/>
            <a:ext cx="10515600" cy="82936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76D79-5093-4DB5-B934-C3F06FCAC9B5}" type="datetimeFigureOut">
              <a:rPr lang="en-GB" smtClean="0"/>
              <a:t>13/12/2022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095-44B9-4A0C-8608-EA675FF01AC8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86132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21577" cy="86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17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76D79-5093-4DB5-B934-C3F06FCAC9B5}" type="datetimeFigureOut">
              <a:rPr lang="en-GB" smtClean="0"/>
              <a:t>13/12/2022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095-44B9-4A0C-8608-EA675FF01AC8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86132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21577" cy="86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3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76D79-5093-4DB5-B934-C3F06FCAC9B5}" type="datetimeFigureOut">
              <a:rPr lang="en-GB" smtClean="0"/>
              <a:t>13/12/2022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095-44B9-4A0C-8608-EA675FF01AC8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86132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21577" cy="86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405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76D79-5093-4DB5-B934-C3F06FCAC9B5}" type="datetimeFigureOut">
              <a:rPr lang="en-GB" smtClean="0"/>
              <a:t>13/12/2022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095-44B9-4A0C-8608-EA675FF01AC8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86132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21577" cy="86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717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76D79-5093-4DB5-B934-C3F06FCAC9B5}" type="datetimeFigureOut">
              <a:rPr lang="en-GB" smtClean="0"/>
              <a:t>13/12/2022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095-44B9-4A0C-8608-EA675FF01AC8}" type="slidenum">
              <a:rPr lang="en-GB" smtClean="0"/>
              <a:t>‹#›</a:t>
            </a:fld>
            <a:endParaRPr lang="en-GB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86132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21577" cy="86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93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76D79-5093-4DB5-B934-C3F06FCAC9B5}" type="datetimeFigureOut">
              <a:rPr lang="en-GB" smtClean="0"/>
              <a:t>13/12/2022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095-44B9-4A0C-8608-EA675FF01AC8}" type="slidenum">
              <a:rPr lang="en-GB" smtClean="0"/>
              <a:t>‹#›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86132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21577" cy="86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467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76D79-5093-4DB5-B934-C3F06FCAC9B5}" type="datetimeFigureOut">
              <a:rPr lang="en-GB" smtClean="0"/>
              <a:t>13/12/2022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095-44B9-4A0C-8608-EA675FF01AC8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86132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21577" cy="86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256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76D79-5093-4DB5-B934-C3F06FCAC9B5}" type="datetimeFigureOut">
              <a:rPr lang="en-GB" smtClean="0"/>
              <a:t>13/12/2022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E095-44B9-4A0C-8608-EA675FF01AC8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86132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21577" cy="86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63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276D79-5093-4DB5-B934-C3F06FCAC9B5}" type="datetimeFigureOut">
              <a:rPr lang="en-GB" smtClean="0"/>
              <a:t>13/12/2022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D1E095-44B9-4A0C-8608-EA675FF01A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2995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8.png"/><Relationship Id="rId7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qqsirMX41U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50277"/>
          </a:xfrm>
        </p:spPr>
        <p:txBody>
          <a:bodyPr/>
          <a:lstStyle/>
          <a:p>
            <a:r>
              <a:rPr lang="en-GB" dirty="0" err="1"/>
              <a:t>Show</a:t>
            </a:r>
            <a:r>
              <a:rPr lang="en-GB" i="1" dirty="0" err="1"/>
              <a:t>de</a:t>
            </a:r>
            <a:r>
              <a:rPr lang="en-GB" dirty="0" err="1"/>
              <a:t>Fysica</a:t>
            </a:r>
            <a:r>
              <a:rPr lang="en-GB" dirty="0"/>
              <a:t> 3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811" y="2133600"/>
            <a:ext cx="6174377" cy="41162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398" y="2133600"/>
            <a:ext cx="211400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Ed van den Berg </a:t>
            </a:r>
          </a:p>
          <a:p>
            <a:r>
              <a:rPr lang="nl-NL" sz="1600" dirty="0"/>
              <a:t>Peter Dekkers </a:t>
            </a:r>
          </a:p>
          <a:p>
            <a:r>
              <a:rPr lang="nl-NL" sz="1600" dirty="0"/>
              <a:t>Karel </a:t>
            </a:r>
            <a:r>
              <a:rPr lang="nl-NL" sz="1600" dirty="0" err="1"/>
              <a:t>Langendonck</a:t>
            </a:r>
            <a:endParaRPr lang="nl-NL" sz="1600" dirty="0"/>
          </a:p>
          <a:p>
            <a:r>
              <a:rPr lang="nl-NL" sz="1600" dirty="0"/>
              <a:t>Freek Pols</a:t>
            </a:r>
          </a:p>
          <a:p>
            <a:r>
              <a:rPr lang="nl-NL" sz="1600" dirty="0"/>
              <a:t>Wouter Spaan</a:t>
            </a:r>
          </a:p>
          <a:p>
            <a:r>
              <a:rPr lang="nl-NL" sz="1600" dirty="0"/>
              <a:t>Kirsten Stadermann</a:t>
            </a:r>
          </a:p>
          <a:p>
            <a:r>
              <a:rPr lang="nl-NL" sz="1600" dirty="0"/>
              <a:t>Norbert van Veen</a:t>
            </a:r>
          </a:p>
          <a:p>
            <a:endParaRPr lang="nl-NL" sz="1600" dirty="0"/>
          </a:p>
          <a:p>
            <a:r>
              <a:rPr lang="nl-NL" sz="1600" dirty="0"/>
              <a:t>Ineke Frederik</a:t>
            </a:r>
          </a:p>
          <a:p>
            <a:r>
              <a:rPr lang="nl-NL" sz="1600" dirty="0"/>
              <a:t>Wim Sonneveld</a:t>
            </a:r>
          </a:p>
          <a:p>
            <a:endParaRPr lang="nl-NL" sz="1600" dirty="0"/>
          </a:p>
          <a:p>
            <a:endParaRPr lang="en-GB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9958040" y="6308580"/>
            <a:ext cx="2074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Norbert van Veen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77990" y="6308580"/>
            <a:ext cx="18622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Peter Dekkers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07766" y="6308580"/>
            <a:ext cx="1382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Freek Pols</a:t>
            </a:r>
          </a:p>
        </p:txBody>
      </p:sp>
      <p:sp>
        <p:nvSpPr>
          <p:cNvPr id="10" name="TextBox 9"/>
          <p:cNvSpPr txBox="1"/>
          <p:nvPr/>
        </p:nvSpPr>
        <p:spPr>
          <a:xfrm flipH="1">
            <a:off x="184731" y="6308580"/>
            <a:ext cx="2725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Kirsten Stadermann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9757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 </a:t>
            </a:r>
            <a:r>
              <a:rPr lang="en-GB" dirty="0" err="1"/>
              <a:t>zingende</a:t>
            </a:r>
            <a:r>
              <a:rPr lang="en-GB" dirty="0"/>
              <a:t> </a:t>
            </a:r>
            <a:r>
              <a:rPr lang="en-GB" dirty="0" err="1"/>
              <a:t>staaf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λ</m:t>
                        </m:r>
                      </m:den>
                    </m:f>
                  </m:oMath>
                </a14:m>
                <a:endParaRPr lang="en-GB" dirty="0"/>
              </a:p>
              <a:p>
                <a:r>
                  <a:rPr lang="en-GB" dirty="0" err="1"/>
                  <a:t>Dubbel</a:t>
                </a:r>
                <a:r>
                  <a:rPr lang="en-GB" dirty="0"/>
                  <a:t> open: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</a:rPr>
                      <m:t>λ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=2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endParaRPr lang="en-GB" dirty="0"/>
              </a:p>
              <a:p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type m:val="skw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num>
                          <m:den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den>
                        </m:f>
                      </m:e>
                    </m:rad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latin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en-GB" i="1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²</m:t>
                        </m:r>
                      </m:den>
                    </m:f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9481" y="1825625"/>
            <a:ext cx="4424319" cy="34154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40938" y="5583275"/>
            <a:ext cx="5910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/>
              <a:t>Elasticiteitsmodulus</a:t>
            </a:r>
            <a:r>
              <a:rPr lang="en-GB" sz="2400" dirty="0"/>
              <a:t> Messing: 100 – 130 </a:t>
            </a:r>
            <a:r>
              <a:rPr lang="en-GB" sz="2400" dirty="0" err="1"/>
              <a:t>GPa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6820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 dirty="0"/>
                  <a:t>Bepaling van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377" t="-14706" b="-272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nl-NL" dirty="0"/>
                  <a:t>Een zo nauwkeurig mogelijke bepaling van </a:t>
                </a:r>
                <a14:m>
                  <m:oMath xmlns:m="http://schemas.openxmlformats.org/officeDocument/2006/math">
                    <m:r>
                      <a:rPr lang="nl-NL" i="1" dirty="0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nl-NL" dirty="0"/>
                  <a:t>.</a:t>
                </a:r>
              </a:p>
              <a:p>
                <a:r>
                  <a:rPr lang="nl-NL" dirty="0"/>
                  <a:t>Wat is zo nauwkeurig mogelijk en hoe weet je dat?</a:t>
                </a:r>
              </a:p>
              <a:p>
                <a:r>
                  <a:rPr lang="nl-NL" dirty="0"/>
                  <a:t>Hoe zorg je voor een grote nauwkeurigheid?</a:t>
                </a:r>
              </a:p>
              <a:p>
                <a:r>
                  <a:rPr lang="nl-NL" dirty="0"/>
                  <a:t>Hoe bereken/bepaal je </a:t>
                </a:r>
                <a14:m>
                  <m:oMath xmlns:m="http://schemas.openxmlformats.org/officeDocument/2006/math">
                    <m:r>
                      <a:rPr lang="nl-NL" i="1" dirty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nl-NL" dirty="0"/>
                  <a:t>?</a:t>
                </a:r>
              </a:p>
              <a:p>
                <a:r>
                  <a:rPr lang="nl-NL" dirty="0"/>
                  <a:t>Hoe bepaal je dan de nauwkeurigheid?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5" t="32150" r="11219" b="24707"/>
          <a:stretch/>
        </p:blipFill>
        <p:spPr>
          <a:xfrm rot="5400000">
            <a:off x="8021620" y="2663928"/>
            <a:ext cx="5972984" cy="236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20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 dirty="0" err="1"/>
                  <a:t>Bepaling</a:t>
                </a:r>
                <a:r>
                  <a:rPr lang="en-GB" dirty="0"/>
                  <a:t> van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 t="-14706" b="-272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nl-NL" i="1">
                        <a:latin typeface="Cambria Math" panose="02040503050406030204" pitchFamily="18" charset="0"/>
                      </a:rPr>
                      <m:t>𝐻</m:t>
                    </m:r>
                    <m:r>
                      <a:rPr lang="nl-NL" i="1">
                        <a:latin typeface="Cambria Math" panose="02040503050406030204" pitchFamily="18" charset="0"/>
                      </a:rPr>
                      <m:t>=1/2</m:t>
                    </m:r>
                    <m:r>
                      <a:rPr lang="nl-NL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nl-NL" i="1">
                        <a:latin typeface="Cambria Math" panose="02040503050406030204" pitchFamily="18" charset="0"/>
                      </a:rPr>
                      <m:t>∆</m:t>
                    </m:r>
                    <m:sSup>
                      <m:sSupPr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nl-NL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nl-NL" dirty="0"/>
              </a:p>
              <a:p>
                <a14:m>
                  <m:oMath xmlns:m="http://schemas.openxmlformats.org/officeDocument/2006/math">
                    <m:r>
                      <a:rPr lang="nl-NL" i="1" dirty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nl-NL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NL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i="1" dirty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nl-NL" i="1" dirty="0">
                            <a:latin typeface="Cambria Math" panose="02040503050406030204" pitchFamily="18" charset="0"/>
                          </a:rPr>
                          <m:t>𝐻</m:t>
                        </m:r>
                      </m:num>
                      <m:den>
                        <m:r>
                          <a:rPr lang="nl-NL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p>
                          <m:sSupPr>
                            <m:ctrlPr>
                              <a:rPr lang="nl-NL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l-NL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nl-NL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nl-NL" dirty="0"/>
              </a:p>
              <a:p>
                <a:r>
                  <a:rPr lang="nl-NL" dirty="0"/>
                  <a:t>Moet </a:t>
                </a:r>
                <a14:m>
                  <m:oMath xmlns:m="http://schemas.openxmlformats.org/officeDocument/2006/math">
                    <m:r>
                      <a:rPr lang="nl-NL" i="1" dirty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nl-NL" dirty="0"/>
                  <a:t> heel groot of heel klein zijn? Waarom?</a:t>
                </a:r>
              </a:p>
              <a:p>
                <a:r>
                  <a:rPr lang="nl-NL" dirty="0"/>
                  <a:t>Geldt </a:t>
                </a:r>
                <a14:m>
                  <m:oMath xmlns:m="http://schemas.openxmlformats.org/officeDocument/2006/math">
                    <m:r>
                      <a:rPr lang="nl-NL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nl-NL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nl-NL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nl-NL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nl-NL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nl-NL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nl-NL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nl-NL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nl-NL" dirty="0"/>
                  <a:t>? Waarom wel/niet?</a:t>
                </a:r>
              </a:p>
              <a:p>
                <a:r>
                  <a:rPr lang="nl-NL" dirty="0"/>
                  <a:t>Meting…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43999">
            <a:off x="8488881" y="2011717"/>
            <a:ext cx="1183676" cy="750746"/>
          </a:xfrm>
          <a:prstGeom prst="rect">
            <a:avLst/>
          </a:prstGeom>
        </p:spPr>
      </p:pic>
      <p:pic>
        <p:nvPicPr>
          <p:cNvPr id="6" name="Tijdelijke aanduiding voor inhoud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4" t="12264" r="23671" b="11537"/>
          <a:stretch/>
        </p:blipFill>
        <p:spPr>
          <a:xfrm>
            <a:off x="8653250" y="2877942"/>
            <a:ext cx="978744" cy="1778723"/>
          </a:xfrm>
          <a:prstGeom prst="rect">
            <a:avLst/>
          </a:prstGeom>
        </p:spPr>
      </p:pic>
      <p:cxnSp>
        <p:nvCxnSpPr>
          <p:cNvPr id="7" name="Rechte verbindingslijn met pijl 8"/>
          <p:cNvCxnSpPr/>
          <p:nvPr/>
        </p:nvCxnSpPr>
        <p:spPr>
          <a:xfrm flipV="1">
            <a:off x="10399354" y="2873873"/>
            <a:ext cx="0" cy="3428678"/>
          </a:xfrm>
          <a:prstGeom prst="straightConnector1">
            <a:avLst/>
          </a:prstGeom>
          <a:ln>
            <a:solidFill>
              <a:schemeClr val="tx1"/>
            </a:solidFill>
            <a:headEnd type="stealth"/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Afbeelding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" t="3341" r="3468" b="11037"/>
          <a:stretch/>
        </p:blipFill>
        <p:spPr>
          <a:xfrm>
            <a:off x="7861411" y="2893895"/>
            <a:ext cx="2244195" cy="1489539"/>
          </a:xfrm>
          <a:prstGeom prst="rect">
            <a:avLst/>
          </a:prstGeom>
        </p:spPr>
      </p:pic>
      <p:pic>
        <p:nvPicPr>
          <p:cNvPr id="9" name="Afbeelding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" t="3341" r="3468" b="11037"/>
          <a:stretch/>
        </p:blipFill>
        <p:spPr>
          <a:xfrm>
            <a:off x="9420044" y="5906950"/>
            <a:ext cx="910488" cy="604318"/>
          </a:xfrm>
          <a:prstGeom prst="rect">
            <a:avLst/>
          </a:prstGeom>
        </p:spPr>
      </p:pic>
      <p:pic>
        <p:nvPicPr>
          <p:cNvPr id="10" name="Afbeelding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43999">
            <a:off x="8488881" y="5356881"/>
            <a:ext cx="1183676" cy="750746"/>
          </a:xfrm>
          <a:prstGeom prst="rect">
            <a:avLst/>
          </a:prstGeom>
        </p:spPr>
      </p:pic>
      <p:cxnSp>
        <p:nvCxnSpPr>
          <p:cNvPr id="11" name="Rechte verbindingslijn 6"/>
          <p:cNvCxnSpPr/>
          <p:nvPr/>
        </p:nvCxnSpPr>
        <p:spPr>
          <a:xfrm>
            <a:off x="7588015" y="6302551"/>
            <a:ext cx="417820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Afbeelding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4" t="6748" r="17854" b="1767"/>
          <a:stretch/>
        </p:blipFill>
        <p:spPr>
          <a:xfrm>
            <a:off x="10510591" y="1875419"/>
            <a:ext cx="678578" cy="12080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kstvak 13"/>
              <p:cNvSpPr txBox="1"/>
              <p:nvPr/>
            </p:nvSpPr>
            <p:spPr>
              <a:xfrm>
                <a:off x="9812002" y="4206159"/>
                <a:ext cx="154179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800" i="1" dirty="0" smtClean="0"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nl-NL" sz="2800" dirty="0"/>
              </a:p>
            </p:txBody>
          </p:sp>
        </mc:Choice>
        <mc:Fallback xmlns="">
          <p:sp>
            <p:nvSpPr>
              <p:cNvPr id="13" name="Tekstvak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2002" y="4206159"/>
                <a:ext cx="1541798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Rechte verbindingslijn met pijl 16"/>
          <p:cNvCxnSpPr>
            <a:endCxn id="12" idx="1"/>
          </p:cNvCxnSpPr>
          <p:nvPr/>
        </p:nvCxnSpPr>
        <p:spPr>
          <a:xfrm flipV="1">
            <a:off x="9970867" y="2479456"/>
            <a:ext cx="539724" cy="8462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met pijl 18"/>
          <p:cNvCxnSpPr/>
          <p:nvPr/>
        </p:nvCxnSpPr>
        <p:spPr>
          <a:xfrm flipV="1">
            <a:off x="10105606" y="3083493"/>
            <a:ext cx="560726" cy="28234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kstvak 19"/>
          <p:cNvSpPr txBox="1"/>
          <p:nvPr/>
        </p:nvSpPr>
        <p:spPr>
          <a:xfrm>
            <a:off x="9867247" y="3263550"/>
            <a:ext cx="632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i="1" dirty="0"/>
              <a:t>t</a:t>
            </a:r>
            <a:r>
              <a:rPr lang="nl-NL" i="1" baseline="-25000" dirty="0"/>
              <a:t>0</a:t>
            </a:r>
            <a:endParaRPr lang="nl-NL" i="1" dirty="0"/>
          </a:p>
        </p:txBody>
      </p:sp>
      <p:sp>
        <p:nvSpPr>
          <p:cNvPr id="18" name="Tekstvak 20"/>
          <p:cNvSpPr txBox="1"/>
          <p:nvPr/>
        </p:nvSpPr>
        <p:spPr>
          <a:xfrm>
            <a:off x="10065020" y="5615718"/>
            <a:ext cx="784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i="1" dirty="0"/>
              <a:t>t</a:t>
            </a:r>
            <a:r>
              <a:rPr lang="nl-NL" i="1" baseline="-25000" dirty="0"/>
              <a:t>1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3350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Transmutatie</a:t>
            </a:r>
            <a:r>
              <a:rPr lang="en-GB" dirty="0"/>
              <a:t> of </a:t>
            </a:r>
            <a:r>
              <a:rPr lang="en-GB" dirty="0" err="1"/>
              <a:t>toch</a:t>
            </a:r>
            <a:r>
              <a:rPr lang="en-GB" dirty="0"/>
              <a:t> </a:t>
            </a:r>
            <a:r>
              <a:rPr lang="en-GB" dirty="0" err="1"/>
              <a:t>nie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4255" y="1918834"/>
            <a:ext cx="7543801" cy="4862966"/>
          </a:xfrm>
        </p:spPr>
        <p:txBody>
          <a:bodyPr>
            <a:normAutofit fontScale="92500" lnSpcReduction="10000"/>
          </a:bodyPr>
          <a:lstStyle/>
          <a:p>
            <a:r>
              <a:rPr lang="en-GB" dirty="0" err="1"/>
              <a:t>Keuze</a:t>
            </a:r>
            <a:r>
              <a:rPr lang="en-GB" dirty="0"/>
              <a:t> 1: </a:t>
            </a:r>
            <a:r>
              <a:rPr lang="en-GB" dirty="0" smtClean="0"/>
              <a:t>De </a:t>
            </a:r>
            <a:r>
              <a:rPr lang="en-GB" dirty="0" err="1" smtClean="0"/>
              <a:t>inhoud</a:t>
            </a:r>
            <a:r>
              <a:rPr lang="en-GB" dirty="0" smtClean="0"/>
              <a:t> van de </a:t>
            </a:r>
            <a:r>
              <a:rPr lang="en-GB" dirty="0" err="1" smtClean="0"/>
              <a:t>doos</a:t>
            </a:r>
            <a:r>
              <a:rPr lang="en-GB" dirty="0" smtClean="0"/>
              <a:t> </a:t>
            </a:r>
            <a:r>
              <a:rPr lang="en-GB" dirty="0" err="1" smtClean="0"/>
              <a:t>bespreken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Keuze</a:t>
            </a:r>
            <a:r>
              <a:rPr lang="en-GB" dirty="0"/>
              <a:t> 2: Wat is </a:t>
            </a:r>
            <a:r>
              <a:rPr lang="en-GB" dirty="0" err="1"/>
              <a:t>wetenschappelijke</a:t>
            </a:r>
            <a:r>
              <a:rPr lang="en-GB" dirty="0"/>
              <a:t> </a:t>
            </a:r>
            <a:r>
              <a:rPr lang="en-GB" dirty="0" err="1"/>
              <a:t>kennis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hoe </a:t>
            </a:r>
            <a:r>
              <a:rPr lang="en-GB" dirty="0" smtClean="0"/>
              <a:t>			</a:t>
            </a:r>
            <a:r>
              <a:rPr lang="en-GB" dirty="0" err="1" smtClean="0"/>
              <a:t>maak</a:t>
            </a:r>
            <a:r>
              <a:rPr lang="en-GB" dirty="0" smtClean="0"/>
              <a:t> </a:t>
            </a:r>
            <a:r>
              <a:rPr lang="en-GB" dirty="0"/>
              <a:t>je die?</a:t>
            </a:r>
          </a:p>
          <a:p>
            <a:pPr lvl="1"/>
            <a:r>
              <a:rPr lang="en-GB" dirty="0"/>
              <a:t>Wat </a:t>
            </a:r>
            <a:r>
              <a:rPr lang="en-GB" dirty="0" err="1"/>
              <a:t>vond</a:t>
            </a:r>
            <a:r>
              <a:rPr lang="en-GB" dirty="0"/>
              <a:t> je </a:t>
            </a:r>
            <a:r>
              <a:rPr lang="en-GB" dirty="0" err="1"/>
              <a:t>verrassend</a:t>
            </a:r>
            <a:r>
              <a:rPr lang="en-GB" dirty="0"/>
              <a:t>?</a:t>
            </a:r>
          </a:p>
          <a:p>
            <a:pPr lvl="1"/>
            <a:r>
              <a:rPr lang="en-GB" dirty="0" err="1"/>
              <a:t>Waarom</a:t>
            </a:r>
            <a:r>
              <a:rPr lang="en-GB" dirty="0"/>
              <a:t> </a:t>
            </a:r>
            <a:r>
              <a:rPr lang="en-GB" dirty="0" err="1"/>
              <a:t>zagen</a:t>
            </a:r>
            <a:r>
              <a:rPr lang="en-GB" dirty="0"/>
              <a:t> we </a:t>
            </a:r>
            <a:r>
              <a:rPr lang="en-GB" dirty="0" err="1"/>
              <a:t>niet</a:t>
            </a:r>
            <a:r>
              <a:rPr lang="en-GB" dirty="0"/>
              <a:t> steeds </a:t>
            </a:r>
            <a:r>
              <a:rPr lang="en-GB" dirty="0" err="1"/>
              <a:t>allemaal</a:t>
            </a:r>
            <a:r>
              <a:rPr lang="en-GB" dirty="0"/>
              <a:t> </a:t>
            </a:r>
            <a:r>
              <a:rPr lang="en-GB" dirty="0" err="1"/>
              <a:t>hetzelfde</a:t>
            </a:r>
            <a:r>
              <a:rPr lang="en-GB" dirty="0"/>
              <a:t>?</a:t>
            </a:r>
          </a:p>
          <a:p>
            <a:pPr lvl="1"/>
            <a:r>
              <a:rPr lang="en-GB" dirty="0" err="1"/>
              <a:t>Waar</a:t>
            </a:r>
            <a:r>
              <a:rPr lang="en-GB" dirty="0"/>
              <a:t> </a:t>
            </a:r>
            <a:r>
              <a:rPr lang="en-GB" dirty="0" err="1"/>
              <a:t>komt</a:t>
            </a:r>
            <a:r>
              <a:rPr lang="en-GB" dirty="0"/>
              <a:t> je </a:t>
            </a:r>
            <a:r>
              <a:rPr lang="en-GB" dirty="0" err="1"/>
              <a:t>verklaring</a:t>
            </a:r>
            <a:r>
              <a:rPr lang="en-GB" dirty="0"/>
              <a:t> </a:t>
            </a:r>
            <a:r>
              <a:rPr lang="en-GB" dirty="0" err="1"/>
              <a:t>vandaan</a:t>
            </a:r>
            <a:r>
              <a:rPr lang="en-GB" dirty="0"/>
              <a:t>?</a:t>
            </a:r>
          </a:p>
          <a:p>
            <a:pPr lvl="1"/>
            <a:r>
              <a:rPr lang="en-GB" dirty="0"/>
              <a:t>Hoe </a:t>
            </a:r>
            <a:r>
              <a:rPr lang="en-GB" dirty="0" err="1"/>
              <a:t>vergelijk</a:t>
            </a:r>
            <a:r>
              <a:rPr lang="en-GB" dirty="0"/>
              <a:t> je </a:t>
            </a:r>
            <a:r>
              <a:rPr lang="en-GB" dirty="0" err="1"/>
              <a:t>verschillende</a:t>
            </a:r>
            <a:r>
              <a:rPr lang="en-GB" dirty="0"/>
              <a:t> </a:t>
            </a:r>
            <a:r>
              <a:rPr lang="en-GB" dirty="0" err="1"/>
              <a:t>verklaringen</a:t>
            </a:r>
            <a:r>
              <a:rPr lang="en-GB" dirty="0"/>
              <a:t>?</a:t>
            </a:r>
          </a:p>
          <a:p>
            <a:pPr lvl="1"/>
            <a:r>
              <a:rPr lang="en-GB" dirty="0" err="1"/>
              <a:t>Welke</a:t>
            </a:r>
            <a:r>
              <a:rPr lang="en-GB" dirty="0"/>
              <a:t> </a:t>
            </a:r>
            <a:r>
              <a:rPr lang="en-GB" dirty="0" err="1"/>
              <a:t>verklaring</a:t>
            </a:r>
            <a:r>
              <a:rPr lang="en-GB" dirty="0"/>
              <a:t> is de </a:t>
            </a:r>
            <a:r>
              <a:rPr lang="en-GB" dirty="0" err="1"/>
              <a:t>beste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waarom</a:t>
            </a:r>
            <a:r>
              <a:rPr lang="en-GB" dirty="0"/>
              <a:t>?</a:t>
            </a:r>
          </a:p>
          <a:p>
            <a:pPr lvl="1"/>
            <a:r>
              <a:rPr lang="en-GB" dirty="0" err="1"/>
              <a:t>Weten</a:t>
            </a:r>
            <a:r>
              <a:rPr lang="en-GB" dirty="0"/>
              <a:t> we </a:t>
            </a:r>
            <a:r>
              <a:rPr lang="en-GB" dirty="0" err="1"/>
              <a:t>ooit</a:t>
            </a:r>
            <a:r>
              <a:rPr lang="en-GB" dirty="0"/>
              <a:t> </a:t>
            </a:r>
            <a:r>
              <a:rPr lang="en-GB" dirty="0" err="1"/>
              <a:t>welke</a:t>
            </a:r>
            <a:r>
              <a:rPr lang="en-GB" dirty="0"/>
              <a:t> de </a:t>
            </a:r>
            <a:r>
              <a:rPr lang="en-GB" dirty="0" err="1"/>
              <a:t>juiste</a:t>
            </a:r>
            <a:r>
              <a:rPr lang="en-GB" dirty="0"/>
              <a:t> </a:t>
            </a:r>
            <a:r>
              <a:rPr lang="en-GB" dirty="0" err="1"/>
              <a:t>verklaring</a:t>
            </a:r>
            <a:r>
              <a:rPr lang="en-GB" dirty="0"/>
              <a:t> is? </a:t>
            </a:r>
            <a:br>
              <a:rPr lang="en-GB" dirty="0"/>
            </a:br>
            <a:r>
              <a:rPr lang="en-GB" dirty="0"/>
              <a:t>(</a:t>
            </a:r>
            <a:r>
              <a:rPr lang="en-GB" dirty="0" err="1"/>
              <a:t>Ook</a:t>
            </a:r>
            <a:r>
              <a:rPr lang="en-GB" dirty="0"/>
              <a:t> </a:t>
            </a:r>
            <a:r>
              <a:rPr lang="en-GB" dirty="0" err="1"/>
              <a:t>als</a:t>
            </a:r>
            <a:r>
              <a:rPr lang="en-GB" dirty="0"/>
              <a:t> we </a:t>
            </a:r>
            <a:r>
              <a:rPr lang="en-GB" b="1" dirty="0" err="1"/>
              <a:t>nooit</a:t>
            </a:r>
            <a:r>
              <a:rPr lang="en-GB" dirty="0"/>
              <a:t> in de </a:t>
            </a:r>
            <a:r>
              <a:rPr lang="en-GB" dirty="0" err="1"/>
              <a:t>doos</a:t>
            </a:r>
            <a:r>
              <a:rPr lang="en-GB" dirty="0"/>
              <a:t> </a:t>
            </a:r>
            <a:r>
              <a:rPr lang="en-GB" dirty="0" err="1"/>
              <a:t>kunnen</a:t>
            </a:r>
            <a:r>
              <a:rPr lang="en-GB" dirty="0"/>
              <a:t> </a:t>
            </a:r>
            <a:r>
              <a:rPr lang="en-GB" dirty="0" err="1"/>
              <a:t>kijken</a:t>
            </a:r>
            <a:r>
              <a:rPr lang="en-GB" dirty="0"/>
              <a:t>?)</a:t>
            </a:r>
          </a:p>
          <a:p>
            <a:endParaRPr lang="en-GB" dirty="0"/>
          </a:p>
          <a:p>
            <a:r>
              <a:rPr lang="en-GB" dirty="0"/>
              <a:t>Wil je </a:t>
            </a:r>
            <a:r>
              <a:rPr lang="en-GB" dirty="0" err="1"/>
              <a:t>weten</a:t>
            </a:r>
            <a:r>
              <a:rPr lang="en-GB" dirty="0"/>
              <a:t> wat </a:t>
            </a:r>
            <a:r>
              <a:rPr lang="en-GB" dirty="0" err="1"/>
              <a:t>er</a:t>
            </a:r>
            <a:r>
              <a:rPr lang="en-GB" dirty="0"/>
              <a:t> in de </a:t>
            </a:r>
            <a:r>
              <a:rPr lang="en-GB" dirty="0" err="1"/>
              <a:t>doos</a:t>
            </a:r>
            <a:r>
              <a:rPr lang="en-GB" dirty="0"/>
              <a:t> zit? Koop </a:t>
            </a:r>
            <a:r>
              <a:rPr lang="en-GB" dirty="0" err="1"/>
              <a:t>SdF</a:t>
            </a:r>
            <a:r>
              <a:rPr lang="en-GB" dirty="0"/>
              <a:t> 3!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3337" y="1839685"/>
            <a:ext cx="3036879" cy="340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70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Condensatiewarmte</a:t>
            </a:r>
            <a:r>
              <a:rPr lang="en-GB" dirty="0"/>
              <a:t> </a:t>
            </a:r>
            <a:r>
              <a:rPr lang="en-GB" dirty="0" err="1" smtClean="0"/>
              <a:t>meten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err="1" smtClean="0"/>
              <a:t>Bakje</a:t>
            </a:r>
            <a:r>
              <a:rPr lang="en-US" sz="2000" dirty="0" smtClean="0"/>
              <a:t> </a:t>
            </a:r>
            <a:r>
              <a:rPr lang="en-US" sz="2000" dirty="0"/>
              <a:t>water met papier </a:t>
            </a:r>
            <a:r>
              <a:rPr lang="en-US" sz="2000" dirty="0" err="1"/>
              <a:t>erop</a:t>
            </a:r>
            <a:r>
              <a:rPr lang="en-US" sz="2000" dirty="0"/>
              <a:t> (even </a:t>
            </a:r>
            <a:r>
              <a:rPr lang="en-US" sz="2000" dirty="0" err="1"/>
              <a:t>wachten</a:t>
            </a:r>
            <a:r>
              <a:rPr lang="en-US" sz="2000" dirty="0"/>
              <a:t>.)</a:t>
            </a:r>
          </a:p>
          <a:p>
            <a:r>
              <a:rPr lang="en-US" sz="2000" dirty="0" err="1"/>
              <a:t>Temperatuurstijging</a:t>
            </a:r>
            <a:r>
              <a:rPr lang="en-US" sz="2000" dirty="0"/>
              <a:t> van +/- 1°C door </a:t>
            </a:r>
            <a:r>
              <a:rPr lang="en-US" sz="2000" dirty="0" err="1"/>
              <a:t>condensatie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/>
              <a:t>van </a:t>
            </a:r>
            <a:r>
              <a:rPr lang="en-US" sz="2000" dirty="0" err="1"/>
              <a:t>verdampte</a:t>
            </a:r>
            <a:r>
              <a:rPr lang="en-US" sz="2000" dirty="0"/>
              <a:t> </a:t>
            </a:r>
            <a:r>
              <a:rPr lang="en-US" sz="2000" dirty="0" err="1"/>
              <a:t>watermoleculen</a:t>
            </a:r>
            <a:r>
              <a:rPr lang="en-US" sz="2000" dirty="0"/>
              <a:t>.</a:t>
            </a:r>
          </a:p>
          <a:p>
            <a:r>
              <a:rPr lang="en-US" sz="2000" dirty="0"/>
              <a:t>Stel </a:t>
            </a:r>
            <a:r>
              <a:rPr lang="en-US" sz="2000" dirty="0" err="1"/>
              <a:t>petrischaaltje</a:t>
            </a:r>
            <a:r>
              <a:rPr lang="en-US" sz="2000" dirty="0"/>
              <a:t> diameter 10 cm</a:t>
            </a:r>
            <a:r>
              <a:rPr lang="en-US" sz="2000" dirty="0" smtClean="0"/>
              <a:t>.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dirty="0" err="1" smtClean="0"/>
              <a:t>Condensatiewarmte</a:t>
            </a:r>
            <a:r>
              <a:rPr lang="en-US" sz="2000" dirty="0" smtClean="0"/>
              <a:t> </a:t>
            </a:r>
            <a:r>
              <a:rPr lang="en-US" sz="2000" dirty="0"/>
              <a:t>van water = 2,26</a:t>
            </a:r>
            <a:r>
              <a:rPr lang="nl-NL" sz="2000" dirty="0"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·</a:t>
            </a:r>
            <a:r>
              <a:rPr lang="en-US" sz="2000" dirty="0"/>
              <a:t>10</a:t>
            </a:r>
            <a:r>
              <a:rPr lang="en-US" sz="2000" baseline="30000" dirty="0"/>
              <a:t>3</a:t>
            </a:r>
            <a:r>
              <a:rPr lang="en-US" sz="2000" dirty="0"/>
              <a:t> J/g</a:t>
            </a:r>
          </a:p>
          <a:p>
            <a:r>
              <a:rPr lang="en-US" sz="2000" dirty="0" err="1" smtClean="0"/>
              <a:t>Dit</a:t>
            </a:r>
            <a:r>
              <a:rPr lang="en-US" sz="2000" dirty="0" smtClean="0"/>
              <a:t> </a:t>
            </a:r>
            <a:r>
              <a:rPr lang="en-US" sz="2000" dirty="0" err="1" smtClean="0"/>
              <a:t>geeft</a:t>
            </a:r>
            <a:r>
              <a:rPr lang="en-US" sz="2000" dirty="0" smtClean="0"/>
              <a:t>: </a:t>
            </a:r>
            <a:r>
              <a:rPr lang="en-US" sz="2000" dirty="0"/>
              <a:t>0,97 J / 2,26</a:t>
            </a:r>
            <a:r>
              <a:rPr lang="nl-NL" sz="2000" dirty="0"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·</a:t>
            </a:r>
            <a:r>
              <a:rPr lang="en-US" sz="2000" dirty="0"/>
              <a:t>10</a:t>
            </a:r>
            <a:r>
              <a:rPr lang="en-US" sz="2000" baseline="30000" dirty="0"/>
              <a:t>3</a:t>
            </a:r>
            <a:r>
              <a:rPr lang="en-US" sz="2000" dirty="0"/>
              <a:t> J/g = 4,29</a:t>
            </a:r>
            <a:r>
              <a:rPr lang="nl-NL" sz="2000" dirty="0"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·</a:t>
            </a:r>
            <a:r>
              <a:rPr lang="en-NL" sz="2000" dirty="0"/>
              <a:t> </a:t>
            </a:r>
            <a:r>
              <a:rPr lang="en-US" sz="2000" dirty="0"/>
              <a:t>10</a:t>
            </a:r>
            <a:r>
              <a:rPr lang="en-US" sz="2000" baseline="30000" dirty="0"/>
              <a:t>-4 </a:t>
            </a:r>
            <a:r>
              <a:rPr lang="en-US" sz="2000" dirty="0"/>
              <a:t>g water </a:t>
            </a:r>
            <a:r>
              <a:rPr lang="en-US" sz="2000" dirty="0" err="1"/>
              <a:t>verdampt</a:t>
            </a:r>
            <a:r>
              <a:rPr lang="en-US" sz="2000" dirty="0"/>
              <a:t>.</a:t>
            </a:r>
          </a:p>
          <a:p>
            <a:r>
              <a:rPr lang="en-US" sz="2000" dirty="0" err="1"/>
              <a:t>Doorrekenen</a:t>
            </a:r>
            <a:r>
              <a:rPr lang="en-US" sz="2000" dirty="0"/>
              <a:t> -&gt; 160 </a:t>
            </a:r>
            <a:r>
              <a:rPr lang="en-US" sz="2000" dirty="0" err="1"/>
              <a:t>watermoleculen</a:t>
            </a:r>
            <a:r>
              <a:rPr lang="en-US" sz="2000" dirty="0"/>
              <a:t>.</a:t>
            </a:r>
          </a:p>
          <a:p>
            <a:endParaRPr lang="en-US" sz="2000" dirty="0"/>
          </a:p>
          <a:p>
            <a:pPr marL="0" indent="0">
              <a:buNone/>
            </a:pPr>
            <a:endParaRPr lang="en-GB" sz="18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80E141-3DCC-3360-941A-A5F7BBC6A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0971" y="1141094"/>
            <a:ext cx="3155846" cy="27506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3EE9554-2780-1A4E-0434-3AF22C05C687}"/>
                  </a:ext>
                </a:extLst>
              </p:cNvPr>
              <p:cNvSpPr txBox="1"/>
              <p:nvPr/>
            </p:nvSpPr>
            <p:spPr>
              <a:xfrm>
                <a:off x="3199718" y="3482816"/>
                <a:ext cx="6108490" cy="14573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fontAlgn="base">
                  <a:lnSpc>
                    <a:spcPct val="115000"/>
                  </a:lnSpc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180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Δ</m:t>
                      </m:r>
                      <m:r>
                        <a:rPr lang="nl-NL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𝑄</m:t>
                      </m:r>
                      <m:r>
                        <a:rPr lang="nl-NL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NL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nl-NL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𝜌</m:t>
                          </m:r>
                        </m:e>
                        <m:sub>
                          <m:r>
                            <a:rPr lang="nl-NL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𝑝𝑎𝑝𝑖𝑒𝑟</m:t>
                          </m:r>
                        </m:sub>
                      </m:sSub>
                      <m:r>
                        <a:rPr lang="nl-NL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∙</m:t>
                      </m:r>
                      <m:sSub>
                        <m:sSubPr>
                          <m:ctrlPr>
                            <a:rPr lang="en-NL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nl-NL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𝐴</m:t>
                          </m:r>
                        </m:e>
                        <m:sub>
                          <m:r>
                            <a:rPr lang="nl-NL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𝑝𝑎𝑝𝑖𝑒𝑟</m:t>
                          </m:r>
                        </m:sub>
                      </m:sSub>
                      <m:r>
                        <a:rPr lang="nl-NL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⋅</m:t>
                      </m:r>
                      <m:sSub>
                        <m:sSubPr>
                          <m:ctrlPr>
                            <a:rPr lang="en-NL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nl-NL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𝑐</m:t>
                          </m:r>
                        </m:e>
                        <m:sub>
                          <m:r>
                            <a:rPr lang="nl-NL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𝑝𝑎𝑝𝑖𝑒𝑟</m:t>
                          </m:r>
                        </m:sub>
                      </m:sSub>
                      <m:r>
                        <a:rPr lang="nl-NL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nl-NL" sz="18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Δ</m:t>
                      </m:r>
                      <m:r>
                        <a:rPr lang="nl-NL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𝑇</m:t>
                      </m:r>
                    </m:oMath>
                  </m:oMathPara>
                </a14:m>
                <a:endParaRPr lang="en-NL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fontAlgn="base">
                  <a:lnSpc>
                    <a:spcPct val="115000"/>
                  </a:lnSpc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=80∙</m:t>
                      </m:r>
                      <m:r>
                        <a:rPr lang="nl-NL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𝜋</m:t>
                      </m:r>
                      <m:r>
                        <a:rPr lang="nl-NL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∙</m:t>
                      </m:r>
                      <m:sSup>
                        <m:sSupPr>
                          <m:ctrlPr>
                            <a:rPr lang="en-NL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nl-NL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0,0525</m:t>
                          </m:r>
                        </m:e>
                        <m:sup>
                          <m:r>
                            <a:rPr lang="nl-NL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p>
                      </m:sSup>
                      <m:r>
                        <a:rPr lang="nl-NL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∙1,4∙1,0</m:t>
                      </m:r>
                    </m:oMath>
                  </m:oMathPara>
                </a14:m>
                <a:endParaRPr lang="en-NL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fontAlgn="base">
                  <a:lnSpc>
                    <a:spcPct val="115000"/>
                  </a:lnSpc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=0,97 </m:t>
                      </m:r>
                      <m:r>
                        <a:rPr lang="nl-NL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𝐽</m:t>
                      </m:r>
                    </m:oMath>
                  </m:oMathPara>
                </a14:m>
                <a:endParaRPr lang="en-NL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3EE9554-2780-1A4E-0434-3AF22C05C6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9718" y="3482816"/>
                <a:ext cx="6108490" cy="145732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A picture containing text, indoor, light&#10;&#10;Description automatically generated">
            <a:extLst>
              <a:ext uri="{FF2B5EF4-FFF2-40B4-BE49-F238E27FC236}">
                <a16:creationId xmlns:a16="http://schemas.microsoft.com/office/drawing/2014/main" id="{B42CF416-5E3B-0D99-1651-B856926D49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972" y="4026682"/>
            <a:ext cx="3155845" cy="236638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0C91546-0371-0921-9861-78CC63A65D96}"/>
              </a:ext>
            </a:extLst>
          </p:cNvPr>
          <p:cNvSpPr txBox="1"/>
          <p:nvPr/>
        </p:nvSpPr>
        <p:spPr>
          <a:xfrm>
            <a:off x="5826890" y="6549154"/>
            <a:ext cx="61529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Xie</a:t>
            </a:r>
            <a:r>
              <a:rPr lang="en-US" sz="1000" dirty="0"/>
              <a:t>, C &amp; Hazzard, E. (2011) </a:t>
            </a:r>
            <a:r>
              <a:rPr lang="en-US" sz="1000" i="1" dirty="0"/>
              <a:t>Infrared imaging for inquiry based learning</a:t>
            </a:r>
            <a:r>
              <a:rPr lang="en-US" sz="1000" dirty="0"/>
              <a:t>, The Physics teacher Vol. 49 September 2011</a:t>
            </a:r>
          </a:p>
        </p:txBody>
      </p:sp>
    </p:spTree>
    <p:extLst>
      <p:ext uri="{BB962C8B-B14F-4D97-AF65-F5344CB8AC3E}">
        <p14:creationId xmlns:p14="http://schemas.microsoft.com/office/powerpoint/2010/main" val="247150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Oppervlaktespanning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nl-NL" i="1" dirty="0"/>
                  <a:t>Er zijn diverse manieren om een set data te beschrijven en analyseren, kies de meest toepasselijke.</a:t>
                </a:r>
              </a:p>
              <a:p>
                <a:r>
                  <a:rPr lang="nl-NL" dirty="0"/>
                  <a:t>Wet van </a:t>
                </a:r>
                <a:r>
                  <a:rPr lang="nl-NL" dirty="0" err="1"/>
                  <a:t>Jurin</a:t>
                </a:r>
                <a:r>
                  <a:rPr lang="nl-NL" dirty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⁡(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𝑔𝑟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241" r="-15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703" y="2356488"/>
            <a:ext cx="3271702" cy="449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94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Draai</a:t>
            </a:r>
            <a:r>
              <a:rPr lang="en-GB" dirty="0"/>
              <a:t> </a:t>
            </a:r>
            <a:r>
              <a:rPr lang="en-GB" dirty="0" err="1"/>
              <a:t>er</a:t>
            </a:r>
            <a:r>
              <a:rPr lang="en-GB" dirty="0"/>
              <a:t> maar </a:t>
            </a:r>
            <a:r>
              <a:rPr lang="en-GB" dirty="0" err="1"/>
              <a:t>omheen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4"/>
            <a:ext cx="11108377" cy="5032375"/>
          </a:xfrm>
        </p:spPr>
        <p:txBody>
          <a:bodyPr>
            <a:normAutofit lnSpcReduction="10000"/>
          </a:bodyPr>
          <a:lstStyle/>
          <a:p>
            <a:r>
              <a:rPr lang="en-GB" dirty="0" err="1"/>
              <a:t>Bekend</a:t>
            </a:r>
            <a:r>
              <a:rPr lang="en-GB" dirty="0"/>
              <a:t> </a:t>
            </a:r>
            <a:r>
              <a:rPr lang="en-GB" dirty="0" err="1"/>
              <a:t>proefje</a:t>
            </a:r>
            <a:r>
              <a:rPr lang="en-GB" dirty="0"/>
              <a:t>: </a:t>
            </a:r>
            <a:r>
              <a:rPr lang="en-GB" dirty="0" err="1"/>
              <a:t>behoud</a:t>
            </a:r>
            <a:r>
              <a:rPr lang="en-GB" dirty="0"/>
              <a:t> van </a:t>
            </a:r>
            <a:r>
              <a:rPr lang="en-GB" dirty="0" err="1"/>
              <a:t>impulsmoment</a:t>
            </a:r>
            <a:r>
              <a:rPr lang="en-GB" dirty="0"/>
              <a:t>, in </a:t>
            </a:r>
            <a:r>
              <a:rPr lang="en-GB" dirty="0" err="1"/>
              <a:t>kwalitatieve</a:t>
            </a:r>
            <a:r>
              <a:rPr lang="en-GB" dirty="0"/>
              <a:t> zin.</a:t>
            </a:r>
          </a:p>
          <a:p>
            <a:r>
              <a:rPr lang="en-GB" dirty="0"/>
              <a:t>Maar: de </a:t>
            </a:r>
            <a:r>
              <a:rPr lang="en-GB" dirty="0" err="1"/>
              <a:t>centripetaalkracht</a:t>
            </a:r>
            <a:r>
              <a:rPr lang="en-GB" dirty="0"/>
              <a:t> </a:t>
            </a:r>
            <a:r>
              <a:rPr lang="en-GB" dirty="0" err="1"/>
              <a:t>staat</a:t>
            </a:r>
            <a:r>
              <a:rPr lang="en-GB" dirty="0"/>
              <a:t> </a:t>
            </a:r>
            <a:r>
              <a:rPr lang="en-GB" u="sng" dirty="0" err="1"/>
              <a:t>loodrecht</a:t>
            </a:r>
            <a:r>
              <a:rPr lang="en-GB" dirty="0"/>
              <a:t> op de </a:t>
            </a:r>
            <a:r>
              <a:rPr lang="en-GB" dirty="0" err="1"/>
              <a:t>beweging</a:t>
            </a:r>
            <a:r>
              <a:rPr lang="en-GB" dirty="0"/>
              <a:t>. </a:t>
            </a:r>
            <a:br>
              <a:rPr lang="en-GB" dirty="0"/>
            </a:br>
            <a:r>
              <a:rPr lang="en-GB" dirty="0"/>
              <a:t>Hoe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dan</a:t>
            </a:r>
            <a:r>
              <a:rPr lang="en-GB" dirty="0"/>
              <a:t>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versnelling</a:t>
            </a:r>
            <a:r>
              <a:rPr lang="en-GB" dirty="0"/>
              <a:t> </a:t>
            </a:r>
            <a:r>
              <a:rPr lang="en-GB" u="sng" dirty="0"/>
              <a:t>in</a:t>
            </a:r>
            <a:r>
              <a:rPr lang="en-GB" dirty="0"/>
              <a:t> de </a:t>
            </a:r>
            <a:r>
              <a:rPr lang="en-GB" dirty="0" err="1"/>
              <a:t>bewegingsrichting</a:t>
            </a:r>
            <a:r>
              <a:rPr lang="en-GB" dirty="0"/>
              <a:t> </a:t>
            </a:r>
            <a:r>
              <a:rPr lang="en-GB" dirty="0" err="1"/>
              <a:t>optreden</a:t>
            </a:r>
            <a:r>
              <a:rPr lang="en-GB" dirty="0"/>
              <a:t>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Newton 2:     </a:t>
            </a:r>
            <a:r>
              <a:rPr lang="en-GB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GB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m∙</a:t>
            </a:r>
            <a:r>
              <a:rPr lang="en-GB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GB" dirty="0" err="1">
                <a:cs typeface="Times New Roman" panose="02020603050405020304" pitchFamily="18" charset="0"/>
              </a:rPr>
              <a:t>resultante</a:t>
            </a:r>
            <a:r>
              <a:rPr lang="en-GB" dirty="0">
                <a:cs typeface="Times New Roman" panose="02020603050405020304" pitchFamily="18" charset="0"/>
              </a:rPr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versnelling</a:t>
            </a:r>
            <a:r>
              <a:rPr lang="en-GB" dirty="0"/>
              <a:t> in </a:t>
            </a:r>
            <a:r>
              <a:rPr lang="en-GB" dirty="0" err="1"/>
              <a:t>dezelfde</a:t>
            </a:r>
            <a:r>
              <a:rPr lang="en-GB" dirty="0"/>
              <a:t> </a:t>
            </a:r>
            <a:r>
              <a:rPr lang="en-GB" dirty="0" err="1"/>
              <a:t>richting</a:t>
            </a:r>
            <a:r>
              <a:rPr lang="en-GB" dirty="0"/>
              <a:t>…</a:t>
            </a:r>
          </a:p>
          <a:p>
            <a:endParaRPr lang="en-GB" dirty="0"/>
          </a:p>
          <a:p>
            <a:r>
              <a:rPr lang="en-GB" dirty="0"/>
              <a:t>Focus op de </a:t>
            </a:r>
            <a:r>
              <a:rPr lang="en-GB" dirty="0" err="1"/>
              <a:t>aard</a:t>
            </a:r>
            <a:r>
              <a:rPr lang="en-GB" dirty="0"/>
              <a:t> van de </a:t>
            </a:r>
            <a:r>
              <a:rPr lang="en-GB" dirty="0" err="1"/>
              <a:t>wetenschap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	</a:t>
            </a:r>
            <a:r>
              <a:rPr lang="en-GB" dirty="0" err="1"/>
              <a:t>Stap</a:t>
            </a:r>
            <a:r>
              <a:rPr lang="en-GB" dirty="0"/>
              <a:t> 1: Had Newton </a:t>
            </a:r>
            <a:r>
              <a:rPr lang="en-GB" dirty="0" err="1"/>
              <a:t>ongelijk</a:t>
            </a:r>
            <a:r>
              <a:rPr lang="en-GB" dirty="0"/>
              <a:t>? (</a:t>
            </a:r>
            <a:r>
              <a:rPr lang="en-GB" dirty="0" err="1"/>
              <a:t>Wetenschappelijke</a:t>
            </a:r>
            <a:r>
              <a:rPr lang="en-GB" dirty="0"/>
              <a:t> </a:t>
            </a:r>
            <a:r>
              <a:rPr lang="en-GB" dirty="0" err="1"/>
              <a:t>activiteit</a:t>
            </a:r>
            <a:r>
              <a:rPr lang="en-GB" dirty="0"/>
              <a:t>)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err="1"/>
              <a:t>Stap</a:t>
            </a:r>
            <a:r>
              <a:rPr lang="en-GB" dirty="0"/>
              <a:t> 2: Wat </a:t>
            </a:r>
            <a:r>
              <a:rPr lang="en-GB" dirty="0" err="1"/>
              <a:t>doen</a:t>
            </a:r>
            <a:r>
              <a:rPr lang="en-GB" dirty="0"/>
              <a:t> </a:t>
            </a:r>
            <a:r>
              <a:rPr lang="en-GB" dirty="0" err="1"/>
              <a:t>wetenschappers</a:t>
            </a:r>
            <a:r>
              <a:rPr lang="en-GB" dirty="0"/>
              <a:t> </a:t>
            </a:r>
            <a:r>
              <a:rPr lang="en-GB" dirty="0" err="1"/>
              <a:t>als</a:t>
            </a:r>
            <a:r>
              <a:rPr lang="en-GB" dirty="0"/>
              <a:t>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iets</a:t>
            </a:r>
            <a:r>
              <a:rPr lang="en-GB" dirty="0"/>
              <a:t> </a:t>
            </a:r>
            <a:r>
              <a:rPr lang="en-GB" dirty="0" err="1"/>
              <a:t>niet</a:t>
            </a:r>
            <a:r>
              <a:rPr lang="en-GB" dirty="0"/>
              <a:t> </a:t>
            </a:r>
            <a:r>
              <a:rPr lang="en-GB" dirty="0" err="1"/>
              <a:t>klopt</a:t>
            </a:r>
            <a:r>
              <a:rPr lang="en-GB" dirty="0"/>
              <a:t>?</a:t>
            </a:r>
            <a:br>
              <a:rPr lang="en-GB" dirty="0"/>
            </a:br>
            <a:r>
              <a:rPr lang="en-GB" dirty="0"/>
              <a:t>		(</a:t>
            </a:r>
            <a:r>
              <a:rPr lang="en-GB" dirty="0" err="1"/>
              <a:t>Komt</a:t>
            </a:r>
            <a:r>
              <a:rPr lang="en-GB" dirty="0"/>
              <a:t> </a:t>
            </a:r>
            <a:r>
              <a:rPr lang="en-GB" dirty="0" err="1"/>
              <a:t>dat</a:t>
            </a:r>
            <a:r>
              <a:rPr lang="en-GB" dirty="0"/>
              <a:t> </a:t>
            </a:r>
            <a:r>
              <a:rPr lang="en-GB" dirty="0" err="1"/>
              <a:t>wel</a:t>
            </a:r>
            <a:r>
              <a:rPr lang="en-GB" dirty="0"/>
              <a:t> </a:t>
            </a:r>
            <a:r>
              <a:rPr lang="en-GB" dirty="0" err="1"/>
              <a:t>eens</a:t>
            </a:r>
            <a:r>
              <a:rPr lang="en-GB" dirty="0"/>
              <a:t> </a:t>
            </a:r>
            <a:r>
              <a:rPr lang="en-GB" dirty="0" err="1"/>
              <a:t>voor</a:t>
            </a:r>
            <a:r>
              <a:rPr lang="en-GB" dirty="0"/>
              <a:t>? </a:t>
            </a:r>
            <a:r>
              <a:rPr lang="en-GB" dirty="0" err="1"/>
              <a:t>Zijn</a:t>
            </a:r>
            <a:r>
              <a:rPr lang="en-GB" dirty="0"/>
              <a:t> </a:t>
            </a:r>
            <a:r>
              <a:rPr lang="en-GB" dirty="0" err="1"/>
              <a:t>ze</a:t>
            </a:r>
            <a:r>
              <a:rPr lang="en-GB" dirty="0"/>
              <a:t> het </a:t>
            </a:r>
            <a:r>
              <a:rPr lang="en-GB" dirty="0" err="1"/>
              <a:t>wel</a:t>
            </a:r>
            <a:r>
              <a:rPr lang="en-GB" dirty="0"/>
              <a:t> </a:t>
            </a:r>
            <a:r>
              <a:rPr lang="en-GB" dirty="0" err="1"/>
              <a:t>eens</a:t>
            </a:r>
            <a:r>
              <a:rPr lang="en-GB" dirty="0"/>
              <a:t> </a:t>
            </a:r>
            <a:r>
              <a:rPr lang="en-GB" dirty="0" err="1"/>
              <a:t>oneens</a:t>
            </a:r>
            <a:r>
              <a:rPr lang="en-GB" dirty="0"/>
              <a:t>? </a:t>
            </a:r>
            <a:br>
              <a:rPr lang="en-GB" dirty="0"/>
            </a:br>
            <a:r>
              <a:rPr lang="en-GB" dirty="0"/>
              <a:t>                          </a:t>
            </a:r>
            <a:r>
              <a:rPr lang="en-GB" dirty="0" err="1"/>
              <a:t>Gaat</a:t>
            </a:r>
            <a:r>
              <a:rPr lang="en-GB" dirty="0"/>
              <a:t> </a:t>
            </a:r>
            <a:r>
              <a:rPr lang="en-GB" dirty="0" err="1"/>
              <a:t>dat</a:t>
            </a:r>
            <a:r>
              <a:rPr lang="en-GB" dirty="0"/>
              <a:t> </a:t>
            </a:r>
            <a:r>
              <a:rPr lang="en-GB" dirty="0" err="1"/>
              <a:t>altijd</a:t>
            </a:r>
            <a:r>
              <a:rPr lang="en-GB" dirty="0"/>
              <a:t> </a:t>
            </a:r>
            <a:r>
              <a:rPr lang="en-GB" dirty="0" err="1"/>
              <a:t>snel</a:t>
            </a:r>
            <a:r>
              <a:rPr lang="en-GB" dirty="0"/>
              <a:t> over? Wat </a:t>
            </a:r>
            <a:r>
              <a:rPr lang="en-GB" dirty="0" err="1"/>
              <a:t>gebeurt</a:t>
            </a:r>
            <a:r>
              <a:rPr lang="en-GB" dirty="0"/>
              <a:t>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dan</a:t>
            </a:r>
            <a:r>
              <a:rPr lang="en-GB" dirty="0"/>
              <a:t>? Etc.)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950" y="4148138"/>
            <a:ext cx="327660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5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3546" y="1056924"/>
            <a:ext cx="10515600" cy="829364"/>
          </a:xfrm>
        </p:spPr>
        <p:txBody>
          <a:bodyPr/>
          <a:lstStyle/>
          <a:p>
            <a:r>
              <a:rPr lang="en-GB" dirty="0"/>
              <a:t>Wil je het </a:t>
            </a:r>
            <a:r>
              <a:rPr lang="en-GB" dirty="0" err="1"/>
              <a:t>antwoord</a:t>
            </a:r>
            <a:r>
              <a:rPr lang="en-GB" dirty="0"/>
              <a:t> </a:t>
            </a:r>
            <a:r>
              <a:rPr lang="en-GB" dirty="0" err="1"/>
              <a:t>weten</a:t>
            </a:r>
            <a:r>
              <a:rPr lang="en-GB" dirty="0"/>
              <a:t>? Koop </a:t>
            </a:r>
            <a:r>
              <a:rPr lang="en-GB" dirty="0" err="1"/>
              <a:t>dan</a:t>
            </a:r>
            <a:r>
              <a:rPr lang="en-GB" dirty="0"/>
              <a:t> </a:t>
            </a:r>
            <a:r>
              <a:rPr lang="en-GB" dirty="0" err="1"/>
              <a:t>SdF</a:t>
            </a:r>
            <a:r>
              <a:rPr lang="en-GB" dirty="0"/>
              <a:t> 3!</a:t>
            </a: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3883659" y="1637164"/>
            <a:ext cx="6865365" cy="4963649"/>
            <a:chOff x="0" y="-110334"/>
            <a:chExt cx="4582798" cy="3294378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3903133" y="2032000"/>
              <a:ext cx="0" cy="914098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  <p:sp>
          <p:nvSpPr>
            <p:cNvPr id="8" name="Text Box 2"/>
            <p:cNvSpPr txBox="1">
              <a:spLocks noChangeArrowheads="1"/>
            </p:cNvSpPr>
            <p:nvPr/>
          </p:nvSpPr>
          <p:spPr bwMode="auto">
            <a:xfrm>
              <a:off x="3566335" y="1684594"/>
              <a:ext cx="619760" cy="2819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nl-NL" sz="2800" i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</a:t>
              </a:r>
              <a:r>
                <a:rPr lang="nl-NL" sz="2800" i="1" baseline="-250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X,0</a:t>
              </a:r>
              <a:endParaRPr lang="en-GB" sz="2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 Box 2"/>
            <p:cNvSpPr txBox="1">
              <a:spLocks noChangeArrowheads="1"/>
            </p:cNvSpPr>
            <p:nvPr/>
          </p:nvSpPr>
          <p:spPr bwMode="auto">
            <a:xfrm>
              <a:off x="3963038" y="2854421"/>
              <a:ext cx="619760" cy="2819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nl-NL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</a:t>
              </a:r>
              <a:endParaRPr lang="en-GB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0" y="-110334"/>
              <a:ext cx="4077392" cy="3294378"/>
              <a:chOff x="0" y="-110334"/>
              <a:chExt cx="4077392" cy="3294378"/>
            </a:xfrm>
          </p:grpSpPr>
          <p:cxnSp>
            <p:nvCxnSpPr>
              <p:cNvPr id="11" name="Straight Arrow Connector 10"/>
              <p:cNvCxnSpPr/>
              <p:nvPr/>
            </p:nvCxnSpPr>
            <p:spPr>
              <a:xfrm flipV="1">
                <a:off x="3429000" y="190500"/>
                <a:ext cx="0" cy="914098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dash"/>
                <a:miter lim="800000"/>
                <a:tailEnd type="triangle"/>
              </a:ln>
              <a:effectLst/>
            </p:spPr>
          </p:cxnSp>
          <p:cxnSp>
            <p:nvCxnSpPr>
              <p:cNvPr id="12" name="Straight Arrow Connector 11"/>
              <p:cNvCxnSpPr/>
              <p:nvPr/>
            </p:nvCxnSpPr>
            <p:spPr>
              <a:xfrm flipV="1">
                <a:off x="2870200" y="520700"/>
                <a:ext cx="0" cy="914098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dash"/>
                <a:miter lim="800000"/>
                <a:tailEnd type="triangle"/>
              </a:ln>
              <a:effectLst/>
            </p:spPr>
          </p:cxnSp>
          <p:grpSp>
            <p:nvGrpSpPr>
              <p:cNvPr id="13" name="Group 12"/>
              <p:cNvGrpSpPr/>
              <p:nvPr/>
            </p:nvGrpSpPr>
            <p:grpSpPr>
              <a:xfrm>
                <a:off x="0" y="-110334"/>
                <a:ext cx="4077392" cy="3294378"/>
                <a:chOff x="0" y="-110334"/>
                <a:chExt cx="4077392" cy="3294378"/>
              </a:xfrm>
            </p:grpSpPr>
            <p:sp>
              <p:nvSpPr>
                <p:cNvPr id="14" name="Rectangle 13"/>
                <p:cNvSpPr/>
                <p:nvPr/>
              </p:nvSpPr>
              <p:spPr>
                <a:xfrm rot="3285787">
                  <a:off x="2787650" y="1356783"/>
                  <a:ext cx="165600" cy="147600"/>
                </a:xfrm>
                <a:prstGeom prst="rect">
                  <a:avLst/>
                </a:prstGeom>
                <a:solidFill>
                  <a:srgbClr val="5B9BD5"/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 rot="3537613">
                  <a:off x="3352800" y="1020233"/>
                  <a:ext cx="165600" cy="147600"/>
                </a:xfrm>
                <a:prstGeom prst="rect">
                  <a:avLst/>
                </a:prstGeom>
                <a:solidFill>
                  <a:srgbClr val="5B9BD5">
                    <a:alpha val="20000"/>
                  </a:srgbClr>
                </a:solidFill>
                <a:ln w="12700" cap="flat" cmpd="sng" algn="ctr">
                  <a:solidFill>
                    <a:srgbClr val="5B9BD5">
                      <a:shade val="50000"/>
                      <a:alpha val="2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3814233" y="2878667"/>
                  <a:ext cx="166977" cy="147623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cxnSp>
              <p:nvCxnSpPr>
                <p:cNvPr id="17" name="Straight Connector 16"/>
                <p:cNvCxnSpPr/>
                <p:nvPr/>
              </p:nvCxnSpPr>
              <p:spPr>
                <a:xfrm flipV="1">
                  <a:off x="245533" y="2946400"/>
                  <a:ext cx="3658483" cy="688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070C0"/>
                  </a:solidFill>
                  <a:prstDash val="solid"/>
                </a:ln>
                <a:effectLst/>
              </p:spPr>
            </p:cxnSp>
            <p:sp>
              <p:nvSpPr>
                <p:cNvPr id="18" name="Freeform 17"/>
                <p:cNvSpPr/>
                <p:nvPr/>
              </p:nvSpPr>
              <p:spPr>
                <a:xfrm>
                  <a:off x="3433233" y="1117600"/>
                  <a:ext cx="469265" cy="1830705"/>
                </a:xfrm>
                <a:custGeom>
                  <a:avLst/>
                  <a:gdLst>
                    <a:gd name="connsiteX0" fmla="*/ 0 w 472442"/>
                    <a:gd name="connsiteY0" fmla="*/ 0 h 1821739"/>
                    <a:gd name="connsiteX1" fmla="*/ 402477 w 472442"/>
                    <a:gd name="connsiteY1" fmla="*/ 720223 h 1821739"/>
                    <a:gd name="connsiteX2" fmla="*/ 469556 w 472442"/>
                    <a:gd name="connsiteY2" fmla="*/ 1821739 h 1821739"/>
                    <a:gd name="connsiteX0" fmla="*/ 0 w 470484"/>
                    <a:gd name="connsiteY0" fmla="*/ 0 h 1821739"/>
                    <a:gd name="connsiteX1" fmla="*/ 378558 w 470484"/>
                    <a:gd name="connsiteY1" fmla="*/ 783523 h 1821739"/>
                    <a:gd name="connsiteX2" fmla="*/ 469556 w 470484"/>
                    <a:gd name="connsiteY2" fmla="*/ 1821739 h 1821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70484" h="1821739">
                      <a:moveTo>
                        <a:pt x="0" y="0"/>
                      </a:moveTo>
                      <a:cubicBezTo>
                        <a:pt x="162109" y="208300"/>
                        <a:pt x="300299" y="479900"/>
                        <a:pt x="378558" y="783523"/>
                      </a:cubicBezTo>
                      <a:cubicBezTo>
                        <a:pt x="456817" y="1087146"/>
                        <a:pt x="475146" y="1422792"/>
                        <a:pt x="469556" y="1821739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0070C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nl-NL" sz="1100">
                      <a:ln w="9525" cap="rnd" cmpd="sng" algn="ctr">
                        <a:solidFill>
                          <a:srgbClr val="0070C0"/>
                        </a:solidFill>
                        <a:prstDash val="solid"/>
                        <a:bevel/>
                      </a:ln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                                                                                                                                         </a:t>
                  </a:r>
                  <a:endParaRPr lang="en-GB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19" name="Straight Connector 18"/>
                <p:cNvCxnSpPr/>
                <p:nvPr/>
              </p:nvCxnSpPr>
              <p:spPr>
                <a:xfrm rot="19800000">
                  <a:off x="0" y="2027767"/>
                  <a:ext cx="3674108" cy="953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0070C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0" name="Straight Arrow Connector 19"/>
                <p:cNvCxnSpPr/>
                <p:nvPr/>
              </p:nvCxnSpPr>
              <p:spPr>
                <a:xfrm rot="19800000" flipV="1">
                  <a:off x="3200400" y="254000"/>
                  <a:ext cx="0" cy="914400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rgbClr val="FF0000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sp>
              <p:nvSpPr>
                <p:cNvPr id="21" name="Freeform 20"/>
                <p:cNvSpPr/>
                <p:nvPr/>
              </p:nvSpPr>
              <p:spPr>
                <a:xfrm>
                  <a:off x="2874433" y="1443567"/>
                  <a:ext cx="1027430" cy="1490345"/>
                </a:xfrm>
                <a:custGeom>
                  <a:avLst/>
                  <a:gdLst>
                    <a:gd name="connsiteX0" fmla="*/ 0 w 937089"/>
                    <a:gd name="connsiteY0" fmla="*/ 0 h 1211637"/>
                    <a:gd name="connsiteX1" fmla="*/ 746495 w 937089"/>
                    <a:gd name="connsiteY1" fmla="*/ 748765 h 1211637"/>
                    <a:gd name="connsiteX2" fmla="*/ 937089 w 937089"/>
                    <a:gd name="connsiteY2" fmla="*/ 1211637 h 1211637"/>
                    <a:gd name="connsiteX0" fmla="*/ 0 w 937089"/>
                    <a:gd name="connsiteY0" fmla="*/ 0 h 1211637"/>
                    <a:gd name="connsiteX1" fmla="*/ 527131 w 937089"/>
                    <a:gd name="connsiteY1" fmla="*/ 479613 h 1211637"/>
                    <a:gd name="connsiteX2" fmla="*/ 937089 w 937089"/>
                    <a:gd name="connsiteY2" fmla="*/ 1211637 h 1211637"/>
                    <a:gd name="connsiteX0" fmla="*/ 0 w 937089"/>
                    <a:gd name="connsiteY0" fmla="*/ 0 h 1211637"/>
                    <a:gd name="connsiteX1" fmla="*/ 507020 w 937089"/>
                    <a:gd name="connsiteY1" fmla="*/ 499904 h 1211637"/>
                    <a:gd name="connsiteX2" fmla="*/ 937089 w 937089"/>
                    <a:gd name="connsiteY2" fmla="*/ 1211637 h 1211637"/>
                    <a:gd name="connsiteX0" fmla="*/ 0 w 937089"/>
                    <a:gd name="connsiteY0" fmla="*/ 0 h 1211637"/>
                    <a:gd name="connsiteX1" fmla="*/ 507020 w 937089"/>
                    <a:gd name="connsiteY1" fmla="*/ 499904 h 1211637"/>
                    <a:gd name="connsiteX2" fmla="*/ 937089 w 937089"/>
                    <a:gd name="connsiteY2" fmla="*/ 1211637 h 1211637"/>
                    <a:gd name="connsiteX0" fmla="*/ 0 w 937089"/>
                    <a:gd name="connsiteY0" fmla="*/ 0 h 1211637"/>
                    <a:gd name="connsiteX1" fmla="*/ 557785 w 937089"/>
                    <a:gd name="connsiteY1" fmla="*/ 564547 h 1211637"/>
                    <a:gd name="connsiteX2" fmla="*/ 937089 w 937089"/>
                    <a:gd name="connsiteY2" fmla="*/ 1211637 h 1211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37089" h="1211637">
                      <a:moveTo>
                        <a:pt x="0" y="0"/>
                      </a:moveTo>
                      <a:cubicBezTo>
                        <a:pt x="295157" y="273413"/>
                        <a:pt x="372631" y="333094"/>
                        <a:pt x="557785" y="564547"/>
                      </a:cubicBezTo>
                      <a:cubicBezTo>
                        <a:pt x="742939" y="796000"/>
                        <a:pt x="901920" y="1120122"/>
                        <a:pt x="937089" y="1211637"/>
                      </a:cubicBezTo>
                    </a:path>
                  </a:pathLst>
                </a:custGeom>
                <a:noFill/>
                <a:ln w="25400" cap="flat" cmpd="sng" algn="ctr">
                  <a:solidFill>
                    <a:srgbClr val="00B05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cxnSp>
              <p:nvCxnSpPr>
                <p:cNvPr id="22" name="Straight Arrow Connector 21"/>
                <p:cNvCxnSpPr/>
                <p:nvPr/>
              </p:nvCxnSpPr>
              <p:spPr>
                <a:xfrm flipH="1" flipV="1">
                  <a:off x="2159000" y="685800"/>
                  <a:ext cx="712461" cy="755571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rgbClr val="00B050"/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23" name="Straight Arrow Connector 22"/>
                <p:cNvCxnSpPr/>
                <p:nvPr/>
              </p:nvCxnSpPr>
              <p:spPr>
                <a:xfrm flipH="1">
                  <a:off x="2959100" y="1117600"/>
                  <a:ext cx="468759" cy="263202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rgbClr val="FFC000"/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24" name="Straight Arrow Connector 23"/>
                <p:cNvCxnSpPr/>
                <p:nvPr/>
              </p:nvCxnSpPr>
              <p:spPr>
                <a:xfrm rot="1800000" flipH="1">
                  <a:off x="3412066" y="2815167"/>
                  <a:ext cx="468000" cy="262800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rgbClr val="FFC000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cxnSp>
              <p:nvCxnSpPr>
                <p:cNvPr id="25" name="Straight Arrow Connector 24"/>
                <p:cNvCxnSpPr/>
                <p:nvPr/>
              </p:nvCxnSpPr>
              <p:spPr>
                <a:xfrm flipH="1">
                  <a:off x="2243666" y="1443567"/>
                  <a:ext cx="627459" cy="349424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rgbClr val="FFC000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sp>
              <p:nvSpPr>
                <p:cNvPr id="26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3215692" y="589347"/>
                  <a:ext cx="262255" cy="2819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nl-NL" sz="2000" dirty="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α</a:t>
                  </a:r>
                  <a:endParaRPr lang="en-GB" sz="2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7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501763" y="2641818"/>
                  <a:ext cx="262255" cy="2819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nl-NL" sz="2800">
                      <a:solidFill>
                        <a:srgbClr val="000000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α</a:t>
                  </a:r>
                  <a:endParaRPr lang="en-GB" sz="2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2586636" y="979456"/>
                  <a:ext cx="500380" cy="2819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nl-NL" sz="2000" dirty="0">
                      <a:solidFill>
                        <a:srgbClr val="000000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&gt;α</a:t>
                  </a:r>
                  <a:endParaRPr lang="en-GB" sz="2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9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2186712" y="1239758"/>
                  <a:ext cx="837591" cy="43014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nl-NL" sz="2000" dirty="0">
                      <a:solidFill>
                        <a:srgbClr val="000000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γ&lt; π/2</a:t>
                  </a:r>
                  <a:endParaRPr lang="en-GB" sz="2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0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2891367" y="881186"/>
                  <a:ext cx="600375" cy="601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nl-NL" sz="2000" dirty="0">
                      <a:solidFill>
                        <a:srgbClr val="000000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γ=π/2</a:t>
                  </a:r>
                  <a:endParaRPr lang="en-GB" sz="2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1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2596901" y="-29903"/>
                  <a:ext cx="619760" cy="2819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nl-NL" sz="2800" i="1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</a:t>
                  </a:r>
                  <a:r>
                    <a:rPr lang="nl-NL" sz="2800" i="1" baseline="-2500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Y</a:t>
                  </a:r>
                  <a:endParaRPr lang="en-GB" sz="28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2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1737537" y="355332"/>
                  <a:ext cx="619760" cy="2819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nl-NL" sz="2800" i="1" dirty="0" err="1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</a:t>
                  </a:r>
                  <a:r>
                    <a:rPr lang="nl-NL" sz="2800" i="1" baseline="-25000" dirty="0" err="1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Z</a:t>
                  </a:r>
                  <a:endParaRPr lang="en-GB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3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25185" y="2797437"/>
                  <a:ext cx="619760" cy="2819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nl-NL" sz="2800" i="1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O</a:t>
                  </a:r>
                  <a:endParaRPr lang="en-GB" sz="28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4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3454400" y="918633"/>
                  <a:ext cx="619760" cy="2819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nl-NL" sz="2800" i="1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Y</a:t>
                  </a:r>
                  <a:endParaRPr lang="en-GB" sz="28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5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2709333" y="1477433"/>
                  <a:ext cx="619760" cy="2819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nl-NL" sz="2800" i="1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Z</a:t>
                  </a:r>
                  <a:endParaRPr lang="en-GB" sz="28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6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3019213" y="2902104"/>
                  <a:ext cx="930275" cy="2819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nl-NL" sz="2800" i="1" dirty="0" err="1">
                      <a:solidFill>
                        <a:srgbClr val="000000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F</a:t>
                  </a:r>
                  <a:r>
                    <a:rPr lang="nl-NL" sz="2800" i="1" baseline="-25000" dirty="0" err="1">
                      <a:solidFill>
                        <a:srgbClr val="000000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</a:t>
                  </a:r>
                  <a:r>
                    <a:rPr lang="nl-NL" sz="2800" i="1" baseline="-25000" dirty="0">
                      <a:solidFill>
                        <a:srgbClr val="000000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, cirkel</a:t>
                  </a:r>
                  <a:endParaRPr lang="en-GB" sz="28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7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2037936" y="1771862"/>
                  <a:ext cx="1252673" cy="4907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nl-NL" sz="2800" i="1" dirty="0" err="1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F</a:t>
                  </a:r>
                  <a:r>
                    <a:rPr lang="nl-NL" sz="2800" i="1" baseline="-25000" dirty="0" err="1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</a:t>
                  </a:r>
                  <a:r>
                    <a:rPr lang="nl-NL" sz="2800" i="1" baseline="-250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, cirkel + trek</a:t>
                  </a:r>
                  <a:endParaRPr lang="en-GB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8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2838202" y="1096161"/>
                  <a:ext cx="930275" cy="2819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nl-NL" sz="2800" i="1" dirty="0" err="1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F</a:t>
                  </a:r>
                  <a:r>
                    <a:rPr lang="nl-NL" sz="2800" i="1" baseline="-25000" dirty="0" err="1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</a:t>
                  </a:r>
                  <a:r>
                    <a:rPr lang="nl-NL" sz="2800" i="1" baseline="-250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, cirkel</a:t>
                  </a:r>
                  <a:endParaRPr lang="en-GB" sz="28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3159935" y="-110334"/>
                  <a:ext cx="619760" cy="2819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nl-NL" sz="2800" i="1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</a:t>
                  </a:r>
                  <a:r>
                    <a:rPr lang="nl-NL" sz="2800" i="1" baseline="-250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X,0</a:t>
                  </a:r>
                  <a:endParaRPr lang="en-GB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0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2544233" y="359833"/>
                  <a:ext cx="619760" cy="2819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nl-NL" sz="2800" i="1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</a:t>
                  </a:r>
                  <a:r>
                    <a:rPr lang="nl-NL" sz="2800" i="1" baseline="-250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X,0</a:t>
                  </a:r>
                  <a:endParaRPr lang="en-GB" sz="2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1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3339469" y="2652416"/>
                  <a:ext cx="737923" cy="3351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nl-NL" sz="2000" dirty="0">
                      <a:solidFill>
                        <a:srgbClr val="000000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γ=π/2</a:t>
                  </a:r>
                  <a:endParaRPr lang="en-GB" sz="2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7915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Slingerbeweging</a:t>
            </a:r>
            <a:r>
              <a:rPr lang="en-GB" dirty="0"/>
              <a:t> </a:t>
            </a:r>
            <a:r>
              <a:rPr lang="en-GB" dirty="0" err="1"/>
              <a:t>meten</a:t>
            </a:r>
            <a:r>
              <a:rPr lang="en-GB" dirty="0"/>
              <a:t> met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 smtClean="0"/>
              <a:t>krachtsensor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627" y="1825626"/>
            <a:ext cx="8991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Hang </a:t>
            </a:r>
            <a:r>
              <a:rPr lang="en-GB" dirty="0" err="1"/>
              <a:t>een</a:t>
            </a:r>
            <a:r>
              <a:rPr lang="en-GB" dirty="0"/>
              <a:t> object </a:t>
            </a:r>
            <a:r>
              <a:rPr lang="en-GB" dirty="0" err="1"/>
              <a:t>aan</a:t>
            </a:r>
            <a:r>
              <a:rPr lang="en-GB" dirty="0"/>
              <a:t>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krachtsensor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laat</a:t>
            </a:r>
            <a:r>
              <a:rPr lang="en-GB" dirty="0"/>
              <a:t> </a:t>
            </a:r>
            <a:r>
              <a:rPr lang="en-GB" dirty="0" err="1"/>
              <a:t>deze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slingerbeweging</a:t>
            </a:r>
            <a:r>
              <a:rPr lang="en-GB" dirty="0"/>
              <a:t> </a:t>
            </a:r>
            <a:r>
              <a:rPr lang="en-GB" dirty="0" err="1"/>
              <a:t>uitvoeren</a:t>
            </a:r>
            <a:r>
              <a:rPr lang="en-GB" dirty="0"/>
              <a:t>. We </a:t>
            </a:r>
            <a:r>
              <a:rPr lang="en-GB" dirty="0" err="1"/>
              <a:t>meten</a:t>
            </a:r>
            <a:r>
              <a:rPr lang="en-GB" dirty="0"/>
              <a:t> dan de </a:t>
            </a:r>
            <a:r>
              <a:rPr lang="en-GB" dirty="0" err="1"/>
              <a:t>kracht</a:t>
            </a:r>
            <a:r>
              <a:rPr lang="en-GB" dirty="0"/>
              <a:t> in </a:t>
            </a:r>
            <a:r>
              <a:rPr lang="en-GB" dirty="0" smtClean="0"/>
              <a:t>het </a:t>
            </a:r>
            <a:r>
              <a:rPr lang="en-GB" dirty="0" err="1"/>
              <a:t>touw</a:t>
            </a:r>
            <a:r>
              <a:rPr lang="en-GB" dirty="0"/>
              <a:t> </a:t>
            </a:r>
            <a:r>
              <a:rPr lang="en-GB" dirty="0" err="1" smtClean="0"/>
              <a:t>als</a:t>
            </a:r>
            <a:r>
              <a:rPr lang="en-GB" dirty="0" smtClean="0"/>
              <a:t> </a:t>
            </a:r>
            <a:r>
              <a:rPr lang="en-GB" dirty="0" err="1" smtClean="0"/>
              <a:t>functie</a:t>
            </a:r>
            <a:r>
              <a:rPr lang="en-GB" dirty="0" smtClean="0"/>
              <a:t> van de </a:t>
            </a:r>
            <a:r>
              <a:rPr lang="en-GB" dirty="0" err="1"/>
              <a:t>tijd</a:t>
            </a:r>
            <a:r>
              <a:rPr lang="en-GB" dirty="0"/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FAC6D5-7BB1-55EC-3932-5C3C377BB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309" y="2041250"/>
            <a:ext cx="2024983" cy="413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571F32-3304-22D2-2A68-F777257685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33" t="9866" b="58869"/>
          <a:stretch/>
        </p:blipFill>
        <p:spPr>
          <a:xfrm>
            <a:off x="5949388" y="3819647"/>
            <a:ext cx="4691673" cy="2508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2D4064-9A89-9A2B-547F-E5613EC6F4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30" y="3819646"/>
            <a:ext cx="4792797" cy="249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60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F518F616-25AB-2FA3-E25B-D829F5BFA9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9388" y="1323473"/>
            <a:ext cx="8841018" cy="4860756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99860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Installeer</a:t>
            </a:r>
            <a:r>
              <a:rPr lang="en-GB" dirty="0" smtClean="0"/>
              <a:t> </a:t>
            </a:r>
            <a:r>
              <a:rPr lang="en-GB" dirty="0" err="1" smtClean="0"/>
              <a:t>Phyphox</a:t>
            </a:r>
            <a:r>
              <a:rPr lang="en-GB" dirty="0" smtClean="0"/>
              <a:t> app </a:t>
            </a:r>
          </a:p>
          <a:p>
            <a:r>
              <a:rPr lang="en-GB" dirty="0" err="1" smtClean="0"/>
              <a:t>Uitgangspunten</a:t>
            </a:r>
            <a:r>
              <a:rPr lang="en-GB" dirty="0" smtClean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accenten</a:t>
            </a:r>
            <a:r>
              <a:rPr lang="en-GB" dirty="0"/>
              <a:t> </a:t>
            </a:r>
            <a:r>
              <a:rPr lang="en-GB" dirty="0" err="1"/>
              <a:t>deel</a:t>
            </a:r>
            <a:r>
              <a:rPr lang="en-GB" dirty="0"/>
              <a:t> 3</a:t>
            </a:r>
          </a:p>
          <a:p>
            <a:r>
              <a:rPr lang="en-GB" dirty="0"/>
              <a:t>Demo’s</a:t>
            </a:r>
          </a:p>
          <a:p>
            <a:r>
              <a:rPr lang="en-GB" dirty="0" err="1"/>
              <a:t>Bijdragen</a:t>
            </a:r>
            <a:r>
              <a:rPr lang="en-GB" dirty="0"/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201" y="861324"/>
            <a:ext cx="5244799" cy="140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14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Versie 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dirty="0" err="1"/>
                  <a:t>Verklaring</a:t>
                </a:r>
                <a:r>
                  <a:rPr lang="en-GB" dirty="0"/>
                  <a:t> </a:t>
                </a:r>
                <a:r>
                  <a:rPr lang="en-GB" dirty="0" err="1" smtClean="0"/>
                  <a:t>kwalitatief</a:t>
                </a:r>
                <a:r>
                  <a:rPr lang="en-GB" dirty="0"/>
                  <a:t>:</a:t>
                </a:r>
              </a:p>
              <a:p>
                <a:r>
                  <a:rPr lang="en-GB" dirty="0" err="1"/>
                  <a:t>Geluid</a:t>
                </a:r>
                <a:r>
                  <a:rPr lang="en-GB" dirty="0"/>
                  <a:t> in </a:t>
                </a:r>
                <a:r>
                  <a:rPr lang="en-GB" dirty="0" err="1"/>
                  <a:t>lucht</a:t>
                </a:r>
                <a:r>
                  <a:rPr lang="en-GB" dirty="0"/>
                  <a:t> </a:t>
                </a:r>
                <a:r>
                  <a:rPr lang="en-GB" dirty="0" err="1"/>
                  <a:t>veel</a:t>
                </a:r>
                <a:r>
                  <a:rPr lang="en-GB" dirty="0"/>
                  <a:t> </a:t>
                </a:r>
                <a:r>
                  <a:rPr lang="en-GB" dirty="0" err="1"/>
                  <a:t>langzamer</a:t>
                </a:r>
                <a:r>
                  <a:rPr lang="en-GB" dirty="0"/>
                  <a:t> dan in water (of </a:t>
                </a:r>
                <a:r>
                  <a:rPr lang="en-GB" dirty="0" err="1"/>
                  <a:t>koffie</a:t>
                </a:r>
                <a:r>
                  <a:rPr lang="en-GB" dirty="0"/>
                  <a:t>);</a:t>
                </a:r>
              </a:p>
              <a:p>
                <a:r>
                  <a:rPr lang="en-GB" dirty="0" err="1">
                    <a:solidFill>
                      <a:srgbClr val="FF0000"/>
                    </a:solidFill>
                  </a:rPr>
                  <a:t>Waarom</a:t>
                </a:r>
                <a:r>
                  <a:rPr lang="en-GB" dirty="0">
                    <a:solidFill>
                      <a:srgbClr val="FF0000"/>
                    </a:solidFill>
                  </a:rPr>
                  <a:t> is </a:t>
                </a:r>
                <a:r>
                  <a:rPr lang="en-GB" dirty="0" err="1">
                    <a:solidFill>
                      <a:srgbClr val="FF0000"/>
                    </a:solidFill>
                  </a:rPr>
                  <a:t>dat</a:t>
                </a:r>
                <a:r>
                  <a:rPr lang="en-GB" dirty="0">
                    <a:solidFill>
                      <a:srgbClr val="FF0000"/>
                    </a:solidFill>
                  </a:rPr>
                  <a:t> zo? Wat is </a:t>
                </a:r>
                <a:r>
                  <a:rPr lang="en-GB" dirty="0" err="1">
                    <a:solidFill>
                      <a:srgbClr val="FF0000"/>
                    </a:solidFill>
                  </a:rPr>
                  <a:t>geluid</a:t>
                </a:r>
                <a:r>
                  <a:rPr lang="en-GB" dirty="0">
                    <a:solidFill>
                      <a:srgbClr val="FF0000"/>
                    </a:solidFill>
                  </a:rPr>
                  <a:t>?</a:t>
                </a:r>
              </a:p>
              <a:p>
                <a:r>
                  <a:rPr lang="en-GB" dirty="0"/>
                  <a:t>Door het </a:t>
                </a:r>
                <a:r>
                  <a:rPr lang="en-GB" dirty="0" err="1"/>
                  <a:t>roeren</a:t>
                </a:r>
                <a:r>
                  <a:rPr lang="en-GB" dirty="0"/>
                  <a:t> </a:t>
                </a:r>
                <a:r>
                  <a:rPr lang="en-GB" dirty="0" err="1"/>
                  <a:t>komen</a:t>
                </a:r>
                <a:r>
                  <a:rPr lang="en-GB" dirty="0"/>
                  <a:t> </a:t>
                </a:r>
                <a:r>
                  <a:rPr lang="en-GB" dirty="0" err="1" smtClean="0"/>
                  <a:t>luchtbellen</a:t>
                </a:r>
                <a:r>
                  <a:rPr lang="en-GB" dirty="0" smtClean="0"/>
                  <a:t> </a:t>
                </a:r>
                <a:r>
                  <a:rPr lang="en-GB" dirty="0"/>
                  <a:t>in de </a:t>
                </a:r>
                <a:r>
                  <a:rPr lang="en-GB" dirty="0" err="1"/>
                  <a:t>koffie</a:t>
                </a:r>
                <a:r>
                  <a:rPr lang="en-GB" dirty="0"/>
                  <a:t>;</a:t>
                </a:r>
              </a:p>
              <a:p>
                <a:r>
                  <a:rPr lang="en-GB" dirty="0"/>
                  <a:t>De </a:t>
                </a:r>
                <a:r>
                  <a:rPr lang="en-GB" dirty="0" err="1"/>
                  <a:t>golflengte</a:t>
                </a:r>
                <a:r>
                  <a:rPr lang="en-GB" dirty="0"/>
                  <a:t> die </a:t>
                </a:r>
                <a:r>
                  <a:rPr lang="en-GB" dirty="0" err="1"/>
                  <a:t>bij</a:t>
                </a:r>
                <a:r>
                  <a:rPr lang="en-GB" dirty="0"/>
                  <a:t> de trilling </a:t>
                </a:r>
                <a:r>
                  <a:rPr lang="en-GB" dirty="0" err="1"/>
                  <a:t>ontstaat</a:t>
                </a:r>
                <a:r>
                  <a:rPr lang="en-GB" dirty="0"/>
                  <a:t> </a:t>
                </a:r>
                <a:r>
                  <a:rPr lang="en-GB" dirty="0" err="1"/>
                  <a:t>hangt</a:t>
                </a:r>
                <a:r>
                  <a:rPr lang="en-GB" dirty="0"/>
                  <a:t> </a:t>
                </a:r>
                <a:r>
                  <a:rPr lang="en-GB" dirty="0" err="1"/>
                  <a:t>af</a:t>
                </a:r>
                <a:r>
                  <a:rPr lang="en-GB" dirty="0"/>
                  <a:t> van de </a:t>
                </a:r>
                <a:r>
                  <a:rPr lang="en-GB" dirty="0" err="1"/>
                  <a:t>massa</a:t>
                </a:r>
                <a:r>
                  <a:rPr lang="en-GB" dirty="0"/>
                  <a:t> en de </a:t>
                </a:r>
                <a:r>
                  <a:rPr lang="en-GB" dirty="0" err="1"/>
                  <a:t>afmetingen</a:t>
                </a:r>
                <a:r>
                  <a:rPr lang="en-GB" dirty="0"/>
                  <a:t> van het </a:t>
                </a:r>
                <a:r>
                  <a:rPr lang="en-GB" dirty="0" err="1" smtClean="0"/>
                  <a:t>gevulde</a:t>
                </a:r>
                <a:r>
                  <a:rPr lang="en-GB" dirty="0" smtClean="0"/>
                  <a:t> </a:t>
                </a:r>
                <a:r>
                  <a:rPr lang="en-GB" dirty="0"/>
                  <a:t>kopje. </a:t>
                </a:r>
                <a:r>
                  <a:rPr lang="en-GB" dirty="0" err="1"/>
                  <a:t>Daar</a:t>
                </a:r>
                <a:r>
                  <a:rPr lang="en-GB" dirty="0"/>
                  <a:t> </a:t>
                </a:r>
                <a:r>
                  <a:rPr lang="en-GB" dirty="0" err="1" smtClean="0"/>
                  <a:t>verandert</a:t>
                </a:r>
                <a:r>
                  <a:rPr lang="en-GB" dirty="0" smtClean="0"/>
                  <a:t> </a:t>
                </a:r>
                <a:r>
                  <a:rPr lang="en-GB" dirty="0" err="1"/>
                  <a:t>niets</a:t>
                </a:r>
                <a:r>
                  <a:rPr lang="en-GB" dirty="0"/>
                  <a:t> </a:t>
                </a:r>
                <a:r>
                  <a:rPr lang="en-GB" dirty="0" err="1"/>
                  <a:t>aan</a:t>
                </a:r>
                <a:r>
                  <a:rPr lang="en-GB" dirty="0"/>
                  <a:t>.</a:t>
                </a:r>
              </a:p>
              <a:p>
                <a:r>
                  <a:rPr lang="en-GB" dirty="0">
                    <a:solidFill>
                      <a:srgbClr val="FF0000"/>
                    </a:solidFill>
                  </a:rPr>
                  <a:t>Als de </a:t>
                </a:r>
                <a:r>
                  <a:rPr lang="en-GB" dirty="0" err="1">
                    <a:solidFill>
                      <a:srgbClr val="FF0000"/>
                    </a:solidFill>
                  </a:rPr>
                  <a:t>golflengte</a:t>
                </a:r>
                <a:r>
                  <a:rPr lang="en-GB" dirty="0">
                    <a:solidFill>
                      <a:srgbClr val="FF0000"/>
                    </a:solidFill>
                  </a:rPr>
                  <a:t> </a:t>
                </a:r>
                <a:r>
                  <a:rPr lang="en-GB" dirty="0" err="1" smtClean="0">
                    <a:solidFill>
                      <a:srgbClr val="FF0000"/>
                    </a:solidFill>
                  </a:rPr>
                  <a:t>hetzelfde</a:t>
                </a:r>
                <a:r>
                  <a:rPr lang="en-GB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GB" dirty="0">
                    <a:solidFill>
                      <a:srgbClr val="FF0000"/>
                    </a:solidFill>
                  </a:rPr>
                  <a:t>is. </a:t>
                </a:r>
                <a:r>
                  <a:rPr lang="en-GB" dirty="0" err="1">
                    <a:solidFill>
                      <a:srgbClr val="FF0000"/>
                    </a:solidFill>
                  </a:rPr>
                  <a:t>Waarom</a:t>
                </a:r>
                <a:r>
                  <a:rPr lang="en-GB" dirty="0">
                    <a:solidFill>
                      <a:srgbClr val="FF0000"/>
                    </a:solidFill>
                  </a:rPr>
                  <a:t> </a:t>
                </a:r>
                <a:r>
                  <a:rPr lang="en-GB" dirty="0" err="1">
                    <a:solidFill>
                      <a:srgbClr val="FF0000"/>
                    </a:solidFill>
                  </a:rPr>
                  <a:t>horen</a:t>
                </a:r>
                <a:r>
                  <a:rPr lang="en-GB" dirty="0">
                    <a:solidFill>
                      <a:srgbClr val="FF0000"/>
                    </a:solidFill>
                  </a:rPr>
                  <a:t> we dan </a:t>
                </a:r>
                <a:r>
                  <a:rPr lang="en-GB" dirty="0" err="1">
                    <a:solidFill>
                      <a:srgbClr val="FF0000"/>
                    </a:solidFill>
                  </a:rPr>
                  <a:t>een</a:t>
                </a:r>
                <a:r>
                  <a:rPr lang="en-GB" dirty="0">
                    <a:solidFill>
                      <a:srgbClr val="FF0000"/>
                    </a:solidFill>
                  </a:rPr>
                  <a:t> </a:t>
                </a:r>
                <a:r>
                  <a:rPr lang="en-GB" dirty="0" err="1">
                    <a:solidFill>
                      <a:srgbClr val="FF0000"/>
                    </a:solidFill>
                  </a:rPr>
                  <a:t>hogere</a:t>
                </a:r>
                <a:r>
                  <a:rPr lang="en-GB" dirty="0">
                    <a:solidFill>
                      <a:srgbClr val="FF0000"/>
                    </a:solidFill>
                  </a:rPr>
                  <a:t> toon?</a:t>
                </a:r>
              </a:p>
              <a:p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·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GB" dirty="0"/>
                  <a:t> </a:t>
                </a:r>
              </a:p>
              <a:p>
                <a:pPr marL="0" indent="0"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8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11308F1-AB76-2550-809E-4498B95A3D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06"/>
          <a:stretch/>
        </p:blipFill>
        <p:spPr>
          <a:xfrm>
            <a:off x="902369" y="878304"/>
            <a:ext cx="9605749" cy="582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10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58DF678-D4B5-7688-7A19-66F2BCBFC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Stap</a:t>
            </a:r>
            <a:r>
              <a:rPr lang="en-US" dirty="0"/>
              <a:t> 1: </a:t>
            </a:r>
          </a:p>
          <a:p>
            <a:pPr marL="0" indent="0">
              <a:buNone/>
            </a:pPr>
            <a:r>
              <a:rPr lang="en-US" dirty="0" err="1"/>
              <a:t>Situatie</a:t>
            </a:r>
            <a:r>
              <a:rPr lang="en-US" dirty="0"/>
              <a:t> </a:t>
            </a:r>
            <a:r>
              <a:rPr lang="en-US" dirty="0" err="1"/>
              <a:t>vereenvoudigen</a:t>
            </a:r>
            <a:r>
              <a:rPr lang="en-US" dirty="0"/>
              <a:t>: </a:t>
            </a:r>
            <a:r>
              <a:rPr lang="en-US" dirty="0" err="1"/>
              <a:t>glas</a:t>
            </a:r>
            <a:r>
              <a:rPr lang="en-US" dirty="0"/>
              <a:t> met water en </a:t>
            </a:r>
            <a:r>
              <a:rPr lang="en-US" dirty="0" err="1"/>
              <a:t>citroensap</a:t>
            </a:r>
            <a:r>
              <a:rPr lang="en-US" dirty="0"/>
              <a:t> </a:t>
            </a:r>
            <a:r>
              <a:rPr lang="en-US" dirty="0" err="1"/>
              <a:t>waar</a:t>
            </a:r>
            <a:r>
              <a:rPr lang="en-US" dirty="0"/>
              <a:t> </a:t>
            </a:r>
            <a:r>
              <a:rPr lang="en-US" dirty="0" err="1"/>
              <a:t>bakpoeder</a:t>
            </a:r>
            <a:r>
              <a:rPr lang="en-US" dirty="0"/>
              <a:t> </a:t>
            </a:r>
            <a:r>
              <a:rPr lang="en-US" dirty="0" err="1"/>
              <a:t>ingeroerd</a:t>
            </a:r>
            <a:r>
              <a:rPr lang="en-US" dirty="0"/>
              <a:t> </a:t>
            </a:r>
            <a:r>
              <a:rPr lang="en-US" dirty="0" err="1"/>
              <a:t>wordt</a:t>
            </a:r>
            <a:r>
              <a:rPr lang="en-US" dirty="0"/>
              <a:t>.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 smtClean="0"/>
              <a:t>ontstaan</a:t>
            </a:r>
            <a:r>
              <a:rPr lang="en-US" dirty="0" smtClean="0"/>
              <a:t> </a:t>
            </a:r>
            <a:r>
              <a:rPr lang="en-US" dirty="0" err="1"/>
              <a:t>gasbellen</a:t>
            </a:r>
            <a:r>
              <a:rPr lang="en-US" dirty="0"/>
              <a:t>.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BB5289C-CE94-CB2E-B6B1-059C7D8ED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38200" y="3573379"/>
            <a:ext cx="1759806" cy="249229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13EDC9B-86AE-B3B5-C315-6C5B8C33D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3561397"/>
            <a:ext cx="1584158" cy="253093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6D59F471-C213-0119-9AD3-17CEBF8676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896" r="3005"/>
          <a:stretch/>
        </p:blipFill>
        <p:spPr>
          <a:xfrm>
            <a:off x="4624952" y="3573379"/>
            <a:ext cx="1968353" cy="2666345"/>
          </a:xfrm>
          <a:prstGeom prst="rect">
            <a:avLst/>
          </a:prstGeom>
        </p:spPr>
      </p:pic>
      <p:sp>
        <p:nvSpPr>
          <p:cNvPr id="16" name="Titel 15">
            <a:extLst>
              <a:ext uri="{FF2B5EF4-FFF2-40B4-BE49-F238E27FC236}">
                <a16:creationId xmlns:a16="http://schemas.microsoft.com/office/drawing/2014/main" id="{DC4C278C-E1C5-1820-5557-B453910B1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Versie B: </a:t>
            </a:r>
            <a:r>
              <a:rPr lang="en-US" dirty="0" err="1"/>
              <a:t>Onderzoek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48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B5593C-E14C-F899-AC39-039661350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4819"/>
            <a:ext cx="4375151" cy="28583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>
                <a:solidFill>
                  <a:schemeClr val="bg1"/>
                </a:solidFill>
              </a:rPr>
              <a:t>Het capuccinoeffect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58DF678-D4B5-7688-7A19-66F2BCBFC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88975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Stap</a:t>
            </a:r>
            <a:r>
              <a:rPr lang="en-US" dirty="0"/>
              <a:t> 2: </a:t>
            </a:r>
            <a:r>
              <a:rPr lang="en-US" dirty="0" err="1"/>
              <a:t>Zelf</a:t>
            </a:r>
            <a:r>
              <a:rPr lang="en-US" dirty="0"/>
              <a:t> </a:t>
            </a:r>
            <a:r>
              <a:rPr lang="en-US" dirty="0" err="1"/>
              <a:t>hypothese</a:t>
            </a:r>
            <a:r>
              <a:rPr lang="en-US" dirty="0"/>
              <a:t> </a:t>
            </a:r>
            <a:r>
              <a:rPr lang="en-US" dirty="0" err="1"/>
              <a:t>formuleren</a:t>
            </a:r>
            <a:r>
              <a:rPr lang="en-US" dirty="0"/>
              <a:t> en/of “</a:t>
            </a:r>
            <a:r>
              <a:rPr lang="en-US" dirty="0" err="1"/>
              <a:t>literatuur</a:t>
            </a:r>
            <a:r>
              <a:rPr lang="en-US" dirty="0"/>
              <a:t>” </a:t>
            </a:r>
            <a:r>
              <a:rPr lang="en-US" dirty="0" err="1"/>
              <a:t>raadplegen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F8593A0-48B1-937B-636C-E5B34BE0F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189" y="2760411"/>
            <a:ext cx="5029078" cy="30791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kstvak 5">
                <a:extLst>
                  <a:ext uri="{FF2B5EF4-FFF2-40B4-BE49-F238E27FC236}">
                    <a16:creationId xmlns:a16="http://schemas.microsoft.com/office/drawing/2014/main" id="{D63B2CC3-A8C2-7054-E182-923C3AACDD54}"/>
                  </a:ext>
                </a:extLst>
              </p:cNvPr>
              <p:cNvSpPr txBox="1"/>
              <p:nvPr/>
            </p:nvSpPr>
            <p:spPr>
              <a:xfrm>
                <a:off x="5979695" y="2569006"/>
                <a:ext cx="5999748" cy="3796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nl-NL" dirty="0" smtClean="0"/>
                  <a:t>effect van de dichtheid van de bellen op de geluidssnelheid in de vloeistof.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nl-NL" dirty="0"/>
                  <a:t>Toon: kwart golflengte de afstand is tussen de basis van de beker en het vloeistofoppervlak (h).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nl-NL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den>
                    </m:f>
                  </m:oMath>
                </a14:m>
                <a:endParaRPr lang="nl-NL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nl-NL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nl-NL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nl-NL" dirty="0"/>
                  <a:t> in vloeistof is afhankelijk van de dichtheid van de vloeistof (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nl-NL" dirty="0"/>
                  <a:t>) en de </a:t>
                </a:r>
                <a:r>
                  <a:rPr lang="nl-NL" dirty="0" err="1"/>
                  <a:t>adiabatische</a:t>
                </a:r>
                <a:r>
                  <a:rPr lang="nl-NL" dirty="0"/>
                  <a:t> bulkmodulus (</a:t>
                </a:r>
                <a14:m>
                  <m:oMath xmlns:m="http://schemas.openxmlformats.org/officeDocument/2006/math">
                    <m:r>
                      <a:rPr lang="nl-NL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nl-NL" dirty="0"/>
                  <a:t>), volgens de formule van Newton-Laplace: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nl-NL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num>
                          <m:den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den>
                        </m:f>
                      </m:e>
                    </m:ra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Tekstvak 5">
                <a:extLst>
                  <a:ext uri="{FF2B5EF4-FFF2-40B4-BE49-F238E27FC236}">
                    <a16:creationId xmlns:a16="http://schemas.microsoft.com/office/drawing/2014/main" id="{D63B2CC3-A8C2-7054-E182-923C3AACDD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9695" y="2569006"/>
                <a:ext cx="5999748" cy="3796617"/>
              </a:xfrm>
              <a:prstGeom prst="rect">
                <a:avLst/>
              </a:prstGeom>
              <a:blipFill>
                <a:blip r:embed="rId3"/>
                <a:stretch>
                  <a:fillRect l="-711" t="-803" r="-11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el 15">
            <a:extLst>
              <a:ext uri="{FF2B5EF4-FFF2-40B4-BE49-F238E27FC236}">
                <a16:creationId xmlns:a16="http://schemas.microsoft.com/office/drawing/2014/main" id="{DC4C278C-E1C5-1820-5557-B453910B1726}"/>
              </a:ext>
            </a:extLst>
          </p:cNvPr>
          <p:cNvSpPr txBox="1">
            <a:spLocks/>
          </p:cNvSpPr>
          <p:nvPr/>
        </p:nvSpPr>
        <p:spPr>
          <a:xfrm>
            <a:off x="838200" y="861324"/>
            <a:ext cx="10515600" cy="829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Versie B: Onderzoek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29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B5593C-E14C-F899-AC39-039661350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4819"/>
            <a:ext cx="4375151" cy="28583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>
                <a:solidFill>
                  <a:schemeClr val="bg1"/>
                </a:solidFill>
              </a:rPr>
              <a:t>Het capuccinoeffect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58DF678-D4B5-7688-7A19-66F2BCBFC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568" y="106290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Stap</a:t>
            </a:r>
            <a:r>
              <a:rPr lang="en-US" dirty="0"/>
              <a:t> 3: </a:t>
            </a:r>
            <a:r>
              <a:rPr lang="en-US" dirty="0" err="1"/>
              <a:t>Meten</a:t>
            </a:r>
            <a:endParaRPr lang="en-US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891E560-2B14-F7E0-F0B5-E9B6D4C49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16" y="1628809"/>
            <a:ext cx="2526631" cy="195038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2A1C3DD3-5AFC-C2C3-5BCD-75809ED75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824999"/>
            <a:ext cx="6335122" cy="285836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34858B4-BD73-B2E7-B1CA-1BCB9CCB3E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57" r="8602"/>
          <a:stretch/>
        </p:blipFill>
        <p:spPr>
          <a:xfrm>
            <a:off x="3561348" y="1239564"/>
            <a:ext cx="3417304" cy="2408755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07F51FB4-4C49-8BFF-0D73-2F84E1833E0B}"/>
              </a:ext>
            </a:extLst>
          </p:cNvPr>
          <p:cNvSpPr txBox="1"/>
          <p:nvPr/>
        </p:nvSpPr>
        <p:spPr>
          <a:xfrm>
            <a:off x="3476967" y="996624"/>
            <a:ext cx="2858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Fourier </a:t>
            </a:r>
            <a:r>
              <a:rPr lang="en-US" sz="2400" dirty="0" err="1"/>
              <a:t>transformatie</a:t>
            </a:r>
            <a:endParaRPr lang="en-US" sz="2400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6C8D7DB5-D60C-FFA3-9C9F-F176D18A4B6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t="9610" b="5579"/>
          <a:stretch/>
        </p:blipFill>
        <p:spPr>
          <a:xfrm>
            <a:off x="7620333" y="0"/>
            <a:ext cx="43751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43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Stap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err="1"/>
              <a:t>Nagaan</a:t>
            </a:r>
            <a:r>
              <a:rPr lang="en-GB" dirty="0"/>
              <a:t>, of de </a:t>
            </a:r>
            <a:r>
              <a:rPr lang="en-GB" dirty="0" err="1"/>
              <a:t>verklaring</a:t>
            </a:r>
            <a:r>
              <a:rPr lang="en-GB" dirty="0"/>
              <a:t>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kloppen</a:t>
            </a:r>
            <a:r>
              <a:rPr lang="en-GB" dirty="0"/>
              <a:t>:</a:t>
            </a:r>
          </a:p>
          <a:p>
            <a:pPr marL="0" indent="0">
              <a:buNone/>
            </a:pPr>
            <a:r>
              <a:rPr lang="en-GB" dirty="0" err="1"/>
              <a:t>Waarden</a:t>
            </a:r>
            <a:r>
              <a:rPr lang="en-GB" dirty="0"/>
              <a:t> </a:t>
            </a:r>
            <a:r>
              <a:rPr lang="en-GB" dirty="0" err="1"/>
              <a:t>invullen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285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Fontein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3049" y="1825625"/>
            <a:ext cx="625610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19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De </a:t>
            </a:r>
            <a:r>
              <a:rPr lang="en-GB" dirty="0" smtClean="0"/>
              <a:t>lift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400" dirty="0" smtClean="0"/>
              <a:t>In </a:t>
            </a:r>
            <a:r>
              <a:rPr lang="en-GB" sz="2400" dirty="0"/>
              <a:t>smartphones </a:t>
            </a:r>
            <a:r>
              <a:rPr lang="en-GB" sz="2400" dirty="0" err="1"/>
              <a:t>zitten</a:t>
            </a:r>
            <a:r>
              <a:rPr lang="en-GB" sz="2400" dirty="0"/>
              <a:t> diverse </a:t>
            </a:r>
            <a:r>
              <a:rPr lang="en-GB" sz="2400" dirty="0" err="1"/>
              <a:t>sensoren</a:t>
            </a:r>
            <a:r>
              <a:rPr lang="en-GB" sz="2400" dirty="0"/>
              <a:t>.  </a:t>
            </a:r>
          </a:p>
          <a:p>
            <a:pPr marL="0" indent="0">
              <a:buNone/>
            </a:pPr>
            <a:r>
              <a:rPr lang="en-GB" sz="2400" dirty="0" err="1"/>
              <a:t>Ongeveer</a:t>
            </a:r>
            <a:r>
              <a:rPr lang="en-GB" sz="2400" dirty="0"/>
              <a:t> 30 % van de smartphones </a:t>
            </a:r>
            <a:r>
              <a:rPr lang="en-GB" sz="2400" dirty="0" err="1"/>
              <a:t>hebben</a:t>
            </a:r>
            <a:r>
              <a:rPr lang="en-GB" sz="2400" dirty="0"/>
              <a:t> </a:t>
            </a:r>
            <a:r>
              <a:rPr lang="en-GB" sz="2400" dirty="0" err="1"/>
              <a:t>druksensor</a:t>
            </a:r>
            <a:r>
              <a:rPr lang="en-GB" sz="2400" dirty="0"/>
              <a:t>. </a:t>
            </a:r>
            <a:br>
              <a:rPr lang="en-GB" sz="2400" dirty="0"/>
            </a:br>
            <a:r>
              <a:rPr lang="en-GB" sz="2400" dirty="0"/>
              <a:t>(</a:t>
            </a:r>
            <a:r>
              <a:rPr lang="en-GB" sz="2400" dirty="0" err="1"/>
              <a:t>duurdere</a:t>
            </a:r>
            <a:r>
              <a:rPr lang="en-GB" sz="2400" dirty="0"/>
              <a:t> </a:t>
            </a:r>
            <a:r>
              <a:rPr lang="en-GB" sz="2400" dirty="0" err="1"/>
              <a:t>modellen</a:t>
            </a:r>
            <a:r>
              <a:rPr lang="en-GB" sz="2400" dirty="0"/>
              <a:t> </a:t>
            </a:r>
            <a:r>
              <a:rPr lang="en-GB" sz="2400" dirty="0" err="1"/>
              <a:t>Iphones</a:t>
            </a:r>
            <a:r>
              <a:rPr lang="en-GB" sz="2400" dirty="0"/>
              <a:t> (SE </a:t>
            </a:r>
            <a:r>
              <a:rPr lang="en-GB" sz="2400" dirty="0" err="1"/>
              <a:t>niet</a:t>
            </a:r>
            <a:r>
              <a:rPr lang="en-GB" sz="2400" dirty="0"/>
              <a:t>))</a:t>
            </a:r>
          </a:p>
          <a:p>
            <a:pPr marL="0" indent="0">
              <a:buNone/>
            </a:pPr>
            <a:r>
              <a:rPr lang="en-GB" sz="2400" dirty="0" err="1"/>
              <a:t>Meetfrequentie</a:t>
            </a:r>
            <a:r>
              <a:rPr lang="en-GB" sz="2400" dirty="0"/>
              <a:t> +/- 1 Hz, (Android </a:t>
            </a:r>
            <a:r>
              <a:rPr lang="en-GB" sz="2400" dirty="0" err="1"/>
              <a:t>sneller</a:t>
            </a:r>
            <a:r>
              <a:rPr lang="en-GB" sz="2400" dirty="0"/>
              <a:t> 5-10 Hz). 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b="1" dirty="0"/>
              <a:t>Demo in de les:</a:t>
            </a:r>
          </a:p>
          <a:p>
            <a:pPr marL="0" indent="0">
              <a:buNone/>
            </a:pPr>
            <a:r>
              <a:rPr lang="en-GB" sz="2400" dirty="0"/>
              <a:t>Meet het </a:t>
            </a:r>
            <a:r>
              <a:rPr lang="en-GB" sz="2400" dirty="0" err="1"/>
              <a:t>hoogteverschil</a:t>
            </a:r>
            <a:r>
              <a:rPr lang="en-GB" sz="2400" dirty="0"/>
              <a:t> in </a:t>
            </a:r>
            <a:r>
              <a:rPr lang="en-GB" sz="2400" dirty="0" err="1"/>
              <a:t>druk</a:t>
            </a:r>
            <a:r>
              <a:rPr lang="en-GB" sz="2400" dirty="0"/>
              <a:t> </a:t>
            </a:r>
            <a:r>
              <a:rPr lang="en-GB" sz="2400" dirty="0" err="1"/>
              <a:t>tussen</a:t>
            </a:r>
            <a:r>
              <a:rPr lang="en-GB" sz="2400" dirty="0"/>
              <a:t> </a:t>
            </a:r>
            <a:r>
              <a:rPr lang="en-GB" sz="2400" dirty="0" err="1"/>
              <a:t>tafel</a:t>
            </a:r>
            <a:r>
              <a:rPr lang="en-GB" sz="2400" dirty="0"/>
              <a:t>, </a:t>
            </a:r>
            <a:r>
              <a:rPr lang="en-GB" sz="2400" dirty="0" err="1"/>
              <a:t>grond</a:t>
            </a:r>
            <a:r>
              <a:rPr lang="en-GB" sz="2400" dirty="0"/>
              <a:t> </a:t>
            </a:r>
            <a:r>
              <a:rPr lang="en-GB" sz="2400" dirty="0" err="1"/>
              <a:t>en</a:t>
            </a:r>
            <a:r>
              <a:rPr lang="en-GB" sz="2400" dirty="0"/>
              <a:t> </a:t>
            </a:r>
            <a:r>
              <a:rPr lang="en-GB" sz="2400" dirty="0" err="1"/>
              <a:t>hoogste</a:t>
            </a:r>
            <a:r>
              <a:rPr lang="en-GB" sz="2400" dirty="0"/>
              <a:t> punt.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b="1" dirty="0" err="1"/>
              <a:t>Opdracht</a:t>
            </a:r>
            <a:r>
              <a:rPr lang="en-GB" sz="2400" b="1" dirty="0"/>
              <a:t>:</a:t>
            </a:r>
          </a:p>
          <a:p>
            <a:pPr marL="0" indent="0">
              <a:buNone/>
            </a:pPr>
            <a:r>
              <a:rPr lang="en-GB" sz="2400" dirty="0" err="1"/>
              <a:t>Leerlingen</a:t>
            </a:r>
            <a:r>
              <a:rPr lang="en-GB" sz="2400" dirty="0"/>
              <a:t> </a:t>
            </a:r>
            <a:r>
              <a:rPr lang="en-GB" sz="2400" dirty="0" err="1"/>
              <a:t>kunnen</a:t>
            </a:r>
            <a:r>
              <a:rPr lang="en-GB" sz="2400" dirty="0"/>
              <a:t> de </a:t>
            </a:r>
            <a:r>
              <a:rPr lang="en-GB" sz="2400" dirty="0" err="1"/>
              <a:t>optie</a:t>
            </a:r>
            <a:r>
              <a:rPr lang="en-GB" sz="2400" dirty="0"/>
              <a:t> </a:t>
            </a:r>
            <a:r>
              <a:rPr lang="en-GB" sz="2400" b="1" dirty="0"/>
              <a:t>lift</a:t>
            </a:r>
            <a:r>
              <a:rPr lang="en-GB" sz="2400" dirty="0"/>
              <a:t> </a:t>
            </a:r>
            <a:r>
              <a:rPr lang="en-GB" sz="2400" dirty="0" err="1"/>
              <a:t>gebruiken</a:t>
            </a:r>
            <a:r>
              <a:rPr lang="en-GB" sz="2400" dirty="0"/>
              <a:t> om de </a:t>
            </a:r>
            <a:r>
              <a:rPr lang="en-GB" sz="2400" dirty="0" err="1"/>
              <a:t>hoogte</a:t>
            </a:r>
            <a:r>
              <a:rPr lang="en-GB" sz="2400" dirty="0"/>
              <a:t>, </a:t>
            </a:r>
            <a:r>
              <a:rPr lang="en-GB" sz="2400" dirty="0" err="1"/>
              <a:t>tijd</a:t>
            </a:r>
            <a:r>
              <a:rPr lang="en-GB" sz="2400" dirty="0"/>
              <a:t>, </a:t>
            </a:r>
            <a:r>
              <a:rPr lang="en-GB" sz="2400" dirty="0" err="1"/>
              <a:t>snelheid</a:t>
            </a:r>
            <a:r>
              <a:rPr lang="en-GB" sz="2400" dirty="0"/>
              <a:t>, </a:t>
            </a:r>
            <a:r>
              <a:rPr lang="en-GB" sz="2400" dirty="0" err="1"/>
              <a:t>tijd</a:t>
            </a:r>
            <a:r>
              <a:rPr lang="en-GB" sz="2400" dirty="0"/>
              <a:t> </a:t>
            </a:r>
            <a:r>
              <a:rPr lang="en-GB" sz="2400" dirty="0" err="1"/>
              <a:t>en</a:t>
            </a:r>
            <a:r>
              <a:rPr lang="en-GB" sz="2400" dirty="0"/>
              <a:t> </a:t>
            </a:r>
          </a:p>
          <a:p>
            <a:pPr marL="0" indent="0">
              <a:buNone/>
            </a:pPr>
            <a:r>
              <a:rPr lang="en-GB" sz="2400" dirty="0" err="1"/>
              <a:t>versnelling</a:t>
            </a:r>
            <a:r>
              <a:rPr lang="en-GB" sz="2400" dirty="0"/>
              <a:t>, </a:t>
            </a:r>
            <a:r>
              <a:rPr lang="en-GB" sz="2400" dirty="0" err="1"/>
              <a:t>tijd</a:t>
            </a:r>
            <a:r>
              <a:rPr lang="en-GB" sz="2400" dirty="0"/>
              <a:t> </a:t>
            </a:r>
            <a:r>
              <a:rPr lang="en-GB" sz="2400" dirty="0" err="1"/>
              <a:t>grafieken</a:t>
            </a:r>
            <a:r>
              <a:rPr lang="en-GB" sz="2400" dirty="0"/>
              <a:t> </a:t>
            </a:r>
            <a:r>
              <a:rPr lang="en-GB" sz="2400" dirty="0" err="1"/>
              <a:t>tijdens</a:t>
            </a:r>
            <a:r>
              <a:rPr lang="en-GB" sz="2400" dirty="0"/>
              <a:t> </a:t>
            </a:r>
            <a:r>
              <a:rPr lang="en-GB" sz="2400" dirty="0" err="1"/>
              <a:t>ritje</a:t>
            </a:r>
            <a:r>
              <a:rPr lang="en-GB" sz="2400" dirty="0"/>
              <a:t> in </a:t>
            </a:r>
            <a:r>
              <a:rPr lang="en-GB" sz="2400" dirty="0" err="1"/>
              <a:t>een</a:t>
            </a:r>
            <a:r>
              <a:rPr lang="en-GB" sz="2400" dirty="0"/>
              <a:t> lift </a:t>
            </a:r>
            <a:r>
              <a:rPr lang="en-GB" sz="2400" dirty="0" err="1"/>
              <a:t>te</a:t>
            </a:r>
            <a:r>
              <a:rPr lang="en-GB" sz="2400" dirty="0"/>
              <a:t> </a:t>
            </a:r>
            <a:r>
              <a:rPr lang="en-GB" sz="2400" dirty="0" err="1"/>
              <a:t>plotten</a:t>
            </a:r>
            <a:r>
              <a:rPr lang="en-GB" sz="2400" dirty="0"/>
              <a:t>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B64D45-3D10-0B8E-C34B-97439D75E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070" y="995133"/>
            <a:ext cx="3659184" cy="2032880"/>
          </a:xfrm>
          <a:prstGeom prst="rect">
            <a:avLst/>
          </a:prstGeom>
        </p:spPr>
      </p:pic>
      <p:pic>
        <p:nvPicPr>
          <p:cNvPr id="1026" name="Picture 2" descr="The Home Screen of the Phyphox App | Download Scientific Diagram">
            <a:extLst>
              <a:ext uri="{FF2B5EF4-FFF2-40B4-BE49-F238E27FC236}">
                <a16:creationId xmlns:a16="http://schemas.microsoft.com/office/drawing/2014/main" id="{67AA2A6C-AE3B-D75C-80BA-722FE373D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471" y="3385554"/>
            <a:ext cx="2032881" cy="203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82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De lift 2</a:t>
            </a:r>
            <a:r>
              <a:rPr lang="en-GB" dirty="0" smtClean="0"/>
              <a:t>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50696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err="1" smtClean="0"/>
              <a:t>Verschil</a:t>
            </a:r>
            <a:r>
              <a:rPr lang="en-GB" dirty="0" smtClean="0"/>
              <a:t> </a:t>
            </a:r>
            <a:r>
              <a:rPr lang="en-GB" dirty="0" err="1"/>
              <a:t>tussen</a:t>
            </a:r>
            <a:r>
              <a:rPr lang="en-GB" dirty="0"/>
              <a:t> </a:t>
            </a:r>
            <a:r>
              <a:rPr lang="en-GB" dirty="0" smtClean="0"/>
              <a:t>(</a:t>
            </a:r>
            <a:r>
              <a:rPr lang="en-GB" i="1" dirty="0" err="1" smtClean="0">
                <a:cs typeface="Times New Roman" panose="02020603050405020304" pitchFamily="18" charset="0"/>
              </a:rPr>
              <a:t>h,t</a:t>
            </a:r>
            <a:r>
              <a:rPr lang="en-GB" i="1" dirty="0" smtClean="0">
                <a:cs typeface="Times New Roman" panose="02020603050405020304" pitchFamily="18" charset="0"/>
              </a:rPr>
              <a:t>)-</a:t>
            </a:r>
            <a:r>
              <a:rPr lang="en-GB" dirty="0" smtClean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smtClean="0"/>
              <a:t>(</a:t>
            </a:r>
            <a:r>
              <a:rPr lang="en-GB" i="1" dirty="0" err="1" smtClean="0">
                <a:cs typeface="Times New Roman" panose="02020603050405020304" pitchFamily="18" charset="0"/>
              </a:rPr>
              <a:t>v,t</a:t>
            </a:r>
            <a:r>
              <a:rPr lang="en-GB" i="1" dirty="0" smtClean="0">
                <a:cs typeface="Times New Roman" panose="02020603050405020304" pitchFamily="18" charset="0"/>
              </a:rPr>
              <a:t>)-</a:t>
            </a:r>
            <a:r>
              <a:rPr lang="en-GB" dirty="0" err="1" smtClean="0"/>
              <a:t>grafiek</a:t>
            </a:r>
            <a:r>
              <a:rPr lang="en-GB" dirty="0" smtClean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smtClean="0"/>
              <a:t>(</a:t>
            </a:r>
            <a:r>
              <a:rPr lang="en-GB" i="1" dirty="0" err="1" smtClean="0">
                <a:cs typeface="Times New Roman" panose="02020603050405020304" pitchFamily="18" charset="0"/>
              </a:rPr>
              <a:t>a,t</a:t>
            </a:r>
            <a:r>
              <a:rPr lang="en-GB" i="1" dirty="0" smtClean="0">
                <a:cs typeface="Times New Roman" panose="02020603050405020304" pitchFamily="18" charset="0"/>
              </a:rPr>
              <a:t>)</a:t>
            </a:r>
            <a:r>
              <a:rPr lang="en-GB" dirty="0" smtClean="0"/>
              <a:t> </a:t>
            </a:r>
            <a:r>
              <a:rPr lang="en-GB" dirty="0"/>
              <a:t>is </a:t>
            </a:r>
            <a:r>
              <a:rPr lang="en-GB" dirty="0" err="1" smtClean="0"/>
              <a:t>gebaseerd</a:t>
            </a:r>
            <a:r>
              <a:rPr lang="en-GB" dirty="0" smtClean="0"/>
              <a:t> op </a:t>
            </a:r>
            <a:r>
              <a:rPr lang="en-GB" dirty="0" err="1"/>
              <a:t>meetfrequentie</a:t>
            </a:r>
            <a:r>
              <a:rPr lang="en-GB" dirty="0"/>
              <a:t> van </a:t>
            </a:r>
            <a:r>
              <a:rPr lang="en-GB" dirty="0" err="1"/>
              <a:t>versnellingssensoren</a:t>
            </a:r>
            <a:r>
              <a:rPr lang="en-GB" dirty="0"/>
              <a:t> in de </a:t>
            </a:r>
            <a:r>
              <a:rPr lang="en-GB" dirty="0" err="1"/>
              <a:t>telefoon</a:t>
            </a:r>
            <a:r>
              <a:rPr lang="en-GB" dirty="0"/>
              <a:t>.</a:t>
            </a:r>
          </a:p>
          <a:p>
            <a:pPr marL="0" indent="0">
              <a:buNone/>
            </a:pPr>
            <a:r>
              <a:rPr lang="en-GB" dirty="0"/>
              <a:t>Resp. 1 Hz vs +/- 100 Hz.  </a:t>
            </a:r>
          </a:p>
          <a:p>
            <a:pPr marL="0" indent="0">
              <a:buNone/>
            </a:pPr>
            <a:endParaRPr lang="en-GB" sz="4400" dirty="0"/>
          </a:p>
          <a:p>
            <a:pPr marL="0" indent="0">
              <a:buNone/>
            </a:pPr>
            <a:r>
              <a:rPr lang="en-GB" b="1" dirty="0" err="1"/>
              <a:t>Huiswerk</a:t>
            </a:r>
            <a:r>
              <a:rPr lang="en-GB" b="1" dirty="0"/>
              <a:t>:</a:t>
            </a:r>
          </a:p>
          <a:p>
            <a:pPr marL="0" indent="0">
              <a:buNone/>
            </a:pPr>
            <a:r>
              <a:rPr lang="en-GB" dirty="0" err="1" smtClean="0"/>
              <a:t>Maak</a:t>
            </a:r>
            <a:r>
              <a:rPr lang="en-GB" dirty="0" smtClean="0"/>
              <a:t> </a:t>
            </a:r>
            <a:r>
              <a:rPr lang="en-GB" dirty="0" err="1"/>
              <a:t>vanavond</a:t>
            </a:r>
            <a:r>
              <a:rPr lang="en-GB" dirty="0"/>
              <a:t> </a:t>
            </a:r>
            <a:r>
              <a:rPr lang="en-GB" dirty="0" smtClean="0"/>
              <a:t>(</a:t>
            </a:r>
            <a:r>
              <a:rPr lang="en-GB" i="1" dirty="0" err="1" smtClean="0">
                <a:cs typeface="Times New Roman" panose="02020603050405020304" pitchFamily="18" charset="0"/>
              </a:rPr>
              <a:t>h,t</a:t>
            </a:r>
            <a:r>
              <a:rPr lang="en-GB" i="1" dirty="0" smtClean="0">
                <a:cs typeface="Times New Roman" panose="02020603050405020304" pitchFamily="18" charset="0"/>
              </a:rPr>
              <a:t>)-, (</a:t>
            </a:r>
            <a:r>
              <a:rPr lang="en-GB" i="1" dirty="0" err="1" smtClean="0">
                <a:cs typeface="Times New Roman" panose="02020603050405020304" pitchFamily="18" charset="0"/>
              </a:rPr>
              <a:t>v,t</a:t>
            </a:r>
            <a:r>
              <a:rPr lang="en-GB" i="1" dirty="0" smtClean="0">
                <a:cs typeface="Times New Roman" panose="02020603050405020304" pitchFamily="18" charset="0"/>
              </a:rPr>
              <a:t>)-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smtClean="0"/>
              <a:t>(</a:t>
            </a:r>
            <a:r>
              <a:rPr lang="en-GB" i="1" dirty="0" err="1" smtClean="0">
                <a:cs typeface="Times New Roman" panose="02020603050405020304" pitchFamily="18" charset="0"/>
              </a:rPr>
              <a:t>a,t</a:t>
            </a:r>
            <a:r>
              <a:rPr lang="en-GB" i="1" dirty="0" smtClean="0">
                <a:cs typeface="Times New Roman" panose="02020603050405020304" pitchFamily="18" charset="0"/>
              </a:rPr>
              <a:t>)-</a:t>
            </a:r>
            <a:r>
              <a:rPr lang="en-GB" dirty="0" err="1" smtClean="0"/>
              <a:t>grafieken</a:t>
            </a:r>
            <a:r>
              <a:rPr lang="en-GB" dirty="0" smtClean="0"/>
              <a:t> </a:t>
            </a:r>
            <a:r>
              <a:rPr lang="en-GB" dirty="0"/>
              <a:t>van de </a:t>
            </a:r>
            <a:r>
              <a:rPr lang="en-GB" dirty="0" err="1"/>
              <a:t>liften</a:t>
            </a:r>
            <a:r>
              <a:rPr lang="en-GB" dirty="0"/>
              <a:t> in </a:t>
            </a:r>
            <a:r>
              <a:rPr lang="en-GB" dirty="0" err="1"/>
              <a:t>dit</a:t>
            </a:r>
            <a:r>
              <a:rPr lang="en-GB" dirty="0"/>
              <a:t> </a:t>
            </a:r>
            <a:r>
              <a:rPr lang="en-GB" dirty="0" err="1"/>
              <a:t>conferentiecentrum</a:t>
            </a:r>
            <a:r>
              <a:rPr lang="en-GB" dirty="0"/>
              <a:t> met de </a:t>
            </a:r>
            <a:r>
              <a:rPr lang="en-GB" dirty="0" err="1"/>
              <a:t>Phyphox</a:t>
            </a:r>
            <a:r>
              <a:rPr lang="en-GB" dirty="0"/>
              <a:t> app. Op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neer</a:t>
            </a:r>
            <a:r>
              <a:rPr lang="en-GB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AB12DE-FC6C-3829-3430-BD05A60B3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7798" y="1085037"/>
            <a:ext cx="2357722" cy="392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99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De lift 3</a:t>
            </a:r>
            <a:r>
              <a:rPr lang="en-GB" dirty="0" smtClean="0"/>
              <a:t>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4400" b="1" dirty="0" err="1" smtClean="0">
                <a:latin typeface="+mj-lt"/>
              </a:rPr>
              <a:t>Exitvraag</a:t>
            </a:r>
            <a:r>
              <a:rPr lang="en-GB" sz="4400" b="1" dirty="0">
                <a:latin typeface="+mj-lt"/>
              </a:rPr>
              <a:t>:</a:t>
            </a:r>
          </a:p>
          <a:p>
            <a:pPr marL="0" indent="0">
              <a:buNone/>
            </a:pPr>
            <a:endParaRPr lang="en-GB" sz="4400" dirty="0">
              <a:latin typeface="+mj-lt"/>
            </a:endParaRPr>
          </a:p>
          <a:p>
            <a:pPr marL="0" indent="0">
              <a:buNone/>
            </a:pPr>
            <a:endParaRPr lang="en-GB" sz="4400" dirty="0">
              <a:latin typeface="+mj-lt"/>
            </a:endParaRPr>
          </a:p>
          <a:p>
            <a:pPr marL="0" indent="0">
              <a:buNone/>
            </a:pPr>
            <a:endParaRPr lang="en-GB" sz="4400" dirty="0">
              <a:latin typeface="+mj-lt"/>
            </a:endParaRPr>
          </a:p>
          <a:p>
            <a:pPr marL="0" indent="0">
              <a:buNone/>
            </a:pPr>
            <a:endParaRPr lang="en-GB" dirty="0">
              <a:latin typeface="+mj-lt"/>
            </a:endParaRPr>
          </a:p>
          <a:p>
            <a:pPr marL="0" indent="0">
              <a:buNone/>
            </a:pPr>
            <a:r>
              <a:rPr lang="en-GB" dirty="0">
                <a:latin typeface="+mj-lt"/>
              </a:rPr>
              <a:t>Antwoord =&gt; </a:t>
            </a:r>
            <a:r>
              <a:rPr lang="en-GB" dirty="0" err="1">
                <a:latin typeface="+mj-lt"/>
              </a:rPr>
              <a:t>Morgenochtend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bij</a:t>
            </a:r>
            <a:r>
              <a:rPr lang="en-GB" dirty="0">
                <a:latin typeface="+mj-lt"/>
              </a:rPr>
              <a:t> het </a:t>
            </a:r>
            <a:r>
              <a:rPr lang="en-GB" dirty="0" err="1">
                <a:latin typeface="+mj-lt"/>
              </a:rPr>
              <a:t>ontbijt</a:t>
            </a:r>
            <a:r>
              <a:rPr lang="en-GB" dirty="0">
                <a:latin typeface="+mj-lt"/>
              </a:rPr>
              <a:t>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982079" y="861324"/>
            <a:ext cx="5812332" cy="4327117"/>
            <a:chOff x="5982079" y="861324"/>
            <a:chExt cx="5812332" cy="432711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FAD1C72-4625-ACDF-DF17-7FA8A485A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82079" y="861324"/>
              <a:ext cx="5812332" cy="432711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EB9EF53-30C3-951F-054B-015D94FAD3E5}"/>
                </a:ext>
              </a:extLst>
            </p:cNvPr>
            <p:cNvSpPr/>
            <p:nvPr/>
          </p:nvSpPr>
          <p:spPr>
            <a:xfrm>
              <a:off x="6160008" y="870037"/>
              <a:ext cx="1731264" cy="63076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</p:spTree>
    <p:extLst>
      <p:ext uri="{BB962C8B-B14F-4D97-AF65-F5344CB8AC3E}">
        <p14:creationId xmlns:p14="http://schemas.microsoft.com/office/powerpoint/2010/main" val="170545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Uitgangspunten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accenten</a:t>
            </a:r>
            <a:r>
              <a:rPr lang="en-GB" dirty="0"/>
              <a:t> </a:t>
            </a:r>
            <a:r>
              <a:rPr lang="en-GB" dirty="0" err="1"/>
              <a:t>deel</a:t>
            </a:r>
            <a:r>
              <a:rPr lang="en-GB" dirty="0"/>
              <a:t>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9400" y="1705878"/>
            <a:ext cx="10205720" cy="5413376"/>
          </a:xfrm>
        </p:spPr>
        <p:txBody>
          <a:bodyPr>
            <a:normAutofit/>
          </a:bodyPr>
          <a:lstStyle/>
          <a:p>
            <a:r>
              <a:rPr lang="en-GB" dirty="0" err="1"/>
              <a:t>Heen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weer</a:t>
            </a:r>
            <a:r>
              <a:rPr lang="en-GB" dirty="0"/>
              <a:t> </a:t>
            </a:r>
            <a:r>
              <a:rPr lang="en-GB" dirty="0" err="1"/>
              <a:t>denken</a:t>
            </a:r>
            <a:r>
              <a:rPr lang="en-GB" dirty="0"/>
              <a:t> </a:t>
            </a:r>
            <a:r>
              <a:rPr lang="en-GB" dirty="0" err="1"/>
              <a:t>tussen</a:t>
            </a:r>
            <a:r>
              <a:rPr lang="en-GB" dirty="0"/>
              <a:t> </a:t>
            </a:r>
            <a:r>
              <a:rPr lang="en-GB" dirty="0" err="1"/>
              <a:t>praktijk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theorie</a:t>
            </a:r>
            <a:endParaRPr lang="en-GB" dirty="0"/>
          </a:p>
          <a:p>
            <a:r>
              <a:rPr lang="en-GB" dirty="0"/>
              <a:t>De </a:t>
            </a:r>
            <a:r>
              <a:rPr lang="en-GB" dirty="0" err="1"/>
              <a:t>aard</a:t>
            </a:r>
            <a:r>
              <a:rPr lang="en-GB" dirty="0"/>
              <a:t> van de </a:t>
            </a:r>
            <a:r>
              <a:rPr lang="en-GB" dirty="0" err="1"/>
              <a:t>wetenschap</a:t>
            </a:r>
            <a:r>
              <a:rPr lang="en-GB" dirty="0"/>
              <a:t> </a:t>
            </a:r>
          </a:p>
          <a:p>
            <a:r>
              <a:rPr lang="en-GB" dirty="0" err="1"/>
              <a:t>Argumentatie</a:t>
            </a:r>
            <a:r>
              <a:rPr lang="en-GB" dirty="0"/>
              <a:t>: hoe </a:t>
            </a:r>
            <a:r>
              <a:rPr lang="en-GB" dirty="0" err="1"/>
              <a:t>goed</a:t>
            </a:r>
            <a:r>
              <a:rPr lang="en-GB" dirty="0"/>
              <a:t> is </a:t>
            </a:r>
            <a:r>
              <a:rPr lang="en-GB" dirty="0" err="1"/>
              <a:t>mijn</a:t>
            </a:r>
            <a:r>
              <a:rPr lang="en-GB" dirty="0"/>
              <a:t> </a:t>
            </a:r>
            <a:r>
              <a:rPr lang="en-GB" dirty="0" err="1"/>
              <a:t>onderzoek</a:t>
            </a:r>
            <a:r>
              <a:rPr lang="en-GB" dirty="0"/>
              <a:t>?</a:t>
            </a:r>
          </a:p>
          <a:p>
            <a:endParaRPr lang="en-GB" dirty="0"/>
          </a:p>
          <a:p>
            <a:r>
              <a:rPr lang="en-GB" dirty="0" err="1"/>
              <a:t>Controlevragen</a:t>
            </a:r>
            <a:r>
              <a:rPr lang="en-GB" dirty="0"/>
              <a:t> voor </a:t>
            </a:r>
            <a:r>
              <a:rPr lang="en-GB" dirty="0" err="1"/>
              <a:t>leerlingen</a:t>
            </a:r>
            <a:r>
              <a:rPr lang="en-GB" dirty="0"/>
              <a:t>: </a:t>
            </a:r>
            <a:r>
              <a:rPr lang="en-GB" dirty="0" err="1" smtClean="0"/>
              <a:t>heb</a:t>
            </a:r>
            <a:r>
              <a:rPr lang="en-GB" dirty="0" smtClean="0"/>
              <a:t> </a:t>
            </a:r>
            <a:r>
              <a:rPr lang="en-GB" dirty="0"/>
              <a:t>je de kern </a:t>
            </a:r>
            <a:r>
              <a:rPr lang="en-GB" dirty="0" err="1"/>
              <a:t>begrepen</a:t>
            </a:r>
            <a:r>
              <a:rPr lang="en-GB" dirty="0"/>
              <a:t>?</a:t>
            </a:r>
          </a:p>
          <a:p>
            <a:endParaRPr lang="en-GB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52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Phyphox</a:t>
            </a:r>
            <a:r>
              <a:rPr lang="en-GB" dirty="0" smtClean="0"/>
              <a:t> </a:t>
            </a:r>
            <a:r>
              <a:rPr lang="en-GB" dirty="0" err="1" smtClean="0"/>
              <a:t>en</a:t>
            </a:r>
            <a:r>
              <a:rPr lang="en-GB" dirty="0" smtClean="0"/>
              <a:t> </a:t>
            </a:r>
            <a:r>
              <a:rPr lang="en-GB" dirty="0" err="1" smtClean="0"/>
              <a:t>Jupyter</a:t>
            </a:r>
            <a:r>
              <a:rPr lang="en-GB" dirty="0" smtClean="0"/>
              <a:t> Notebooks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7022" y="1690688"/>
            <a:ext cx="8237955" cy="500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53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Het </a:t>
            </a:r>
            <a:r>
              <a:rPr lang="en-GB" dirty="0" err="1"/>
              <a:t>geluid</a:t>
            </a:r>
            <a:r>
              <a:rPr lang="en-GB" dirty="0"/>
              <a:t> van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eenparige</a:t>
            </a:r>
            <a:r>
              <a:rPr lang="en-GB" dirty="0"/>
              <a:t> </a:t>
            </a:r>
            <a:r>
              <a:rPr lang="en-GB" dirty="0" err="1"/>
              <a:t>versnelde</a:t>
            </a:r>
            <a:r>
              <a:rPr lang="en-GB" dirty="0"/>
              <a:t> </a:t>
            </a:r>
            <a:r>
              <a:rPr lang="en-GB" dirty="0" err="1"/>
              <a:t>beweging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8096922" cy="4351338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nl-NL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𝑠</m:t>
                    </m:r>
                    <m:r>
                      <a:rPr lang="nl-NL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½ </m:t>
                    </m:r>
                    <m:r>
                      <a:rPr lang="nl-NL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𝑎𝑡</m:t>
                    </m:r>
                    <m:r>
                      <a:rPr lang="nl-NL" i="1" baseline="30000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nl-NL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dirty="0"/>
                  <a:t>dus we </a:t>
                </a:r>
                <a:r>
                  <a:rPr lang="nl-NL" dirty="0" smtClean="0"/>
                  <a:t>krijgen: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nl-NL" i="1" dirty="0" smtClean="0">
                        <a:latin typeface="Cambria Math" panose="02040503050406030204" pitchFamily="18" charset="0"/>
                      </a:rPr>
                      <m:t>½ </m:t>
                    </m:r>
                    <m:r>
                      <a:rPr lang="nl-NL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nl-NL" i="1" dirty="0">
                        <a:latin typeface="Cambria Math" panose="02040503050406030204" pitchFamily="18" charset="0"/>
                      </a:rPr>
                      <m:t>·</m:t>
                    </m:r>
                    <m:sSup>
                      <m:sSupPr>
                        <m:ctrlPr>
                          <a:rPr lang="nl-NL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nl-NL" dirty="0"/>
                  <a:t> </a:t>
                </a:r>
                <a:endParaRPr lang="en-GB" i="1" dirty="0" smtClean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nl-NL" i="1" dirty="0" smtClean="0">
                        <a:latin typeface="Cambria Math" panose="02040503050406030204" pitchFamily="18" charset="0"/>
                      </a:rPr>
                      <m:t>½ </m:t>
                    </m:r>
                    <m:r>
                      <a:rPr lang="nl-NL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nl-NL" i="1" dirty="0">
                        <a:latin typeface="Cambria Math" panose="02040503050406030204" pitchFamily="18" charset="0"/>
                      </a:rPr>
                      <m:t>·2</m:t>
                    </m:r>
                    <m:r>
                      <a:rPr lang="nl-NL" i="1" baseline="30000" dirty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nl-NL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nl-NL" i="1" dirty="0" smtClean="0">
                        <a:latin typeface="Cambria Math" panose="02040503050406030204" pitchFamily="18" charset="0"/>
                      </a:rPr>
                      <m:t>½ </m:t>
                    </m:r>
                    <m:r>
                      <a:rPr lang="nl-NL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nl-NL" i="1" dirty="0">
                        <a:latin typeface="Cambria Math" panose="02040503050406030204" pitchFamily="18" charset="0"/>
                      </a:rPr>
                      <m:t>·3</m:t>
                    </m:r>
                    <m:r>
                      <a:rPr lang="nl-NL" i="1" baseline="30000" dirty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GB" baseline="30000" dirty="0" smtClean="0"/>
              </a:p>
              <a:p>
                <a:r>
                  <a:rPr lang="nl-NL" dirty="0" smtClean="0"/>
                  <a:t>etc</a:t>
                </a:r>
                <a:r>
                  <a:rPr lang="nl-NL" dirty="0"/>
                  <a:t>. dus de verhouding 1 : 4 : 9 : 16 : 25. </a:t>
                </a:r>
                <a:endParaRPr lang="nl-NL" dirty="0" smtClean="0"/>
              </a:p>
              <a:p>
                <a:r>
                  <a:rPr lang="nl-NL" dirty="0" smtClean="0"/>
                  <a:t>Bevestig </a:t>
                </a:r>
                <a:r>
                  <a:rPr lang="nl-NL" dirty="0"/>
                  <a:t>de knijpers op 10 cm, 40 cm, 90 cm, 160 cm en eventueel </a:t>
                </a:r>
                <a:r>
                  <a:rPr lang="nl-NL" dirty="0" smtClean="0"/>
                  <a:t>250 </a:t>
                </a:r>
                <a:r>
                  <a:rPr lang="nl-NL" dirty="0"/>
                  <a:t>cm.</a:t>
                </a:r>
              </a:p>
              <a:p>
                <a:r>
                  <a:rPr lang="nl-NL" dirty="0"/>
                  <a:t>Meten met </a:t>
                </a:r>
                <a:r>
                  <a:rPr lang="nl-NL" dirty="0" err="1"/>
                  <a:t>Phyphox</a:t>
                </a:r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8096922" cy="4351338"/>
              </a:xfrm>
              <a:blipFill>
                <a:blip r:embed="rId3"/>
                <a:stretch>
                  <a:fillRect l="-1355" t="-2241" r="-15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fbeelding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06044" y="2451655"/>
            <a:ext cx="5035424" cy="377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14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graphical user interface&#10;&#10;Description automatically generated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2986"/>
            <a:ext cx="24955501" cy="74628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2136" y="938236"/>
            <a:ext cx="4682383" cy="829364"/>
          </a:xfrm>
        </p:spPr>
        <p:txBody>
          <a:bodyPr/>
          <a:lstStyle/>
          <a:p>
            <a:r>
              <a:rPr lang="en-GB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Bestelinformatie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9569" y="2244369"/>
            <a:ext cx="5673695" cy="2019982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Show</a:t>
            </a:r>
            <a:r>
              <a:rPr lang="en-GB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</a:t>
            </a:r>
            <a:r>
              <a:rPr lang="en-GB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Fysica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 </a:t>
            </a:r>
            <a:r>
              <a:rPr lang="en-GB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wordt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November 2023 </a:t>
            </a:r>
            <a:r>
              <a:rPr lang="en-GB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verwacht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zal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ook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weer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op de NVON website </a:t>
            </a:r>
            <a:r>
              <a:rPr lang="en-GB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bestellen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zijn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 algn="ctr">
              <a:buNone/>
            </a:pPr>
            <a:r>
              <a:rPr lang="en-GB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Bedankt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voor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uw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aandacht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905" y="4741120"/>
            <a:ext cx="1380481" cy="19527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57" y="1137059"/>
            <a:ext cx="1399612" cy="19736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649" y="4391192"/>
            <a:ext cx="1782694" cy="17826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996" y="1038810"/>
            <a:ext cx="1424862" cy="14575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14281" y="4773706"/>
            <a:ext cx="1770326" cy="133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5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4400" dirty="0" err="1">
                <a:latin typeface="+mj-lt"/>
              </a:rPr>
              <a:t>Fantastische</a:t>
            </a:r>
            <a:r>
              <a:rPr lang="en-GB" sz="4400" dirty="0">
                <a:latin typeface="+mj-lt"/>
              </a:rPr>
              <a:t> </a:t>
            </a:r>
            <a:r>
              <a:rPr lang="en-GB" sz="4400" dirty="0" err="1">
                <a:latin typeface="+mj-lt"/>
              </a:rPr>
              <a:t>uitsmijter</a:t>
            </a:r>
            <a:endParaRPr lang="en-GB" dirty="0"/>
          </a:p>
        </p:txBody>
      </p:sp>
      <p:pic>
        <p:nvPicPr>
          <p:cNvPr id="3074" name="Picture 2" descr="Lightbulb Question Mark PNG Images &amp; PSDs for Download | PixelSquid -  S11280509E">
            <a:extLst>
              <a:ext uri="{FF2B5EF4-FFF2-40B4-BE49-F238E27FC236}">
                <a16:creationId xmlns:a16="http://schemas.microsoft.com/office/drawing/2014/main" id="{E6716EFD-A4DE-2AAE-E6DA-CAACA0580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441" y="2548328"/>
            <a:ext cx="3927423" cy="3927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15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Uitgangspunten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accenten</a:t>
            </a:r>
            <a:r>
              <a:rPr lang="en-GB" dirty="0"/>
              <a:t> </a:t>
            </a:r>
            <a:r>
              <a:rPr lang="en-GB" dirty="0" err="1"/>
              <a:t>deel</a:t>
            </a:r>
            <a:r>
              <a:rPr lang="en-GB" dirty="0"/>
              <a:t>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7974" y="1886853"/>
            <a:ext cx="10747375" cy="4904472"/>
          </a:xfrm>
        </p:spPr>
        <p:txBody>
          <a:bodyPr>
            <a:normAutofit fontScale="92500" lnSpcReduction="10000"/>
          </a:bodyPr>
          <a:lstStyle/>
          <a:p>
            <a:r>
              <a:rPr lang="en-GB" dirty="0" err="1" smtClean="0"/>
              <a:t>Als</a:t>
            </a:r>
            <a:r>
              <a:rPr lang="en-GB" dirty="0" smtClean="0"/>
              <a:t> </a:t>
            </a:r>
            <a:r>
              <a:rPr lang="en-GB" dirty="0" err="1"/>
              <a:t>voorheen</a:t>
            </a:r>
            <a:r>
              <a:rPr lang="en-GB" dirty="0"/>
              <a:t>: </a:t>
            </a:r>
            <a:endParaRPr lang="en-GB" dirty="0" smtClean="0"/>
          </a:p>
          <a:p>
            <a:pPr lvl="1"/>
            <a:r>
              <a:rPr lang="en-GB" dirty="0" err="1" smtClean="0"/>
              <a:t>Heldere</a:t>
            </a:r>
            <a:r>
              <a:rPr lang="en-GB" dirty="0" smtClean="0"/>
              <a:t> </a:t>
            </a:r>
            <a:r>
              <a:rPr lang="en-GB" dirty="0" err="1" smtClean="0"/>
              <a:t>uitleg</a:t>
            </a:r>
            <a:r>
              <a:rPr lang="en-GB" dirty="0" smtClean="0"/>
              <a:t>; </a:t>
            </a:r>
          </a:p>
          <a:p>
            <a:pPr lvl="1"/>
            <a:r>
              <a:rPr lang="en-GB" dirty="0" err="1" smtClean="0"/>
              <a:t>Didactische</a:t>
            </a:r>
            <a:r>
              <a:rPr lang="en-GB" dirty="0" smtClean="0"/>
              <a:t> </a:t>
            </a:r>
            <a:r>
              <a:rPr lang="en-GB" dirty="0" err="1" smtClean="0"/>
              <a:t>suggesties</a:t>
            </a:r>
            <a:r>
              <a:rPr lang="en-GB" dirty="0"/>
              <a:t>;</a:t>
            </a:r>
            <a:endParaRPr lang="en-GB" dirty="0" smtClean="0"/>
          </a:p>
          <a:p>
            <a:pPr lvl="1"/>
            <a:r>
              <a:rPr lang="en-GB" dirty="0" err="1" smtClean="0"/>
              <a:t>Mooie</a:t>
            </a:r>
            <a:r>
              <a:rPr lang="en-GB" dirty="0" smtClean="0"/>
              <a:t> </a:t>
            </a:r>
            <a:r>
              <a:rPr lang="en-GB" dirty="0" err="1" smtClean="0"/>
              <a:t>foto’s</a:t>
            </a:r>
            <a:r>
              <a:rPr lang="en-GB" dirty="0"/>
              <a:t>;</a:t>
            </a:r>
            <a:endParaRPr lang="en-GB" dirty="0" smtClean="0"/>
          </a:p>
          <a:p>
            <a:pPr lvl="1"/>
            <a:r>
              <a:rPr lang="en-GB" dirty="0" err="1" smtClean="0"/>
              <a:t>Boekzakdemo’s</a:t>
            </a:r>
            <a:r>
              <a:rPr lang="en-GB" dirty="0" smtClean="0"/>
              <a:t>;</a:t>
            </a:r>
          </a:p>
          <a:p>
            <a:pPr lvl="1"/>
            <a:r>
              <a:rPr lang="en-GB" dirty="0" err="1" smtClean="0"/>
              <a:t>Fysica</a:t>
            </a:r>
            <a:r>
              <a:rPr lang="en-GB" dirty="0" smtClean="0"/>
              <a:t> </a:t>
            </a:r>
            <a:r>
              <a:rPr lang="en-GB" dirty="0" err="1" smtClean="0"/>
              <a:t>voor</a:t>
            </a:r>
            <a:r>
              <a:rPr lang="en-GB" dirty="0" smtClean="0"/>
              <a:t> </a:t>
            </a:r>
            <a:r>
              <a:rPr lang="en-GB" dirty="0" err="1" smtClean="0"/>
              <a:t>feestjes</a:t>
            </a:r>
            <a:r>
              <a:rPr lang="en-GB" dirty="0" smtClean="0"/>
              <a:t>;</a:t>
            </a:r>
          </a:p>
          <a:p>
            <a:pPr lvl="1"/>
            <a:r>
              <a:rPr lang="en-GB" dirty="0" err="1" smtClean="0"/>
              <a:t>Ontwikkeling</a:t>
            </a:r>
            <a:r>
              <a:rPr lang="en-GB" dirty="0" smtClean="0"/>
              <a:t> van </a:t>
            </a:r>
            <a:r>
              <a:rPr lang="en-GB" dirty="0" err="1" smtClean="0"/>
              <a:t>begrippen</a:t>
            </a:r>
            <a:r>
              <a:rPr lang="en-GB" dirty="0" smtClean="0"/>
              <a:t> </a:t>
            </a:r>
            <a:r>
              <a:rPr lang="en-GB" dirty="0" err="1" smtClean="0"/>
              <a:t>en</a:t>
            </a:r>
            <a:r>
              <a:rPr lang="en-GB" dirty="0" smtClean="0"/>
              <a:t> </a:t>
            </a:r>
            <a:r>
              <a:rPr lang="en-GB" dirty="0" err="1" smtClean="0"/>
              <a:t>vaardigheden</a:t>
            </a:r>
            <a:r>
              <a:rPr lang="en-GB" dirty="0" smtClean="0"/>
              <a:t>;</a:t>
            </a:r>
          </a:p>
          <a:p>
            <a:pPr lvl="1"/>
            <a:r>
              <a:rPr lang="en-GB" dirty="0" err="1" smtClean="0"/>
              <a:t>Aanduiding</a:t>
            </a:r>
            <a:r>
              <a:rPr lang="en-GB" dirty="0" smtClean="0"/>
              <a:t> van:</a:t>
            </a:r>
          </a:p>
          <a:p>
            <a:pPr lvl="2"/>
            <a:r>
              <a:rPr lang="en-GB" dirty="0" err="1" smtClean="0"/>
              <a:t>O</a:t>
            </a:r>
            <a:r>
              <a:rPr lang="en-GB" dirty="0" err="1" smtClean="0"/>
              <a:t>nderwerp</a:t>
            </a:r>
            <a:r>
              <a:rPr lang="en-GB" dirty="0"/>
              <a:t>;</a:t>
            </a:r>
            <a:r>
              <a:rPr lang="en-GB" dirty="0" smtClean="0"/>
              <a:t> </a:t>
            </a:r>
          </a:p>
          <a:p>
            <a:pPr lvl="2"/>
            <a:r>
              <a:rPr lang="en-GB" dirty="0" err="1" smtClean="0"/>
              <a:t>Tijd</a:t>
            </a:r>
            <a:r>
              <a:rPr lang="en-GB" dirty="0" smtClean="0"/>
              <a:t>;</a:t>
            </a:r>
          </a:p>
          <a:p>
            <a:pPr lvl="2"/>
            <a:r>
              <a:rPr lang="en-GB" dirty="0" err="1" smtClean="0"/>
              <a:t>Niveau</a:t>
            </a:r>
            <a:r>
              <a:rPr lang="en-GB" dirty="0" smtClean="0"/>
              <a:t>;</a:t>
            </a:r>
          </a:p>
          <a:p>
            <a:pPr lvl="2"/>
            <a:r>
              <a:rPr lang="en-GB" dirty="0" smtClean="0"/>
              <a:t>POE.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err="1" smtClean="0"/>
              <a:t>Niet</a:t>
            </a:r>
            <a:r>
              <a:rPr lang="en-GB" dirty="0" smtClean="0"/>
              <a:t> </a:t>
            </a:r>
            <a:r>
              <a:rPr lang="en-GB" dirty="0" err="1"/>
              <a:t>altijd</a:t>
            </a:r>
            <a:r>
              <a:rPr lang="en-GB" dirty="0"/>
              <a:t> </a:t>
            </a:r>
            <a:r>
              <a:rPr lang="en-GB" dirty="0" err="1"/>
              <a:t>precies</a:t>
            </a:r>
            <a:r>
              <a:rPr lang="en-GB" dirty="0"/>
              <a:t> </a:t>
            </a:r>
            <a:r>
              <a:rPr lang="en-GB" dirty="0" err="1"/>
              <a:t>volgens</a:t>
            </a:r>
            <a:r>
              <a:rPr lang="en-GB" dirty="0"/>
              <a:t> </a:t>
            </a:r>
            <a:r>
              <a:rPr lang="en-GB" dirty="0" err="1"/>
              <a:t>examenprogramma</a:t>
            </a:r>
            <a:r>
              <a:rPr lang="en-GB" dirty="0"/>
              <a:t>, </a:t>
            </a:r>
            <a:r>
              <a:rPr lang="en-GB" dirty="0" err="1"/>
              <a:t>wel</a:t>
            </a:r>
            <a:r>
              <a:rPr lang="en-GB" dirty="0"/>
              <a:t> </a:t>
            </a:r>
            <a:r>
              <a:rPr lang="en-GB" dirty="0" err="1"/>
              <a:t>altijd</a:t>
            </a:r>
            <a:r>
              <a:rPr lang="en-GB" dirty="0"/>
              <a:t> </a:t>
            </a:r>
            <a:r>
              <a:rPr lang="en-GB" b="1" dirty="0" smtClean="0"/>
              <a:t>MOOI!</a:t>
            </a:r>
            <a:r>
              <a:rPr lang="en-GB" dirty="0" smtClean="0"/>
              <a:t> </a:t>
            </a:r>
            <a:r>
              <a:rPr lang="en-GB" dirty="0"/>
              <a:t>(</a:t>
            </a:r>
            <a:r>
              <a:rPr lang="en-GB" dirty="0" err="1"/>
              <a:t>vinden</a:t>
            </a:r>
            <a:r>
              <a:rPr lang="en-GB" dirty="0"/>
              <a:t> </a:t>
            </a:r>
            <a:r>
              <a:rPr lang="en-GB" dirty="0" err="1"/>
              <a:t>wij</a:t>
            </a:r>
            <a:r>
              <a:rPr lang="en-GB" dirty="0"/>
              <a:t>)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233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Heen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weer</a:t>
            </a:r>
            <a:r>
              <a:rPr lang="en-GB" dirty="0"/>
              <a:t> </a:t>
            </a:r>
            <a:r>
              <a:rPr lang="en-GB" dirty="0" err="1"/>
              <a:t>denken</a:t>
            </a:r>
            <a:r>
              <a:rPr lang="en-GB" dirty="0"/>
              <a:t> </a:t>
            </a:r>
            <a:r>
              <a:rPr lang="en-GB" dirty="0" err="1"/>
              <a:t>tussen</a:t>
            </a:r>
            <a:r>
              <a:rPr lang="en-GB" dirty="0"/>
              <a:t> </a:t>
            </a:r>
            <a:r>
              <a:rPr lang="en-GB" dirty="0" err="1"/>
              <a:t>praktijk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theorie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Niet de </a:t>
            </a:r>
            <a:r>
              <a:rPr lang="en-GB" dirty="0" err="1"/>
              <a:t>juiste</a:t>
            </a:r>
            <a:r>
              <a:rPr lang="en-GB" dirty="0"/>
              <a:t> </a:t>
            </a:r>
            <a:r>
              <a:rPr lang="en-GB" dirty="0" err="1"/>
              <a:t>verklaring</a:t>
            </a:r>
            <a:r>
              <a:rPr lang="en-GB" dirty="0"/>
              <a:t> </a:t>
            </a:r>
            <a:r>
              <a:rPr lang="en-GB" dirty="0" err="1"/>
              <a:t>staat</a:t>
            </a:r>
            <a:r>
              <a:rPr lang="en-GB" dirty="0"/>
              <a:t> </a:t>
            </a:r>
            <a:r>
              <a:rPr lang="en-GB" dirty="0" err="1"/>
              <a:t>centraal</a:t>
            </a:r>
            <a:r>
              <a:rPr lang="en-GB" dirty="0"/>
              <a:t>, maar het </a:t>
            </a:r>
            <a:r>
              <a:rPr lang="en-GB" dirty="0" err="1"/>
              <a:t>denken</a:t>
            </a:r>
            <a:r>
              <a:rPr lang="en-GB" dirty="0"/>
              <a:t> van de </a:t>
            </a:r>
            <a:r>
              <a:rPr lang="en-GB" dirty="0" err="1"/>
              <a:t>leerling</a:t>
            </a:r>
            <a:r>
              <a:rPr lang="en-GB" dirty="0"/>
              <a:t>.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 err="1"/>
              <a:t>Vooral</a:t>
            </a:r>
            <a:r>
              <a:rPr lang="en-GB" dirty="0"/>
              <a:t> </a:t>
            </a:r>
            <a:r>
              <a:rPr lang="en-GB" dirty="0" err="1"/>
              <a:t>stimuleren</a:t>
            </a:r>
            <a:r>
              <a:rPr lang="en-GB" dirty="0"/>
              <a:t> van </a:t>
            </a:r>
            <a:r>
              <a:rPr lang="en-GB" dirty="0" err="1"/>
              <a:t>leerling-denken</a:t>
            </a:r>
            <a:r>
              <a:rPr lang="en-GB" dirty="0"/>
              <a:t>:</a:t>
            </a:r>
          </a:p>
          <a:p>
            <a:pPr lvl="1"/>
            <a:r>
              <a:rPr lang="en-GB" dirty="0"/>
              <a:t>Snap </a:t>
            </a:r>
            <a:r>
              <a:rPr lang="en-GB" dirty="0" err="1"/>
              <a:t>ik</a:t>
            </a:r>
            <a:r>
              <a:rPr lang="en-GB" dirty="0"/>
              <a:t> wat </a:t>
            </a:r>
            <a:r>
              <a:rPr lang="en-GB" dirty="0" err="1"/>
              <a:t>ik</a:t>
            </a:r>
            <a:r>
              <a:rPr lang="en-GB" dirty="0"/>
              <a:t> </a:t>
            </a:r>
            <a:r>
              <a:rPr lang="en-GB" dirty="0" err="1"/>
              <a:t>zie</a:t>
            </a:r>
            <a:r>
              <a:rPr lang="en-GB" dirty="0"/>
              <a:t>?</a:t>
            </a:r>
          </a:p>
          <a:p>
            <a:pPr lvl="1"/>
            <a:r>
              <a:rPr lang="en-GB" dirty="0"/>
              <a:t>Wat </a:t>
            </a:r>
            <a:r>
              <a:rPr lang="en-GB" dirty="0" err="1"/>
              <a:t>volgt</a:t>
            </a:r>
            <a:r>
              <a:rPr lang="en-GB" dirty="0"/>
              <a:t> </a:t>
            </a:r>
            <a:r>
              <a:rPr lang="en-GB" dirty="0" err="1"/>
              <a:t>daar</a:t>
            </a:r>
            <a:r>
              <a:rPr lang="en-GB" dirty="0"/>
              <a:t> </a:t>
            </a:r>
            <a:r>
              <a:rPr lang="en-GB" dirty="0" err="1"/>
              <a:t>uit</a:t>
            </a:r>
            <a:r>
              <a:rPr lang="en-GB" dirty="0"/>
              <a:t>?</a:t>
            </a:r>
          </a:p>
          <a:p>
            <a:pPr lvl="1"/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ik</a:t>
            </a:r>
            <a:r>
              <a:rPr lang="en-GB" dirty="0"/>
              <a:t> </a:t>
            </a:r>
            <a:r>
              <a:rPr lang="en-GB" dirty="0" err="1"/>
              <a:t>iets</a:t>
            </a:r>
            <a:r>
              <a:rPr lang="en-GB" dirty="0"/>
              <a:t> </a:t>
            </a:r>
            <a:r>
              <a:rPr lang="en-GB" dirty="0" err="1"/>
              <a:t>veranderen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het effect </a:t>
            </a:r>
            <a:r>
              <a:rPr lang="en-GB" dirty="0" err="1"/>
              <a:t>voorspellen</a:t>
            </a:r>
            <a:r>
              <a:rPr lang="en-GB" dirty="0"/>
              <a:t>?</a:t>
            </a:r>
          </a:p>
          <a:p>
            <a:pPr lvl="1"/>
            <a:r>
              <a:rPr lang="en-GB" dirty="0" err="1"/>
              <a:t>Komt</a:t>
            </a:r>
            <a:r>
              <a:rPr lang="en-GB" dirty="0"/>
              <a:t> wat </a:t>
            </a:r>
            <a:r>
              <a:rPr lang="en-GB" dirty="0" err="1"/>
              <a:t>ik</a:t>
            </a:r>
            <a:r>
              <a:rPr lang="en-GB" dirty="0"/>
              <a:t> </a:t>
            </a:r>
            <a:r>
              <a:rPr lang="en-GB" dirty="0" err="1"/>
              <a:t>denk</a:t>
            </a:r>
            <a:r>
              <a:rPr lang="en-GB" dirty="0"/>
              <a:t> </a:t>
            </a:r>
            <a:r>
              <a:rPr lang="en-GB" dirty="0" err="1"/>
              <a:t>overeen</a:t>
            </a:r>
            <a:r>
              <a:rPr lang="en-GB" dirty="0"/>
              <a:t> met wat </a:t>
            </a:r>
            <a:r>
              <a:rPr lang="en-GB" dirty="0" err="1"/>
              <a:t>ik</a:t>
            </a:r>
            <a:r>
              <a:rPr lang="en-GB" dirty="0"/>
              <a:t> (</a:t>
            </a:r>
            <a:r>
              <a:rPr lang="en-GB" dirty="0" err="1"/>
              <a:t>dan</a:t>
            </a:r>
            <a:r>
              <a:rPr lang="en-GB" dirty="0"/>
              <a:t>) </a:t>
            </a:r>
            <a:r>
              <a:rPr lang="en-GB" dirty="0" err="1"/>
              <a:t>waarneem</a:t>
            </a:r>
            <a:r>
              <a:rPr lang="en-GB" dirty="0"/>
              <a:t>,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omgekeerd</a:t>
            </a:r>
            <a:r>
              <a:rPr lang="en-GB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9073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51849"/>
            <a:ext cx="10515600" cy="829364"/>
          </a:xfrm>
        </p:spPr>
        <p:txBody>
          <a:bodyPr/>
          <a:lstStyle/>
          <a:p>
            <a:r>
              <a:rPr lang="en-GB" dirty="0" err="1"/>
              <a:t>Aard</a:t>
            </a:r>
            <a:r>
              <a:rPr lang="en-GB" dirty="0"/>
              <a:t> van de </a:t>
            </a:r>
            <a:r>
              <a:rPr lang="en-GB" dirty="0" err="1"/>
              <a:t>wetenschap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97125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GB" dirty="0" err="1"/>
              <a:t>Aanpak</a:t>
            </a:r>
            <a:r>
              <a:rPr lang="en-GB" dirty="0"/>
              <a:t> in twee </a:t>
            </a:r>
            <a:r>
              <a:rPr lang="en-GB" dirty="0" err="1"/>
              <a:t>stappen</a:t>
            </a:r>
            <a:r>
              <a:rPr lang="en-GB" dirty="0"/>
              <a:t>: </a:t>
            </a:r>
            <a:br>
              <a:rPr lang="en-GB" dirty="0"/>
            </a:br>
            <a:r>
              <a:rPr lang="en-GB" dirty="0"/>
              <a:t>	</a:t>
            </a:r>
            <a:r>
              <a:rPr lang="en-GB" dirty="0" smtClean="0"/>
              <a:t>1 </a:t>
            </a:r>
            <a:r>
              <a:rPr lang="en-GB" dirty="0" err="1" smtClean="0"/>
              <a:t>eerst</a:t>
            </a:r>
            <a:r>
              <a:rPr lang="en-GB" dirty="0" smtClean="0"/>
              <a:t> </a:t>
            </a:r>
            <a:r>
              <a:rPr lang="en-GB" dirty="0" err="1"/>
              <a:t>samen</a:t>
            </a:r>
            <a:r>
              <a:rPr lang="en-GB" dirty="0"/>
              <a:t> </a:t>
            </a:r>
            <a:r>
              <a:rPr lang="en-GB" dirty="0" err="1"/>
              <a:t>onderzoeken</a:t>
            </a:r>
            <a:r>
              <a:rPr lang="en-GB" dirty="0"/>
              <a:t> </a:t>
            </a:r>
            <a:r>
              <a:rPr lang="en-GB" dirty="0" err="1"/>
              <a:t>als</a:t>
            </a:r>
            <a:r>
              <a:rPr lang="en-GB" dirty="0"/>
              <a:t> </a:t>
            </a:r>
            <a:r>
              <a:rPr lang="en-GB" dirty="0" err="1"/>
              <a:t>wetenschappers</a:t>
            </a:r>
            <a:r>
              <a:rPr lang="en-GB" dirty="0"/>
              <a:t>, </a:t>
            </a:r>
            <a:br>
              <a:rPr lang="en-GB" dirty="0"/>
            </a:br>
            <a:r>
              <a:rPr lang="en-GB" dirty="0"/>
              <a:t>	</a:t>
            </a:r>
            <a:r>
              <a:rPr lang="en-GB" dirty="0" smtClean="0"/>
              <a:t>2 </a:t>
            </a:r>
            <a:r>
              <a:rPr lang="en-GB" dirty="0" err="1" smtClean="0"/>
              <a:t>dan</a:t>
            </a:r>
            <a:r>
              <a:rPr lang="en-GB" dirty="0" smtClean="0"/>
              <a:t> </a:t>
            </a:r>
            <a:r>
              <a:rPr lang="en-GB" dirty="0" err="1"/>
              <a:t>nagaan</a:t>
            </a:r>
            <a:r>
              <a:rPr lang="en-GB" dirty="0"/>
              <a:t>: wat was </a:t>
            </a:r>
            <a:r>
              <a:rPr lang="en-GB" dirty="0" err="1"/>
              <a:t>daar</a:t>
            </a:r>
            <a:r>
              <a:rPr lang="en-GB" dirty="0"/>
              <a:t> </a:t>
            </a:r>
            <a:r>
              <a:rPr lang="en-GB" dirty="0" err="1"/>
              <a:t>nou</a:t>
            </a:r>
            <a:r>
              <a:rPr lang="en-GB" dirty="0"/>
              <a:t> </a:t>
            </a:r>
            <a:r>
              <a:rPr lang="en-GB" dirty="0" err="1"/>
              <a:t>wetenschappelijk</a:t>
            </a:r>
            <a:r>
              <a:rPr lang="en-GB" dirty="0"/>
              <a:t> </a:t>
            </a:r>
            <a:r>
              <a:rPr lang="en-GB" dirty="0" err="1"/>
              <a:t>aan</a:t>
            </a:r>
            <a:r>
              <a:rPr lang="en-GB" dirty="0"/>
              <a:t>?</a:t>
            </a:r>
          </a:p>
          <a:p>
            <a:endParaRPr lang="en-GB" dirty="0"/>
          </a:p>
          <a:p>
            <a:r>
              <a:rPr lang="en-GB" dirty="0" err="1"/>
              <a:t>Bedoeling</a:t>
            </a:r>
            <a:r>
              <a:rPr lang="en-GB" dirty="0"/>
              <a:t>:  </a:t>
            </a:r>
            <a:endParaRPr lang="en-GB" dirty="0" smtClean="0"/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err="1" smtClean="0"/>
              <a:t>inzicht</a:t>
            </a:r>
            <a:r>
              <a:rPr lang="en-GB" dirty="0" smtClean="0"/>
              <a:t> </a:t>
            </a:r>
            <a:r>
              <a:rPr lang="en-GB" dirty="0"/>
              <a:t>in wat </a:t>
            </a:r>
            <a:r>
              <a:rPr lang="en-GB" dirty="0" err="1"/>
              <a:t>wetenschappers</a:t>
            </a:r>
            <a:r>
              <a:rPr lang="en-GB" dirty="0"/>
              <a:t> </a:t>
            </a:r>
            <a:r>
              <a:rPr lang="en-GB" dirty="0" err="1"/>
              <a:t>doen</a:t>
            </a:r>
            <a:r>
              <a:rPr lang="en-GB" dirty="0"/>
              <a:t>, hoe, </a:t>
            </a:r>
            <a:r>
              <a:rPr lang="en-GB" dirty="0" err="1"/>
              <a:t>waarom</a:t>
            </a:r>
            <a:r>
              <a:rPr lang="en-GB" dirty="0"/>
              <a:t> zo, </a:t>
            </a:r>
            <a:r>
              <a:rPr lang="en-GB" dirty="0" err="1"/>
              <a:t>en</a:t>
            </a:r>
            <a:r>
              <a:rPr lang="en-GB" dirty="0"/>
              <a:t> 			</a:t>
            </a:r>
            <a:r>
              <a:rPr lang="en-GB" dirty="0" smtClean="0"/>
              <a:t>wat </a:t>
            </a:r>
            <a:r>
              <a:rPr lang="en-GB" dirty="0" err="1"/>
              <a:t>dat</a:t>
            </a:r>
            <a:r>
              <a:rPr lang="en-GB" dirty="0"/>
              <a:t> </a:t>
            </a:r>
            <a:r>
              <a:rPr lang="en-GB" dirty="0" err="1"/>
              <a:t>oplevert</a:t>
            </a:r>
            <a:r>
              <a:rPr lang="en-GB" dirty="0"/>
              <a:t> (de </a:t>
            </a:r>
            <a:r>
              <a:rPr lang="en-GB" dirty="0" err="1"/>
              <a:t>kwaliteit</a:t>
            </a:r>
            <a:r>
              <a:rPr lang="en-GB" dirty="0"/>
              <a:t> van </a:t>
            </a:r>
            <a:r>
              <a:rPr lang="en-GB" dirty="0" err="1"/>
              <a:t>wetenschappelijke</a:t>
            </a:r>
            <a:r>
              <a:rPr lang="en-GB" dirty="0"/>
              <a:t> </a:t>
            </a:r>
            <a:r>
              <a:rPr lang="en-GB" dirty="0" err="1"/>
              <a:t>kennis</a:t>
            </a:r>
            <a:r>
              <a:rPr lang="en-GB" dirty="0"/>
              <a:t>).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De </a:t>
            </a:r>
            <a:r>
              <a:rPr lang="en-GB" dirty="0" err="1"/>
              <a:t>meeste</a:t>
            </a:r>
            <a:r>
              <a:rPr lang="en-GB" dirty="0"/>
              <a:t> </a:t>
            </a:r>
            <a:r>
              <a:rPr lang="en-GB" dirty="0" err="1"/>
              <a:t>leerlingen</a:t>
            </a:r>
            <a:r>
              <a:rPr lang="en-GB" dirty="0"/>
              <a:t> </a:t>
            </a:r>
            <a:r>
              <a:rPr lang="en-GB" dirty="0" err="1"/>
              <a:t>worden</a:t>
            </a:r>
            <a:r>
              <a:rPr lang="en-GB" dirty="0"/>
              <a:t> </a:t>
            </a:r>
            <a:r>
              <a:rPr lang="en-GB" dirty="0" err="1"/>
              <a:t>zelf</a:t>
            </a:r>
            <a:r>
              <a:rPr lang="en-GB" dirty="0"/>
              <a:t> </a:t>
            </a:r>
            <a:r>
              <a:rPr lang="en-GB" dirty="0" err="1"/>
              <a:t>geen</a:t>
            </a:r>
            <a:r>
              <a:rPr lang="en-GB" dirty="0"/>
              <a:t> </a:t>
            </a:r>
            <a:r>
              <a:rPr lang="en-GB" dirty="0" err="1"/>
              <a:t>wetenschapper</a:t>
            </a:r>
            <a:r>
              <a:rPr lang="en-GB" dirty="0"/>
              <a:t> maar </a:t>
            </a:r>
            <a:r>
              <a:rPr lang="en-GB" dirty="0" err="1"/>
              <a:t>beslissen</a:t>
            </a:r>
            <a:r>
              <a:rPr lang="en-GB" dirty="0"/>
              <a:t> </a:t>
            </a:r>
            <a:r>
              <a:rPr lang="en-GB" dirty="0" err="1"/>
              <a:t>straks</a:t>
            </a:r>
            <a:r>
              <a:rPr lang="en-GB" dirty="0"/>
              <a:t> </a:t>
            </a:r>
            <a:r>
              <a:rPr lang="en-GB" dirty="0" err="1"/>
              <a:t>mee</a:t>
            </a:r>
            <a:r>
              <a:rPr lang="en-GB" dirty="0"/>
              <a:t> over </a:t>
            </a:r>
            <a:r>
              <a:rPr lang="en-GB" dirty="0" err="1"/>
              <a:t>belangrijke</a:t>
            </a:r>
            <a:r>
              <a:rPr lang="en-GB" dirty="0"/>
              <a:t> </a:t>
            </a:r>
            <a:r>
              <a:rPr lang="en-GB" dirty="0" err="1"/>
              <a:t>maatschappelijke</a:t>
            </a:r>
            <a:r>
              <a:rPr lang="en-GB" dirty="0"/>
              <a:t> </a:t>
            </a:r>
            <a:r>
              <a:rPr lang="en-GB" dirty="0" err="1"/>
              <a:t>vraagstukken</a:t>
            </a:r>
            <a:r>
              <a:rPr lang="en-GB" dirty="0"/>
              <a:t> met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grote</a:t>
            </a:r>
            <a:r>
              <a:rPr lang="en-GB" dirty="0"/>
              <a:t> </a:t>
            </a:r>
            <a:r>
              <a:rPr lang="en-GB" dirty="0" err="1"/>
              <a:t>wetenschappelijke</a:t>
            </a:r>
            <a:r>
              <a:rPr lang="en-GB" dirty="0"/>
              <a:t> component. </a:t>
            </a:r>
            <a:r>
              <a:rPr lang="en-GB" b="1" i="1" dirty="0" err="1"/>
              <a:t>Geef</a:t>
            </a:r>
            <a:r>
              <a:rPr lang="en-GB" b="1" i="1" dirty="0"/>
              <a:t> </a:t>
            </a:r>
            <a:r>
              <a:rPr lang="en-GB" b="1" i="1" dirty="0" err="1"/>
              <a:t>ze</a:t>
            </a:r>
            <a:r>
              <a:rPr lang="en-GB" b="1" i="1" dirty="0"/>
              <a:t> de </a:t>
            </a:r>
            <a:r>
              <a:rPr lang="en-GB" b="1" i="1" dirty="0" err="1"/>
              <a:t>benodigde</a:t>
            </a:r>
            <a:r>
              <a:rPr lang="en-GB" b="1" i="1" dirty="0"/>
              <a:t> tools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797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Argumentatie</a:t>
            </a:r>
            <a:r>
              <a:rPr lang="en-GB" dirty="0"/>
              <a:t>: hoe </a:t>
            </a:r>
            <a:r>
              <a:rPr lang="en-GB" dirty="0" err="1"/>
              <a:t>goed</a:t>
            </a:r>
            <a:r>
              <a:rPr lang="en-GB" dirty="0"/>
              <a:t> is </a:t>
            </a:r>
            <a:r>
              <a:rPr lang="en-GB" dirty="0" err="1"/>
              <a:t>mijn</a:t>
            </a:r>
            <a:r>
              <a:rPr lang="en-GB" dirty="0"/>
              <a:t> </a:t>
            </a:r>
            <a:r>
              <a:rPr lang="en-GB" dirty="0" err="1"/>
              <a:t>onderzoek</a:t>
            </a:r>
            <a:r>
              <a:rPr lang="en-GB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Vaardigheden:</a:t>
            </a:r>
          </a:p>
          <a:p>
            <a:pPr lvl="1"/>
            <a:r>
              <a:rPr lang="en-GB" sz="2000" dirty="0" err="1" smtClean="0"/>
              <a:t>Metingen</a:t>
            </a:r>
            <a:r>
              <a:rPr lang="en-GB" sz="2000" dirty="0" smtClean="0"/>
              <a:t> </a:t>
            </a:r>
            <a:r>
              <a:rPr lang="en-GB" sz="2000" dirty="0" err="1" smtClean="0"/>
              <a:t>herhalen</a:t>
            </a:r>
            <a:r>
              <a:rPr lang="en-GB" sz="2000" dirty="0" smtClean="0"/>
              <a:t>; </a:t>
            </a:r>
          </a:p>
          <a:p>
            <a:pPr lvl="1"/>
            <a:r>
              <a:rPr lang="en-GB" sz="2000" dirty="0" err="1" smtClean="0"/>
              <a:t>middelen</a:t>
            </a:r>
            <a:r>
              <a:rPr lang="en-GB" sz="2000" dirty="0"/>
              <a:t>;</a:t>
            </a:r>
            <a:r>
              <a:rPr lang="en-GB" sz="2000" dirty="0" smtClean="0"/>
              <a:t> </a:t>
            </a:r>
          </a:p>
          <a:p>
            <a:pPr lvl="1"/>
            <a:r>
              <a:rPr lang="en-GB" sz="2000" dirty="0" err="1" smtClean="0"/>
              <a:t>spreiding</a:t>
            </a:r>
            <a:r>
              <a:rPr lang="en-GB" sz="2000" dirty="0" smtClean="0"/>
              <a:t> </a:t>
            </a:r>
            <a:r>
              <a:rPr lang="en-GB" sz="2000" dirty="0" err="1" smtClean="0"/>
              <a:t>bepalen</a:t>
            </a:r>
            <a:r>
              <a:rPr lang="en-GB" sz="2000" dirty="0" smtClean="0"/>
              <a:t>; </a:t>
            </a:r>
          </a:p>
          <a:p>
            <a:pPr lvl="1"/>
            <a:r>
              <a:rPr lang="en-GB" sz="2000" dirty="0" err="1" smtClean="0"/>
              <a:t>groot</a:t>
            </a:r>
            <a:r>
              <a:rPr lang="en-GB" sz="2000" dirty="0" smtClean="0"/>
              <a:t> </a:t>
            </a:r>
            <a:r>
              <a:rPr lang="en-GB" sz="2000" dirty="0" err="1" smtClean="0"/>
              <a:t>bereik</a:t>
            </a:r>
            <a:r>
              <a:rPr lang="en-GB" sz="2000" dirty="0"/>
              <a:t>;</a:t>
            </a:r>
            <a:endParaRPr lang="en-GB" sz="2000" dirty="0" smtClean="0"/>
          </a:p>
          <a:p>
            <a:pPr lvl="1"/>
            <a:r>
              <a:rPr lang="en-GB" sz="2000" dirty="0" err="1" smtClean="0"/>
              <a:t>passend</a:t>
            </a:r>
            <a:r>
              <a:rPr lang="en-GB" sz="2000" dirty="0" smtClean="0"/>
              <a:t> interval </a:t>
            </a:r>
            <a:r>
              <a:rPr lang="en-GB" sz="2000" dirty="0" err="1" smtClean="0"/>
              <a:t>kiezen</a:t>
            </a:r>
            <a:r>
              <a:rPr lang="en-GB" sz="2000" dirty="0" smtClean="0"/>
              <a:t>; </a:t>
            </a:r>
          </a:p>
          <a:p>
            <a:pPr lvl="1"/>
            <a:r>
              <a:rPr lang="en-GB" sz="2000" dirty="0" err="1" smtClean="0"/>
              <a:t>beste</a:t>
            </a:r>
            <a:r>
              <a:rPr lang="en-GB" sz="2000" dirty="0" smtClean="0"/>
              <a:t> </a:t>
            </a:r>
            <a:r>
              <a:rPr lang="en-GB" sz="2000" dirty="0" err="1"/>
              <a:t>instrumenten</a:t>
            </a:r>
            <a:r>
              <a:rPr lang="en-GB" sz="2000" dirty="0"/>
              <a:t> </a:t>
            </a:r>
            <a:r>
              <a:rPr lang="en-GB" sz="2000" dirty="0" err="1"/>
              <a:t>en</a:t>
            </a:r>
            <a:r>
              <a:rPr lang="en-GB" sz="2000" dirty="0"/>
              <a:t> </a:t>
            </a:r>
            <a:r>
              <a:rPr lang="en-GB" sz="2000" dirty="0" err="1"/>
              <a:t>meetmethoden</a:t>
            </a:r>
            <a:r>
              <a:rPr lang="en-GB" sz="2000" dirty="0"/>
              <a:t>, </a:t>
            </a:r>
            <a:endParaRPr lang="en-GB" sz="2000" dirty="0" smtClean="0"/>
          </a:p>
          <a:p>
            <a:pPr lvl="1"/>
            <a:endParaRPr lang="en-GB" sz="2000" dirty="0"/>
          </a:p>
          <a:p>
            <a:pPr marL="0" indent="0">
              <a:buNone/>
            </a:pPr>
            <a:r>
              <a:rPr lang="en-GB" b="1" dirty="0" err="1"/>
              <a:t>Vaak</a:t>
            </a:r>
            <a:r>
              <a:rPr lang="en-GB" b="1" dirty="0"/>
              <a:t> </a:t>
            </a:r>
            <a:r>
              <a:rPr lang="en-GB" b="1" dirty="0" err="1"/>
              <a:t>lijken</a:t>
            </a:r>
            <a:r>
              <a:rPr lang="en-GB" b="1" dirty="0"/>
              <a:t> </a:t>
            </a:r>
            <a:r>
              <a:rPr lang="en-GB" b="1" dirty="0" err="1"/>
              <a:t>ze</a:t>
            </a:r>
            <a:r>
              <a:rPr lang="en-GB" b="1" dirty="0"/>
              <a:t> het </a:t>
            </a:r>
            <a:r>
              <a:rPr lang="en-GB" b="1" dirty="0" err="1"/>
              <a:t>wel</a:t>
            </a:r>
            <a:r>
              <a:rPr lang="en-GB" b="1" dirty="0"/>
              <a:t> </a:t>
            </a:r>
            <a:r>
              <a:rPr lang="en-GB" b="1" dirty="0" err="1"/>
              <a:t>te</a:t>
            </a:r>
            <a:r>
              <a:rPr lang="en-GB" b="1" dirty="0"/>
              <a:t> </a:t>
            </a:r>
            <a:r>
              <a:rPr lang="en-GB" b="1" dirty="0" err="1"/>
              <a:t>kunnen</a:t>
            </a:r>
            <a:r>
              <a:rPr lang="en-GB" b="1" dirty="0"/>
              <a:t> maar </a:t>
            </a:r>
            <a:r>
              <a:rPr lang="en-GB" b="1" i="1" dirty="0" err="1"/>
              <a:t>alleen</a:t>
            </a:r>
            <a:r>
              <a:rPr lang="en-GB" b="1" dirty="0"/>
              <a:t> </a:t>
            </a:r>
            <a:r>
              <a:rPr lang="en-GB" b="1" dirty="0" err="1"/>
              <a:t>te</a:t>
            </a:r>
            <a:r>
              <a:rPr lang="en-GB" b="1" dirty="0"/>
              <a:t> </a:t>
            </a:r>
            <a:r>
              <a:rPr lang="en-GB" b="1" dirty="0" err="1"/>
              <a:t>doen</a:t>
            </a:r>
            <a:r>
              <a:rPr lang="en-GB" b="1" dirty="0"/>
              <a:t> </a:t>
            </a:r>
            <a:r>
              <a:rPr lang="en-GB" b="1" dirty="0" err="1"/>
              <a:t>na</a:t>
            </a:r>
            <a:r>
              <a:rPr lang="en-GB" b="1" dirty="0"/>
              <a:t> </a:t>
            </a:r>
            <a:r>
              <a:rPr lang="en-GB" b="1" dirty="0" err="1"/>
              <a:t>exacte</a:t>
            </a:r>
            <a:r>
              <a:rPr lang="en-GB" b="1" dirty="0"/>
              <a:t> </a:t>
            </a:r>
            <a:r>
              <a:rPr lang="en-GB" b="1" dirty="0" err="1"/>
              <a:t>instructie</a:t>
            </a:r>
            <a:endParaRPr lang="en-GB" b="1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6359331" y="2280210"/>
            <a:ext cx="4861367" cy="1733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GB" sz="2000" dirty="0" err="1"/>
              <a:t>eerlijk</a:t>
            </a:r>
            <a:r>
              <a:rPr lang="en-GB" sz="2000" dirty="0"/>
              <a:t> </a:t>
            </a:r>
            <a:r>
              <a:rPr lang="en-GB" sz="2000" dirty="0" err="1" smtClean="0"/>
              <a:t>meten</a:t>
            </a:r>
            <a:r>
              <a:rPr lang="en-GB" sz="2000" dirty="0"/>
              <a:t>;</a:t>
            </a:r>
          </a:p>
          <a:p>
            <a:pPr marL="800100" lvl="1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data </a:t>
            </a:r>
            <a:r>
              <a:rPr lang="en-GB" sz="2000" dirty="0" err="1"/>
              <a:t>rapporteren</a:t>
            </a:r>
            <a:r>
              <a:rPr lang="en-GB" sz="2000" dirty="0"/>
              <a:t> </a:t>
            </a:r>
            <a:r>
              <a:rPr lang="en-GB" sz="2000" dirty="0" err="1"/>
              <a:t>en</a:t>
            </a:r>
            <a:r>
              <a:rPr lang="en-GB" sz="2000" dirty="0"/>
              <a:t> </a:t>
            </a:r>
            <a:r>
              <a:rPr lang="en-GB" sz="2000" dirty="0" err="1" smtClean="0"/>
              <a:t>analyseren</a:t>
            </a:r>
            <a:r>
              <a:rPr lang="en-GB" sz="2000" dirty="0"/>
              <a:t>;	</a:t>
            </a:r>
          </a:p>
          <a:p>
            <a:pPr marL="800100" lvl="1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GB" sz="2000" dirty="0" err="1"/>
              <a:t>passende</a:t>
            </a:r>
            <a:r>
              <a:rPr lang="en-GB" sz="2000" dirty="0"/>
              <a:t> </a:t>
            </a:r>
            <a:r>
              <a:rPr lang="en-GB" sz="2000" dirty="0" err="1"/>
              <a:t>theorie</a:t>
            </a:r>
            <a:r>
              <a:rPr lang="en-GB" sz="2000" dirty="0"/>
              <a:t> </a:t>
            </a:r>
            <a:r>
              <a:rPr lang="en-GB" sz="2000" dirty="0" err="1" smtClean="0"/>
              <a:t>vinden</a:t>
            </a:r>
            <a:r>
              <a:rPr lang="en-GB" sz="2000" dirty="0" smtClean="0"/>
              <a:t>; </a:t>
            </a:r>
            <a:endParaRPr lang="en-GB" sz="2000" dirty="0"/>
          </a:p>
          <a:p>
            <a:pPr marL="800100" lvl="1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GB" sz="2000" dirty="0" err="1"/>
              <a:t>verbanden</a:t>
            </a:r>
            <a:r>
              <a:rPr lang="en-GB" sz="2000" dirty="0"/>
              <a:t> </a:t>
            </a:r>
            <a:r>
              <a:rPr lang="en-GB" sz="2000" dirty="0" err="1" smtClean="0"/>
              <a:t>identificeren</a:t>
            </a:r>
            <a:r>
              <a:rPr lang="en-GB" sz="2000" dirty="0" smtClean="0"/>
              <a:t>; </a:t>
            </a:r>
            <a:endParaRPr lang="en-GB" sz="2000" dirty="0"/>
          </a:p>
          <a:p>
            <a:pPr marL="800100" lvl="1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(</a:t>
            </a:r>
            <a:r>
              <a:rPr lang="en-GB" sz="2000" dirty="0" err="1"/>
              <a:t>geldige</a:t>
            </a:r>
            <a:r>
              <a:rPr lang="en-GB" sz="2000" dirty="0"/>
              <a:t>) </a:t>
            </a:r>
            <a:r>
              <a:rPr lang="en-GB" sz="2000" dirty="0" err="1"/>
              <a:t>conclusies</a:t>
            </a:r>
            <a:r>
              <a:rPr lang="en-GB" sz="2000" dirty="0"/>
              <a:t> </a:t>
            </a:r>
            <a:r>
              <a:rPr lang="en-GB" sz="2000" dirty="0" err="1"/>
              <a:t>trekken</a:t>
            </a:r>
            <a:r>
              <a:rPr lang="en-GB" sz="2000" dirty="0"/>
              <a:t>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828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Argumentatie</a:t>
            </a:r>
            <a:r>
              <a:rPr lang="en-GB" dirty="0"/>
              <a:t>: hoe </a:t>
            </a:r>
            <a:r>
              <a:rPr lang="en-GB" dirty="0" err="1"/>
              <a:t>goed</a:t>
            </a:r>
            <a:r>
              <a:rPr lang="en-GB" dirty="0"/>
              <a:t> is </a:t>
            </a:r>
            <a:r>
              <a:rPr lang="en-GB" dirty="0" err="1"/>
              <a:t>mijn</a:t>
            </a:r>
            <a:r>
              <a:rPr lang="en-GB" dirty="0"/>
              <a:t> </a:t>
            </a:r>
            <a:r>
              <a:rPr lang="en-GB" dirty="0" err="1"/>
              <a:t>onderzoek</a:t>
            </a:r>
            <a:r>
              <a:rPr lang="en-GB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GB" dirty="0" err="1" smtClean="0"/>
              <a:t>Benodigd</a:t>
            </a:r>
            <a:r>
              <a:rPr lang="en-GB" dirty="0" smtClean="0"/>
              <a:t> </a:t>
            </a:r>
            <a:r>
              <a:rPr lang="en-GB" dirty="0"/>
              <a:t>kern-</a:t>
            </a:r>
            <a:r>
              <a:rPr lang="en-GB" dirty="0" err="1"/>
              <a:t>inzicht</a:t>
            </a:r>
            <a:r>
              <a:rPr lang="en-GB" dirty="0"/>
              <a:t>: </a:t>
            </a:r>
            <a:endParaRPr lang="en-GB" dirty="0" smtClean="0"/>
          </a:p>
          <a:p>
            <a:pPr marL="0" indent="0" algn="ctr">
              <a:buNone/>
            </a:pPr>
            <a:r>
              <a:rPr lang="en-GB" dirty="0" smtClean="0"/>
              <a:t>‘</a:t>
            </a:r>
            <a:r>
              <a:rPr lang="en-GB" dirty="0"/>
              <a:t>het </a:t>
            </a:r>
            <a:r>
              <a:rPr lang="en-GB" dirty="0" err="1"/>
              <a:t>antwoord</a:t>
            </a:r>
            <a:r>
              <a:rPr lang="en-GB" dirty="0"/>
              <a:t> op de </a:t>
            </a:r>
            <a:r>
              <a:rPr lang="en-GB" dirty="0" err="1"/>
              <a:t>onderzoeksvraag</a:t>
            </a:r>
            <a:r>
              <a:rPr lang="en-GB" dirty="0"/>
              <a:t> </a:t>
            </a:r>
            <a:r>
              <a:rPr lang="en-GB" dirty="0" err="1"/>
              <a:t>moet</a:t>
            </a:r>
            <a:r>
              <a:rPr lang="en-GB" dirty="0"/>
              <a:t> zo </a:t>
            </a:r>
            <a:r>
              <a:rPr lang="en-GB" dirty="0" err="1"/>
              <a:t>overtuigend</a:t>
            </a:r>
            <a:r>
              <a:rPr lang="en-GB" dirty="0"/>
              <a:t> </a:t>
            </a:r>
            <a:r>
              <a:rPr lang="en-GB" dirty="0" err="1"/>
              <a:t>mogelijk</a:t>
            </a:r>
            <a:r>
              <a:rPr lang="en-GB" dirty="0"/>
              <a:t> </a:t>
            </a:r>
            <a:r>
              <a:rPr lang="en-GB" dirty="0" err="1"/>
              <a:t>zijn</a:t>
            </a:r>
            <a:r>
              <a:rPr lang="en-GB" dirty="0"/>
              <a:t>, </a:t>
            </a:r>
            <a:r>
              <a:rPr lang="en-GB" dirty="0" err="1"/>
              <a:t>anders</a:t>
            </a:r>
            <a:r>
              <a:rPr lang="en-GB" dirty="0"/>
              <a:t> </a:t>
            </a:r>
            <a:r>
              <a:rPr lang="en-GB" dirty="0" err="1"/>
              <a:t>heb</a:t>
            </a:r>
            <a:r>
              <a:rPr lang="en-GB" dirty="0"/>
              <a:t> je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als</a:t>
            </a:r>
            <a:r>
              <a:rPr lang="en-GB" dirty="0"/>
              <a:t> </a:t>
            </a:r>
            <a:r>
              <a:rPr lang="en-GB" dirty="0" err="1"/>
              <a:t>wetenschapper</a:t>
            </a:r>
            <a:r>
              <a:rPr lang="en-GB" dirty="0"/>
              <a:t> </a:t>
            </a:r>
            <a:r>
              <a:rPr lang="en-GB" dirty="0" err="1"/>
              <a:t>niks</a:t>
            </a:r>
            <a:r>
              <a:rPr lang="en-GB" dirty="0"/>
              <a:t> </a:t>
            </a:r>
            <a:r>
              <a:rPr lang="en-GB" dirty="0" err="1"/>
              <a:t>aan</a:t>
            </a:r>
            <a:r>
              <a:rPr lang="en-GB" dirty="0"/>
              <a:t>’</a:t>
            </a:r>
          </a:p>
          <a:p>
            <a:endParaRPr lang="en-GB" dirty="0"/>
          </a:p>
          <a:p>
            <a:r>
              <a:rPr lang="en-GB" dirty="0" err="1"/>
              <a:t>Als</a:t>
            </a:r>
            <a:r>
              <a:rPr lang="en-GB" dirty="0"/>
              <a:t> docent </a:t>
            </a:r>
            <a:r>
              <a:rPr lang="en-GB" dirty="0" err="1"/>
              <a:t>stimuleer</a:t>
            </a:r>
            <a:r>
              <a:rPr lang="en-GB" dirty="0"/>
              <a:t> je </a:t>
            </a:r>
            <a:r>
              <a:rPr lang="en-GB" dirty="0" err="1"/>
              <a:t>denken</a:t>
            </a:r>
            <a:r>
              <a:rPr lang="en-GB" dirty="0"/>
              <a:t> van </a:t>
            </a:r>
            <a:r>
              <a:rPr lang="en-GB" dirty="0" err="1"/>
              <a:t>leerlingen</a:t>
            </a:r>
            <a:r>
              <a:rPr lang="en-GB" dirty="0"/>
              <a:t> over:</a:t>
            </a:r>
            <a:br>
              <a:rPr lang="en-GB" dirty="0"/>
            </a:br>
            <a:r>
              <a:rPr lang="en-GB" dirty="0"/>
              <a:t>	</a:t>
            </a:r>
            <a:r>
              <a:rPr lang="en-GB" dirty="0" err="1"/>
              <a:t>Heb</a:t>
            </a:r>
            <a:r>
              <a:rPr lang="en-GB" dirty="0"/>
              <a:t> </a:t>
            </a:r>
            <a:r>
              <a:rPr lang="en-GB" dirty="0" err="1"/>
              <a:t>ik</a:t>
            </a:r>
            <a:r>
              <a:rPr lang="en-GB" dirty="0"/>
              <a:t> </a:t>
            </a:r>
            <a:r>
              <a:rPr lang="en-GB" dirty="0" err="1"/>
              <a:t>iets</a:t>
            </a:r>
            <a:r>
              <a:rPr lang="en-GB" dirty="0"/>
              <a:t> </a:t>
            </a:r>
            <a:r>
              <a:rPr lang="en-GB" dirty="0" err="1"/>
              <a:t>aan</a:t>
            </a:r>
            <a:r>
              <a:rPr lang="en-GB" dirty="0"/>
              <a:t> </a:t>
            </a:r>
            <a:r>
              <a:rPr lang="en-GB" dirty="0" err="1"/>
              <a:t>dit</a:t>
            </a:r>
            <a:r>
              <a:rPr lang="en-GB" dirty="0"/>
              <a:t> </a:t>
            </a:r>
            <a:r>
              <a:rPr lang="en-GB" dirty="0" err="1"/>
              <a:t>antwoord</a:t>
            </a:r>
            <a:r>
              <a:rPr lang="en-GB" dirty="0"/>
              <a:t>? </a:t>
            </a:r>
            <a:br>
              <a:rPr lang="en-GB" dirty="0"/>
            </a:br>
            <a:r>
              <a:rPr lang="en-GB" dirty="0"/>
              <a:t>        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ik</a:t>
            </a:r>
            <a:r>
              <a:rPr lang="en-GB" dirty="0"/>
              <a:t> het nog </a:t>
            </a:r>
            <a:r>
              <a:rPr lang="en-GB" dirty="0" err="1"/>
              <a:t>beter</a:t>
            </a:r>
            <a:r>
              <a:rPr lang="en-GB" dirty="0"/>
              <a:t> </a:t>
            </a:r>
            <a:r>
              <a:rPr lang="en-GB" dirty="0" err="1"/>
              <a:t>maken</a:t>
            </a:r>
            <a:r>
              <a:rPr lang="en-GB" dirty="0"/>
              <a:t>? </a:t>
            </a:r>
            <a:br>
              <a:rPr lang="en-GB" dirty="0"/>
            </a:br>
            <a:r>
              <a:rPr lang="en-GB" dirty="0"/>
              <a:t>         </a:t>
            </a:r>
            <a:r>
              <a:rPr lang="en-GB" dirty="0" err="1"/>
              <a:t>Waarom</a:t>
            </a:r>
            <a:r>
              <a:rPr lang="en-GB" dirty="0"/>
              <a:t> </a:t>
            </a:r>
            <a:r>
              <a:rPr lang="en-GB" dirty="0" err="1"/>
              <a:t>zou</a:t>
            </a:r>
            <a:r>
              <a:rPr lang="en-GB" dirty="0"/>
              <a:t> </a:t>
            </a:r>
            <a:r>
              <a:rPr lang="en-GB" dirty="0" err="1"/>
              <a:t>ik</a:t>
            </a:r>
            <a:r>
              <a:rPr lang="en-GB" dirty="0"/>
              <a:t>?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517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Demo’s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 err="1"/>
              <a:t>Zingende</a:t>
            </a:r>
            <a:r>
              <a:rPr lang="en-GB" dirty="0"/>
              <a:t> </a:t>
            </a:r>
            <a:r>
              <a:rPr lang="en-GB" dirty="0" err="1"/>
              <a:t>staaf</a:t>
            </a:r>
            <a:r>
              <a:rPr lang="en-GB" dirty="0"/>
              <a:t> (&amp; intro: </a:t>
            </a:r>
            <a:r>
              <a:rPr lang="en-GB" dirty="0" err="1"/>
              <a:t>Klinkende</a:t>
            </a:r>
            <a:r>
              <a:rPr lang="en-GB" dirty="0"/>
              <a:t> </a:t>
            </a:r>
            <a:r>
              <a:rPr lang="en-GB" dirty="0" err="1"/>
              <a:t>staaf</a:t>
            </a:r>
            <a:r>
              <a:rPr lang="en-GB" dirty="0"/>
              <a:t>)	</a:t>
            </a:r>
            <a:r>
              <a:rPr lang="en-GB" dirty="0" smtClean="0"/>
              <a:t>	Freek </a:t>
            </a:r>
            <a:r>
              <a:rPr lang="en-GB" dirty="0"/>
              <a:t>&amp; Norbert</a:t>
            </a:r>
          </a:p>
          <a:p>
            <a:r>
              <a:rPr lang="en-GB" dirty="0" err="1"/>
              <a:t>Bepaling</a:t>
            </a:r>
            <a:r>
              <a:rPr lang="en-GB" dirty="0"/>
              <a:t> van </a:t>
            </a:r>
            <a:r>
              <a:rPr lang="en-GB" i="1" dirty="0"/>
              <a:t>g</a:t>
            </a:r>
            <a:r>
              <a:rPr lang="en-GB" dirty="0"/>
              <a:t>				</a:t>
            </a:r>
            <a:r>
              <a:rPr lang="en-GB" dirty="0" smtClean="0"/>
              <a:t>	Freek</a:t>
            </a:r>
            <a:endParaRPr lang="en-GB" dirty="0"/>
          </a:p>
          <a:p>
            <a:r>
              <a:rPr lang="en-GB" dirty="0" err="1"/>
              <a:t>Transmutatie</a:t>
            </a:r>
            <a:r>
              <a:rPr lang="en-GB" dirty="0"/>
              <a:t>				</a:t>
            </a:r>
            <a:r>
              <a:rPr lang="en-GB" dirty="0" smtClean="0"/>
              <a:t>		Peter</a:t>
            </a:r>
            <a:endParaRPr lang="en-GB" dirty="0"/>
          </a:p>
          <a:p>
            <a:r>
              <a:rPr lang="en-GB" dirty="0" err="1"/>
              <a:t>Condensatiewarmte</a:t>
            </a:r>
            <a:r>
              <a:rPr lang="en-GB" dirty="0"/>
              <a:t>				</a:t>
            </a:r>
            <a:r>
              <a:rPr lang="en-GB" dirty="0" smtClean="0"/>
              <a:t>	Norbert</a:t>
            </a:r>
            <a:endParaRPr lang="en-GB" dirty="0"/>
          </a:p>
          <a:p>
            <a:r>
              <a:rPr lang="en-GB" dirty="0" err="1"/>
              <a:t>Oppervlaktespanning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functiefitten</a:t>
            </a:r>
            <a:r>
              <a:rPr lang="en-GB" dirty="0"/>
              <a:t>	</a:t>
            </a:r>
            <a:r>
              <a:rPr lang="en-GB" dirty="0" smtClean="0"/>
              <a:t>		Freek</a:t>
            </a:r>
            <a:endParaRPr lang="en-GB" dirty="0"/>
          </a:p>
          <a:p>
            <a:r>
              <a:rPr lang="en-GB" dirty="0" err="1"/>
              <a:t>Draai</a:t>
            </a:r>
            <a:r>
              <a:rPr lang="en-GB" dirty="0"/>
              <a:t> </a:t>
            </a:r>
            <a:r>
              <a:rPr lang="en-GB" dirty="0" err="1"/>
              <a:t>er</a:t>
            </a:r>
            <a:r>
              <a:rPr lang="en-GB" dirty="0"/>
              <a:t> maar </a:t>
            </a:r>
            <a:r>
              <a:rPr lang="en-GB" dirty="0" err="1"/>
              <a:t>omheen</a:t>
            </a:r>
            <a:r>
              <a:rPr lang="en-GB" dirty="0"/>
              <a:t>			</a:t>
            </a:r>
            <a:r>
              <a:rPr lang="en-GB" dirty="0" smtClean="0"/>
              <a:t>	Peter</a:t>
            </a:r>
          </a:p>
          <a:p>
            <a:r>
              <a:rPr lang="en-GB" dirty="0" err="1"/>
              <a:t>Tijd</a:t>
            </a:r>
            <a:r>
              <a:rPr lang="en-GB" dirty="0"/>
              <a:t> voor </a:t>
            </a:r>
            <a:r>
              <a:rPr lang="en-GB" dirty="0" err="1"/>
              <a:t>koffie</a:t>
            </a:r>
            <a:r>
              <a:rPr lang="en-GB" dirty="0"/>
              <a:t>				</a:t>
            </a:r>
            <a:r>
              <a:rPr lang="en-GB" dirty="0" smtClean="0"/>
              <a:t>	Kirsten</a:t>
            </a:r>
            <a:endParaRPr lang="en-GB" dirty="0"/>
          </a:p>
          <a:p>
            <a:r>
              <a:rPr lang="en-GB" dirty="0" err="1" smtClean="0"/>
              <a:t>Krachtige</a:t>
            </a:r>
            <a:r>
              <a:rPr lang="en-GB" dirty="0" smtClean="0"/>
              <a:t> </a:t>
            </a:r>
            <a:r>
              <a:rPr lang="en-GB" dirty="0"/>
              <a:t>slinger				</a:t>
            </a:r>
            <a:r>
              <a:rPr lang="en-GB" dirty="0" smtClean="0"/>
              <a:t>	Norbert</a:t>
            </a:r>
            <a:endParaRPr lang="en-GB" dirty="0"/>
          </a:p>
          <a:p>
            <a:r>
              <a:rPr lang="en-GB" dirty="0" err="1"/>
              <a:t>Fontein</a:t>
            </a:r>
            <a:r>
              <a:rPr lang="en-GB" dirty="0"/>
              <a:t>					</a:t>
            </a:r>
            <a:r>
              <a:rPr lang="en-GB" dirty="0" smtClean="0"/>
              <a:t>	Freek</a:t>
            </a:r>
            <a:endParaRPr lang="en-GB" dirty="0"/>
          </a:p>
          <a:p>
            <a:r>
              <a:rPr lang="en-GB" dirty="0"/>
              <a:t>De Lift (</a:t>
            </a:r>
            <a:r>
              <a:rPr lang="en-GB" dirty="0" err="1"/>
              <a:t>Phyphox</a:t>
            </a:r>
            <a:r>
              <a:rPr lang="en-GB" dirty="0"/>
              <a:t>)				</a:t>
            </a:r>
            <a:r>
              <a:rPr lang="en-GB" dirty="0" smtClean="0"/>
              <a:t>	Norbert &amp; Freek</a:t>
            </a:r>
            <a:endParaRPr lang="en-GB" dirty="0"/>
          </a:p>
          <a:p>
            <a:r>
              <a:rPr lang="en-GB" dirty="0"/>
              <a:t>Het </a:t>
            </a:r>
            <a:r>
              <a:rPr lang="en-GB" dirty="0" err="1"/>
              <a:t>geluid</a:t>
            </a:r>
            <a:r>
              <a:rPr lang="en-GB" dirty="0"/>
              <a:t> van </a:t>
            </a:r>
            <a:r>
              <a:rPr lang="en-GB" i="1" dirty="0"/>
              <a:t>g </a:t>
            </a:r>
            <a:r>
              <a:rPr lang="en-GB" dirty="0"/>
              <a:t>(</a:t>
            </a:r>
            <a:r>
              <a:rPr lang="en-GB" dirty="0" err="1"/>
              <a:t>knijpers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druppels</a:t>
            </a:r>
            <a:r>
              <a:rPr lang="en-GB" dirty="0"/>
              <a:t>)	</a:t>
            </a:r>
            <a:r>
              <a:rPr lang="en-GB" dirty="0" smtClean="0"/>
              <a:t>	Freek </a:t>
            </a:r>
            <a:r>
              <a:rPr lang="en-GB" dirty="0"/>
              <a:t>(</a:t>
            </a:r>
            <a:r>
              <a:rPr lang="en-GB" dirty="0" err="1"/>
              <a:t>proef</a:t>
            </a:r>
            <a:r>
              <a:rPr lang="en-GB" dirty="0"/>
              <a:t> van Ed</a:t>
            </a:r>
            <a:r>
              <a:rPr lang="en-GB" dirty="0" smtClean="0"/>
              <a:t>)</a:t>
            </a:r>
          </a:p>
          <a:p>
            <a:r>
              <a:rPr lang="en-GB" dirty="0" err="1" smtClean="0"/>
              <a:t>Uitsmijter</a:t>
            </a:r>
            <a:r>
              <a:rPr lang="en-GB" dirty="0"/>
              <a:t>					</a:t>
            </a:r>
            <a:r>
              <a:rPr lang="en-GB" dirty="0" smtClean="0"/>
              <a:t>	Norbert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349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1233</TotalTime>
  <Words>1846</Words>
  <Application>Microsoft Office PowerPoint</Application>
  <PresentationFormat>Widescreen</PresentationFormat>
  <Paragraphs>278</Paragraphs>
  <Slides>33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Light</vt:lpstr>
      <vt:lpstr>Cambria Math</vt:lpstr>
      <vt:lpstr>Times New Roman</vt:lpstr>
      <vt:lpstr>Verdana</vt:lpstr>
      <vt:lpstr>Office Theme</vt:lpstr>
      <vt:lpstr>ShowdeFysica 3</vt:lpstr>
      <vt:lpstr>Outline</vt:lpstr>
      <vt:lpstr>Uitgangspunten en accenten deel 3</vt:lpstr>
      <vt:lpstr>Uitgangspunten en accenten deel 3</vt:lpstr>
      <vt:lpstr>Heen en weer denken tussen praktijk en theorie</vt:lpstr>
      <vt:lpstr>Aard van de wetenschap</vt:lpstr>
      <vt:lpstr>Argumentatie: hoe goed is mijn onderzoek?</vt:lpstr>
      <vt:lpstr>Argumentatie: hoe goed is mijn onderzoek?</vt:lpstr>
      <vt:lpstr>Demo’s</vt:lpstr>
      <vt:lpstr>De zingende staaf</vt:lpstr>
      <vt:lpstr>Bepaling van g</vt:lpstr>
      <vt:lpstr>Bepaling van g</vt:lpstr>
      <vt:lpstr>Transmutatie of toch nie</vt:lpstr>
      <vt:lpstr>Condensatiewarmte meten</vt:lpstr>
      <vt:lpstr>Oppervlaktespanning</vt:lpstr>
      <vt:lpstr>Draai er maar omheen</vt:lpstr>
      <vt:lpstr>Wil je het antwoord weten? Koop dan SdF 3!</vt:lpstr>
      <vt:lpstr>Slingerbeweging meten met een krachtsensor</vt:lpstr>
      <vt:lpstr>PowerPoint Presentation</vt:lpstr>
      <vt:lpstr>Versie A</vt:lpstr>
      <vt:lpstr>PowerPoint Presentation</vt:lpstr>
      <vt:lpstr>Versie B: Onderzoek</vt:lpstr>
      <vt:lpstr>Het capuccinoeffect</vt:lpstr>
      <vt:lpstr>Het capuccinoeffect</vt:lpstr>
      <vt:lpstr>Stap 4</vt:lpstr>
      <vt:lpstr>Fontein</vt:lpstr>
      <vt:lpstr>De lift</vt:lpstr>
      <vt:lpstr>De lift 2:</vt:lpstr>
      <vt:lpstr>De lift 3:</vt:lpstr>
      <vt:lpstr>Phyphox en Jupyter Notebooks</vt:lpstr>
      <vt:lpstr>Het geluid van een eenparige versnelde beweging</vt:lpstr>
      <vt:lpstr>Bestelinformatie</vt:lpstr>
      <vt:lpstr>PowerPoint Presentation</vt:lpstr>
    </vt:vector>
  </TitlesOfParts>
  <Company>TU Delft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ShowdeFysica 3</dc:title>
  <dc:creator>Freek Pols - TNW</dc:creator>
  <cp:lastModifiedBy>Peter Dekkers</cp:lastModifiedBy>
  <cp:revision>76</cp:revision>
  <dcterms:created xsi:type="dcterms:W3CDTF">2022-11-03T15:14:06Z</dcterms:created>
  <dcterms:modified xsi:type="dcterms:W3CDTF">2022-12-13T14:03:47Z</dcterms:modified>
</cp:coreProperties>
</file>