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36"/>
  </p:notesMasterIdLst>
  <p:handoutMasterIdLst>
    <p:handoutMasterId r:id="rId37"/>
  </p:handoutMasterIdLst>
  <p:sldIdLst>
    <p:sldId id="257" r:id="rId4"/>
    <p:sldId id="258" r:id="rId5"/>
    <p:sldId id="274" r:id="rId6"/>
    <p:sldId id="259" r:id="rId7"/>
    <p:sldId id="260" r:id="rId8"/>
    <p:sldId id="277" r:id="rId9"/>
    <p:sldId id="268" r:id="rId10"/>
    <p:sldId id="272" r:id="rId11"/>
    <p:sldId id="276" r:id="rId12"/>
    <p:sldId id="261" r:id="rId13"/>
    <p:sldId id="267" r:id="rId14"/>
    <p:sldId id="278" r:id="rId15"/>
    <p:sldId id="263" r:id="rId16"/>
    <p:sldId id="270" r:id="rId17"/>
    <p:sldId id="262" r:id="rId18"/>
    <p:sldId id="273" r:id="rId19"/>
    <p:sldId id="264" r:id="rId20"/>
    <p:sldId id="269" r:id="rId21"/>
    <p:sldId id="271" r:id="rId22"/>
    <p:sldId id="279" r:id="rId23"/>
    <p:sldId id="284" r:id="rId24"/>
    <p:sldId id="266" r:id="rId25"/>
    <p:sldId id="285" r:id="rId26"/>
    <p:sldId id="281" r:id="rId27"/>
    <p:sldId id="287" r:id="rId28"/>
    <p:sldId id="265" r:id="rId29"/>
    <p:sldId id="286" r:id="rId30"/>
    <p:sldId id="288" r:id="rId31"/>
    <p:sldId id="289" r:id="rId32"/>
    <p:sldId id="283" r:id="rId33"/>
    <p:sldId id="290" r:id="rId34"/>
    <p:sldId id="291" r:id="rId3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1" d="100"/>
          <a:sy n="61" d="100"/>
        </p:scale>
        <p:origin x="14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93E5-555B-40FF-B464-1631ED83EBC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Projectiel</a:t>
            </a:r>
            <a:r>
              <a:rPr lang="en-GB" dirty="0"/>
              <a:t> </a:t>
            </a:r>
            <a:r>
              <a:rPr lang="en-GB" dirty="0" err="1"/>
              <a:t>schieten</a:t>
            </a:r>
            <a:endParaRPr lang="en-GB" dirty="0"/>
          </a:p>
          <a:p>
            <a:r>
              <a:rPr lang="en-GB" dirty="0" err="1"/>
              <a:t>Diffractie</a:t>
            </a:r>
            <a:r>
              <a:rPr lang="en-GB" dirty="0"/>
              <a:t> </a:t>
            </a:r>
            <a:r>
              <a:rPr lang="en-GB" dirty="0" err="1"/>
              <a:t>snelheid</a:t>
            </a:r>
            <a:r>
              <a:rPr lang="en-GB" dirty="0"/>
              <a:t> </a:t>
            </a:r>
            <a:r>
              <a:rPr lang="en-GB" dirty="0" err="1"/>
              <a:t>meten</a:t>
            </a:r>
            <a:r>
              <a:rPr lang="en-GB" dirty="0"/>
              <a:t> van </a:t>
            </a:r>
            <a:r>
              <a:rPr lang="en-GB" dirty="0" err="1"/>
              <a:t>licht</a:t>
            </a:r>
            <a:endParaRPr lang="en-GB" dirty="0"/>
          </a:p>
          <a:p>
            <a:r>
              <a:rPr lang="en-GB" dirty="0" err="1"/>
              <a:t>Oppervlakte</a:t>
            </a:r>
            <a:r>
              <a:rPr lang="en-GB" dirty="0"/>
              <a:t> spanning </a:t>
            </a:r>
            <a:r>
              <a:rPr lang="en-GB" dirty="0" err="1"/>
              <a:t>meten</a:t>
            </a:r>
            <a:r>
              <a:rPr lang="en-GB" dirty="0"/>
              <a:t> </a:t>
            </a:r>
          </a:p>
          <a:p>
            <a:r>
              <a:rPr lang="en-GB" dirty="0" err="1"/>
              <a:t>Efficientie</a:t>
            </a:r>
            <a:r>
              <a:rPr lang="en-GB" dirty="0"/>
              <a:t> </a:t>
            </a:r>
            <a:r>
              <a:rPr lang="en-GB" dirty="0" err="1"/>
              <a:t>lampen</a:t>
            </a:r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78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9144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2000"/>
            <a:ext cx="9140825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8255000" y="107950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3" y="339725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engineering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science linx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7378700" y="107950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+mn-lt"/>
              </a:rPr>
              <a:t>01-11-2022</a:t>
            </a:r>
            <a:endParaRPr lang="nl-NL" sz="9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6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0" y="1456213"/>
            <a:ext cx="9140825" cy="5147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0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engineering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science linx</a:t>
            </a: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6213"/>
            <a:ext cx="9140825" cy="514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6213"/>
            <a:ext cx="9140825" cy="5147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  <a:ln>
            <a:noFill/>
          </a:ln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engineering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science linx</a:t>
            </a: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6213"/>
            <a:ext cx="9140825" cy="514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5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835"/>
            <a:ext cx="9140825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4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 hidden="1"/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1031" name="shape_TransFollower" hidden="1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6213"/>
            <a:ext cx="9140825" cy="51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/>
              <a:t>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2"/>
            <a:r>
              <a:rPr lang="en-GB" altLang="nl-NL" dirty="0"/>
              <a:t>Third level</a:t>
            </a:r>
          </a:p>
          <a:p>
            <a:pPr lvl="3"/>
            <a:r>
              <a:rPr lang="en-GB" altLang="nl-NL" dirty="0"/>
              <a:t>Fourth level</a:t>
            </a:r>
          </a:p>
          <a:p>
            <a:pPr lvl="4"/>
            <a:r>
              <a:rPr lang="en-GB" altLang="nl-NL" dirty="0"/>
              <a:t>Fifth level</a:t>
            </a:r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835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/>
              <a:t>Click to edit Master title style</a:t>
            </a:r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407035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aginanummer"/>
          <p:cNvSpPr/>
          <p:nvPr userDrawn="1"/>
        </p:nvSpPr>
        <p:spPr>
          <a:xfrm>
            <a:off x="8674100" y="400685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000000"/>
                </a:solidFill>
              </a:rPr>
              <a:pPr algn="r"/>
              <a:t>‹nr.›</a:t>
            </a:fld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8661400" y="400685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>
                <a:solidFill>
                  <a:srgbClr val="000000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5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1034" name="tb_Faculty" hidden="1"/>
          <p:cNvSpPr txBox="1">
            <a:spLocks noChangeArrowheads="1"/>
          </p:cNvSpPr>
          <p:nvPr/>
        </p:nvSpPr>
        <p:spPr bwMode="auto">
          <a:xfrm>
            <a:off x="3687763" y="339725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engineering</a:t>
            </a:r>
          </a:p>
        </p:txBody>
      </p:sp>
      <p:sp>
        <p:nvSpPr>
          <p:cNvPr id="1035" name="tb_Department" hidden="1"/>
          <p:cNvSpPr txBox="1">
            <a:spLocks noChangeArrowheads="1"/>
          </p:cNvSpPr>
          <p:nvPr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science </a:t>
            </a:r>
            <a:r>
              <a:rPr lang="en-GB" sz="1000" dirty="0" err="1">
                <a:solidFill>
                  <a:srgbClr val="CC0000"/>
                </a:solidFill>
                <a:latin typeface="Georgia" pitchFamily="18" charset="0"/>
              </a:rPr>
              <a:t>linx</a:t>
            </a: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7874000" y="400685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>
                <a:solidFill>
                  <a:srgbClr val="000000"/>
                </a:solidFill>
                <a:latin typeface="+mn-lt"/>
              </a:rPr>
              <a:t>01-11-2022</a:t>
            </a:r>
            <a:endParaRPr lang="en-GB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 hidden="1"/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2054" name="shape_TransFollower" hidden="1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6213"/>
            <a:ext cx="9140825" cy="51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0"/>
            <a:r>
              <a:rPr lang="en-GB" altLang="nl-NL" dirty="0"/>
              <a:t>Third level</a:t>
            </a:r>
          </a:p>
          <a:p>
            <a:pPr lvl="1"/>
            <a:r>
              <a:rPr lang="en-GB" altLang="nl-NL" dirty="0"/>
              <a:t>Fourth level</a:t>
            </a:r>
          </a:p>
          <a:p>
            <a:pPr lvl="2"/>
            <a:r>
              <a:rPr lang="en-GB" altLang="nl-NL" dirty="0"/>
              <a:t>Fifth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835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title style</a:t>
            </a:r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407035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8674100" y="400685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000000"/>
                </a:solidFill>
              </a:rPr>
              <a:pPr algn="r"/>
              <a:t>‹nr.›</a:t>
            </a:fld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8661400" y="400685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>
                <a:solidFill>
                  <a:srgbClr val="000000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5129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engineering</a:t>
            </a:r>
          </a:p>
        </p:txBody>
      </p:sp>
      <p:sp>
        <p:nvSpPr>
          <p:cNvPr id="5130" name="tb_Department" hidden="1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science </a:t>
            </a:r>
            <a:r>
              <a:rPr lang="en-GB" sz="1000" dirty="0" err="1">
                <a:solidFill>
                  <a:srgbClr val="CC0000"/>
                </a:solidFill>
                <a:latin typeface="Georgia" pitchFamily="18" charset="0"/>
              </a:rPr>
              <a:t>linx</a:t>
            </a: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874000" y="400685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>
                <a:solidFill>
                  <a:srgbClr val="000000"/>
                </a:solidFill>
                <a:latin typeface="Verdana" pitchFamily="34" charset="0"/>
              </a:rPr>
              <a:t>01-11-2022</a:t>
            </a:r>
            <a:endParaRPr lang="en-GB" sz="6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 hidden="1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3078" name="shape_TransFollower" hidden="1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6213"/>
            <a:ext cx="9140825" cy="51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2"/>
            <a:r>
              <a:rPr lang="en-GB" altLang="nl-NL" dirty="0"/>
              <a:t>Third level</a:t>
            </a:r>
          </a:p>
          <a:p>
            <a:pPr lvl="3"/>
            <a:r>
              <a:rPr lang="en-GB" altLang="nl-NL" dirty="0"/>
              <a:t>Fourth level</a:t>
            </a:r>
          </a:p>
          <a:p>
            <a:pPr lvl="4"/>
            <a:r>
              <a:rPr lang="en-GB" altLang="nl-NL" dirty="0"/>
              <a:t>Fifth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835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title style</a:t>
            </a:r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407035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8674100" y="400685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000000"/>
                </a:solidFill>
              </a:rPr>
              <a:pPr algn="r"/>
              <a:t>‹nr.›</a:t>
            </a:fld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8661400" y="400685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>
                <a:solidFill>
                  <a:srgbClr val="000000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7177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961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science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engineering</a:t>
            </a:r>
          </a:p>
        </p:txBody>
      </p:sp>
      <p:sp>
        <p:nvSpPr>
          <p:cNvPr id="7178" name="tb_Department" hidden="1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science </a:t>
            </a:r>
            <a:r>
              <a:rPr lang="en-GB" sz="1000" dirty="0" err="1">
                <a:solidFill>
                  <a:srgbClr val="CC0000"/>
                </a:solidFill>
                <a:latin typeface="Georgia" pitchFamily="18" charset="0"/>
              </a:rPr>
              <a:t>linx</a:t>
            </a: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874000" y="400685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>
                <a:solidFill>
                  <a:srgbClr val="000000"/>
                </a:solidFill>
                <a:latin typeface="Verdana" pitchFamily="34" charset="0"/>
              </a:rPr>
              <a:t>01-11-2022</a:t>
            </a:r>
            <a:endParaRPr lang="en-GB" sz="6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ws-kits.nl/zonnepaneel/" TargetMode="External"/><Relationship Id="rId2" Type="http://schemas.openxmlformats.org/officeDocument/2006/relationships/hyperlink" Target="https://pws-kits.nl/warmtecamer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g.nl/pws" TargetMode="External"/><Relationship Id="rId2" Type="http://schemas.openxmlformats.org/officeDocument/2006/relationships/hyperlink" Target="https://profielwerkstuk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g.nl/lespakkett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Eerste hulp bij je experiment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WND-Conferentie</a:t>
            </a:r>
          </a:p>
          <a:p>
            <a:r>
              <a:rPr lang="nl-NL" dirty="0"/>
              <a:t>Niels Alberts</a:t>
            </a:r>
          </a:p>
        </p:txBody>
      </p:sp>
    </p:spTree>
    <p:extLst>
      <p:ext uri="{BB962C8B-B14F-4D97-AF65-F5344CB8AC3E}">
        <p14:creationId xmlns:p14="http://schemas.microsoft.com/office/powerpoint/2010/main" val="228836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experiment in het PWS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Wat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/of </a:t>
            </a:r>
            <a:r>
              <a:rPr lang="en-GB" dirty="0" err="1"/>
              <a:t>leren</a:t>
            </a:r>
            <a:r>
              <a:rPr lang="en-GB" dirty="0"/>
              <a:t> van het PWS?</a:t>
            </a:r>
          </a:p>
        </p:txBody>
      </p:sp>
    </p:spTree>
    <p:extLst>
      <p:ext uri="{BB962C8B-B14F-4D97-AF65-F5344CB8AC3E}">
        <p14:creationId xmlns:p14="http://schemas.microsoft.com/office/powerpoint/2010/main" val="30734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Practicum </a:t>
            </a:r>
            <a:r>
              <a:rPr lang="en-GB" dirty="0" err="1"/>
              <a:t>doel</a:t>
            </a:r>
            <a:r>
              <a:rPr lang="en-GB" dirty="0"/>
              <a:t>: </a:t>
            </a:r>
            <a:r>
              <a:rPr lang="en-GB" dirty="0" err="1"/>
              <a:t>leren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methode</a:t>
            </a:r>
            <a:endParaRPr lang="en-GB" dirty="0"/>
          </a:p>
          <a:p>
            <a:r>
              <a:rPr lang="en-GB" dirty="0"/>
              <a:t>Experiment </a:t>
            </a:r>
            <a:r>
              <a:rPr lang="en-GB" dirty="0" err="1"/>
              <a:t>doel</a:t>
            </a:r>
            <a:r>
              <a:rPr lang="en-GB" dirty="0"/>
              <a:t>: </a:t>
            </a:r>
            <a:r>
              <a:rPr lang="en-GB" dirty="0" err="1"/>
              <a:t>beantwoorden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, </a:t>
            </a:r>
            <a:r>
              <a:rPr lang="en-GB" dirty="0" err="1"/>
              <a:t>demonstreren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verschijnsel</a:t>
            </a:r>
            <a:endParaRPr lang="en-GB" dirty="0"/>
          </a:p>
        </p:txBody>
      </p:sp>
      <p:pic>
        <p:nvPicPr>
          <p:cNvPr id="1026" name="Picture 2" descr="De onderzoekscyclus die centraal staat in Expeditie Onderzoek">
            <a:extLst>
              <a:ext uri="{FF2B5EF4-FFF2-40B4-BE49-F238E27FC236}">
                <a16:creationId xmlns:a16="http://schemas.microsoft.com/office/drawing/2014/main" id="{43584D97-AB3C-211C-1875-FD1E1597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Bloom’s Taxonomy van </a:t>
            </a:r>
            <a:r>
              <a:rPr lang="en-GB" dirty="0" err="1"/>
              <a:t>Kennis</a:t>
            </a:r>
            <a:endParaRPr lang="en-GB" dirty="0"/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59"/>
          <a:stretch/>
        </p:blipFill>
        <p:spPr>
          <a:xfrm>
            <a:off x="830185" y="1455738"/>
            <a:ext cx="7480455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I3-model van </a:t>
            </a:r>
            <a:r>
              <a:rPr lang="en-GB" dirty="0" err="1"/>
              <a:t>kunde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7397"/>
            <a:ext cx="4433466" cy="4433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385" y="650086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 </a:t>
            </a:r>
            <a:r>
              <a:rPr lang="en-GB" dirty="0" err="1"/>
              <a:t>Zhafanly</a:t>
            </a:r>
            <a:r>
              <a:rPr lang="en-GB" dirty="0"/>
              <a:t> et al, 2015</a:t>
            </a:r>
          </a:p>
        </p:txBody>
      </p:sp>
    </p:spTree>
    <p:extLst>
      <p:ext uri="{BB962C8B-B14F-4D97-AF65-F5344CB8AC3E}">
        <p14:creationId xmlns:p14="http://schemas.microsoft.com/office/powerpoint/2010/main" val="328028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Bachelor</a:t>
            </a:r>
          </a:p>
          <a:p>
            <a:pPr lvl="1"/>
            <a:r>
              <a:rPr lang="en-US" sz="1200" dirty="0"/>
              <a:t>Bachelor’s graduates are able to draw up a research question, design, plan and conduct research and report on it independently with a certain degree of supervision. Bachelor’s graduates are able to evaluate the value and limitations of their research and assess its applicability outside their own field</a:t>
            </a:r>
          </a:p>
          <a:p>
            <a:pPr lvl="1"/>
            <a:endParaRPr lang="en-US" dirty="0"/>
          </a:p>
          <a:p>
            <a:r>
              <a:rPr lang="en-US" dirty="0"/>
              <a:t>Master</a:t>
            </a:r>
          </a:p>
          <a:p>
            <a:pPr lvl="1"/>
            <a:r>
              <a:rPr lang="en-US" sz="1200" dirty="0"/>
              <a:t>is able to design, conduct and evaluate experiments and the necessary controls independently,</a:t>
            </a:r>
          </a:p>
          <a:p>
            <a:pPr lvl="1"/>
            <a:endParaRPr lang="en-US" dirty="0"/>
          </a:p>
          <a:p>
            <a:r>
              <a:rPr lang="en-US" dirty="0"/>
              <a:t>PhD</a:t>
            </a:r>
          </a:p>
          <a:p>
            <a:pPr lvl="1"/>
            <a:r>
              <a:rPr lang="en-US" sz="1200" dirty="0"/>
              <a:t>is able to design, conduct and evaluate a line of research independently, and capable of producing original and publishable contributions to their scientific field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1200" dirty="0"/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6339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moet</a:t>
            </a:r>
            <a:r>
              <a:rPr lang="en-GB" dirty="0"/>
              <a:t> je </a:t>
            </a:r>
            <a:r>
              <a:rPr lang="en-GB" dirty="0" err="1"/>
              <a:t>kunnen</a:t>
            </a:r>
            <a:r>
              <a:rPr lang="en-GB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59"/>
          <a:stretch/>
        </p:blipFill>
        <p:spPr>
          <a:xfrm>
            <a:off x="179512" y="1772816"/>
            <a:ext cx="7019734" cy="4831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380312" y="1700808"/>
            <a:ext cx="0" cy="46085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79001" y="16380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4119" y="26369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9001" y="382039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Bachelor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9001" y="500388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Leerling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2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scholier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?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begeleiding</a:t>
            </a:r>
            <a:r>
              <a:rPr lang="en-GB" dirty="0"/>
              <a:t> tot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goede</a:t>
            </a:r>
            <a:r>
              <a:rPr lang="en-GB" dirty="0"/>
              <a:t> </a:t>
            </a:r>
            <a:r>
              <a:rPr lang="en-GB" dirty="0" err="1"/>
              <a:t>onderzoeksvraag</a:t>
            </a:r>
            <a:r>
              <a:rPr lang="en-GB" dirty="0"/>
              <a:t> </a:t>
            </a:r>
            <a:r>
              <a:rPr lang="en-GB" dirty="0" err="1"/>
              <a:t>komen</a:t>
            </a:r>
            <a:endParaRPr lang="en-GB" dirty="0"/>
          </a:p>
          <a:p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begeleiding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protocol </a:t>
            </a:r>
            <a:r>
              <a:rPr lang="en-GB" dirty="0" err="1"/>
              <a:t>uitvoeren</a:t>
            </a:r>
            <a:r>
              <a:rPr lang="en-GB" dirty="0"/>
              <a:t> om de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beantwoorden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6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Wat </a:t>
            </a:r>
            <a:r>
              <a:rPr lang="en-GB" dirty="0" err="1"/>
              <a:t>vind</a:t>
            </a:r>
            <a:r>
              <a:rPr lang="en-GB" dirty="0"/>
              <a:t> het HO?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Belangrijk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Begrip</a:t>
            </a:r>
            <a:r>
              <a:rPr lang="en-GB" dirty="0"/>
              <a:t> van de </a:t>
            </a:r>
            <a:r>
              <a:rPr lang="en-GB" dirty="0" err="1"/>
              <a:t>onderzoekscyclus</a:t>
            </a:r>
            <a:endParaRPr lang="en-GB" dirty="0"/>
          </a:p>
          <a:p>
            <a:pPr lvl="1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goede</a:t>
            </a:r>
            <a:r>
              <a:rPr lang="en-GB" dirty="0"/>
              <a:t> </a:t>
            </a:r>
            <a:r>
              <a:rPr lang="en-GB" dirty="0" err="1"/>
              <a:t>onderzoeksvraag</a:t>
            </a:r>
            <a:r>
              <a:rPr lang="en-GB" dirty="0"/>
              <a:t> </a:t>
            </a:r>
            <a:r>
              <a:rPr lang="en-GB" dirty="0" err="1"/>
              <a:t>opstellen</a:t>
            </a:r>
            <a:endParaRPr lang="en-GB" dirty="0"/>
          </a:p>
          <a:p>
            <a:pPr lvl="1"/>
            <a:r>
              <a:rPr lang="en-GB" dirty="0" err="1"/>
              <a:t>Beoordelen</a:t>
            </a:r>
            <a:r>
              <a:rPr lang="en-GB" dirty="0"/>
              <a:t> </a:t>
            </a:r>
            <a:r>
              <a:rPr lang="en-GB" dirty="0" err="1"/>
              <a:t>resultaten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Minder </a:t>
            </a:r>
            <a:r>
              <a:rPr lang="en-GB" dirty="0" err="1"/>
              <a:t>belangrijk</a:t>
            </a:r>
            <a:endParaRPr lang="en-GB" dirty="0"/>
          </a:p>
          <a:p>
            <a:pPr lvl="1"/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nieuws</a:t>
            </a:r>
            <a:r>
              <a:rPr lang="en-GB" dirty="0"/>
              <a:t> </a:t>
            </a:r>
            <a:r>
              <a:rPr lang="en-GB" dirty="0" err="1"/>
              <a:t>ontdekken</a:t>
            </a:r>
            <a:endParaRPr lang="en-GB" dirty="0"/>
          </a:p>
          <a:p>
            <a:pPr lvl="1"/>
            <a:r>
              <a:rPr lang="en-GB" dirty="0" err="1"/>
              <a:t>Methodologie</a:t>
            </a:r>
            <a:r>
              <a:rPr lang="en-GB" dirty="0"/>
              <a:t> </a:t>
            </a:r>
            <a:r>
              <a:rPr lang="en-GB" dirty="0" err="1"/>
              <a:t>uitzoeken</a:t>
            </a:r>
            <a:endParaRPr lang="en-GB" dirty="0"/>
          </a:p>
          <a:p>
            <a:pPr lvl="1"/>
            <a:r>
              <a:rPr lang="en-GB" dirty="0"/>
              <a:t>De </a:t>
            </a:r>
            <a:r>
              <a:rPr lang="en-GB" dirty="0" err="1"/>
              <a:t>uitkomst</a:t>
            </a:r>
            <a:r>
              <a:rPr lang="en-GB" dirty="0"/>
              <a:t>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5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Wat </a:t>
            </a:r>
            <a:r>
              <a:rPr lang="en-GB" dirty="0" err="1"/>
              <a:t>maakt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experiment </a:t>
            </a:r>
            <a:r>
              <a:rPr lang="en-GB" dirty="0" err="1"/>
              <a:t>een</a:t>
            </a:r>
            <a:r>
              <a:rPr lang="en-GB" dirty="0"/>
              <a:t> experiment?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Een</a:t>
            </a:r>
            <a:r>
              <a:rPr lang="en-GB" dirty="0"/>
              <a:t> experiment is </a:t>
            </a:r>
            <a:r>
              <a:rPr lang="en-GB" dirty="0" err="1"/>
              <a:t>systematisch</a:t>
            </a:r>
            <a:endParaRPr lang="en-GB" dirty="0"/>
          </a:p>
          <a:p>
            <a:r>
              <a:rPr lang="en-GB" dirty="0" err="1"/>
              <a:t>Een</a:t>
            </a:r>
            <a:r>
              <a:rPr lang="en-GB" dirty="0"/>
              <a:t> experiment is </a:t>
            </a:r>
            <a:r>
              <a:rPr lang="en-GB" dirty="0" err="1"/>
              <a:t>vergelijkend</a:t>
            </a:r>
            <a:endParaRPr lang="en-GB" dirty="0"/>
          </a:p>
          <a:p>
            <a:r>
              <a:rPr lang="en-GB" dirty="0" err="1"/>
              <a:t>Een</a:t>
            </a:r>
            <a:r>
              <a:rPr lang="en-GB" dirty="0"/>
              <a:t> experiment is </a:t>
            </a:r>
            <a:r>
              <a:rPr lang="en-GB" dirty="0" err="1"/>
              <a:t>specifiek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4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Afhankelijke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Onafhankelijke</a:t>
            </a:r>
            <a:r>
              <a:rPr lang="en-GB" dirty="0"/>
              <a:t> </a:t>
            </a:r>
            <a:r>
              <a:rPr lang="en-GB" dirty="0" err="1"/>
              <a:t>variabele</a:t>
            </a:r>
            <a:endParaRPr lang="en-GB" dirty="0"/>
          </a:p>
          <a:p>
            <a:r>
              <a:rPr lang="en-GB" dirty="0" err="1"/>
              <a:t>Bepalen</a:t>
            </a:r>
            <a:r>
              <a:rPr lang="en-GB" dirty="0"/>
              <a:t> hoe je </a:t>
            </a:r>
            <a:r>
              <a:rPr lang="en-GB" dirty="0" err="1"/>
              <a:t>onafhankelijke</a:t>
            </a:r>
            <a:r>
              <a:rPr lang="en-GB" dirty="0"/>
              <a:t> </a:t>
            </a:r>
            <a:r>
              <a:rPr lang="en-GB" dirty="0" err="1"/>
              <a:t>variabele</a:t>
            </a:r>
            <a:r>
              <a:rPr lang="en-GB" dirty="0"/>
              <a:t> </a:t>
            </a:r>
            <a:r>
              <a:rPr lang="en-GB" dirty="0" err="1"/>
              <a:t>manipuleert</a:t>
            </a:r>
            <a:endParaRPr lang="en-GB" dirty="0"/>
          </a:p>
          <a:p>
            <a:r>
              <a:rPr lang="en-GB" dirty="0" err="1"/>
              <a:t>Bepalen</a:t>
            </a:r>
            <a:r>
              <a:rPr lang="en-GB" dirty="0"/>
              <a:t> hoe je </a:t>
            </a:r>
            <a:r>
              <a:rPr lang="en-GB" dirty="0" err="1"/>
              <a:t>variabelen</a:t>
            </a:r>
            <a:r>
              <a:rPr lang="en-GB" dirty="0"/>
              <a:t> meet</a:t>
            </a:r>
          </a:p>
          <a:p>
            <a:r>
              <a:rPr lang="en-GB" dirty="0" err="1"/>
              <a:t>Uitvoeren</a:t>
            </a:r>
            <a:endParaRPr lang="en-GB" dirty="0"/>
          </a:p>
          <a:p>
            <a:r>
              <a:rPr lang="en-GB" dirty="0" err="1"/>
              <a:t>Analyseren</a:t>
            </a:r>
            <a:endParaRPr lang="en-GB" dirty="0"/>
          </a:p>
          <a:p>
            <a:r>
              <a:rPr lang="en-GB" dirty="0" err="1"/>
              <a:t>Discussiëren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1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hebben</a:t>
            </a:r>
            <a:r>
              <a:rPr lang="en-GB" dirty="0"/>
              <a:t> we het </a:t>
            </a:r>
            <a:r>
              <a:rPr lang="en-GB" dirty="0" err="1"/>
              <a:t>vandaag</a:t>
            </a:r>
            <a:r>
              <a:rPr lang="en-GB" dirty="0"/>
              <a:t> over?</a:t>
            </a:r>
          </a:p>
          <a:p>
            <a:pPr lvl="1"/>
            <a:r>
              <a:rPr lang="en-GB" dirty="0" err="1"/>
              <a:t>Rol</a:t>
            </a:r>
            <a:r>
              <a:rPr lang="en-GB" dirty="0"/>
              <a:t> van het experiment in het </a:t>
            </a:r>
            <a:r>
              <a:rPr lang="en-GB" dirty="0" err="1"/>
              <a:t>profielwerkstuk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Opzet</a:t>
            </a:r>
            <a:r>
              <a:rPr lang="en-GB" dirty="0"/>
              <a:t> PWS-</a:t>
            </a:r>
            <a:r>
              <a:rPr lang="en-GB" dirty="0" err="1"/>
              <a:t>koffers</a:t>
            </a:r>
            <a:r>
              <a:rPr lang="en-GB" dirty="0"/>
              <a:t> (profielwerkstuk.nl)</a:t>
            </a:r>
          </a:p>
        </p:txBody>
      </p:sp>
    </p:spTree>
    <p:extLst>
      <p:ext uri="{BB962C8B-B14F-4D97-AF65-F5344CB8AC3E}">
        <p14:creationId xmlns:p14="http://schemas.microsoft.com/office/powerpoint/2010/main" val="397686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Voorbeeld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Biologie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Vraag</a:t>
            </a:r>
            <a:r>
              <a:rPr lang="en-GB" dirty="0"/>
              <a:t>: Wat is de </a:t>
            </a:r>
            <a:r>
              <a:rPr lang="en-GB" dirty="0" err="1"/>
              <a:t>optimale</a:t>
            </a:r>
            <a:r>
              <a:rPr lang="en-GB" dirty="0"/>
              <a:t> </a:t>
            </a:r>
            <a:r>
              <a:rPr lang="en-GB" dirty="0" err="1"/>
              <a:t>temperatuur</a:t>
            </a:r>
            <a:r>
              <a:rPr lang="en-GB" dirty="0"/>
              <a:t> om </a:t>
            </a:r>
            <a:r>
              <a:rPr lang="en-GB" dirty="0" err="1"/>
              <a:t>drijfmestpoppen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vervoeren</a:t>
            </a:r>
            <a:r>
              <a:rPr lang="en-GB" dirty="0"/>
              <a:t>?</a:t>
            </a:r>
          </a:p>
          <a:p>
            <a:pPr lvl="1"/>
            <a:r>
              <a:rPr lang="en-GB" sz="1600" dirty="0" err="1"/>
              <a:t>Vraag</a:t>
            </a:r>
            <a:r>
              <a:rPr lang="en-GB" sz="1600" dirty="0"/>
              <a:t> van </a:t>
            </a:r>
            <a:r>
              <a:rPr lang="en-GB" sz="1600" dirty="0" err="1"/>
              <a:t>bedrijf</a:t>
            </a:r>
            <a:r>
              <a:rPr lang="en-GB" sz="1600" dirty="0"/>
              <a:t> </a:t>
            </a:r>
            <a:r>
              <a:rPr lang="en-GB" sz="1600" dirty="0" err="1"/>
              <a:t>dat</a:t>
            </a:r>
            <a:r>
              <a:rPr lang="en-GB" sz="1600" dirty="0"/>
              <a:t> </a:t>
            </a:r>
            <a:r>
              <a:rPr lang="en-GB" sz="1600" dirty="0" err="1"/>
              <a:t>roofvliegen</a:t>
            </a:r>
            <a:r>
              <a:rPr lang="en-GB" sz="1600" dirty="0"/>
              <a:t> </a:t>
            </a:r>
            <a:r>
              <a:rPr lang="en-GB" sz="1600" dirty="0" err="1"/>
              <a:t>verstuurd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</a:t>
            </a:r>
            <a:r>
              <a:rPr lang="en-GB" sz="1600" dirty="0" err="1"/>
              <a:t>plaagbestrijding</a:t>
            </a:r>
            <a:r>
              <a:rPr lang="en-GB" sz="1600" dirty="0"/>
              <a:t> in </a:t>
            </a:r>
            <a:r>
              <a:rPr lang="en-GB" sz="1600" dirty="0" err="1"/>
              <a:t>varkenstallen</a:t>
            </a:r>
            <a:r>
              <a:rPr lang="en-GB" sz="1600" dirty="0"/>
              <a:t>.</a:t>
            </a:r>
          </a:p>
          <a:p>
            <a:endParaRPr lang="en-GB" dirty="0"/>
          </a:p>
          <a:p>
            <a:r>
              <a:rPr lang="en-GB" dirty="0" err="1"/>
              <a:t>Gemiddelde</a:t>
            </a:r>
            <a:r>
              <a:rPr lang="en-GB" dirty="0"/>
              <a:t> </a:t>
            </a:r>
            <a:r>
              <a:rPr lang="en-GB" dirty="0" err="1"/>
              <a:t>posttijd</a:t>
            </a:r>
            <a:r>
              <a:rPr lang="en-GB" dirty="0"/>
              <a:t>; 2-3 </a:t>
            </a:r>
            <a:r>
              <a:rPr lang="en-GB" dirty="0" err="1"/>
              <a:t>dagen</a:t>
            </a:r>
            <a:r>
              <a:rPr lang="en-GB" dirty="0"/>
              <a:t>, </a:t>
            </a:r>
            <a:r>
              <a:rPr lang="en-GB" dirty="0" err="1"/>
              <a:t>hoeveel</a:t>
            </a:r>
            <a:r>
              <a:rPr lang="en-GB" dirty="0"/>
              <a:t> % van de </a:t>
            </a:r>
            <a:r>
              <a:rPr lang="en-GB" dirty="0" err="1"/>
              <a:t>poppen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8 </a:t>
            </a:r>
            <a:r>
              <a:rPr lang="en-GB" dirty="0" err="1"/>
              <a:t>dagen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Poppen</a:t>
            </a:r>
            <a:r>
              <a:rPr lang="en-GB" dirty="0"/>
              <a:t> 3 </a:t>
            </a:r>
            <a:r>
              <a:rPr lang="en-GB" dirty="0" err="1"/>
              <a:t>dagen</a:t>
            </a:r>
            <a:r>
              <a:rPr lang="en-GB" dirty="0"/>
              <a:t> op </a:t>
            </a:r>
            <a:r>
              <a:rPr lang="en-GB" dirty="0" err="1"/>
              <a:t>bepaalde</a:t>
            </a:r>
            <a:r>
              <a:rPr lang="en-GB" dirty="0"/>
              <a:t> </a:t>
            </a:r>
            <a:r>
              <a:rPr lang="en-GB" dirty="0" err="1"/>
              <a:t>temperatuur</a:t>
            </a:r>
            <a:r>
              <a:rPr lang="en-GB" dirty="0"/>
              <a:t> -&gt; </a:t>
            </a:r>
            <a:r>
              <a:rPr lang="en-GB" dirty="0" err="1"/>
              <a:t>dan</a:t>
            </a:r>
            <a:r>
              <a:rPr lang="en-GB" dirty="0"/>
              <a:t> op </a:t>
            </a:r>
            <a:r>
              <a:rPr lang="en-GB" dirty="0" err="1"/>
              <a:t>temperatuur</a:t>
            </a:r>
            <a:r>
              <a:rPr lang="en-GB" dirty="0"/>
              <a:t> </a:t>
            </a:r>
            <a:r>
              <a:rPr lang="en-GB" dirty="0" err="1"/>
              <a:t>stal</a:t>
            </a:r>
            <a:r>
              <a:rPr lang="en-GB" dirty="0"/>
              <a:t>. </a:t>
            </a:r>
            <a:r>
              <a:rPr lang="en-GB" dirty="0" err="1"/>
              <a:t>Tellen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96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9CF04-4118-09CF-8284-74C4DB4B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 Natuurkunde/Scheikunde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C4A63-31C9-A14D-DC7A-EB3DBCCB5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wiskundige modellen om frequentie van chemische oscillaties uit cerium-</a:t>
            </a:r>
            <a:r>
              <a:rPr lang="nl-NL" dirty="0" err="1"/>
              <a:t>ferroïne</a:t>
            </a:r>
            <a:r>
              <a:rPr lang="nl-NL" dirty="0"/>
              <a:t>-gekatalyseerde </a:t>
            </a:r>
            <a:r>
              <a:rPr lang="nl-NL" dirty="0" err="1"/>
              <a:t>Belousov</a:t>
            </a:r>
            <a:r>
              <a:rPr lang="nl-NL" dirty="0"/>
              <a:t>-</a:t>
            </a:r>
            <a:r>
              <a:rPr lang="nl-NL" dirty="0" err="1"/>
              <a:t>Zhabotinsky</a:t>
            </a:r>
            <a:r>
              <a:rPr lang="nl-NL" dirty="0"/>
              <a:t>-reactie</a:t>
            </a:r>
          </a:p>
          <a:p>
            <a:endParaRPr lang="nl-NL" dirty="0"/>
          </a:p>
          <a:p>
            <a:r>
              <a:rPr lang="nl-NL" dirty="0"/>
              <a:t>Vraag: Welk model beschrijft de reactie beter?</a:t>
            </a:r>
          </a:p>
          <a:p>
            <a:endParaRPr lang="nl-NL" dirty="0"/>
          </a:p>
          <a:p>
            <a:r>
              <a:rPr lang="nl-NL" dirty="0"/>
              <a:t>Modellen gemaakt in Mathematica en gefit aan data uit fysiek experiment</a:t>
            </a:r>
          </a:p>
        </p:txBody>
      </p:sp>
    </p:spTree>
    <p:extLst>
      <p:ext uri="{BB962C8B-B14F-4D97-AF65-F5344CB8AC3E}">
        <p14:creationId xmlns:p14="http://schemas.microsoft.com/office/powerpoint/2010/main" val="166017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Voorbeeld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natuurkunde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Davisson-</a:t>
            </a:r>
            <a:r>
              <a:rPr lang="en-GB" dirty="0" err="1"/>
              <a:t>Germer</a:t>
            </a:r>
            <a:r>
              <a:rPr lang="en-GB" dirty="0"/>
              <a:t> experiment </a:t>
            </a:r>
            <a:r>
              <a:rPr lang="en-GB" dirty="0" err="1"/>
              <a:t>uitgevoerd</a:t>
            </a:r>
            <a:endParaRPr lang="en-GB" dirty="0"/>
          </a:p>
          <a:p>
            <a:r>
              <a:rPr lang="en-GB" dirty="0"/>
              <a:t>Effect van spanning op </a:t>
            </a:r>
            <a:r>
              <a:rPr lang="en-GB" dirty="0" err="1"/>
              <a:t>golflengte</a:t>
            </a:r>
            <a:r>
              <a:rPr lang="en-GB" dirty="0"/>
              <a:t> </a:t>
            </a:r>
            <a:r>
              <a:rPr lang="en-GB" dirty="0" err="1"/>
              <a:t>licht</a:t>
            </a:r>
            <a:endParaRPr lang="en-GB" dirty="0"/>
          </a:p>
          <a:p>
            <a:r>
              <a:rPr lang="en-GB" dirty="0"/>
              <a:t>Fit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theoretische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3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99F7A-6D43-B7D0-C8DF-ABCA9DD1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sterrenkunde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7EDFC7-C2D0-FAE5-3F8C-43844711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Invloed van temperatuur en luchtdruk op waarneming van ‘</a:t>
            </a:r>
            <a:r>
              <a:rPr lang="nl-NL" dirty="0" err="1"/>
              <a:t>extensive</a:t>
            </a:r>
            <a:r>
              <a:rPr lang="nl-NL" dirty="0"/>
              <a:t> air </a:t>
            </a:r>
            <a:r>
              <a:rPr lang="nl-NL" dirty="0" err="1"/>
              <a:t>showers</a:t>
            </a:r>
            <a:r>
              <a:rPr lang="nl-NL" dirty="0"/>
              <a:t>’.</a:t>
            </a:r>
          </a:p>
          <a:p>
            <a:r>
              <a:rPr lang="nl-NL" dirty="0"/>
              <a:t>Database van </a:t>
            </a:r>
            <a:r>
              <a:rPr lang="nl-NL" dirty="0" err="1"/>
              <a:t>HiSPARC</a:t>
            </a:r>
            <a:r>
              <a:rPr lang="nl-NL" dirty="0"/>
              <a:t>-detectoren gebruikt en afgezet tegen databases van gemeten temperatuur en luchtdruk</a:t>
            </a:r>
          </a:p>
          <a:p>
            <a:r>
              <a:rPr lang="nl-NL" dirty="0"/>
              <a:t>Regressiemodel gemaakt om invloed te bereken</a:t>
            </a:r>
          </a:p>
        </p:txBody>
      </p:sp>
    </p:spTree>
    <p:extLst>
      <p:ext uri="{BB962C8B-B14F-4D97-AF65-F5344CB8AC3E}">
        <p14:creationId xmlns:p14="http://schemas.microsoft.com/office/powerpoint/2010/main" val="80356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7CB83-C280-76AE-C9D3-DD818F50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Technisch ontwerpen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BEBF91-7104-5450-8CD1-A7100B06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Oplossing voor een bestaand probleem vinden</a:t>
            </a:r>
          </a:p>
          <a:p>
            <a:r>
              <a:rPr lang="nl-NL" dirty="0"/>
              <a:t>Plan van eisen</a:t>
            </a:r>
          </a:p>
          <a:p>
            <a:r>
              <a:rPr lang="nl-NL" dirty="0"/>
              <a:t>Prototype bouwen</a:t>
            </a:r>
          </a:p>
          <a:p>
            <a:r>
              <a:rPr lang="nl-NL" dirty="0"/>
              <a:t>Evaluatie van het product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14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252A1-E381-C0AD-10FC-8D87CD77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Twee 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4376F-E5BB-ABB3-CE4F-87D80040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Sextant voor navigatie ontworpen op basis van literatuuronderzoek</a:t>
            </a:r>
          </a:p>
          <a:p>
            <a:r>
              <a:rPr lang="nl-NL" dirty="0"/>
              <a:t>Plaatsbepaling op drie plaatsen om ontwerp te testen</a:t>
            </a:r>
          </a:p>
          <a:p>
            <a:endParaRPr lang="nl-NL" dirty="0"/>
          </a:p>
          <a:p>
            <a:r>
              <a:rPr lang="nl-NL" dirty="0"/>
              <a:t>Twee verschillende vleugelvormen voor watersport</a:t>
            </a:r>
          </a:p>
          <a:p>
            <a:r>
              <a:rPr lang="nl-NL" dirty="0"/>
              <a:t>Lift en weerstand bepaald in een zelfgebouwde waterbak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691A14-37FE-519B-379A-19B0209C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351050"/>
            <a:ext cx="3354741" cy="24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1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Deel</a:t>
            </a:r>
            <a:r>
              <a:rPr lang="en-GB" dirty="0"/>
              <a:t> 2: PWS-kits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Methodiek</a:t>
            </a:r>
            <a:r>
              <a:rPr lang="en-GB" dirty="0"/>
              <a:t> </a:t>
            </a:r>
            <a:r>
              <a:rPr lang="en-GB" dirty="0" err="1"/>
              <a:t>uitzoeken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uitvoeren</a:t>
            </a:r>
            <a:r>
              <a:rPr lang="en-GB" dirty="0"/>
              <a:t> nog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scholieren</a:t>
            </a:r>
            <a:endParaRPr lang="en-GB" dirty="0"/>
          </a:p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universiteiten</a:t>
            </a:r>
            <a:r>
              <a:rPr lang="en-GB" dirty="0"/>
              <a:t> </a:t>
            </a:r>
            <a:r>
              <a:rPr lang="en-GB" dirty="0" err="1"/>
              <a:t>willen</a:t>
            </a:r>
            <a:r>
              <a:rPr lang="en-GB" dirty="0"/>
              <a:t> we </a:t>
            </a:r>
            <a:r>
              <a:rPr lang="en-GB" dirty="0" err="1"/>
              <a:t>hiermee</a:t>
            </a:r>
            <a:r>
              <a:rPr lang="en-GB" dirty="0"/>
              <a:t> </a:t>
            </a:r>
            <a:r>
              <a:rPr lang="en-GB" dirty="0" err="1"/>
              <a:t>helpen</a:t>
            </a:r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Protocols die met </a:t>
            </a:r>
            <a:r>
              <a:rPr lang="en-GB" dirty="0" err="1"/>
              <a:t>standaardapparatuur</a:t>
            </a:r>
            <a:r>
              <a:rPr lang="en-GB" dirty="0"/>
              <a:t> op school </a:t>
            </a:r>
            <a:r>
              <a:rPr lang="en-GB" dirty="0" err="1"/>
              <a:t>uitgevoerd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worden</a:t>
            </a:r>
            <a:endParaRPr lang="en-GB" dirty="0"/>
          </a:p>
          <a:p>
            <a:pPr lvl="1"/>
            <a:r>
              <a:rPr lang="en-GB" dirty="0" err="1"/>
              <a:t>Meetapparatuur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leen</a:t>
            </a:r>
            <a:r>
              <a:rPr lang="en-GB" dirty="0"/>
              <a:t> </a:t>
            </a:r>
            <a:r>
              <a:rPr lang="en-GB" dirty="0" err="1"/>
              <a:t>beschikbaar</a:t>
            </a:r>
            <a:r>
              <a:rPr lang="en-GB" dirty="0"/>
              <a:t> </a:t>
            </a:r>
            <a:r>
              <a:rPr lang="en-GB" dirty="0" err="1"/>
              <a:t>stellen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gebruik</a:t>
            </a:r>
            <a:r>
              <a:rPr lang="en-GB" dirty="0"/>
              <a:t> op school</a:t>
            </a:r>
          </a:p>
        </p:txBody>
      </p:sp>
    </p:spTree>
    <p:extLst>
      <p:ext uri="{BB962C8B-B14F-4D97-AF65-F5344CB8AC3E}">
        <p14:creationId xmlns:p14="http://schemas.microsoft.com/office/powerpoint/2010/main" val="1967494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8636AA6-C071-E02F-7809-A103A96DD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14119"/>
              </p:ext>
            </p:extLst>
          </p:nvPr>
        </p:nvGraphicFramePr>
        <p:xfrm>
          <a:off x="-926" y="2132856"/>
          <a:ext cx="9626371" cy="1983740"/>
        </p:xfrm>
        <a:graphic>
          <a:graphicData uri="http://schemas.openxmlformats.org/drawingml/2006/table">
            <a:tbl>
              <a:tblPr/>
              <a:tblGrid>
                <a:gridCol w="4141577">
                  <a:extLst>
                    <a:ext uri="{9D8B030D-6E8A-4147-A177-3AD203B41FA5}">
                      <a16:colId xmlns:a16="http://schemas.microsoft.com/office/drawing/2014/main" val="2507930862"/>
                    </a:ext>
                  </a:extLst>
                </a:gridCol>
                <a:gridCol w="895476">
                  <a:extLst>
                    <a:ext uri="{9D8B030D-6E8A-4147-A177-3AD203B41FA5}">
                      <a16:colId xmlns:a16="http://schemas.microsoft.com/office/drawing/2014/main" val="2940097160"/>
                    </a:ext>
                  </a:extLst>
                </a:gridCol>
                <a:gridCol w="671608">
                  <a:extLst>
                    <a:ext uri="{9D8B030D-6E8A-4147-A177-3AD203B41FA5}">
                      <a16:colId xmlns:a16="http://schemas.microsoft.com/office/drawing/2014/main" val="592146328"/>
                    </a:ext>
                  </a:extLst>
                </a:gridCol>
                <a:gridCol w="671608">
                  <a:extLst>
                    <a:ext uri="{9D8B030D-6E8A-4147-A177-3AD203B41FA5}">
                      <a16:colId xmlns:a16="http://schemas.microsoft.com/office/drawing/2014/main" val="3935389160"/>
                    </a:ext>
                  </a:extLst>
                </a:gridCol>
                <a:gridCol w="671608">
                  <a:extLst>
                    <a:ext uri="{9D8B030D-6E8A-4147-A177-3AD203B41FA5}">
                      <a16:colId xmlns:a16="http://schemas.microsoft.com/office/drawing/2014/main" val="2486066210"/>
                    </a:ext>
                  </a:extLst>
                </a:gridCol>
                <a:gridCol w="671608">
                  <a:extLst>
                    <a:ext uri="{9D8B030D-6E8A-4147-A177-3AD203B41FA5}">
                      <a16:colId xmlns:a16="http://schemas.microsoft.com/office/drawing/2014/main" val="3832373602"/>
                    </a:ext>
                  </a:extLst>
                </a:gridCol>
                <a:gridCol w="1902886">
                  <a:extLst>
                    <a:ext uri="{9D8B030D-6E8A-4147-A177-3AD203B41FA5}">
                      <a16:colId xmlns:a16="http://schemas.microsoft.com/office/drawing/2014/main" val="440830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nl-NL" b="1" dirty="0">
                          <a:effectLst/>
                        </a:rPr>
                        <a:t>PWS kit</a:t>
                      </a:r>
                      <a:endParaRPr lang="nl-NL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>
                          <a:effectLst/>
                        </a:rPr>
                        <a:t>Biologie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 dirty="0">
                          <a:effectLst/>
                        </a:rPr>
                        <a:t>Natuurkunde</a:t>
                      </a:r>
                      <a:endParaRPr lang="nl-NL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>
                          <a:effectLst/>
                        </a:rPr>
                        <a:t>Scheikunde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>
                          <a:effectLst/>
                        </a:rPr>
                        <a:t>Wiskunde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>
                          <a:effectLst/>
                        </a:rPr>
                        <a:t>Aardrijkunde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1">
                          <a:effectLst/>
                        </a:rPr>
                        <a:t>…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467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nl-NL" b="0" u="none" strike="noStrike">
                          <a:solidFill>
                            <a:srgbClr val="303030"/>
                          </a:solidFill>
                          <a:effectLst/>
                          <a:hlinkClick r:id="rId2"/>
                        </a:rPr>
                        <a:t>Warmtecamera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0" cap="all">
                          <a:solidFill>
                            <a:srgbClr val="37006F"/>
                          </a:solidFill>
                          <a:effectLst/>
                        </a:rPr>
                        <a:t>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0" cap="all" dirty="0">
                          <a:solidFill>
                            <a:srgbClr val="37006F"/>
                          </a:solidFill>
                          <a:effectLst/>
                        </a:rPr>
                        <a:t>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0" cap="all">
                          <a:solidFill>
                            <a:srgbClr val="37006F"/>
                          </a:solidFill>
                          <a:effectLst/>
                        </a:rPr>
                        <a:t>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 b="0" cap="all">
                        <a:solidFill>
                          <a:srgbClr val="37006F"/>
                        </a:solidFill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 b="0" cap="all">
                        <a:solidFill>
                          <a:srgbClr val="37006F"/>
                        </a:solidFill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015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nl-NL" b="0" u="none" strike="noStrike">
                          <a:solidFill>
                            <a:srgbClr val="303030"/>
                          </a:solidFill>
                          <a:effectLst/>
                          <a:hlinkClick r:id="rId3"/>
                        </a:rPr>
                        <a:t>Zonnepaneel</a:t>
                      </a:r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l-NL" b="0" cap="all">
                          <a:solidFill>
                            <a:srgbClr val="37006F"/>
                          </a:solidFill>
                          <a:effectLst/>
                        </a:rPr>
                        <a:t>●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 b="0" cap="all">
                        <a:solidFill>
                          <a:srgbClr val="37006F"/>
                        </a:solidFill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 b="0" cap="all">
                        <a:solidFill>
                          <a:srgbClr val="37006F"/>
                        </a:solidFill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nl-NL" b="0" cap="all">
                        <a:solidFill>
                          <a:srgbClr val="37006F"/>
                        </a:solidFill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3012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6134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615A4F9-0066-BFAB-5F52-314A4CC2E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842416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0B23E3-3CA9-7F4B-9103-1180062A148F}"/>
              </a:ext>
            </a:extLst>
          </p:cNvPr>
          <p:cNvSpPr txBox="1">
            <a:spLocks/>
          </p:cNvSpPr>
          <p:nvPr/>
        </p:nvSpPr>
        <p:spPr bwMode="auto">
          <a:xfrm>
            <a:off x="0" y="584835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kern="0" dirty="0" err="1"/>
              <a:t>Deel</a:t>
            </a:r>
            <a:r>
              <a:rPr lang="en-GB" kern="0" dirty="0"/>
              <a:t> 2: PWS-kits</a:t>
            </a:r>
          </a:p>
        </p:txBody>
      </p:sp>
    </p:spTree>
    <p:extLst>
      <p:ext uri="{BB962C8B-B14F-4D97-AF65-F5344CB8AC3E}">
        <p14:creationId xmlns:p14="http://schemas.microsoft.com/office/powerpoint/2010/main" val="325366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55484E-8F53-88A9-F0E4-8F764A16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73C9F9-02C4-AD51-0E1A-C8F1B274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1797"/>
            <a:ext cx="3497014" cy="36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A4FB6F0-CCA3-17D7-140A-F3B0DD0D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3" y="2121797"/>
            <a:ext cx="4873887" cy="36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EB494F-1DC4-FECF-098D-44805F10836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584200"/>
            <a:ext cx="9140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kern="0" dirty="0" err="1"/>
              <a:t>Deel</a:t>
            </a:r>
            <a:r>
              <a:rPr lang="en-GB" kern="0" dirty="0"/>
              <a:t> 2: PWS-kits</a:t>
            </a:r>
          </a:p>
        </p:txBody>
      </p:sp>
    </p:spTree>
    <p:extLst>
      <p:ext uri="{BB962C8B-B14F-4D97-AF65-F5344CB8AC3E}">
        <p14:creationId xmlns:p14="http://schemas.microsoft.com/office/powerpoint/2010/main" val="4272813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C9735-8171-0769-64EC-69AB79E8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een aantal experimenten voor het PWS die met deze materialen uitgevoerd kunnen worden?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8BF29D-7A7F-C74C-AB0B-138E967DC11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584200"/>
            <a:ext cx="9140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kern="0" dirty="0" err="1"/>
              <a:t>Deel</a:t>
            </a:r>
            <a:r>
              <a:rPr lang="en-GB" kern="0" dirty="0"/>
              <a:t> 2: PWS-kits</a:t>
            </a:r>
          </a:p>
        </p:txBody>
      </p:sp>
    </p:spTree>
    <p:extLst>
      <p:ext uri="{BB962C8B-B14F-4D97-AF65-F5344CB8AC3E}">
        <p14:creationId xmlns:p14="http://schemas.microsoft.com/office/powerpoint/2010/main" val="340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Docent/TOA?</a:t>
            </a:r>
          </a:p>
          <a:p>
            <a:r>
              <a:rPr lang="en-GB" dirty="0"/>
              <a:t>HAVO/VWO?</a:t>
            </a:r>
          </a:p>
          <a:p>
            <a:r>
              <a:rPr lang="en-GB" dirty="0"/>
              <a:t>PWS </a:t>
            </a:r>
            <a:r>
              <a:rPr lang="en-GB" dirty="0" err="1"/>
              <a:t>begeleider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/nee?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86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F86564-604A-93FF-34AC-A1C4D5B8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voor apparatuur hebben jullie op school? </a:t>
            </a:r>
          </a:p>
          <a:p>
            <a:endParaRPr lang="nl-NL" dirty="0"/>
          </a:p>
          <a:p>
            <a:r>
              <a:rPr lang="nl-NL" dirty="0"/>
              <a:t>Wat voor zouden apparatuur zouden jullie lenen?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6CD687-8D29-6AEB-A9F6-FD7982C9FBD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0" y="584200"/>
            <a:ext cx="9140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kern="0" dirty="0" err="1"/>
              <a:t>Deel</a:t>
            </a:r>
            <a:r>
              <a:rPr lang="en-GB" kern="0" dirty="0"/>
              <a:t> 2: PWS-kits</a:t>
            </a:r>
          </a:p>
        </p:txBody>
      </p:sp>
    </p:spTree>
    <p:extLst>
      <p:ext uri="{BB962C8B-B14F-4D97-AF65-F5344CB8AC3E}">
        <p14:creationId xmlns:p14="http://schemas.microsoft.com/office/powerpoint/2010/main" val="60471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6B6B1-3CD7-631D-60BC-287A894A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Open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B37D7-21F8-04E5-4AFA-750A621A9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Hebben jullie vragen die ik niet behandelt heb?</a:t>
            </a:r>
          </a:p>
        </p:txBody>
      </p:sp>
    </p:spTree>
    <p:extLst>
      <p:ext uri="{BB962C8B-B14F-4D97-AF65-F5344CB8AC3E}">
        <p14:creationId xmlns:p14="http://schemas.microsoft.com/office/powerpoint/2010/main" val="78817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57090-CBC6-D042-E3AD-4BD8717D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419FC7-9A86-78EF-31A9-996AB18A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https://profielwerkstuk.nl</a:t>
            </a:r>
            <a:endParaRPr lang="nl-NL" dirty="0"/>
          </a:p>
          <a:p>
            <a:r>
              <a:rPr lang="nl-NL" dirty="0">
                <a:hlinkClick r:id="rId3"/>
              </a:rPr>
              <a:t>https://rug.nl/pws</a:t>
            </a:r>
            <a:endParaRPr lang="nl-NL" dirty="0"/>
          </a:p>
          <a:p>
            <a:r>
              <a:rPr lang="nl-NL" dirty="0">
                <a:hlinkClick r:id="rId4"/>
              </a:rPr>
              <a:t>https://rug.nl/lespakketten</a:t>
            </a:r>
            <a:endParaRPr lang="nl-NL" dirty="0"/>
          </a:p>
          <a:p>
            <a:r>
              <a:rPr lang="nl-NL" dirty="0"/>
              <a:t>https://pws-kits.nl</a:t>
            </a:r>
          </a:p>
        </p:txBody>
      </p:sp>
    </p:spTree>
    <p:extLst>
      <p:ext uri="{BB962C8B-B14F-4D97-AF65-F5344CB8AC3E}">
        <p14:creationId xmlns:p14="http://schemas.microsoft.com/office/powerpoint/2010/main" val="191182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err="1"/>
              <a:t>Wie</a:t>
            </a:r>
            <a:r>
              <a:rPr lang="en-GB" dirty="0"/>
              <a:t> ben </a:t>
            </a:r>
            <a:r>
              <a:rPr lang="en-GB" dirty="0" err="1"/>
              <a:t>ik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Niels Alberts</a:t>
            </a:r>
          </a:p>
          <a:p>
            <a:pPr lvl="1"/>
            <a:r>
              <a:rPr lang="en-GB" dirty="0" err="1"/>
              <a:t>Coördinator</a:t>
            </a:r>
            <a:r>
              <a:rPr lang="en-GB" dirty="0"/>
              <a:t> PWS-</a:t>
            </a:r>
            <a:r>
              <a:rPr lang="en-GB" dirty="0" err="1"/>
              <a:t>steunpunt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RuG</a:t>
            </a:r>
            <a:endParaRPr lang="en-GB" dirty="0"/>
          </a:p>
          <a:p>
            <a:pPr lvl="1"/>
            <a:r>
              <a:rPr lang="en-GB" dirty="0"/>
              <a:t>PhD-</a:t>
            </a:r>
            <a:r>
              <a:rPr lang="en-GB" dirty="0" err="1"/>
              <a:t>kandidaat</a:t>
            </a:r>
            <a:r>
              <a:rPr lang="en-GB" dirty="0"/>
              <a:t> </a:t>
            </a:r>
            <a:r>
              <a:rPr lang="en-GB" dirty="0" err="1"/>
              <a:t>moleculaire</a:t>
            </a:r>
            <a:r>
              <a:rPr lang="en-GB" dirty="0"/>
              <a:t> </a:t>
            </a:r>
            <a:r>
              <a:rPr lang="en-GB" dirty="0" err="1"/>
              <a:t>celbiologie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38" t="65000" r="39813" b="9000"/>
          <a:stretch/>
        </p:blipFill>
        <p:spPr>
          <a:xfrm>
            <a:off x="0" y="3094002"/>
            <a:ext cx="4788024" cy="148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09" t="30099" r="43691" b="48901"/>
          <a:stretch/>
        </p:blipFill>
        <p:spPr>
          <a:xfrm>
            <a:off x="1475656" y="4697760"/>
            <a:ext cx="6912768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107" t="30400" r="30313" b="33901"/>
          <a:stretch/>
        </p:blipFill>
        <p:spPr>
          <a:xfrm>
            <a:off x="4372137" y="2825793"/>
            <a:ext cx="4604909" cy="17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Profielwerkstukhulp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HO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409" y="1376997"/>
            <a:ext cx="5652120" cy="193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64" y="4510088"/>
            <a:ext cx="4338636" cy="2347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4531416" cy="1282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420367"/>
            <a:ext cx="2654974" cy="24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Waarom</a:t>
            </a:r>
            <a:r>
              <a:rPr lang="en-GB" dirty="0"/>
              <a:t> </a:t>
            </a:r>
            <a:r>
              <a:rPr lang="en-GB" dirty="0" err="1"/>
              <a:t>vinden</a:t>
            </a:r>
            <a:r>
              <a:rPr lang="en-GB" dirty="0"/>
              <a:t> </a:t>
            </a:r>
            <a:r>
              <a:rPr lang="en-GB" dirty="0" err="1"/>
              <a:t>wij</a:t>
            </a:r>
            <a:r>
              <a:rPr lang="en-GB" dirty="0"/>
              <a:t> het experiment zo </a:t>
            </a:r>
            <a:r>
              <a:rPr lang="en-GB" dirty="0" err="1"/>
              <a:t>belangrijk</a:t>
            </a:r>
            <a:r>
              <a:rPr lang="en-GB" dirty="0"/>
              <a:t>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4263" t="48117" r="19259" b="42080"/>
          <a:stretch/>
        </p:blipFill>
        <p:spPr bwMode="auto">
          <a:xfrm>
            <a:off x="179512" y="2636912"/>
            <a:ext cx="84969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53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Wat is </a:t>
            </a:r>
            <a:r>
              <a:rPr lang="en-GB" dirty="0" err="1"/>
              <a:t>een</a:t>
            </a:r>
            <a:r>
              <a:rPr lang="en-GB" dirty="0"/>
              <a:t> experiment?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Wat is het </a:t>
            </a:r>
            <a:r>
              <a:rPr lang="en-GB" dirty="0" err="1"/>
              <a:t>verschil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practicum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experiment?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Wat is het </a:t>
            </a:r>
            <a:r>
              <a:rPr lang="en-GB" dirty="0" err="1"/>
              <a:t>doel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experiment?</a:t>
            </a:r>
          </a:p>
        </p:txBody>
      </p:sp>
    </p:spTree>
    <p:extLst>
      <p:ext uri="{BB962C8B-B14F-4D97-AF65-F5344CB8AC3E}">
        <p14:creationId xmlns:p14="http://schemas.microsoft.com/office/powerpoint/2010/main" val="338291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test onder van te voren vastgestelde voorwaarden, om onverwachte effecten op het spoor te komen, om een regel te bewijzen of te illustreren, of om een hypothese te toetsen.</a:t>
            </a:r>
          </a:p>
          <a:p>
            <a:endParaRPr lang="nl-NL" dirty="0"/>
          </a:p>
          <a:p>
            <a:r>
              <a:rPr lang="en-US" dirty="0"/>
              <a:t>a scientific procedure undertaken to make a discovery, test a hypothesis, or demonstrate a known fact.</a:t>
            </a:r>
            <a:endParaRPr lang="nl-NL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6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experiment in het PWS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Het experiment is op </a:t>
            </a:r>
            <a:r>
              <a:rPr lang="en-GB" dirty="0" err="1"/>
              <a:t>zichzelf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manier</a:t>
            </a:r>
            <a:r>
              <a:rPr lang="en-GB" dirty="0"/>
              <a:t> om de </a:t>
            </a:r>
            <a:r>
              <a:rPr lang="en-GB" dirty="0" err="1"/>
              <a:t>onderzoekscyclus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doorlopen</a:t>
            </a:r>
            <a:r>
              <a:rPr lang="en-GB" dirty="0"/>
              <a:t> </a:t>
            </a:r>
          </a:p>
        </p:txBody>
      </p:sp>
      <p:pic>
        <p:nvPicPr>
          <p:cNvPr id="1026" name="Picture 2" descr="https://www.rug.nl/society-business/scholierenacademie/leraren/op-school/knowlands/know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46" y="2564904"/>
            <a:ext cx="56545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900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1B96A3A9-466E-4B43-BA5D-4C909094ADA6}" vid="{2D3AB41E-F92F-4F93-9A1B-2589EFFF9EB0}"/>
    </a:ext>
  </a:ext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1B96A3A9-466E-4B43-BA5D-4C909094ADA6}" vid="{48CE1763-1075-460C-8D17-1EC3EE3F0FD5}"/>
    </a:ext>
  </a:ext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1B96A3A9-466E-4B43-BA5D-4C909094ADA6}" vid="{A74B470E-9C03-4B96-948D-38A7F7757E2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RUG4x3</Template>
  <TotalTime>0</TotalTime>
  <Words>752</Words>
  <Application>Microsoft Office PowerPoint</Application>
  <PresentationFormat>Diavoorstelling (4:3)</PresentationFormat>
  <Paragraphs>144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Arial</vt:lpstr>
      <vt:lpstr>Courier New</vt:lpstr>
      <vt:lpstr>Georgia</vt:lpstr>
      <vt:lpstr>Verdana</vt:lpstr>
      <vt:lpstr>Wingdings</vt:lpstr>
      <vt:lpstr>Title Design</vt:lpstr>
      <vt:lpstr>Break Design</vt:lpstr>
      <vt:lpstr>End Design</vt:lpstr>
      <vt:lpstr>Eerste hulp bij je experiment</vt:lpstr>
      <vt:lpstr>PowerPoint-presentatie</vt:lpstr>
      <vt:lpstr>Wie zijn jullie?</vt:lpstr>
      <vt:lpstr> Wie ben ik?</vt:lpstr>
      <vt:lpstr>Profielwerkstukhulp bij het HO</vt:lpstr>
      <vt:lpstr>PowerPoint-presentatie</vt:lpstr>
      <vt:lpstr>PowerPoint-presentatie</vt:lpstr>
      <vt:lpstr>PowerPoint-presentatie</vt:lpstr>
      <vt:lpstr>Het experiment in het PWS</vt:lpstr>
      <vt:lpstr>Het experiment in het PWS </vt:lpstr>
      <vt:lpstr>PowerPoint-presentatie</vt:lpstr>
      <vt:lpstr>Bloom’s Taxonomy van Kennis</vt:lpstr>
      <vt:lpstr>I3-model van kunde </vt:lpstr>
      <vt:lpstr>PowerPoint-presentatie</vt:lpstr>
      <vt:lpstr>Wat moet je kunnen?</vt:lpstr>
      <vt:lpstr>Wat moet een scholier kunnen? </vt:lpstr>
      <vt:lpstr>Wat vind het HO?</vt:lpstr>
      <vt:lpstr>Wat maakt een experiment een experiment? </vt:lpstr>
      <vt:lpstr>PowerPoint-presentatie</vt:lpstr>
      <vt:lpstr>Voorbeeld uit de Biologie </vt:lpstr>
      <vt:lpstr>Voorbeeld Natuurkunde/Scheikunde </vt:lpstr>
      <vt:lpstr>Voorbeeld uit de natuurkunde</vt:lpstr>
      <vt:lpstr>Voorbeeld sterrenkunde</vt:lpstr>
      <vt:lpstr>Technisch ontwerpen</vt:lpstr>
      <vt:lpstr>Twee voorbeelden</vt:lpstr>
      <vt:lpstr>Deel 2: PWS-kits</vt:lpstr>
      <vt:lpstr>PowerPoint-presentatie</vt:lpstr>
      <vt:lpstr>Deel 2: PWS-kits</vt:lpstr>
      <vt:lpstr>Deel 2: PWS-kits</vt:lpstr>
      <vt:lpstr>Deel 2: PWS-kits</vt:lpstr>
      <vt:lpstr>Open discussie</vt:lpstr>
      <vt:lpstr> 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hulp bij je experiment</dc:title>
  <dc:creator>N. Alberts</dc:creator>
  <cp:keywords>Version 2.1</cp:keywords>
  <cp:lastModifiedBy>Niels alberts</cp:lastModifiedBy>
  <cp:revision>71</cp:revision>
  <dcterms:created xsi:type="dcterms:W3CDTF">2022-10-07T16:38:50Z</dcterms:created>
  <dcterms:modified xsi:type="dcterms:W3CDTF">2023-01-23T08:21:11Z</dcterms:modified>
  <dc:language>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Logoformaat">
    <vt:lpwstr>KLEIN</vt:lpwstr>
  </property>
  <property fmtid="{D5CDD505-2E9C-101B-9397-08002B2CF9AE}" pid="6" name="RodeLijn">
    <vt:lpwstr>JA</vt:lpwstr>
  </property>
  <property fmtid="{D5CDD505-2E9C-101B-9397-08002B2CF9AE}" pid="7" name="Datum">
    <vt:lpwstr>07-10-2022</vt:lpwstr>
  </property>
  <property fmtid="{D5CDD505-2E9C-101B-9397-08002B2CF9AE}" pid="8" name="txtDate">
    <vt:lpwstr>07-10-2022</vt:lpwstr>
  </property>
  <property fmtid="{D5CDD505-2E9C-101B-9397-08002B2CF9AE}" pid="9" name="AutoDatum">
    <vt:lpwstr>JA</vt:lpwstr>
  </property>
  <property fmtid="{D5CDD505-2E9C-101B-9397-08002B2CF9AE}" pid="10" name="cboLanguage">
    <vt:lpwstr>English</vt:lpwstr>
  </property>
  <property fmtid="{D5CDD505-2E9C-101B-9397-08002B2CF9AE}" pid="11" name="cboFaculty">
    <vt:lpwstr>faculty of science_x000d_
and engineering</vt:lpwstr>
  </property>
  <property fmtid="{D5CDD505-2E9C-101B-9397-08002B2CF9AE}" pid="12" name="txtDepartment">
    <vt:lpwstr>science linx</vt:lpwstr>
  </property>
  <property fmtid="{D5CDD505-2E9C-101B-9397-08002B2CF9AE}" pid="13" name="chbDatumAmerikaans">
    <vt:lpwstr>0</vt:lpwstr>
  </property>
  <property fmtid="{D5CDD505-2E9C-101B-9397-08002B2CF9AE}" pid="14" name="optBreed">
    <vt:lpwstr>0</vt:lpwstr>
  </property>
  <property fmtid="{D5CDD505-2E9C-101B-9397-08002B2CF9AE}" pid="15" name="optSmal">
    <vt:lpwstr>1</vt:lpwstr>
  </property>
  <property fmtid="{D5CDD505-2E9C-101B-9397-08002B2CF9AE}" pid="16" name="optLogoKlein">
    <vt:lpwstr>1</vt:lpwstr>
  </property>
  <property fmtid="{D5CDD505-2E9C-101B-9397-08002B2CF9AE}" pid="17" name="optLogoGroot">
    <vt:lpwstr>0</vt:lpwstr>
  </property>
  <property fmtid="{D5CDD505-2E9C-101B-9397-08002B2CF9AE}" pid="18" name="chkEco">
    <vt:lpwstr>1</vt:lpwstr>
  </property>
  <property fmtid="{D5CDD505-2E9C-101B-9397-08002B2CF9AE}" pid="19" name="chkLijn">
    <vt:lpwstr>1</vt:lpwstr>
  </property>
  <property fmtid="{D5CDD505-2E9C-101B-9397-08002B2CF9AE}" pid="20" name="UMCG">
    <vt:lpwstr>NEE</vt:lpwstr>
  </property>
</Properties>
</file>