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8" r:id="rId3"/>
    <p:sldId id="359" r:id="rId4"/>
    <p:sldId id="360" r:id="rId5"/>
    <p:sldId id="361" r:id="rId6"/>
    <p:sldId id="362" r:id="rId7"/>
    <p:sldId id="363" r:id="rId8"/>
    <p:sldId id="346" r:id="rId9"/>
    <p:sldId id="365" r:id="rId10"/>
    <p:sldId id="364" r:id="rId11"/>
    <p:sldId id="366" r:id="rId12"/>
    <p:sldId id="260" r:id="rId13"/>
    <p:sldId id="261" r:id="rId14"/>
    <p:sldId id="262" r:id="rId15"/>
    <p:sldId id="357" r:id="rId16"/>
    <p:sldId id="270" r:id="rId17"/>
    <p:sldId id="274" r:id="rId18"/>
    <p:sldId id="273" r:id="rId19"/>
    <p:sldId id="283" r:id="rId20"/>
    <p:sldId id="284" r:id="rId21"/>
    <p:sldId id="266" r:id="rId22"/>
    <p:sldId id="280" r:id="rId23"/>
    <p:sldId id="367" r:id="rId24"/>
    <p:sldId id="353" r:id="rId25"/>
    <p:sldId id="368" r:id="rId26"/>
    <p:sldId id="369" r:id="rId27"/>
    <p:sldId id="370" r:id="rId28"/>
    <p:sldId id="371" r:id="rId29"/>
    <p:sldId id="372" r:id="rId30"/>
    <p:sldId id="373" r:id="rId31"/>
    <p:sldId id="37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8D4"/>
    <a:srgbClr val="EDEDFA"/>
    <a:srgbClr val="DAF7D8"/>
    <a:srgbClr val="EBEBF9"/>
    <a:srgbClr val="F6E0DF"/>
    <a:srgbClr val="E6F8F8"/>
    <a:srgbClr val="FDF5F5"/>
    <a:srgbClr val="D9F6EA"/>
    <a:srgbClr val="F7E5F8"/>
    <a:srgbClr val="C9F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0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52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457AD4-1394-D544-BE72-BE757AF243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15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147F517-DC3E-0E45-A370-ABD39CB6F7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8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BF97D76-7AFA-48E1-ABF3-E5E532FF938C}" type="slidenum">
              <a:rPr 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FC35-7B4E-C94C-9F8C-F24A442A7E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54E1-1BC7-964D-9727-96E80623B2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9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628775"/>
            <a:ext cx="2071687" cy="4497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628775"/>
            <a:ext cx="6067425" cy="4497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8E4B-1DBB-3843-B52B-EFF1FCDFB5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2803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8945-2DCC-804E-A5CA-BBD4ED1DD0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6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918B-F073-8A4C-80CC-ED20A585CF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131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131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5401-4695-9047-8578-C0F22CE1C4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0D34-9D67-DD4B-BE38-FE37B5DE4B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8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74D98-F3AB-CC46-9812-3F70F138E4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6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527D-AA54-A84B-BE8C-EB2D49D2E3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2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A789-531A-404B-9E7E-22F6D3207E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C17B-D4A5-9C42-A858-ACE4EF1288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763"/>
            <a:ext cx="28956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303E8D4-16AF-FD40-8281-1935CFC57D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6" Type="http://schemas.openxmlformats.org/officeDocument/2006/relationships/hyperlink" Target="Bungee/model.cmr7" TargetMode="Externa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jpg"/><Relationship Id="rId7" Type="http://schemas.openxmlformats.org/officeDocument/2006/relationships/oleObject" Target="../embeddings/oleObject2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hyperlink" Target="BobsleighRun.mp4" TargetMode="External"/><Relationship Id="rId10" Type="http://schemas.openxmlformats.org/officeDocument/2006/relationships/hyperlink" Target="Sleeen/Heck_2022_Phys._Educ._57_035011.pdf" TargetMode="External"/><Relationship Id="rId4" Type="http://schemas.openxmlformats.org/officeDocument/2006/relationships/image" Target="../media/image22.jpg"/><Relationship Id="rId9" Type="http://schemas.openxmlformats.org/officeDocument/2006/relationships/hyperlink" Target="Sleeen/46-47-48_NVOX22_TDS_NR-1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sf.org/en/tracks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leeen/slee_2v.cma7" TargetMode="External"/><Relationship Id="rId2" Type="http://schemas.openxmlformats.org/officeDocument/2006/relationships/hyperlink" Target="Sleeen/slee_2m.cma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slee_4m.cma7" TargetMode="External"/><Relationship Id="rId4" Type="http://schemas.openxmlformats.org/officeDocument/2006/relationships/hyperlink" Target="Sleeen/slee_4m.cma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6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angen_van_Huygens/Handleiding_Opstelling_Met_Cycloiden.pdf" TargetMode="External"/><Relationship Id="rId2" Type="http://schemas.openxmlformats.org/officeDocument/2006/relationships/hyperlink" Target="Wangen_van_Huygens/NVOX22_nr10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Wangen_van_Huygens/Handleiding_Opstelling_ENG.doc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Sleeen/Kellermodel.cma7" TargetMode="External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Sleeen/startmodel2m.cma7" TargetMode="External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Sprint/Keller_model_met_windinvloed_Usain_Bolt.cma7" TargetMode="External"/><Relationship Id="rId2" Type="http://schemas.openxmlformats.org/officeDocument/2006/relationships/hyperlink" Target="Sprint/AmJPhys2009-1.318715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erljeppen/Heck_2020_Phys._Educ._55_045007.pdf" TargetMode="External"/><Relationship Id="rId2" Type="http://schemas.openxmlformats.org/officeDocument/2006/relationships/hyperlink" Target="Fierljeppen/6-7-8_NVOX21_TDS_NR-1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erljeppen/fierljeppen.cma7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Fierljeppen/extension.cma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Wangen_van_Huygens/model.cmr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Bungee/Heck_2020_Phys._Educ._55_025009.pdf" TargetMode="External"/><Relationship Id="rId7" Type="http://schemas.openxmlformats.org/officeDocument/2006/relationships/image" Target="../media/image18.png"/><Relationship Id="rId2" Type="http://schemas.openxmlformats.org/officeDocument/2006/relationships/hyperlink" Target="Bungee/Heck_2010_Phys._Educ._45_63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Bungee/Video.mp4" TargetMode="External"/><Relationship Id="rId4" Type="http://schemas.openxmlformats.org/officeDocument/2006/relationships/hyperlink" Target="Bungee/32-33-34_NVOX22_TDS_NR-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40968"/>
            <a:ext cx="9144000" cy="1440036"/>
          </a:xfrm>
        </p:spPr>
        <p:txBody>
          <a:bodyPr/>
          <a:lstStyle/>
          <a:p>
            <a:r>
              <a:rPr lang="en-US" sz="2400" dirty="0"/>
              <a:t>André Heck, University of Amsterdam </a:t>
            </a:r>
            <a:br>
              <a:rPr lang="en-US" sz="2400" dirty="0"/>
            </a:br>
            <a:r>
              <a:rPr lang="en-US" sz="2400" dirty="0"/>
              <a:t>Ton Ellermeijer, Ewa Kedzierska, CMA Amsterdam</a:t>
            </a:r>
            <a:br>
              <a:rPr lang="en-US" sz="2400" dirty="0"/>
            </a:br>
            <a:endParaRPr lang="en-US" sz="2400" b="1" dirty="0">
              <a:cs typeface="+mj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92150"/>
            <a:ext cx="9144000" cy="1873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br>
              <a:rPr lang="en-US" sz="2000" b="1" dirty="0">
                <a:solidFill>
                  <a:schemeClr val="bg1"/>
                </a:solidFill>
                <a:cs typeface="+mn-cs"/>
              </a:rPr>
            </a:br>
            <a:endParaRPr lang="en-US" sz="36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30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WND 2022 </a:t>
            </a:r>
            <a:endParaRPr lang="en-US" dirty="0"/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0" y="90805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sz="4800" dirty="0">
                <a:solidFill>
                  <a:srgbClr val="EDEDFA"/>
                </a:solidFill>
                <a:effectLst/>
                <a:latin typeface="Times New Roman" panose="02020603050405020304" pitchFamily="18" charset="0"/>
              </a:rPr>
              <a:t>Verrassende en interessante projecten met </a:t>
            </a:r>
            <a:r>
              <a:rPr lang="nl-NL" sz="4800" cap="small" dirty="0">
                <a:solidFill>
                  <a:srgbClr val="EDEDFA"/>
                </a:solidFill>
                <a:effectLst/>
                <a:latin typeface="Times New Roman" panose="02020603050405020304" pitchFamily="18" charset="0"/>
              </a:rPr>
              <a:t>Coach</a:t>
            </a:r>
            <a:endParaRPr lang="en-US" sz="4800" b="1" cap="small" dirty="0">
              <a:solidFill>
                <a:srgbClr val="EDEDFA"/>
              </a:solidFill>
            </a:endParaRPr>
          </a:p>
        </p:txBody>
      </p:sp>
      <p:pic>
        <p:nvPicPr>
          <p:cNvPr id="9" name="Picture 7" descr="CMA-logo-400x400-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594" y="4797152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9BE76C4-39CE-7A2E-65C3-96F2E6422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420" y="4797151"/>
            <a:ext cx="1239755" cy="1223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jdelijke aanduiding voor tekst 14">
                <a:extLst>
                  <a:ext uri="{FF2B5EF4-FFF2-40B4-BE49-F238E27FC236}">
                    <a16:creationId xmlns:a16="http://schemas.microsoft.com/office/drawing/2014/main" id="{EE8EFAAC-BDBC-B25A-F229-FA587F6C19D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9511" y="1330792"/>
                <a:ext cx="9991526" cy="670585"/>
              </a:xfrm>
            </p:spPr>
            <p:txBody>
              <a:bodyPr/>
              <a:lstStyle/>
              <a:p>
                <a:r>
                  <a:rPr lang="en-US" b="0" dirty="0"/>
                  <a:t>Bewegingsvergelijking  </a:t>
                </a:r>
                <a:r>
                  <a:rPr lang="en-US" sz="2000" b="0" dirty="0"/>
                  <a:t>(</a:t>
                </a:r>
                <a:r>
                  <a:rPr lang="en-US" sz="2000" b="0" dirty="0" err="1"/>
                  <a:t>voor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beide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systemen</a:t>
                </a:r>
                <a:r>
                  <a:rPr lang="en-US" sz="2000" b="0" dirty="0"/>
                  <a:t> met </a:t>
                </a:r>
                <a:r>
                  <a:rPr lang="en-US" sz="2000" b="0" dirty="0" err="1"/>
                  <a:t>gewicht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aan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ketting</a:t>
                </a:r>
                <a:r>
                  <a:rPr lang="en-US" sz="2000" b="0" dirty="0"/>
                  <a:t>)</a:t>
                </a:r>
                <a:r>
                  <a:rPr lang="en-US" b="0" dirty="0"/>
                  <a:t>:</a:t>
                </a:r>
              </a:p>
              <a:p>
                <a:endParaRPr lang="en-US" b="0" dirty="0"/>
              </a:p>
              <a:p>
                <a:r>
                  <a:rPr lang="nl-NL" b="0" dirty="0"/>
                  <a:t>                                         </a:t>
                </a:r>
                <a:r>
                  <a:rPr lang="nl-NL" sz="2000" b="0" dirty="0"/>
                  <a:t>met </a:t>
                </a:r>
                <a14:m>
                  <m:oMath xmlns:m="http://schemas.openxmlformats.org/officeDocument/2006/math">
                    <m:r>
                      <a:rPr lang="nl-NL" sz="20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nl-NL" sz="2000" b="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nl-NL" sz="2000" b="0" i="0" dirty="0" smtClean="0">
                        <a:latin typeface="Cambria Math" panose="02040503050406030204" pitchFamily="18" charset="0"/>
                      </a:rPr>
                      <m:t>lengte</m:t>
                    </m:r>
                    <m:r>
                      <a:rPr lang="nl-NL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000" b="0" i="0" dirty="0" smtClean="0">
                        <a:latin typeface="Cambria Math" panose="02040503050406030204" pitchFamily="18" charset="0"/>
                      </a:rPr>
                      <m:t>ketting</m:t>
                    </m:r>
                  </m:oMath>
                </a14:m>
                <a:r>
                  <a:rPr lang="nl-NL" sz="2000" b="0" dirty="0"/>
                  <a:t>, </a:t>
                </a:r>
                <a14:m>
                  <m:oMath xmlns:m="http://schemas.openxmlformats.org/officeDocument/2006/math">
                    <m:r>
                      <a:rPr lang="nl-NL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2000" b="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nl-NL" sz="2000" b="0" i="0" dirty="0" smtClean="0">
                        <a:latin typeface="Cambria Math" panose="02040503050406030204" pitchFamily="18" charset="0"/>
                      </a:rPr>
                      <m:t>massa</m:t>
                    </m:r>
                    <m:r>
                      <a:rPr lang="nl-NL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000" b="0" i="0" dirty="0" smtClean="0">
                        <a:latin typeface="Cambria Math" panose="02040503050406030204" pitchFamily="18" charset="0"/>
                      </a:rPr>
                      <m:t>ketting</m:t>
                    </m:r>
                  </m:oMath>
                </a14:m>
                <a:r>
                  <a:rPr lang="nl-NL" sz="2000" b="0" dirty="0"/>
                  <a:t>,</a:t>
                </a:r>
              </a:p>
              <a:p>
                <a:r>
                  <a:rPr lang="nl-NL" sz="2000" b="0" dirty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nl-NL" sz="20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NL" sz="2000" b="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nl-NL" sz="2000" b="0" i="0" dirty="0" smtClean="0">
                        <a:latin typeface="Cambria Math" panose="02040503050406030204" pitchFamily="18" charset="0"/>
                      </a:rPr>
                      <m:t>massa</m:t>
                    </m:r>
                    <m:r>
                      <a:rPr lang="nl-NL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000" b="0" i="0" dirty="0" smtClean="0">
                        <a:latin typeface="Cambria Math" panose="02040503050406030204" pitchFamily="18" charset="0"/>
                      </a:rPr>
                      <m:t>blok</m:t>
                    </m:r>
                  </m:oMath>
                </a14:m>
                <a:r>
                  <a:rPr lang="nl-NL" sz="2000" b="0" dirty="0"/>
                  <a:t>,  </a:t>
                </a:r>
                <a14:m>
                  <m:oMath xmlns:m="http://schemas.openxmlformats.org/officeDocument/2006/math">
                    <m:r>
                      <a:rPr lang="nl-NL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nl-NL" sz="2000" b="0" dirty="0"/>
                  <a:t> </a:t>
                </a:r>
              </a:p>
            </p:txBody>
          </p:sp>
        </mc:Choice>
        <mc:Fallback xmlns="">
          <p:sp>
            <p:nvSpPr>
              <p:cNvPr id="15" name="Tijdelijke aanduiding voor tekst 14">
                <a:extLst>
                  <a:ext uri="{FF2B5EF4-FFF2-40B4-BE49-F238E27FC236}">
                    <a16:creationId xmlns:a16="http://schemas.microsoft.com/office/drawing/2014/main" id="{EE8EFAAC-BDBC-B25A-F229-FA587F6C1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1" y="1330792"/>
                <a:ext cx="9991526" cy="670585"/>
              </a:xfrm>
              <a:blipFill>
                <a:blip r:embed="rId3"/>
                <a:stretch>
                  <a:fillRect l="-915" t="-178182" b="-63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2FCEEBE-C2DB-C45F-B045-C195A44D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A7B5CC-115C-525F-E3B8-E58ED144F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260647"/>
            <a:ext cx="91940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DAEE94-9F3C-7CC0-184D-9E4441D90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95378"/>
              </p:ext>
            </p:extLst>
          </p:nvPr>
        </p:nvGraphicFramePr>
        <p:xfrm>
          <a:off x="251520" y="950802"/>
          <a:ext cx="2956268" cy="105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199" imgH="406224" progId="Equation.DSMT4">
                  <p:embed/>
                </p:oleObj>
              </mc:Choice>
              <mc:Fallback>
                <p:oleObj name="Equation" r:id="rId4" imgW="1155199" imgH="4062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50802"/>
                        <a:ext cx="2956268" cy="105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A9509F7D-6134-3387-FDA5-A1374143E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562277"/>
            <a:ext cx="91940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9ADB97A-3619-BC80-2388-36A27AF5DB38}"/>
              </a:ext>
            </a:extLst>
          </p:cNvPr>
          <p:cNvSpPr txBox="1"/>
          <p:nvPr/>
        </p:nvSpPr>
        <p:spPr>
          <a:xfrm>
            <a:off x="203139" y="2708920"/>
            <a:ext cx="421140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Computersimulatie</a:t>
            </a:r>
            <a:r>
              <a:rPr lang="en-US" sz="2400" dirty="0"/>
              <a:t> met de </a:t>
            </a:r>
          </a:p>
          <a:p>
            <a:r>
              <a:rPr lang="en-US" sz="2400" dirty="0" err="1"/>
              <a:t>grafische</a:t>
            </a:r>
            <a:r>
              <a:rPr lang="en-US" sz="2400" dirty="0"/>
              <a:t> </a:t>
            </a:r>
            <a:r>
              <a:rPr lang="en-US" sz="2400" dirty="0" err="1"/>
              <a:t>modelleeromgeving</a:t>
            </a:r>
            <a:endParaRPr lang="en-US" sz="2400" dirty="0"/>
          </a:p>
          <a:p>
            <a:r>
              <a:rPr lang="en-US" sz="2400" dirty="0"/>
              <a:t>van </a:t>
            </a:r>
            <a:r>
              <a:rPr lang="en-US" sz="2400" cap="small" dirty="0"/>
              <a:t>Coach</a:t>
            </a:r>
          </a:p>
          <a:p>
            <a:endParaRPr lang="en-US" sz="2400" cap="small" dirty="0"/>
          </a:p>
          <a:p>
            <a:r>
              <a:rPr lang="en-US" sz="2000" i="1" dirty="0"/>
              <a:t>Links (</a:t>
            </a:r>
            <a:r>
              <a:rPr lang="en-US" sz="2000" i="1" dirty="0" err="1"/>
              <a:t>paars</a:t>
            </a:r>
            <a:r>
              <a:rPr lang="en-US" sz="2000" i="1" dirty="0"/>
              <a:t>):</a:t>
            </a:r>
            <a:r>
              <a:rPr lang="en-US" sz="2000" dirty="0"/>
              <a:t> </a:t>
            </a:r>
            <a:r>
              <a:rPr lang="en-US" sz="2000" dirty="0" err="1"/>
              <a:t>ketting</a:t>
            </a:r>
            <a:r>
              <a:rPr lang="en-US" sz="2000" dirty="0"/>
              <a:t> in U-</a:t>
            </a:r>
            <a:r>
              <a:rPr lang="en-US" sz="2000" dirty="0" err="1"/>
              <a:t>vorm</a:t>
            </a:r>
            <a:br>
              <a:rPr lang="en-US" sz="2000" dirty="0"/>
            </a:br>
            <a:br>
              <a:rPr lang="en-US" sz="2000" dirty="0"/>
            </a:br>
            <a:r>
              <a:rPr lang="en-US" sz="2000" i="1" dirty="0" err="1"/>
              <a:t>Rechts</a:t>
            </a:r>
            <a:r>
              <a:rPr lang="en-US" sz="2000" i="1" dirty="0"/>
              <a:t> (</a:t>
            </a:r>
            <a:r>
              <a:rPr lang="en-US" sz="2000" i="1" dirty="0" err="1"/>
              <a:t>blauw</a:t>
            </a:r>
            <a:r>
              <a:rPr lang="en-US" sz="2000" i="1" dirty="0"/>
              <a:t>):</a:t>
            </a:r>
            <a:r>
              <a:rPr lang="en-US" sz="2000" dirty="0"/>
              <a:t> </a:t>
            </a:r>
            <a:r>
              <a:rPr lang="en-US" sz="2000" dirty="0" err="1"/>
              <a:t>ketting</a:t>
            </a:r>
            <a:r>
              <a:rPr lang="en-US" sz="2000" dirty="0"/>
              <a:t> met </a:t>
            </a:r>
            <a:r>
              <a:rPr lang="en-US" sz="2000" dirty="0" err="1"/>
              <a:t>blok</a:t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en-US" sz="2000" dirty="0" err="1"/>
              <a:t>bovenin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op </a:t>
            </a:r>
            <a:r>
              <a:rPr lang="en-US" sz="2000" dirty="0" err="1"/>
              <a:t>enig</a:t>
            </a:r>
            <a:r>
              <a:rPr lang="en-US" sz="2000" dirty="0"/>
              <a:t> moment </a:t>
            </a:r>
          </a:p>
          <a:p>
            <a:r>
              <a:rPr lang="en-US" sz="2000" dirty="0"/>
              <a:t>     de </a:t>
            </a:r>
            <a:r>
              <a:rPr lang="en-US" sz="2000" dirty="0" err="1"/>
              <a:t>grond</a:t>
            </a:r>
            <a:r>
              <a:rPr lang="en-US" sz="2000" dirty="0"/>
              <a:t> </a:t>
            </a:r>
            <a:r>
              <a:rPr lang="en-US" sz="2000" dirty="0" err="1"/>
              <a:t>raakt</a:t>
            </a:r>
            <a:endParaRPr lang="nl-NL" sz="2000" dirty="0"/>
          </a:p>
        </p:txBody>
      </p:sp>
      <p:pic>
        <p:nvPicPr>
          <p:cNvPr id="16" name="Afbeelding 15">
            <a:hlinkClick r:id="rId6" action="ppaction://hlinkfile"/>
            <a:extLst>
              <a:ext uri="{FF2B5EF4-FFF2-40B4-BE49-F238E27FC236}">
                <a16:creationId xmlns:a16="http://schemas.microsoft.com/office/drawing/2014/main" id="{DB5ABDDD-07DA-5F98-5B2E-2EF98C6E1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976" y="2081510"/>
            <a:ext cx="4498844" cy="43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4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78" y="3639121"/>
            <a:ext cx="4509967" cy="24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942" y="192757"/>
            <a:ext cx="6172012" cy="658159"/>
          </a:xfrm>
        </p:spPr>
        <p:txBody>
          <a:bodyPr/>
          <a:lstStyle/>
          <a:p>
            <a:r>
              <a:rPr lang="en-US" dirty="0" err="1"/>
              <a:t>Bobsleeën</a:t>
            </a:r>
            <a:r>
              <a:rPr lang="en-US" dirty="0"/>
              <a:t> op </a:t>
            </a:r>
            <a:r>
              <a:rPr lang="en-US" dirty="0" err="1"/>
              <a:t>rolletjes</a:t>
            </a:r>
            <a:endParaRPr lang="nl-NL" dirty="0"/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" y="1013575"/>
            <a:ext cx="4339004" cy="2986906"/>
          </a:xfrm>
        </p:spPr>
      </p:pic>
      <p:pic>
        <p:nvPicPr>
          <p:cNvPr id="12" name="Tijdelijke aanduiding voor inhoud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48" y="1013575"/>
            <a:ext cx="4534798" cy="2522482"/>
          </a:xfrm>
        </p:spPr>
      </p:pic>
      <p:pic>
        <p:nvPicPr>
          <p:cNvPr id="4" name="Afbeelding 3">
            <a:hlinkClick r:id="rId5" action="ppaction://hlinkfile"/>
            <a:extLst>
              <a:ext uri="{FF2B5EF4-FFF2-40B4-BE49-F238E27FC236}">
                <a16:creationId xmlns:a16="http://schemas.microsoft.com/office/drawing/2014/main" id="{2506C28C-6B1B-419F-B52F-A0718F0E3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612" y="4523202"/>
            <a:ext cx="2138498" cy="112951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C24228-845F-4301-BBF1-9CF34E32F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938506"/>
              </p:ext>
            </p:extLst>
          </p:nvPr>
        </p:nvGraphicFramePr>
        <p:xfrm>
          <a:off x="3401261" y="4079932"/>
          <a:ext cx="946797" cy="39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0C24228-845F-4301-BBF1-9CF34E32F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1261" y="4079932"/>
                        <a:ext cx="946797" cy="392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77EFF57D-6A8F-4252-9DAB-22E7C6B4B79F}"/>
              </a:ext>
            </a:extLst>
          </p:cNvPr>
          <p:cNvSpPr txBox="1"/>
          <p:nvPr/>
        </p:nvSpPr>
        <p:spPr>
          <a:xfrm>
            <a:off x="1283" y="3992848"/>
            <a:ext cx="3004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wereld van ideeën </a:t>
            </a:r>
          </a:p>
          <a:p>
            <a:r>
              <a:rPr lang="nl-NL" sz="2000" dirty="0"/>
              <a:t> </a:t>
            </a:r>
            <a:r>
              <a:rPr lang="nl-NL" sz="2000" dirty="0">
                <a:latin typeface="Symbol" panose="05050102010706020507" pitchFamily="18" charset="2"/>
              </a:rPr>
              <a:t>Û</a:t>
            </a:r>
          </a:p>
          <a:p>
            <a:r>
              <a:rPr lang="nl-NL" sz="2000" dirty="0"/>
              <a:t>wereld van dingen</a:t>
            </a:r>
          </a:p>
        </p:txBody>
      </p:sp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869F2D66-F6D5-516B-858D-7E167DC6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6978" y="6395942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US" dirty="0"/>
              <a:t>WND 2022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D2941F6-D97D-7371-7A91-BF8634F2287E}"/>
              </a:ext>
            </a:extLst>
          </p:cNvPr>
          <p:cNvSpPr txBox="1"/>
          <p:nvPr/>
        </p:nvSpPr>
        <p:spPr>
          <a:xfrm>
            <a:off x="-40707" y="5832733"/>
            <a:ext cx="4605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hlinkClick r:id="rId9" action="ppaction://hlinkfile"/>
              </a:rPr>
              <a:t>NVOX</a:t>
            </a:r>
            <a:r>
              <a:rPr lang="en-US" dirty="0">
                <a:hlinkClick r:id="rId9" action="ppaction://hlinkfile"/>
              </a:rPr>
              <a:t>  2022, #1</a:t>
            </a:r>
            <a:endParaRPr lang="en-US" dirty="0"/>
          </a:p>
          <a:p>
            <a:r>
              <a:rPr lang="en-US" b="0" i="1" dirty="0">
                <a:hlinkClick r:id="rId10" action="ppaction://hlinkfile"/>
              </a:rPr>
              <a:t>Physics Education </a:t>
            </a:r>
            <a:r>
              <a:rPr lang="en-US" b="0" dirty="0">
                <a:hlinkClick r:id="rId10" action="ppaction://hlinkfile"/>
              </a:rPr>
              <a:t>2022, 57(3)</a:t>
            </a: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34985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4714" y="188640"/>
            <a:ext cx="8207375" cy="469901"/>
          </a:xfrm>
        </p:spPr>
        <p:txBody>
          <a:bodyPr/>
          <a:lstStyle/>
          <a:p>
            <a:r>
              <a:rPr lang="nl-NL" sz="2400" b="1" dirty="0">
                <a:solidFill>
                  <a:schemeClr val="tx1"/>
                </a:solidFill>
                <a:latin typeface="+mn-lt"/>
              </a:rPr>
              <a:t>Sleeën op olympisch niveau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744797"/>
            <a:ext cx="8229600" cy="4641850"/>
          </a:xfrm>
        </p:spPr>
        <p:txBody>
          <a:bodyPr>
            <a:normAutofit/>
          </a:bodyPr>
          <a:lstStyle/>
          <a:p>
            <a:r>
              <a:rPr lang="nl-NL" sz="2400" dirty="0"/>
              <a:t>Drie verschillende disciplines</a:t>
            </a:r>
          </a:p>
          <a:p>
            <a:pPr lvl="1"/>
            <a:r>
              <a:rPr lang="en-US" sz="2400" b="1" dirty="0" err="1"/>
              <a:t>Rodelen</a:t>
            </a:r>
            <a:r>
              <a:rPr lang="en-US" sz="2400" dirty="0"/>
              <a:t> (EN: Luge), </a:t>
            </a:r>
            <a:r>
              <a:rPr lang="en-US" sz="2400" b="1" dirty="0"/>
              <a:t>Skeleton</a:t>
            </a:r>
            <a:r>
              <a:rPr lang="en-US" sz="2400" dirty="0"/>
              <a:t>, </a:t>
            </a:r>
            <a:r>
              <a:rPr lang="en-US" sz="2400" b="1" dirty="0" err="1"/>
              <a:t>Bobsleeën</a:t>
            </a:r>
            <a:endParaRPr lang="en-US" sz="2400" b="1" dirty="0"/>
          </a:p>
          <a:p>
            <a:r>
              <a:rPr lang="en-US" sz="2400" dirty="0" err="1"/>
              <a:t>Grootste</a:t>
            </a:r>
            <a:r>
              <a:rPr lang="en-US" sz="2400" dirty="0"/>
              <a:t> </a:t>
            </a:r>
            <a:r>
              <a:rPr lang="en-US" sz="2400" dirty="0" err="1"/>
              <a:t>verschillen</a:t>
            </a:r>
            <a:r>
              <a:rPr lang="en-US" sz="2400" dirty="0"/>
              <a:t>:</a:t>
            </a:r>
          </a:p>
          <a:p>
            <a:pPr marL="515375" indent="-241082">
              <a:buFont typeface="Courier New" panose="02070309020205020404" pitchFamily="49" charset="0"/>
              <a:buChar char="o"/>
            </a:pPr>
            <a:r>
              <a:rPr lang="en-US" sz="2000" dirty="0"/>
              <a:t>Houding op </a:t>
            </a:r>
            <a:r>
              <a:rPr lang="en-US" sz="2000" dirty="0" err="1"/>
              <a:t>slee</a:t>
            </a:r>
            <a:endParaRPr lang="en-US" sz="2000" dirty="0"/>
          </a:p>
          <a:p>
            <a:pPr marL="515375" indent="-241082">
              <a:buFont typeface="Courier New" panose="02070309020205020404" pitchFamily="49" charset="0"/>
              <a:buChar char="o"/>
            </a:pPr>
            <a:r>
              <a:rPr lang="en-US" sz="2000" dirty="0" err="1"/>
              <a:t>Starttechniek</a:t>
            </a:r>
            <a:r>
              <a:rPr lang="en-US" sz="2000" dirty="0"/>
              <a:t> (</a:t>
            </a:r>
            <a:r>
              <a:rPr lang="en-US" sz="2000" dirty="0" err="1"/>
              <a:t>aanloop</a:t>
            </a:r>
            <a:r>
              <a:rPr lang="en-US" sz="2000" dirty="0"/>
              <a:t>/</a:t>
            </a:r>
            <a:r>
              <a:rPr lang="en-US" sz="2000" dirty="0" err="1"/>
              <a:t>afduw</a:t>
            </a:r>
            <a:r>
              <a:rPr lang="en-US" sz="2000" dirty="0"/>
              <a:t>)</a:t>
            </a:r>
          </a:p>
          <a:p>
            <a:pPr marL="515375" indent="-241082">
              <a:buFont typeface="Courier New" panose="02070309020205020404" pitchFamily="49" charset="0"/>
              <a:buChar char="o"/>
            </a:pPr>
            <a:r>
              <a:rPr lang="en-US" sz="2000" dirty="0" err="1"/>
              <a:t>Aantal</a:t>
            </a:r>
            <a:r>
              <a:rPr lang="en-US" sz="2000" dirty="0"/>
              <a:t> </a:t>
            </a:r>
            <a:r>
              <a:rPr lang="en-US" sz="2000" dirty="0" err="1"/>
              <a:t>glijders</a:t>
            </a:r>
            <a:r>
              <a:rPr lang="en-US" sz="2000" dirty="0"/>
              <a:t> per </a:t>
            </a:r>
            <a:r>
              <a:rPr lang="en-US" sz="2000" dirty="0" err="1"/>
              <a:t>slee</a:t>
            </a:r>
            <a:r>
              <a:rPr lang="en-US" sz="2000" dirty="0"/>
              <a:t> (2 of 4)</a:t>
            </a:r>
          </a:p>
          <a:p>
            <a:pPr marL="515375" indent="-241082">
              <a:buFont typeface="Courier New" panose="02070309020205020404" pitchFamily="49" charset="0"/>
              <a:buChar char="o"/>
            </a:pPr>
            <a:r>
              <a:rPr lang="en-US" sz="2000" dirty="0" err="1"/>
              <a:t>Stuur</a:t>
            </a:r>
            <a:r>
              <a:rPr lang="en-US" sz="2000" dirty="0"/>
              <a:t>-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remtechniek</a:t>
            </a:r>
            <a:endParaRPr lang="en-US" sz="2000" dirty="0"/>
          </a:p>
          <a:p>
            <a:pPr marL="515375" indent="-241082">
              <a:buFont typeface="Courier New" panose="02070309020205020404" pitchFamily="49" charset="0"/>
              <a:buChar char="o"/>
            </a:pPr>
            <a:r>
              <a:rPr lang="en-US" sz="2000" dirty="0" err="1"/>
              <a:t>Aantal</a:t>
            </a:r>
            <a:r>
              <a:rPr lang="en-US" sz="2000" dirty="0"/>
              <a:t> </a:t>
            </a:r>
            <a:r>
              <a:rPr lang="en-US" sz="2000" dirty="0" err="1"/>
              <a:t>atleten</a:t>
            </a:r>
            <a:r>
              <a:rPr lang="en-US" sz="2000" dirty="0"/>
              <a:t> per </a:t>
            </a:r>
            <a:r>
              <a:rPr lang="en-US" sz="2000" dirty="0" err="1"/>
              <a:t>slee</a:t>
            </a:r>
            <a:r>
              <a:rPr lang="en-US" sz="2000" dirty="0"/>
              <a:t> (1, 2 of 4)</a:t>
            </a:r>
          </a:p>
          <a:p>
            <a:pPr marL="515375" indent="-241082">
              <a:buFont typeface="Courier New" panose="02070309020205020404" pitchFamily="49" charset="0"/>
              <a:buChar char="o"/>
            </a:pPr>
            <a:r>
              <a:rPr lang="en-US" sz="2000" dirty="0" err="1"/>
              <a:t>Gewicht</a:t>
            </a:r>
            <a:r>
              <a:rPr lang="en-US" sz="2000" dirty="0"/>
              <a:t> (van </a:t>
            </a:r>
            <a:r>
              <a:rPr lang="en-US" sz="2000" dirty="0" err="1"/>
              <a:t>atleten</a:t>
            </a:r>
            <a:r>
              <a:rPr lang="en-US" sz="2000" dirty="0"/>
              <a:t> plus </a:t>
            </a:r>
            <a:r>
              <a:rPr lang="en-US" sz="2000" dirty="0" err="1"/>
              <a:t>slee</a:t>
            </a:r>
            <a:r>
              <a:rPr lang="en-US" sz="2000" dirty="0"/>
              <a:t>)</a:t>
            </a:r>
          </a:p>
          <a:p>
            <a:pPr marL="515375" indent="-241082">
              <a:buFont typeface="Courier New" panose="02070309020205020404" pitchFamily="49" charset="0"/>
              <a:buChar char="o"/>
            </a:pPr>
            <a:r>
              <a:rPr lang="en-US" sz="2000" dirty="0" err="1"/>
              <a:t>Dimensies</a:t>
            </a:r>
            <a:r>
              <a:rPr lang="en-US" sz="2000" dirty="0"/>
              <a:t> van de </a:t>
            </a:r>
            <a:r>
              <a:rPr lang="en-US" sz="2000" dirty="0" err="1"/>
              <a:t>slee</a:t>
            </a:r>
            <a:r>
              <a:rPr lang="en-US" sz="2000" dirty="0"/>
              <a:t> </a:t>
            </a:r>
          </a:p>
          <a:p>
            <a:pPr marL="515375" indent="-241082">
              <a:buFont typeface="Courier New" panose="02070309020205020404" pitchFamily="49" charset="0"/>
              <a:buChar char="o"/>
            </a:pPr>
            <a:r>
              <a:rPr lang="en-US" sz="2000" dirty="0"/>
              <a:t>Start-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finishplek</a:t>
            </a:r>
            <a:r>
              <a:rPr lang="en-US" sz="2000" dirty="0"/>
              <a:t> op de </a:t>
            </a:r>
            <a:r>
              <a:rPr lang="en-US" sz="2000" dirty="0" err="1"/>
              <a:t>racebaan</a:t>
            </a:r>
            <a:endParaRPr lang="en-US" sz="2000" dirty="0"/>
          </a:p>
          <a:p>
            <a:pPr marL="515375" indent="-241082">
              <a:buFont typeface="Courier New" panose="02070309020205020404" pitchFamily="49" charset="0"/>
              <a:buChar char="o"/>
            </a:pPr>
            <a:r>
              <a:rPr lang="en-US" sz="2000" dirty="0" err="1"/>
              <a:t>Aantal</a:t>
            </a:r>
            <a:r>
              <a:rPr lang="en-US" sz="2000" dirty="0"/>
              <a:t> </a:t>
            </a:r>
            <a:r>
              <a:rPr lang="en-US" sz="2000" dirty="0" err="1"/>
              <a:t>ritten</a:t>
            </a:r>
            <a:r>
              <a:rPr lang="en-US" sz="2000" dirty="0"/>
              <a:t> (2 of 4)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203507" cy="29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FD1AF935-BCC2-AC9C-09A5-5C0232542E09}"/>
              </a:ext>
            </a:extLst>
          </p:cNvPr>
          <p:cNvSpPr txBox="1">
            <a:spLocks/>
          </p:cNvSpPr>
          <p:nvPr/>
        </p:nvSpPr>
        <p:spPr>
          <a:xfrm>
            <a:off x="4187411" y="6431756"/>
            <a:ext cx="1392701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400" dirty="0"/>
              <a:t>WND 2022 </a:t>
            </a:r>
          </a:p>
        </p:txBody>
      </p:sp>
    </p:spTree>
    <p:extLst>
      <p:ext uri="{BB962C8B-B14F-4D97-AF65-F5344CB8AC3E}">
        <p14:creationId xmlns:p14="http://schemas.microsoft.com/office/powerpoint/2010/main" val="10470761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94457"/>
            <a:ext cx="8207375" cy="437034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De </a:t>
            </a:r>
            <a:r>
              <a:rPr lang="en-US" sz="2400" b="1" dirty="0" err="1">
                <a:solidFill>
                  <a:schemeClr val="tx1"/>
                </a:solidFill>
              </a:rPr>
              <a:t>racebaan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1740" dirty="0">
                <a:solidFill>
                  <a:schemeClr val="tx1"/>
                </a:solidFill>
              </a:rPr>
              <a:t>(</a:t>
            </a:r>
            <a:r>
              <a:rPr lang="en-US" sz="1740" dirty="0" err="1">
                <a:solidFill>
                  <a:schemeClr val="tx1"/>
                </a:solidFill>
              </a:rPr>
              <a:t>zie</a:t>
            </a:r>
            <a:r>
              <a:rPr lang="en-US" sz="1740" dirty="0">
                <a:solidFill>
                  <a:schemeClr val="tx1"/>
                </a:solidFill>
              </a:rPr>
              <a:t> </a:t>
            </a:r>
            <a:r>
              <a:rPr lang="en-US" sz="174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www.ibsf.org/en/tracks</a:t>
            </a:r>
            <a:r>
              <a:rPr lang="en-US" sz="1740" dirty="0">
                <a:solidFill>
                  <a:schemeClr val="tx1"/>
                </a:solidFill>
              </a:rPr>
              <a:t>)</a:t>
            </a:r>
            <a:endParaRPr lang="nl-NL" sz="174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5842" y="764704"/>
            <a:ext cx="8352928" cy="3890905"/>
          </a:xfrm>
        </p:spPr>
        <p:txBody>
          <a:bodyPr>
            <a:noAutofit/>
          </a:bodyPr>
          <a:lstStyle/>
          <a:p>
            <a:r>
              <a:rPr lang="en-US" sz="2400" dirty="0" err="1"/>
              <a:t>Lengte</a:t>
            </a:r>
            <a:r>
              <a:rPr lang="en-US" sz="2400" dirty="0"/>
              <a:t>: 1200-1650m</a:t>
            </a:r>
          </a:p>
          <a:p>
            <a:r>
              <a:rPr lang="en-US" sz="2400" dirty="0" err="1"/>
              <a:t>Maximaal</a:t>
            </a:r>
            <a:r>
              <a:rPr lang="en-US" sz="2400" dirty="0"/>
              <a:t> </a:t>
            </a:r>
            <a:r>
              <a:rPr lang="en-US" sz="2400" dirty="0" err="1"/>
              <a:t>hellingspercentage</a:t>
            </a:r>
            <a:r>
              <a:rPr lang="en-US" sz="2400" dirty="0"/>
              <a:t>: 12%</a:t>
            </a:r>
          </a:p>
          <a:p>
            <a:r>
              <a:rPr lang="en-US" sz="2400" dirty="0" err="1"/>
              <a:t>Snelheid</a:t>
            </a:r>
            <a:r>
              <a:rPr lang="en-US" sz="2400" dirty="0"/>
              <a:t> </a:t>
            </a:r>
            <a:r>
              <a:rPr lang="en-US" sz="2400" dirty="0" err="1"/>
              <a:t>bobslee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250m: 80-100 km/u</a:t>
            </a:r>
          </a:p>
          <a:p>
            <a:r>
              <a:rPr lang="en-US" sz="2400" dirty="0" err="1"/>
              <a:t>Bochten</a:t>
            </a:r>
            <a:r>
              <a:rPr lang="en-US" sz="2400" dirty="0"/>
              <a:t>, </a:t>
            </a:r>
            <a:r>
              <a:rPr lang="en-US" sz="2400" dirty="0" err="1"/>
              <a:t>bochtencombinaties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rechte</a:t>
            </a:r>
            <a:r>
              <a:rPr lang="en-US" sz="2400" dirty="0"/>
              <a:t> </a:t>
            </a:r>
            <a:r>
              <a:rPr lang="en-US" sz="2400" dirty="0" err="1"/>
              <a:t>stukken</a:t>
            </a:r>
            <a:r>
              <a:rPr lang="en-US" sz="2400" dirty="0"/>
              <a:t> </a:t>
            </a:r>
            <a:r>
              <a:rPr lang="en-US" sz="2400" dirty="0" err="1"/>
              <a:t>zonder</a:t>
            </a:r>
            <a:r>
              <a:rPr lang="en-US" sz="2400" dirty="0"/>
              <a:t> </a:t>
            </a:r>
            <a:r>
              <a:rPr lang="en-US" sz="2400" dirty="0" err="1"/>
              <a:t>abrupte</a:t>
            </a:r>
            <a:r>
              <a:rPr lang="en-US" sz="2400" dirty="0"/>
              <a:t> </a:t>
            </a:r>
            <a:r>
              <a:rPr lang="en-US" sz="2400" dirty="0" err="1"/>
              <a:t>overgangen</a:t>
            </a:r>
            <a:endParaRPr lang="en-US" sz="2400" dirty="0"/>
          </a:p>
          <a:p>
            <a:r>
              <a:rPr lang="en-US" sz="2400" dirty="0" err="1"/>
              <a:t>Kapseizen</a:t>
            </a:r>
            <a:r>
              <a:rPr lang="en-US" sz="2400" dirty="0"/>
              <a:t> </a:t>
            </a:r>
            <a:r>
              <a:rPr lang="en-US" sz="2400" dirty="0" err="1"/>
              <a:t>enkel</a:t>
            </a:r>
            <a:r>
              <a:rPr lang="en-US" sz="2400" dirty="0"/>
              <a:t> </a:t>
            </a:r>
            <a:r>
              <a:rPr lang="en-US" sz="2400" dirty="0" err="1"/>
              <a:t>t.g.v</a:t>
            </a:r>
            <a:r>
              <a:rPr lang="en-US" sz="2400" dirty="0"/>
              <a:t>. </a:t>
            </a:r>
            <a:r>
              <a:rPr lang="en-US" sz="2400" dirty="0" err="1"/>
              <a:t>stuurfouten</a:t>
            </a:r>
            <a:endParaRPr lang="en-US" sz="2400" dirty="0"/>
          </a:p>
          <a:p>
            <a:r>
              <a:rPr lang="en-US" sz="2400" dirty="0"/>
              <a:t>In </a:t>
            </a:r>
            <a:r>
              <a:rPr lang="en-US" sz="2400" dirty="0" err="1"/>
              <a:t>bochten</a:t>
            </a:r>
            <a:r>
              <a:rPr lang="en-US" sz="2400" dirty="0"/>
              <a:t> </a:t>
            </a:r>
            <a:r>
              <a:rPr lang="en-US" sz="2400" dirty="0" err="1"/>
              <a:t>meer</a:t>
            </a:r>
            <a:r>
              <a:rPr lang="en-US" sz="2400" dirty="0"/>
              <a:t> routes </a:t>
            </a:r>
            <a:r>
              <a:rPr lang="en-US" sz="2400" dirty="0" err="1"/>
              <a:t>dan</a:t>
            </a:r>
            <a:r>
              <a:rPr lang="en-US" sz="2400" dirty="0"/>
              <a:t> 1 </a:t>
            </a:r>
            <a:r>
              <a:rPr lang="en-US" sz="2400" dirty="0" err="1"/>
              <a:t>ideale</a:t>
            </a:r>
            <a:r>
              <a:rPr lang="en-US" sz="2400" dirty="0"/>
              <a:t> </a:t>
            </a:r>
            <a:r>
              <a:rPr lang="en-US" sz="2400" dirty="0" err="1"/>
              <a:t>doorgang</a:t>
            </a:r>
            <a:endParaRPr lang="en-US" sz="2400" dirty="0"/>
          </a:p>
          <a:p>
            <a:r>
              <a:rPr lang="en-US" sz="2400" dirty="0" err="1"/>
              <a:t>Maximumeisen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-</a:t>
            </a:r>
            <a:r>
              <a:rPr lang="en-US" sz="2400" dirty="0" err="1"/>
              <a:t>krachten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max 4</a:t>
            </a:r>
            <a:r>
              <a:rPr lang="en-US" sz="2400" i="1" dirty="0"/>
              <a:t>g</a:t>
            </a:r>
            <a:r>
              <a:rPr lang="en-US" sz="2400" dirty="0"/>
              <a:t> in 3s; max 5</a:t>
            </a:r>
            <a:r>
              <a:rPr lang="en-US" sz="2400" i="1" dirty="0"/>
              <a:t>g</a:t>
            </a:r>
            <a:r>
              <a:rPr lang="en-US" sz="2400" dirty="0"/>
              <a:t> in 2s; </a:t>
            </a:r>
            <a:r>
              <a:rPr lang="en-US" sz="2400" dirty="0" err="1"/>
              <a:t>nooit</a:t>
            </a:r>
            <a:r>
              <a:rPr lang="en-US" sz="2400" dirty="0"/>
              <a:t> </a:t>
            </a:r>
            <a:r>
              <a:rPr lang="en-US" sz="2400" dirty="0" err="1"/>
              <a:t>meer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5</a:t>
            </a:r>
            <a:r>
              <a:rPr lang="en-US" sz="2400" i="1" dirty="0"/>
              <a:t>g</a:t>
            </a:r>
          </a:p>
          <a:p>
            <a:r>
              <a:rPr lang="en-US" sz="2400" dirty="0" err="1"/>
              <a:t>Eisen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</a:t>
            </a:r>
            <a:r>
              <a:rPr lang="en-US" sz="2400" dirty="0" err="1"/>
              <a:t>baandimensies</a:t>
            </a:r>
            <a:endParaRPr lang="en-US" sz="2400" dirty="0"/>
          </a:p>
          <a:p>
            <a:pPr lvl="1"/>
            <a:r>
              <a:rPr lang="en-US" sz="2400" dirty="0" err="1"/>
              <a:t>Maximale</a:t>
            </a:r>
            <a:r>
              <a:rPr lang="en-US" sz="2400" dirty="0"/>
              <a:t> </a:t>
            </a:r>
            <a:r>
              <a:rPr lang="en-US" sz="2400" dirty="0" err="1"/>
              <a:t>zijkanthoogte</a:t>
            </a:r>
            <a:r>
              <a:rPr lang="en-US" sz="2400" dirty="0"/>
              <a:t> in </a:t>
            </a:r>
            <a:r>
              <a:rPr lang="en-US" sz="2400" dirty="0" err="1"/>
              <a:t>recht</a:t>
            </a:r>
            <a:r>
              <a:rPr lang="en-US" sz="2400" dirty="0"/>
              <a:t> </a:t>
            </a:r>
            <a:r>
              <a:rPr lang="en-US" sz="2400" dirty="0" err="1"/>
              <a:t>ijskanaal</a:t>
            </a:r>
            <a:r>
              <a:rPr lang="en-US" sz="2400" dirty="0"/>
              <a:t>: 80-100cm</a:t>
            </a:r>
          </a:p>
          <a:p>
            <a:pPr lvl="1"/>
            <a:r>
              <a:rPr lang="en-US" sz="2400" dirty="0"/>
              <a:t>                         </a:t>
            </a:r>
            <a:r>
              <a:rPr lang="en-US" sz="2400" dirty="0" err="1"/>
              <a:t>Breedte</a:t>
            </a:r>
            <a:r>
              <a:rPr lang="en-US" sz="2400" dirty="0"/>
              <a:t> in </a:t>
            </a:r>
            <a:r>
              <a:rPr lang="en-US" sz="2400" dirty="0" err="1"/>
              <a:t>recht</a:t>
            </a:r>
            <a:r>
              <a:rPr lang="en-US" sz="2400" dirty="0"/>
              <a:t> </a:t>
            </a:r>
            <a:r>
              <a:rPr lang="en-US" sz="2400" dirty="0" err="1"/>
              <a:t>ijskanaal</a:t>
            </a:r>
            <a:r>
              <a:rPr lang="en-US" sz="2400" dirty="0"/>
              <a:t>: 140cm</a:t>
            </a:r>
            <a:endParaRPr lang="nl-NL" sz="2400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8FF04A97-F79C-DF3B-6E86-534DF0602C36}"/>
              </a:ext>
            </a:extLst>
          </p:cNvPr>
          <p:cNvSpPr txBox="1">
            <a:spLocks/>
          </p:cNvSpPr>
          <p:nvPr/>
        </p:nvSpPr>
        <p:spPr>
          <a:xfrm>
            <a:off x="4211960" y="6431756"/>
            <a:ext cx="1320693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400" dirty="0"/>
              <a:t>WND 2022 </a:t>
            </a:r>
          </a:p>
        </p:txBody>
      </p:sp>
    </p:spTree>
    <p:extLst>
      <p:ext uri="{BB962C8B-B14F-4D97-AF65-F5344CB8AC3E}">
        <p14:creationId xmlns:p14="http://schemas.microsoft.com/office/powerpoint/2010/main" val="30234462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54515"/>
            <a:ext cx="8207375" cy="58105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Whistler (Vancouver, CAN)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04" y="825334"/>
            <a:ext cx="8229600" cy="5376672"/>
          </a:xfrm>
        </p:spPr>
        <p:txBody>
          <a:bodyPr/>
          <a:lstStyle/>
          <a:p>
            <a:r>
              <a:rPr lang="en-US" sz="2400" dirty="0" err="1"/>
              <a:t>Baanlengte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1700 m</a:t>
            </a:r>
          </a:p>
          <a:p>
            <a:r>
              <a:rPr lang="en-US" sz="2400" dirty="0" err="1"/>
              <a:t>Wedstrijdlengte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1450,4 m</a:t>
            </a:r>
          </a:p>
          <a:p>
            <a:r>
              <a:rPr lang="en-US" sz="2400" dirty="0" err="1"/>
              <a:t>Hoogteverschil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148 m</a:t>
            </a:r>
          </a:p>
          <a:p>
            <a:r>
              <a:rPr lang="en-US" sz="2400" dirty="0" err="1"/>
              <a:t>Hellingspercentage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  9 % (</a:t>
            </a:r>
            <a:r>
              <a:rPr lang="en-US" sz="2400" dirty="0" err="1"/>
              <a:t>gemiddeld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20 % (maximum)</a:t>
            </a:r>
          </a:p>
          <a:p>
            <a:r>
              <a:rPr lang="en-US" sz="2400" dirty="0" err="1"/>
              <a:t>Aantal</a:t>
            </a:r>
            <a:r>
              <a:rPr lang="en-US" sz="2400" dirty="0"/>
              <a:t> </a:t>
            </a:r>
            <a:r>
              <a:rPr lang="en-US" sz="2400" dirty="0" err="1"/>
              <a:t>bochten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16 </a:t>
            </a:r>
            <a:r>
              <a:rPr lang="en-US" sz="2400" dirty="0" err="1"/>
              <a:t>bochten</a:t>
            </a:r>
            <a:endParaRPr lang="en-US" sz="2400" dirty="0"/>
          </a:p>
          <a:p>
            <a:pPr marL="109722" indent="0">
              <a:buNone/>
            </a:pP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79" y="635565"/>
            <a:ext cx="5220073" cy="57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BA56C873-0F7E-FCD6-FFD5-79AFAF4EF4E5}"/>
              </a:ext>
            </a:extLst>
          </p:cNvPr>
          <p:cNvSpPr txBox="1">
            <a:spLocks/>
          </p:cNvSpPr>
          <p:nvPr/>
        </p:nvSpPr>
        <p:spPr>
          <a:xfrm>
            <a:off x="3911652" y="6512247"/>
            <a:ext cx="1320693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400" dirty="0"/>
              <a:t>WND 2022 </a:t>
            </a:r>
          </a:p>
        </p:txBody>
      </p:sp>
    </p:spTree>
    <p:extLst>
      <p:ext uri="{BB962C8B-B14F-4D97-AF65-F5344CB8AC3E}">
        <p14:creationId xmlns:p14="http://schemas.microsoft.com/office/powerpoint/2010/main" val="10725004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5055"/>
          </a:xfrm>
        </p:spPr>
        <p:txBody>
          <a:bodyPr/>
          <a:lstStyle/>
          <a:p>
            <a:pPr algn="l"/>
            <a:r>
              <a:rPr lang="en-US" sz="2400" b="1" i="1" dirty="0">
                <a:solidFill>
                  <a:schemeClr val="tx1"/>
                </a:solidFill>
              </a:rPr>
              <a:t>g</a:t>
            </a:r>
            <a:r>
              <a:rPr lang="en-US" sz="2400" b="1" dirty="0">
                <a:solidFill>
                  <a:schemeClr val="tx1"/>
                </a:solidFill>
              </a:rPr>
              <a:t>-</a:t>
            </a:r>
            <a:r>
              <a:rPr lang="en-US" sz="2400" b="1" dirty="0" err="1">
                <a:solidFill>
                  <a:schemeClr val="tx1"/>
                </a:solidFill>
              </a:rPr>
              <a:t>krachten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4544" y="1505036"/>
            <a:ext cx="333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+mn-lt"/>
              </a:rPr>
              <a:t>4-mans </a:t>
            </a:r>
            <a:r>
              <a:rPr lang="en-US" sz="2400" dirty="0" err="1">
                <a:latin typeface="+mn-lt"/>
              </a:rPr>
              <a:t>bobslee</a:t>
            </a:r>
            <a:r>
              <a:rPr lang="en-US" sz="2400" dirty="0">
                <a:latin typeface="+mn-lt"/>
              </a:rPr>
              <a:t>:</a:t>
            </a:r>
            <a:br>
              <a:rPr lang="en-US" sz="2400" dirty="0">
                <a:latin typeface="+mn-lt"/>
              </a:rPr>
            </a:br>
            <a:r>
              <a:rPr lang="en-US" sz="2400" i="1" dirty="0" err="1">
                <a:latin typeface="+mn-lt"/>
              </a:rPr>
              <a:t>metingen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i="1" dirty="0" err="1">
                <a:latin typeface="+mn-lt"/>
              </a:rPr>
              <a:t>modelresultaten</a:t>
            </a:r>
            <a:endParaRPr lang="nl-NL" sz="2400" i="1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963701" y="5216179"/>
            <a:ext cx="1983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+mn-lt"/>
              </a:rPr>
              <a:t>1-mans </a:t>
            </a:r>
            <a:r>
              <a:rPr lang="en-US" sz="2400" dirty="0" err="1">
                <a:latin typeface="+mn-lt"/>
              </a:rPr>
              <a:t>rodel</a:t>
            </a:r>
            <a:br>
              <a:rPr lang="en-US" sz="2400" dirty="0">
                <a:latin typeface="+mn-lt"/>
              </a:rPr>
            </a:br>
            <a:r>
              <a:rPr lang="en-US" sz="2400" i="1" dirty="0">
                <a:latin typeface="+mn-lt"/>
              </a:rPr>
              <a:t>data </a:t>
            </a:r>
            <a:r>
              <a:rPr lang="en-US" sz="2400" dirty="0">
                <a:latin typeface="+mn-lt"/>
              </a:rPr>
              <a:t>+ </a:t>
            </a:r>
            <a:r>
              <a:rPr lang="en-US" sz="2400" i="1" dirty="0">
                <a:latin typeface="+mn-lt"/>
              </a:rPr>
              <a:t>model</a:t>
            </a:r>
            <a:endParaRPr lang="nl-NL" sz="2400" i="1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78" y="12708"/>
            <a:ext cx="5086722" cy="68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EB2480-D101-6E0D-7BBA-00E39663A5E1}"/>
              </a:ext>
            </a:extLst>
          </p:cNvPr>
          <p:cNvSpPr txBox="1">
            <a:spLocks/>
          </p:cNvSpPr>
          <p:nvPr/>
        </p:nvSpPr>
        <p:spPr>
          <a:xfrm>
            <a:off x="2955318" y="6526213"/>
            <a:ext cx="1320693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400" dirty="0"/>
              <a:t>WND 2022 </a:t>
            </a:r>
          </a:p>
        </p:txBody>
      </p:sp>
    </p:spTree>
    <p:extLst>
      <p:ext uri="{BB962C8B-B14F-4D97-AF65-F5344CB8AC3E}">
        <p14:creationId xmlns:p14="http://schemas.microsoft.com/office/powerpoint/2010/main" val="381927512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91" y="3081900"/>
            <a:ext cx="4355090" cy="2576571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855606"/>
            <a:ext cx="9366666" cy="4525963"/>
          </a:xfrm>
        </p:spPr>
        <p:txBody>
          <a:bodyPr/>
          <a:lstStyle/>
          <a:p>
            <a:r>
              <a:rPr lang="en-US" sz="2400" dirty="0"/>
              <a:t>Model: </a:t>
            </a:r>
            <a:r>
              <a:rPr lang="en-US" sz="2400" dirty="0" err="1"/>
              <a:t>puntmassa</a:t>
            </a:r>
            <a:r>
              <a:rPr lang="en-US" sz="2400" dirty="0"/>
              <a:t> op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rechte</a:t>
            </a:r>
            <a:r>
              <a:rPr lang="en-US" sz="2400" dirty="0"/>
              <a:t> </a:t>
            </a:r>
            <a:r>
              <a:rPr lang="en-US" sz="2400" dirty="0" err="1"/>
              <a:t>neerwaartse</a:t>
            </a:r>
            <a:r>
              <a:rPr lang="en-US" sz="2400" dirty="0"/>
              <a:t> </a:t>
            </a:r>
            <a:r>
              <a:rPr lang="en-US" sz="2400" dirty="0" err="1"/>
              <a:t>helling</a:t>
            </a:r>
            <a:endParaRPr lang="en-US" sz="2400" dirty="0"/>
          </a:p>
          <a:p>
            <a:r>
              <a:rPr lang="en-US" sz="2400" dirty="0"/>
              <a:t>2e wet van Newton, met </a:t>
            </a:r>
            <a:r>
              <a:rPr lang="en-US" sz="2400" dirty="0" err="1"/>
              <a:t>alleen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</a:t>
            </a:r>
            <a:r>
              <a:rPr lang="en-US" sz="2400" dirty="0" err="1"/>
              <a:t>krachten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 err="1"/>
              <a:t>Zwaartekracht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Weerstand</a:t>
            </a:r>
            <a:r>
              <a:rPr lang="en-US" sz="2000" dirty="0"/>
              <a:t>: </a:t>
            </a:r>
            <a:r>
              <a:rPr lang="en-US" sz="2000" dirty="0" err="1"/>
              <a:t>wrijving</a:t>
            </a:r>
            <a:r>
              <a:rPr lang="en-US" sz="2000" dirty="0"/>
              <a:t> + </a:t>
            </a:r>
            <a:r>
              <a:rPr lang="en-US" sz="2000" dirty="0" err="1"/>
              <a:t>luchtweerstand</a:t>
            </a:r>
            <a:endParaRPr lang="en-US" sz="2000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44450"/>
            <a:ext cx="8620926" cy="508918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Eenvoudig</a:t>
            </a:r>
            <a:r>
              <a:rPr lang="en-US" sz="2400" b="1" dirty="0">
                <a:solidFill>
                  <a:schemeClr val="tx1"/>
                </a:solidFill>
              </a:rPr>
              <a:t> model van </a:t>
            </a:r>
            <a:r>
              <a:rPr lang="en-US" sz="2400" b="1" dirty="0" err="1">
                <a:solidFill>
                  <a:schemeClr val="tx1"/>
                </a:solidFill>
              </a:rPr>
              <a:t>een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rit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C93FA9-0DEB-078C-0A5A-9CD1F950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WND 2022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1FBA9A7-57DF-3E26-3D99-890CF2B6C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84679"/>
              </p:ext>
            </p:extLst>
          </p:nvPr>
        </p:nvGraphicFramePr>
        <p:xfrm>
          <a:off x="68012" y="2564904"/>
          <a:ext cx="5008043" cy="32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27200" imgH="1650960" progId="Equation.DSMT4">
                  <p:embed/>
                </p:oleObj>
              </mc:Choice>
              <mc:Fallback>
                <p:oleObj name="Equation" r:id="rId3" imgW="2527200" imgH="1650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12" y="2564904"/>
                        <a:ext cx="5008043" cy="327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B22A252-3F22-EA72-1208-FC823652D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57249"/>
              </p:ext>
            </p:extLst>
          </p:nvPr>
        </p:nvGraphicFramePr>
        <p:xfrm>
          <a:off x="2861299" y="5728263"/>
          <a:ext cx="6084808" cy="74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59120" imgH="457200" progId="Equation.DSMT4">
                  <p:embed/>
                </p:oleObj>
              </mc:Choice>
              <mc:Fallback>
                <p:oleObj name="Equation" r:id="rId5" imgW="3759120" imgH="457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1299" y="5728263"/>
                        <a:ext cx="6084808" cy="74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63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641850"/>
          </a:xfrm>
        </p:spPr>
        <p:txBody>
          <a:bodyPr/>
          <a:lstStyle/>
          <a:p>
            <a:r>
              <a:rPr lang="en-US" sz="2400" dirty="0" err="1"/>
              <a:t>Bruikbaar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leerlingen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docenten</a:t>
            </a:r>
            <a:endParaRPr lang="en-US" sz="2400" dirty="0"/>
          </a:p>
          <a:p>
            <a:r>
              <a:rPr lang="en-US" sz="2400" dirty="0" err="1"/>
              <a:t>Handreiking</a:t>
            </a:r>
            <a:r>
              <a:rPr lang="en-US" sz="2400" dirty="0"/>
              <a:t> </a:t>
            </a:r>
            <a:r>
              <a:rPr lang="en-US" sz="2400" dirty="0" err="1"/>
              <a:t>modelleren</a:t>
            </a:r>
            <a:r>
              <a:rPr lang="en-US" sz="2400" dirty="0"/>
              <a:t> (SLO, 2018)</a:t>
            </a:r>
          </a:p>
          <a:p>
            <a:r>
              <a:rPr lang="en-US" sz="2400" dirty="0">
                <a:hlinkClick r:id="rId2" action="ppaction://hlinkfile"/>
              </a:rPr>
              <a:t>2m-bob</a:t>
            </a:r>
            <a:endParaRPr lang="en-US" sz="2400" dirty="0"/>
          </a:p>
          <a:p>
            <a:r>
              <a:rPr lang="en-US" sz="2400" dirty="0">
                <a:hlinkClick r:id="rId3" action="ppaction://hlinkfile"/>
              </a:rPr>
              <a:t>2v-bob</a:t>
            </a:r>
            <a:endParaRPr lang="en-US" sz="2400" dirty="0"/>
          </a:p>
          <a:p>
            <a:r>
              <a:rPr lang="en-US" sz="2400" dirty="0">
                <a:hlinkClick r:id="rId4" action="ppaction://hlinkfile"/>
              </a:rPr>
              <a:t>4m-bob</a:t>
            </a:r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1292" y="72021"/>
            <a:ext cx="8976864" cy="508918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tx1"/>
                </a:solidFill>
              </a:rPr>
              <a:t>Simuleren met een grafisch computermodel</a:t>
            </a:r>
          </a:p>
        </p:txBody>
      </p:sp>
      <p:pic>
        <p:nvPicPr>
          <p:cNvPr id="5124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695704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4FC993-555E-407A-C8AC-257D6910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WND 2022 </a:t>
            </a:r>
          </a:p>
        </p:txBody>
      </p:sp>
    </p:spTree>
    <p:extLst>
      <p:ext uri="{BB962C8B-B14F-4D97-AF65-F5344CB8AC3E}">
        <p14:creationId xmlns:p14="http://schemas.microsoft.com/office/powerpoint/2010/main" val="12005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0242" y="124060"/>
            <a:ext cx="8207375" cy="504354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Effecten</a:t>
            </a:r>
            <a:r>
              <a:rPr lang="en-US" sz="2400" b="1" dirty="0">
                <a:solidFill>
                  <a:schemeClr val="tx1"/>
                </a:solidFill>
              </a:rPr>
              <a:t> van parameters op </a:t>
            </a:r>
            <a:r>
              <a:rPr lang="en-US" sz="2400" b="1" dirty="0" err="1">
                <a:solidFill>
                  <a:schemeClr val="tx1"/>
                </a:solidFill>
              </a:rPr>
              <a:t>ritduur</a:t>
            </a:r>
            <a:r>
              <a:rPr lang="en-US" sz="2400" b="1" dirty="0">
                <a:solidFill>
                  <a:schemeClr val="tx1"/>
                </a:solidFill>
              </a:rPr>
              <a:t> 4-m bob in Whistler</a:t>
            </a:r>
            <a:endParaRPr lang="nl-N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39122"/>
              </p:ext>
            </p:extLst>
          </p:nvPr>
        </p:nvGraphicFramePr>
        <p:xfrm>
          <a:off x="397222" y="836712"/>
          <a:ext cx="8279234" cy="3384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2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5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84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parameter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referentie-waarde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nieuwe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waarde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referentie</a:t>
                      </a:r>
                      <a:r>
                        <a:rPr lang="en-US" sz="1800" dirty="0"/>
                        <a:t>- </a:t>
                      </a:r>
                      <a:r>
                        <a:rPr lang="en-US" sz="1800" dirty="0" err="1"/>
                        <a:t>ritduur</a:t>
                      </a:r>
                      <a:r>
                        <a:rPr lang="en-US" sz="1800" dirty="0"/>
                        <a:t> (s)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nieuwe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rit-duur</a:t>
                      </a:r>
                      <a:r>
                        <a:rPr lang="en-US" sz="1800" dirty="0"/>
                        <a:t> (s)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Verschil</a:t>
                      </a:r>
                      <a:r>
                        <a:rPr lang="en-US" sz="1800" dirty="0"/>
                        <a:t> in </a:t>
                      </a:r>
                      <a:r>
                        <a:rPr lang="en-US" sz="1800" dirty="0" err="1"/>
                        <a:t>tijd</a:t>
                      </a:r>
                      <a:r>
                        <a:rPr lang="en-US" sz="1800" dirty="0"/>
                        <a:t> (s)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76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C</a:t>
                      </a:r>
                      <a:r>
                        <a:rPr lang="en-US" sz="1800" i="0" baseline="-25000" dirty="0"/>
                        <a:t>w</a:t>
                      </a:r>
                      <a:endParaRPr lang="nl-NL" sz="1800" i="0" baseline="-250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0,3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0,33 (+10%)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51,149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51,315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0,166 (0,32%)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1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0,4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0,44 m²</a:t>
                      </a:r>
                      <a:r>
                        <a:rPr kumimoji="0" lang="nl-NL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/>
                        <a:t>(+10%)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pPr algn="l"/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51,315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0,166 (0,32%)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76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µ</a:t>
                      </a:r>
                      <a:endParaRPr lang="nl-NL" sz="1800" i="1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0,008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0,0088 (+10%)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pPr algn="l"/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kumimoji="0" lang="nl-NL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51,461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0,312</a:t>
                      </a:r>
                      <a:r>
                        <a:rPr lang="en-US" sz="1800" baseline="0" dirty="0"/>
                        <a:t> (0,61%)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1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630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567 kg (-10%)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pPr algn="l"/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kumimoji="0" lang="nl-NL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51,333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0,185 (0,36%)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176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v</a:t>
                      </a:r>
                      <a:r>
                        <a:rPr lang="en-US" sz="1800" baseline="-25000" dirty="0"/>
                        <a:t>0</a:t>
                      </a:r>
                      <a:endParaRPr lang="nl-NL" sz="1800" baseline="-250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8,1m/s (-10%)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pPr algn="l"/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kumimoji="0" lang="nl-NL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52,050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0,901 (1,76%)</a:t>
                      </a:r>
                      <a:endParaRPr lang="nl-NL" sz="1800" dirty="0"/>
                    </a:p>
                  </a:txBody>
                  <a:tcPr marL="48219" marR="48219" marT="24109" marB="241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4500910" y="33072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/>
              <a:t> 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500910" y="330727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dirty="0"/>
              <a:t> 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7" y="4364805"/>
            <a:ext cx="3763480" cy="211695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93" y="4364805"/>
            <a:ext cx="3672793" cy="2116957"/>
          </a:xfrm>
          <a:prstGeom prst="rect">
            <a:avLst/>
          </a:prstGeom>
        </p:spPr>
      </p:pic>
      <p:sp>
        <p:nvSpPr>
          <p:cNvPr id="2" name="Tijdelijke aanduiding voor voettekst 3">
            <a:extLst>
              <a:ext uri="{FF2B5EF4-FFF2-40B4-BE49-F238E27FC236}">
                <a16:creationId xmlns:a16="http://schemas.microsoft.com/office/drawing/2014/main" id="{A403235C-BF9E-6C2D-F4E0-FE6D5D0E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8176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US" dirty="0"/>
              <a:t>WND 2022 </a:t>
            </a:r>
          </a:p>
        </p:txBody>
      </p:sp>
    </p:spTree>
    <p:extLst>
      <p:ext uri="{BB962C8B-B14F-4D97-AF65-F5344CB8AC3E}">
        <p14:creationId xmlns:p14="http://schemas.microsoft.com/office/powerpoint/2010/main" val="38005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052736"/>
                <a:ext cx="8229600" cy="4641850"/>
              </a:xfrm>
            </p:spPr>
            <p:txBody>
              <a:bodyPr/>
              <a:lstStyle/>
              <a:p>
                <a:r>
                  <a:rPr lang="en-US" sz="2400" dirty="0" err="1"/>
                  <a:t>Krachtenschema</a:t>
                </a:r>
                <a:r>
                  <a:rPr lang="en-US" sz="2400" dirty="0"/>
                  <a:t>: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 err="1"/>
                  <a:t>Ideale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bij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bocht</a:t>
                </a:r>
                <a:r>
                  <a:rPr lang="en-US" sz="2400" dirty="0"/>
                  <a:t> met </a:t>
                </a:r>
                <a:r>
                  <a:rPr lang="en-US" sz="2400" dirty="0" err="1"/>
                  <a:t>straal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052736"/>
                <a:ext cx="8229600" cy="4641850"/>
              </a:xfrm>
              <a:blipFill>
                <a:blip r:embed="rId2"/>
                <a:stretch>
                  <a:fillRect l="-963" t="-92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0259" y="164625"/>
            <a:ext cx="6683039" cy="57053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Baan in </a:t>
            </a:r>
            <a:r>
              <a:rPr lang="en-US" sz="2400" b="1" dirty="0" err="1">
                <a:solidFill>
                  <a:schemeClr val="tx1"/>
                </a:solidFill>
              </a:rPr>
              <a:t>een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cirkelvormige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bocht</a:t>
            </a:r>
            <a:endParaRPr lang="nl-N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822911"/>
              </p:ext>
            </p:extLst>
          </p:nvPr>
        </p:nvGraphicFramePr>
        <p:xfrm>
          <a:off x="203247" y="2260823"/>
          <a:ext cx="4746625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1130040" progId="Equation.DSMT4">
                  <p:embed/>
                </p:oleObj>
              </mc:Choice>
              <mc:Fallback>
                <p:oleObj name="Equation" r:id="rId3" imgW="2412720" imgH="1130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47" y="2260823"/>
                        <a:ext cx="4746625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487535"/>
              </p:ext>
            </p:extLst>
          </p:nvPr>
        </p:nvGraphicFramePr>
        <p:xfrm>
          <a:off x="528638" y="4924425"/>
          <a:ext cx="49180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27200" imgH="558720" progId="Equation.DSMT4">
                  <p:embed/>
                </p:oleObj>
              </mc:Choice>
              <mc:Fallback>
                <p:oleObj name="Equation" r:id="rId5" imgW="2527200" imgH="55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638" y="4924425"/>
                        <a:ext cx="4918075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6B5CA1F6-7100-ED72-6BCF-F1BAC5814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789" y="1074676"/>
            <a:ext cx="3618699" cy="3410793"/>
          </a:xfrm>
          <a:prstGeom prst="rect">
            <a:avLst/>
          </a:prstGeom>
        </p:spPr>
      </p:pic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6AD4B69D-ECDC-E523-046C-0B4F13CB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8176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US" dirty="0"/>
              <a:t>WND 2022 </a:t>
            </a:r>
          </a:p>
        </p:txBody>
      </p:sp>
    </p:spTree>
    <p:extLst>
      <p:ext uri="{BB962C8B-B14F-4D97-AF65-F5344CB8AC3E}">
        <p14:creationId xmlns:p14="http://schemas.microsoft.com/office/powerpoint/2010/main" val="118925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3050"/>
            <a:ext cx="9036496" cy="877572"/>
          </a:xfrm>
        </p:spPr>
        <p:txBody>
          <a:bodyPr/>
          <a:lstStyle/>
          <a:p>
            <a:r>
              <a:rPr lang="en-US" sz="3600" dirty="0" err="1"/>
              <a:t>Verslingerd</a:t>
            </a:r>
            <a:r>
              <a:rPr lang="en-US" sz="3600" dirty="0"/>
              <a:t> </a:t>
            </a:r>
            <a:r>
              <a:rPr lang="en-US" sz="3600" dirty="0" err="1"/>
              <a:t>aan</a:t>
            </a:r>
            <a:r>
              <a:rPr lang="en-US" sz="3600" dirty="0"/>
              <a:t> de </a:t>
            </a:r>
            <a:r>
              <a:rPr lang="en-US" sz="3600" dirty="0" err="1"/>
              <a:t>wangen</a:t>
            </a:r>
            <a:r>
              <a:rPr lang="en-US" sz="3600" dirty="0"/>
              <a:t> van Huygens</a:t>
            </a:r>
            <a:endParaRPr lang="nl-NL" sz="36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EE8EFAAC-BDBC-B25A-F229-FA587F6C1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>
                <a:hlinkClick r:id="rId2" action="ppaction://hlinkfile"/>
              </a:rPr>
              <a:t>NVOX</a:t>
            </a:r>
            <a:r>
              <a:rPr lang="en-US" b="0" dirty="0">
                <a:hlinkClick r:id="rId2" action="ppaction://hlinkfile"/>
              </a:rPr>
              <a:t>  2022, #10</a:t>
            </a:r>
            <a:endParaRPr lang="nl-NL" b="0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A62AD218-0A9D-59E7-41E8-E9EDEEE36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2533" y="1956991"/>
            <a:ext cx="4041775" cy="639762"/>
          </a:xfrm>
        </p:spPr>
        <p:txBody>
          <a:bodyPr/>
          <a:lstStyle/>
          <a:p>
            <a:r>
              <a:rPr lang="en-US" b="0" dirty="0"/>
              <a:t>Bouw je eigen </a:t>
            </a:r>
            <a:r>
              <a:rPr lang="en-US" b="0" dirty="0" err="1"/>
              <a:t>opstelling</a:t>
            </a:r>
            <a:r>
              <a:rPr lang="en-US" b="0" dirty="0"/>
              <a:t> </a:t>
            </a:r>
            <a:r>
              <a:rPr lang="en-US" b="0" dirty="0" err="1"/>
              <a:t>voor</a:t>
            </a:r>
            <a:r>
              <a:rPr lang="en-US" b="0" dirty="0"/>
              <a:t> minder dan 100 euro</a:t>
            </a:r>
          </a:p>
          <a:p>
            <a:r>
              <a:rPr lang="en-US" b="0" dirty="0" err="1">
                <a:hlinkClick r:id="rId3" action="ppaction://hlinkfile"/>
              </a:rPr>
              <a:t>Handleiding</a:t>
            </a:r>
            <a:r>
              <a:rPr lang="en-US" b="0" dirty="0"/>
              <a:t>   </a:t>
            </a:r>
            <a:r>
              <a:rPr lang="en-US" b="0" dirty="0">
                <a:hlinkClick r:id="rId4" action="ppaction://hlinkfile"/>
              </a:rPr>
              <a:t>Manual</a:t>
            </a:r>
            <a:endParaRPr lang="nl-NL" b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BE2F3E98-349D-CCF9-3D82-88ECAD0D2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76872"/>
            <a:ext cx="2743200" cy="362102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07B1937-B6E9-8D12-3D05-33F5835E1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645025" y="2800202"/>
            <a:ext cx="4130258" cy="3097694"/>
          </a:xfrm>
          <a:prstGeom prst="rect">
            <a:avLst/>
          </a:prstGeom>
        </p:spPr>
      </p:pic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A198D178-CAB2-D7A6-78FC-7036DAA4CBA9}"/>
              </a:ext>
            </a:extLst>
          </p:cNvPr>
          <p:cNvSpPr txBox="1">
            <a:spLocks/>
          </p:cNvSpPr>
          <p:nvPr/>
        </p:nvSpPr>
        <p:spPr bwMode="auto">
          <a:xfrm>
            <a:off x="-67705" y="5832557"/>
            <a:ext cx="921170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Doel van </a:t>
            </a:r>
            <a:r>
              <a:rPr lang="en-US" b="0" kern="0" dirty="0" err="1"/>
              <a:t>wangen</a:t>
            </a:r>
            <a:r>
              <a:rPr lang="en-US" b="0" kern="0" dirty="0"/>
              <a:t>: slinger-</a:t>
            </a:r>
            <a:r>
              <a:rPr lang="en-US" b="0" kern="0" dirty="0" err="1"/>
              <a:t>periode</a:t>
            </a:r>
            <a:r>
              <a:rPr lang="en-US" b="0" kern="0" dirty="0"/>
              <a:t> </a:t>
            </a:r>
            <a:r>
              <a:rPr lang="en-US" b="0" kern="0" dirty="0" err="1"/>
              <a:t>onafhankelijk</a:t>
            </a:r>
            <a:r>
              <a:rPr lang="en-US" b="0" kern="0" dirty="0"/>
              <a:t> van </a:t>
            </a:r>
            <a:r>
              <a:rPr lang="en-US" b="0" kern="0" dirty="0" err="1"/>
              <a:t>uitwijking</a:t>
            </a:r>
            <a:endParaRPr lang="en-US" b="0" kern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2FCEEBE-C2DB-C45F-B045-C195A44D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WND 2022 </a:t>
            </a:r>
          </a:p>
        </p:txBody>
      </p:sp>
    </p:spTree>
    <p:extLst>
      <p:ext uri="{BB962C8B-B14F-4D97-AF65-F5344CB8AC3E}">
        <p14:creationId xmlns:p14="http://schemas.microsoft.com/office/powerpoint/2010/main" val="40285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764704"/>
                <a:ext cx="8928992" cy="5328592"/>
              </a:xfrm>
            </p:spPr>
            <p:txBody>
              <a:bodyPr>
                <a:noAutofit/>
              </a:bodyPr>
              <a:lstStyle/>
              <a:p>
                <a:r>
                  <a:rPr lang="en-US" sz="2400" i="1" dirty="0"/>
                  <a:t>g-</a:t>
                </a:r>
                <a:r>
                  <a:rPr lang="en-US" sz="2400" i="1" dirty="0" err="1"/>
                  <a:t>krachten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maximaal</a:t>
                </a:r>
                <a:r>
                  <a:rPr lang="en-US" sz="2400" i="1" dirty="0"/>
                  <a:t> 5:</a:t>
                </a:r>
                <a:br>
                  <a:rPr lang="en-US" sz="2400" dirty="0"/>
                </a:b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 err="1"/>
                  <a:t>Voorbeeld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=132 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geeft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≧ 28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                   Als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=28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dan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=78,45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                   </a:t>
                </a:r>
                <a:r>
                  <a:rPr lang="en-US" sz="2400" dirty="0" err="1"/>
                  <a:t>Kantelen</a:t>
                </a:r>
                <a:r>
                  <a:rPr lang="en-US" sz="2400" dirty="0"/>
                  <a:t> van de </a:t>
                </a:r>
                <a:r>
                  <a:rPr lang="en-US" sz="2400" dirty="0" err="1"/>
                  <a:t>slee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dreigt</a:t>
                </a:r>
                <a:r>
                  <a:rPr lang="en-US" sz="2400" dirty="0"/>
                  <a:t> al </a:t>
                </a:r>
                <a:r>
                  <a:rPr lang="en-US" sz="2400" dirty="0" err="1"/>
                  <a:t>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gebeuren</a:t>
                </a:r>
                <a:r>
                  <a:rPr lang="en-US" sz="2400" dirty="0"/>
                  <a:t>!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i="1" dirty="0" err="1"/>
                  <a:t>Maximaal</a:t>
                </a:r>
                <a:r>
                  <a:rPr lang="en-US" sz="2400" i="1" dirty="0"/>
                  <a:t> 2 sec </a:t>
                </a:r>
                <a:r>
                  <a:rPr lang="en-US" sz="2400" i="1" dirty="0" err="1"/>
                  <a:t>bij</a:t>
                </a:r>
                <a:r>
                  <a:rPr lang="en-US" sz="2400" i="1" dirty="0"/>
                  <a:t> g-</a:t>
                </a:r>
                <a:r>
                  <a:rPr lang="en-US" sz="2400" i="1" dirty="0" err="1"/>
                  <a:t>kracht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gelijk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aan</a:t>
                </a:r>
                <a:r>
                  <a:rPr lang="en-US" sz="2400" i="1" dirty="0"/>
                  <a:t> 5:</a:t>
                </a:r>
                <a:br>
                  <a:rPr lang="en-US" sz="2400" i="1" dirty="0"/>
                </a:br>
                <a:br>
                  <a:rPr lang="en-US" sz="2400" dirty="0"/>
                </a:br>
                <a:r>
                  <a:rPr lang="en-US" sz="2400" dirty="0" err="1"/>
                  <a:t>Voorbeeld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=132 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=28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geeft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                  </a:t>
                </a:r>
                <a:r>
                  <a:rPr lang="en-US" sz="2400" dirty="0" err="1"/>
                  <a:t>maximale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draaiingshoek</a:t>
                </a:r>
                <a:r>
                  <a:rPr lang="en-US" sz="2400" dirty="0"/>
                  <a:t> van de </a:t>
                </a:r>
                <a:r>
                  <a:rPr lang="en-US" sz="2400" dirty="0" err="1"/>
                  <a:t>bocht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 err="1"/>
                  <a:t>Ontwerp</a:t>
                </a:r>
                <a:r>
                  <a:rPr lang="en-US" sz="2400" dirty="0"/>
                  <a:t> van </a:t>
                </a:r>
                <a:r>
                  <a:rPr lang="en-US" sz="2400" dirty="0" err="1"/>
                  <a:t>een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baan</a:t>
                </a:r>
                <a:r>
                  <a:rPr lang="en-US" sz="2400" dirty="0"/>
                  <a:t> via </a:t>
                </a:r>
                <a:r>
                  <a:rPr lang="en-US" sz="2400" dirty="0" err="1"/>
                  <a:t>modelleren</a:t>
                </a:r>
                <a:r>
                  <a:rPr lang="en-US" sz="2400" dirty="0"/>
                  <a:t> op basis van </a:t>
                </a:r>
                <a:r>
                  <a:rPr lang="en-US" sz="2400" dirty="0" err="1"/>
                  <a:t>natuurkundige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principes</a:t>
                </a:r>
                <a:r>
                  <a:rPr lang="en-US" sz="2400" dirty="0"/>
                  <a:t> is </a:t>
                </a:r>
                <a:r>
                  <a:rPr lang="en-US" sz="2400" dirty="0" err="1"/>
                  <a:t>niet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eenvoudig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duur</a:t>
                </a:r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maar dan </a:t>
                </a:r>
                <a:r>
                  <a:rPr lang="en-US" sz="2400" dirty="0" err="1"/>
                  <a:t>heb</a:t>
                </a:r>
                <a:r>
                  <a:rPr lang="en-US" sz="2400" dirty="0"/>
                  <a:t> je </a:t>
                </a:r>
                <a:r>
                  <a:rPr lang="en-US" sz="2400" dirty="0" err="1"/>
                  <a:t>ook</a:t>
                </a:r>
                <a:r>
                  <a:rPr lang="en-US" sz="2400" dirty="0"/>
                  <a:t> wat!</a:t>
                </a:r>
                <a:endParaRPr lang="nl-NL" sz="2400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764704"/>
                <a:ext cx="8928992" cy="5328592"/>
              </a:xfrm>
              <a:blipFill>
                <a:blip r:embed="rId2"/>
                <a:stretch>
                  <a:fillRect l="-887" t="-800" b="-100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85994" y="44450"/>
            <a:ext cx="6351581" cy="507748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Reglementaire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eisen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bochten</a:t>
            </a:r>
            <a:endParaRPr lang="nl-N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995668"/>
              </p:ext>
            </p:extLst>
          </p:nvPr>
        </p:nvGraphicFramePr>
        <p:xfrm>
          <a:off x="4211960" y="528792"/>
          <a:ext cx="4294702" cy="117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44440" imgH="558720" progId="Equation.DSMT4">
                  <p:embed/>
                </p:oleObj>
              </mc:Choice>
              <mc:Fallback>
                <p:oleObj name="Equation" r:id="rId3" imgW="2044440" imgH="558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28792"/>
                        <a:ext cx="4294702" cy="1172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E4624CFA-2613-B03D-00D8-5A661E08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8176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US" dirty="0"/>
              <a:t>WND 2022 </a:t>
            </a:r>
          </a:p>
        </p:txBody>
      </p:sp>
    </p:spTree>
    <p:extLst>
      <p:ext uri="{BB962C8B-B14F-4D97-AF65-F5344CB8AC3E}">
        <p14:creationId xmlns:p14="http://schemas.microsoft.com/office/powerpoint/2010/main" val="262837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5" y="4875044"/>
            <a:ext cx="2999773" cy="34289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4 </a:t>
            </a:r>
            <a:r>
              <a:rPr lang="en-US" dirty="0" err="1">
                <a:solidFill>
                  <a:schemeClr val="tx1"/>
                </a:solidFill>
              </a:rPr>
              <a:t>fases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skeletonstart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2"/>
          </p:nvPr>
        </p:nvSpPr>
        <p:spPr>
          <a:xfrm>
            <a:off x="611560" y="5217934"/>
            <a:ext cx="3466867" cy="871748"/>
          </a:xfrm>
        </p:spPr>
        <p:txBody>
          <a:bodyPr>
            <a:noAutofit/>
          </a:bodyPr>
          <a:lstStyle/>
          <a:p>
            <a:pPr marL="241082" indent="-241082">
              <a:buFont typeface="+mj-lt"/>
              <a:buAutoNum type="arabicPeriod"/>
            </a:pPr>
            <a:r>
              <a:rPr lang="en-US" sz="2000" dirty="0" err="1"/>
              <a:t>Starten</a:t>
            </a:r>
            <a:r>
              <a:rPr lang="en-US" sz="2000" dirty="0"/>
              <a:t> </a:t>
            </a:r>
            <a:r>
              <a:rPr lang="en-US" sz="2000" dirty="0" err="1"/>
              <a:t>vanuit</a:t>
            </a:r>
            <a:r>
              <a:rPr lang="en-US" sz="2000" dirty="0"/>
              <a:t> </a:t>
            </a:r>
            <a:r>
              <a:rPr lang="en-US" sz="2000" dirty="0" err="1"/>
              <a:t>startblok</a:t>
            </a:r>
            <a:endParaRPr lang="en-US" sz="2000" dirty="0"/>
          </a:p>
          <a:p>
            <a:pPr marL="241082" indent="-241082">
              <a:buFont typeface="+mj-lt"/>
              <a:buAutoNum type="arabicPeriod"/>
            </a:pPr>
            <a:r>
              <a:rPr lang="en-US" sz="2000" dirty="0" err="1"/>
              <a:t>Versnellen</a:t>
            </a:r>
            <a:endParaRPr lang="en-US" sz="2000" dirty="0"/>
          </a:p>
          <a:p>
            <a:pPr marL="241082" indent="-241082">
              <a:buFont typeface="+mj-lt"/>
              <a:buAutoNum type="arabicPeriod"/>
            </a:pPr>
            <a:r>
              <a:rPr lang="en-US" sz="2000" dirty="0" err="1"/>
              <a:t>Plaatsnemen</a:t>
            </a:r>
            <a:r>
              <a:rPr lang="en-US" sz="2000" dirty="0"/>
              <a:t> op de </a:t>
            </a:r>
            <a:r>
              <a:rPr lang="en-US" sz="2000" dirty="0" err="1"/>
              <a:t>slee</a:t>
            </a:r>
            <a:endParaRPr lang="en-US" sz="2000" dirty="0"/>
          </a:p>
          <a:p>
            <a:pPr marL="241082" indent="-241082">
              <a:buFont typeface="+mj-lt"/>
              <a:buAutoNum type="arabicPeriod"/>
            </a:pPr>
            <a:r>
              <a:rPr lang="en-US" sz="2000" dirty="0" err="1"/>
              <a:t>Glijden</a:t>
            </a:r>
            <a:endParaRPr lang="nl-NL" sz="2000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39973"/>
            <a:ext cx="8378713" cy="4185171"/>
          </a:xfrm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4083026" y="4775701"/>
            <a:ext cx="2999773" cy="342890"/>
          </a:xfrm>
          <a:prstGeom prst="rect">
            <a:avLst/>
          </a:prstGeom>
        </p:spPr>
        <p:txBody>
          <a:bodyPr vert="horz" lIns="68577" tIns="34288" rIns="68577" bIns="34288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6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defTabSz="482163"/>
            <a:r>
              <a:rPr lang="en-US" sz="2000" b="1" dirty="0">
                <a:solidFill>
                  <a:schemeClr val="tx1"/>
                </a:solidFill>
              </a:rPr>
              <a:t>2 </a:t>
            </a:r>
            <a:r>
              <a:rPr lang="en-US" sz="2000" b="1" dirty="0" err="1">
                <a:solidFill>
                  <a:schemeClr val="tx1"/>
                </a:solidFill>
              </a:rPr>
              <a:t>hellingspercentages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9" name="Tijdelijke aanduiding voor tekst 5"/>
          <p:cNvSpPr txBox="1">
            <a:spLocks/>
          </p:cNvSpPr>
          <p:nvPr/>
        </p:nvSpPr>
        <p:spPr>
          <a:xfrm>
            <a:off x="4294452" y="5221548"/>
            <a:ext cx="4849548" cy="871748"/>
          </a:xfrm>
          <a:prstGeom prst="rect">
            <a:avLst/>
          </a:prstGeom>
        </p:spPr>
        <p:txBody>
          <a:bodyPr vert="horz" lIns="68577" tIns="34288" rIns="68577" bIns="34288">
            <a:noAutofit/>
          </a:bodyPr>
          <a:lstStyle>
            <a:lvl1pPr marL="0" indent="0" algn="r" rtl="0" eaLnBrk="1" latinLnBrk="0" hangingPunct="1">
              <a:spcBef>
                <a:spcPts val="569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313" indent="-325115" algn="l" rtl="0" eaLnBrk="1" latinLnBrk="0" hangingPunct="1">
              <a:spcBef>
                <a:spcPts val="461"/>
              </a:spcBef>
              <a:buClr>
                <a:schemeClr val="accent1"/>
              </a:buClr>
              <a:buFont typeface="Verdana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2432" indent="-325115" algn="l" rtl="0" eaLnBrk="1" latinLnBrk="0" hangingPunct="1">
              <a:spcBef>
                <a:spcPts val="498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5575" indent="-325115" algn="l" rtl="0" eaLnBrk="1" latinLnBrk="0" hangingPunct="1">
              <a:spcBef>
                <a:spcPts val="498"/>
              </a:spcBef>
              <a:buClr>
                <a:schemeClr val="accent2"/>
              </a:buClr>
              <a:buFont typeface="Wingdings 2"/>
              <a:buNone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690" indent="-325115" algn="l" rtl="0" eaLnBrk="1" latinLnBrk="0" hangingPunct="1">
              <a:spcBef>
                <a:spcPts val="498"/>
              </a:spcBef>
              <a:buClr>
                <a:schemeClr val="accent2"/>
              </a:buClr>
              <a:buFont typeface="Wingdings 2"/>
              <a:buNone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5804" indent="-325115" algn="l" rtl="0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19" indent="-325115" algn="l" rtl="0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34" indent="-325115" algn="l" rtl="0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51149" indent="-325115" algn="l" rtl="0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defTabSz="482163"/>
            <a:r>
              <a:rPr lang="en-US" sz="2000" dirty="0"/>
              <a:t>1.    2%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eerste</a:t>
            </a:r>
            <a:r>
              <a:rPr lang="en-US" sz="2000" dirty="0"/>
              <a:t> 15m (</a:t>
            </a:r>
            <a:r>
              <a:rPr lang="en-US" sz="2000" dirty="0" err="1"/>
              <a:t>tijdmeting</a:t>
            </a:r>
            <a:r>
              <a:rPr lang="en-US" sz="2000" dirty="0"/>
              <a:t> </a:t>
            </a:r>
            <a:r>
              <a:rPr lang="en-US" sz="2000" i="1" dirty="0"/>
              <a:t>t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</a:p>
          <a:p>
            <a:pPr algn="l" defTabSz="482163"/>
            <a:r>
              <a:rPr lang="en-US" sz="2000" dirty="0"/>
              <a:t>2.  12%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volgende</a:t>
            </a:r>
            <a:r>
              <a:rPr lang="en-US" sz="2000" dirty="0"/>
              <a:t> 50m (</a:t>
            </a:r>
            <a:r>
              <a:rPr lang="en-US" sz="2000" dirty="0" err="1"/>
              <a:t>tijdmeting</a:t>
            </a:r>
            <a:r>
              <a:rPr lang="en-US" sz="2000" dirty="0"/>
              <a:t> </a:t>
            </a:r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)</a:t>
            </a:r>
          </a:p>
          <a:p>
            <a:pPr algn="l" defTabSz="482163"/>
            <a:r>
              <a:rPr lang="en-US" sz="2000" dirty="0" err="1"/>
              <a:t>Starttijd</a:t>
            </a:r>
            <a:r>
              <a:rPr lang="en-US" sz="2000" dirty="0"/>
              <a:t> </a:t>
            </a:r>
            <a:r>
              <a:rPr lang="en-US" sz="2000" i="1" dirty="0" err="1"/>
              <a:t>t</a:t>
            </a:r>
            <a:r>
              <a:rPr lang="en-US" sz="2000" baseline="-25000" dirty="0" err="1"/>
              <a:t>start</a:t>
            </a:r>
            <a:r>
              <a:rPr lang="en-US" sz="2000" dirty="0"/>
              <a:t> = </a:t>
            </a:r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 – </a:t>
            </a:r>
            <a:r>
              <a:rPr lang="en-US" sz="2000" i="1" dirty="0"/>
              <a:t>t</a:t>
            </a:r>
            <a:r>
              <a:rPr lang="en-US" sz="2000" baseline="-25000" dirty="0"/>
              <a:t>0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E46C357-B3CB-2AC9-25F7-8D9098F0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81763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US" dirty="0"/>
              <a:t>WND 2022 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A0DAD15-647F-EA11-70CB-5ACD7B70B38C}"/>
              </a:ext>
            </a:extLst>
          </p:cNvPr>
          <p:cNvSpPr txBox="1">
            <a:spLocks/>
          </p:cNvSpPr>
          <p:nvPr/>
        </p:nvSpPr>
        <p:spPr bwMode="auto">
          <a:xfrm>
            <a:off x="2859113" y="71990"/>
            <a:ext cx="3167583" cy="36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kern="0" dirty="0">
                <a:solidFill>
                  <a:schemeClr val="tx1"/>
                </a:solidFill>
              </a:rPr>
              <a:t>De start (skeleton)</a:t>
            </a:r>
            <a:endParaRPr lang="nl-NL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9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62324" y="743954"/>
            <a:ext cx="8229600" cy="4525963"/>
          </a:xfrm>
        </p:spPr>
        <p:txBody>
          <a:bodyPr/>
          <a:lstStyle/>
          <a:p>
            <a:r>
              <a:rPr lang="en-US" sz="2400" dirty="0"/>
              <a:t>Keller model </a:t>
            </a:r>
            <a:r>
              <a:rPr lang="en-US" sz="2400" dirty="0" err="1"/>
              <a:t>voor</a:t>
            </a:r>
            <a:r>
              <a:rPr lang="en-US" sz="2400" dirty="0"/>
              <a:t> de start van </a:t>
            </a:r>
            <a:r>
              <a:rPr lang="en-US" sz="2400" dirty="0" err="1"/>
              <a:t>een</a:t>
            </a:r>
            <a:r>
              <a:rPr lang="en-US" sz="2400" dirty="0"/>
              <a:t> sprint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Oplossing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Usain Bolt: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Coach model </a:t>
            </a:r>
            <a:r>
              <a:rPr lang="en-US" sz="2400" dirty="0" err="1"/>
              <a:t>voor</a:t>
            </a:r>
            <a:r>
              <a:rPr lang="en-US" sz="2400" dirty="0"/>
              <a:t> 15m sprint  </a:t>
            </a:r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9144" y="99781"/>
            <a:ext cx="8686800" cy="50405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Model </a:t>
            </a:r>
            <a:r>
              <a:rPr lang="en-US" sz="2400" b="1" dirty="0" err="1">
                <a:solidFill>
                  <a:schemeClr val="tx1"/>
                </a:solidFill>
              </a:rPr>
              <a:t>voor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vlakke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aanloop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zonder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slee</a:t>
            </a:r>
            <a:endParaRPr lang="nl-N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400954"/>
              </p:ext>
            </p:extLst>
          </p:nvPr>
        </p:nvGraphicFramePr>
        <p:xfrm>
          <a:off x="3019221" y="1245363"/>
          <a:ext cx="3105557" cy="88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393480" progId="Equation.DSMT4">
                  <p:embed/>
                </p:oleObj>
              </mc:Choice>
              <mc:Fallback>
                <p:oleObj name="Equation" r:id="rId2" imgW="138420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9221" y="1245363"/>
                        <a:ext cx="3105557" cy="882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173611"/>
              </p:ext>
            </p:extLst>
          </p:nvPr>
        </p:nvGraphicFramePr>
        <p:xfrm>
          <a:off x="2971046" y="2122536"/>
          <a:ext cx="3240360" cy="964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457200" progId="Equation.DSMT4">
                  <p:embed/>
                </p:oleObj>
              </mc:Choice>
              <mc:Fallback>
                <p:oleObj name="Equation" r:id="rId4" imgW="153648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046" y="2122536"/>
                        <a:ext cx="3240360" cy="964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542581"/>
              </p:ext>
            </p:extLst>
          </p:nvPr>
        </p:nvGraphicFramePr>
        <p:xfrm>
          <a:off x="2098579" y="3148527"/>
          <a:ext cx="3121493" cy="474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228600" progId="Equation.DSMT4">
                  <p:embed/>
                </p:oleObj>
              </mc:Choice>
              <mc:Fallback>
                <p:oleObj name="Equation" r:id="rId6" imgW="16128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579" y="3148527"/>
                        <a:ext cx="3121493" cy="474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8" name="Picture 12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68" y="3212976"/>
            <a:ext cx="39173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73CB3D9-99B1-C8FC-41F9-EBA9B178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WND 2022 </a:t>
            </a:r>
          </a:p>
        </p:txBody>
      </p:sp>
    </p:spTree>
    <p:extLst>
      <p:ext uri="{BB962C8B-B14F-4D97-AF65-F5344CB8AC3E}">
        <p14:creationId xmlns:p14="http://schemas.microsoft.com/office/powerpoint/2010/main" val="2876084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512" y="786111"/>
            <a:ext cx="8424936" cy="4875137"/>
          </a:xfrm>
        </p:spPr>
        <p:txBody>
          <a:bodyPr>
            <a:normAutofit/>
          </a:bodyPr>
          <a:lstStyle/>
          <a:p>
            <a:r>
              <a:rPr lang="en-US" sz="2400" dirty="0" err="1"/>
              <a:t>Aanpassing</a:t>
            </a:r>
            <a:r>
              <a:rPr lang="en-US" sz="2400" dirty="0"/>
              <a:t> van het model van Keller </a:t>
            </a:r>
            <a:r>
              <a:rPr lang="en-US" sz="2400" dirty="0" err="1"/>
              <a:t>aan</a:t>
            </a:r>
            <a:r>
              <a:rPr lang="en-US" sz="2400" dirty="0"/>
              <a:t> 2-m </a:t>
            </a:r>
            <a:r>
              <a:rPr lang="en-US" sz="2400" dirty="0" err="1"/>
              <a:t>bobslee</a:t>
            </a:r>
            <a:r>
              <a:rPr lang="en-US" sz="2400" dirty="0"/>
              <a:t> met 2 </a:t>
            </a:r>
            <a:r>
              <a:rPr lang="en-US" sz="2400" dirty="0" err="1"/>
              <a:t>atleten</a:t>
            </a:r>
            <a:r>
              <a:rPr lang="en-US" sz="2400" dirty="0"/>
              <a:t> met </a:t>
            </a:r>
            <a:r>
              <a:rPr lang="en-US" sz="2400" dirty="0" err="1"/>
              <a:t>gelijk</a:t>
            </a:r>
            <a:r>
              <a:rPr lang="en-US" sz="2400" dirty="0"/>
              <a:t> </a:t>
            </a:r>
            <a:r>
              <a:rPr lang="en-US" sz="2400" dirty="0" err="1"/>
              <a:t>gewicht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2 “Usain Bolt’s”:</a:t>
            </a:r>
          </a:p>
          <a:p>
            <a:r>
              <a:rPr lang="en-US" sz="2400" dirty="0" err="1"/>
              <a:t>Verder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1600" dirty="0">
                <a:solidFill>
                  <a:srgbClr val="FE38D4"/>
                </a:solidFill>
              </a:rPr>
              <a:t>Magenta </a:t>
            </a:r>
            <a:r>
              <a:rPr lang="en-US" sz="1600" dirty="0" err="1">
                <a:solidFill>
                  <a:srgbClr val="FE38D4"/>
                </a:solidFill>
              </a:rPr>
              <a:t>achtergrondgrafiek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model </a:t>
            </a:r>
            <a:r>
              <a:rPr lang="en-US" sz="1600" dirty="0" err="1"/>
              <a:t>voor</a:t>
            </a:r>
            <a:r>
              <a:rPr lang="en-US" sz="1600" dirty="0"/>
              <a:t> start van Usain Bolt</a:t>
            </a:r>
            <a:br>
              <a:rPr lang="en-US" sz="1600" dirty="0"/>
            </a:br>
            <a:r>
              <a:rPr lang="en-US" sz="1600" dirty="0"/>
              <a:t>op 100 m sprint.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4587" y="217324"/>
            <a:ext cx="6465497" cy="5332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Model </a:t>
            </a:r>
            <a:r>
              <a:rPr lang="en-US" sz="2400" b="1" dirty="0" err="1">
                <a:solidFill>
                  <a:schemeClr val="tx1"/>
                </a:solidFill>
              </a:rPr>
              <a:t>voor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aanloop</a:t>
            </a:r>
            <a:r>
              <a:rPr lang="en-US" sz="2400" b="1" dirty="0">
                <a:solidFill>
                  <a:schemeClr val="tx1"/>
                </a:solidFill>
              </a:rPr>
              <a:t> met </a:t>
            </a:r>
            <a:r>
              <a:rPr lang="en-US" sz="2400" b="1" dirty="0" err="1">
                <a:solidFill>
                  <a:schemeClr val="tx1"/>
                </a:solidFill>
              </a:rPr>
              <a:t>bobslee</a:t>
            </a:r>
            <a:endParaRPr lang="nl-N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979202"/>
              </p:ext>
            </p:extLst>
          </p:nvPr>
        </p:nvGraphicFramePr>
        <p:xfrm>
          <a:off x="1167007" y="1571128"/>
          <a:ext cx="5993241" cy="1090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040" imgH="660240" progId="Equation.DSMT4">
                  <p:embed/>
                </p:oleObj>
              </mc:Choice>
              <mc:Fallback>
                <p:oleObj name="Equation" r:id="rId2" imgW="3632040" imgH="660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7007" y="1571128"/>
                        <a:ext cx="5993241" cy="1090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44302"/>
              </p:ext>
            </p:extLst>
          </p:nvPr>
        </p:nvGraphicFramePr>
        <p:xfrm>
          <a:off x="3011387" y="2697623"/>
          <a:ext cx="4584909" cy="426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90560" imgH="241200" progId="Equation.DSMT4">
                  <p:embed/>
                </p:oleObj>
              </mc:Choice>
              <mc:Fallback>
                <p:oleObj name="Equation" r:id="rId4" imgW="259056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387" y="2697623"/>
                        <a:ext cx="4584909" cy="426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945492"/>
              </p:ext>
            </p:extLst>
          </p:nvPr>
        </p:nvGraphicFramePr>
        <p:xfrm>
          <a:off x="1691680" y="3124578"/>
          <a:ext cx="4584296" cy="453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8280" imgH="241200" progId="Equation.DSMT4">
                  <p:embed/>
                </p:oleObj>
              </mc:Choice>
              <mc:Fallback>
                <p:oleObj name="Equation" r:id="rId6" imgW="243828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124578"/>
                        <a:ext cx="4584296" cy="453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>
            <a:hlinkClick r:id="rId8" action="ppaction://hlinkfile"/>
            <a:extLst>
              <a:ext uri="{FF2B5EF4-FFF2-40B4-BE49-F238E27FC236}">
                <a16:creationId xmlns:a16="http://schemas.microsoft.com/office/drawing/2014/main" id="{C521B266-92AD-D79E-A809-95EEC9B94F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43" y="3573243"/>
            <a:ext cx="5990403" cy="3290865"/>
          </a:xfrm>
          <a:prstGeom prst="rect">
            <a:avLst/>
          </a:prstGeom>
        </p:spPr>
      </p:pic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1CB2CDAE-81EF-D179-798D-BA40F242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616" y="6536868"/>
            <a:ext cx="2895600" cy="331787"/>
          </a:xfrm>
        </p:spPr>
        <p:txBody>
          <a:bodyPr/>
          <a:lstStyle/>
          <a:p>
            <a:pPr>
              <a:defRPr/>
            </a:pPr>
            <a:r>
              <a:rPr lang="en-US" dirty="0"/>
              <a:t>WND 2022 </a:t>
            </a:r>
          </a:p>
        </p:txBody>
      </p:sp>
    </p:spTree>
    <p:extLst>
      <p:ext uri="{BB962C8B-B14F-4D97-AF65-F5344CB8AC3E}">
        <p14:creationId xmlns:p14="http://schemas.microsoft.com/office/powerpoint/2010/main" val="3071671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584" y="332656"/>
            <a:ext cx="8856984" cy="941388"/>
          </a:xfrm>
        </p:spPr>
        <p:txBody>
          <a:bodyPr/>
          <a:lstStyle/>
          <a:p>
            <a:pPr algn="r" eaLnBrk="1" hangingPunct="1"/>
            <a:r>
              <a:rPr lang="en-US" dirty="0" err="1"/>
              <a:t>Modelleren</a:t>
            </a:r>
            <a:r>
              <a:rPr lang="en-US" dirty="0"/>
              <a:t> van 100m sprint</a:t>
            </a:r>
            <a:br>
              <a:rPr lang="en-US" dirty="0"/>
            </a:br>
            <a:endParaRPr lang="en-US" dirty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7" y="1484784"/>
            <a:ext cx="8353425" cy="4465637"/>
          </a:xfrm>
        </p:spPr>
        <p:txBody>
          <a:bodyPr/>
          <a:lstStyle/>
          <a:p>
            <a:pPr eaLnBrk="1" hangingPunct="1"/>
            <a:r>
              <a:rPr lang="en-US" sz="2400" i="1" dirty="0">
                <a:hlinkClick r:id="rId2" action="ppaction://hlinkfile"/>
              </a:rPr>
              <a:t>Am. J. Phys. </a:t>
            </a:r>
            <a:r>
              <a:rPr lang="en-US" sz="2400" dirty="0">
                <a:hlinkClick r:id="rId2" action="ppaction://hlinkfile"/>
              </a:rPr>
              <a:t>(2009), 77, 1028-1038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Keller-model met </a:t>
            </a:r>
            <a:r>
              <a:rPr lang="en-US" sz="2400" dirty="0" err="1"/>
              <a:t>windinvloed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gebruikt</a:t>
            </a:r>
            <a:r>
              <a:rPr lang="en-US" sz="2400" dirty="0"/>
              <a:t> om de 100m </a:t>
            </a:r>
            <a:r>
              <a:rPr lang="en-US" sz="2400" dirty="0" err="1"/>
              <a:t>sprinttijd</a:t>
            </a:r>
            <a:br>
              <a:rPr lang="en-US" sz="2400" dirty="0"/>
            </a:br>
            <a:r>
              <a:rPr lang="en-US" sz="2400" dirty="0"/>
              <a:t>van Usain Bolt </a:t>
            </a:r>
            <a:r>
              <a:rPr lang="en-US" sz="2400" dirty="0" err="1"/>
              <a:t>bij</a:t>
            </a:r>
            <a:r>
              <a:rPr lang="en-US" sz="2400" dirty="0"/>
              <a:t> de </a:t>
            </a:r>
            <a:r>
              <a:rPr lang="en-US" sz="2400" dirty="0" err="1"/>
              <a:t>Olympische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Spelen</a:t>
            </a:r>
            <a:r>
              <a:rPr lang="en-US" sz="2400" dirty="0"/>
              <a:t> Beijing 2008 (9.69s)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analyseren</a:t>
            </a:r>
            <a:endParaRPr lang="en-US" sz="2400" dirty="0"/>
          </a:p>
          <a:p>
            <a:pPr eaLnBrk="1" hangingPunct="1"/>
            <a:r>
              <a:rPr lang="en-US" sz="2400" dirty="0" err="1"/>
              <a:t>Voorspeld</a:t>
            </a:r>
            <a:r>
              <a:rPr lang="en-US" sz="2400" dirty="0"/>
              <a:t> op basis van </a:t>
            </a:r>
            <a:r>
              <a:rPr lang="en-US" sz="2400" dirty="0" err="1"/>
              <a:t>meetgegevens</a:t>
            </a:r>
            <a:r>
              <a:rPr lang="en-US" sz="2400" dirty="0"/>
              <a:t> in 2008:  </a:t>
            </a:r>
            <a:br>
              <a:rPr lang="en-US" sz="2400" dirty="0"/>
            </a:br>
            <a:r>
              <a:rPr lang="en-US" sz="2400" dirty="0"/>
              <a:t>9.60s was </a:t>
            </a:r>
            <a:r>
              <a:rPr lang="en-US" sz="2400" dirty="0" err="1"/>
              <a:t>mogelijk</a:t>
            </a:r>
            <a:r>
              <a:rPr lang="en-US" sz="2400" dirty="0"/>
              <a:t> </a:t>
            </a:r>
            <a:r>
              <a:rPr lang="en-US" sz="2400" dirty="0" err="1"/>
              <a:t>geweest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Bolt </a:t>
            </a:r>
            <a:r>
              <a:rPr lang="en-US" sz="2400" dirty="0" err="1"/>
              <a:t>behaalde</a:t>
            </a:r>
            <a:r>
              <a:rPr lang="en-US" sz="2400" dirty="0"/>
              <a:t> 9.58s in de </a:t>
            </a:r>
            <a:r>
              <a:rPr lang="en-US" sz="2400" dirty="0" err="1"/>
              <a:t>zomer</a:t>
            </a:r>
            <a:r>
              <a:rPr lang="en-US" sz="2400" dirty="0"/>
              <a:t> van 2009 in Berlin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WND 2022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1124744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73B679D4-D013-14E5-B6E9-130B52A0A663}"/>
                  </a:ext>
                </a:extLst>
              </p:cNvPr>
              <p:cNvSpPr txBox="1"/>
              <p:nvPr/>
            </p:nvSpPr>
            <p:spPr>
              <a:xfrm>
                <a:off x="395287" y="4963850"/>
                <a:ext cx="835342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nl-NL" sz="2400" dirty="0">
                    <a:hlinkClick r:id="rId3" action="ppaction://hlinkfile"/>
                  </a:rPr>
                  <a:t>Keller model met luchtweerstand</a:t>
                </a:r>
                <a:r>
                  <a:rPr lang="nl-NL" sz="2400" dirty="0"/>
                  <a:t>  (</a:t>
                </a:r>
                <a:r>
                  <a:rPr lang="nl-NL" sz="2400" dirty="0" err="1"/>
                  <a:t>Usain</a:t>
                </a:r>
                <a:r>
                  <a:rPr lang="nl-NL" sz="2400" dirty="0"/>
                  <a:t> Bolt):</a:t>
                </a:r>
                <a:br>
                  <a:rPr lang="nl-NL" sz="240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sz="2400" i="1" dirty="0" smtClean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nl-NL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l-NL" sz="2400" i="1" dirty="0" smtClean="0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nl-NL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sz="24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nl-NL" sz="2400" i="1" dirty="0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nl-NL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NL" sz="2400" i="1" dirty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nl-NL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400" i="1" dirty="0">
                              <a:latin typeface="Cambria Math" panose="02040503050406030204" pitchFamily="18" charset="0"/>
                            </a:rPr>
                            <m:t> – </m:t>
                          </m:r>
                          <m:r>
                            <a:rPr lang="nl-NL" sz="24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NL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40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(0) = 0</m:t>
                      </m:r>
                    </m:oMath>
                  </m:oMathPara>
                </a14:m>
                <a:endParaRPr lang="nl-NL" sz="2400" dirty="0"/>
              </a:p>
              <a:p>
                <a:pPr>
                  <a:defRPr/>
                </a:pPr>
                <a:r>
                  <a:rPr lang="nl-NL" sz="2400" dirty="0"/>
                  <a:t>Andere modellen zijn mogelijk, </a:t>
                </a:r>
                <a:br>
                  <a:rPr lang="nl-NL" sz="2400" dirty="0"/>
                </a:br>
                <a:r>
                  <a:rPr lang="nl-NL" sz="2400" dirty="0"/>
                  <a:t>bijvoorbeeld modellen gebaseerd op een vermogensbalans.</a:t>
                </a: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73B679D4-D013-14E5-B6E9-130B52A0A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" y="4963850"/>
                <a:ext cx="8353425" cy="1569660"/>
              </a:xfrm>
              <a:prstGeom prst="rect">
                <a:avLst/>
              </a:prstGeom>
              <a:blipFill>
                <a:blip r:embed="rId4"/>
                <a:stretch>
                  <a:fillRect l="-1168" t="-2713" r="-292" b="-814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82DC17B7-90AF-44F5-7C54-35F6EC3F4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74043"/>
            <a:ext cx="3393620" cy="21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4490"/>
            <a:ext cx="8856984" cy="941388"/>
          </a:xfrm>
        </p:spPr>
        <p:txBody>
          <a:bodyPr/>
          <a:lstStyle/>
          <a:p>
            <a:pPr algn="r" eaLnBrk="1" hangingPunct="1"/>
            <a:r>
              <a:rPr lang="en-US" dirty="0" err="1"/>
              <a:t>Fierljeppen</a:t>
            </a:r>
            <a:r>
              <a:rPr lang="en-US" dirty="0"/>
              <a:t> / </a:t>
            </a:r>
            <a:r>
              <a:rPr lang="en-US" dirty="0" err="1"/>
              <a:t>Polsstokverspringen</a:t>
            </a:r>
            <a:br>
              <a:rPr lang="en-US" dirty="0"/>
            </a:br>
            <a:endParaRPr lang="en-US" dirty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7" y="1484785"/>
            <a:ext cx="8353425" cy="6480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hlinkClick r:id="rId2" action="ppaction://hlinkfile"/>
              </a:rPr>
              <a:t>NVOX 2021, #10</a:t>
            </a:r>
            <a:r>
              <a:rPr lang="en-US" sz="2400" dirty="0"/>
              <a:t>               </a:t>
            </a:r>
            <a:r>
              <a:rPr lang="en-US" sz="2400" dirty="0">
                <a:hlinkClick r:id="rId3" action="ppaction://hlinkfile"/>
              </a:rPr>
              <a:t>Physics Education 2020 (55)4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WND 2022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1124744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F60BFE-B2A5-408B-1227-49FAF68B1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45778"/>
            <a:ext cx="9144000" cy="43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2018F-FEC3-EBD4-0261-C766E2C9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471487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Plaatsing</a:t>
            </a:r>
            <a:r>
              <a:rPr lang="en-US" sz="2400" b="1" dirty="0">
                <a:solidFill>
                  <a:schemeClr val="tx1"/>
                </a:solidFill>
              </a:rPr>
              <a:t> van de </a:t>
            </a:r>
            <a:r>
              <a:rPr lang="en-US" sz="2400" b="1" dirty="0" err="1">
                <a:solidFill>
                  <a:schemeClr val="tx1"/>
                </a:solidFill>
              </a:rPr>
              <a:t>polsstok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bepalend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voor</a:t>
            </a:r>
            <a:r>
              <a:rPr lang="en-US" sz="2000" b="1" dirty="0">
                <a:solidFill>
                  <a:schemeClr val="tx1"/>
                </a:solidFill>
              </a:rPr>
              <a:t> de </a:t>
            </a:r>
            <a:r>
              <a:rPr lang="en-US" sz="2000" b="1" dirty="0" err="1">
                <a:solidFill>
                  <a:schemeClr val="tx1"/>
                </a:solidFill>
              </a:rPr>
              <a:t>moeilijkheid</a:t>
            </a:r>
            <a:r>
              <a:rPr lang="en-US" sz="2000" b="1" dirty="0">
                <a:solidFill>
                  <a:schemeClr val="tx1"/>
                </a:solidFill>
              </a:rPr>
              <a:t> van de </a:t>
            </a:r>
            <a:r>
              <a:rPr lang="en-US" sz="2000" b="1" dirty="0" err="1">
                <a:solidFill>
                  <a:schemeClr val="tx1"/>
                </a:solidFill>
              </a:rPr>
              <a:t>sprong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en</a:t>
            </a:r>
            <a:r>
              <a:rPr lang="en-US" sz="2000" b="1" dirty="0">
                <a:solidFill>
                  <a:schemeClr val="tx1"/>
                </a:solidFill>
              </a:rPr>
              <a:t> de </a:t>
            </a:r>
            <a:r>
              <a:rPr lang="en-US" sz="2000" b="1" dirty="0" err="1">
                <a:solidFill>
                  <a:schemeClr val="tx1"/>
                </a:solidFill>
              </a:rPr>
              <a:t>maximale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afstand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0D854A-A589-451A-7DD3-F3727D31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WND 2022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58B6689-984F-F27D-14EF-A07816EA2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70969"/>
            <a:ext cx="6408712" cy="57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38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2018F-FEC3-EBD4-0261-C766E2C9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471487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Plaatsing</a:t>
            </a:r>
            <a:r>
              <a:rPr lang="en-US" sz="2400" b="1" dirty="0">
                <a:solidFill>
                  <a:schemeClr val="tx1"/>
                </a:solidFill>
              </a:rPr>
              <a:t> van de </a:t>
            </a:r>
            <a:r>
              <a:rPr lang="en-US" sz="2400" b="1" dirty="0" err="1">
                <a:solidFill>
                  <a:schemeClr val="tx1"/>
                </a:solidFill>
              </a:rPr>
              <a:t>polsstok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bepalend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voor</a:t>
            </a:r>
            <a:r>
              <a:rPr lang="en-US" sz="2000" b="1" dirty="0">
                <a:solidFill>
                  <a:schemeClr val="tx1"/>
                </a:solidFill>
              </a:rPr>
              <a:t> de </a:t>
            </a:r>
            <a:r>
              <a:rPr lang="en-US" sz="2000" b="1" dirty="0" err="1">
                <a:solidFill>
                  <a:schemeClr val="tx1"/>
                </a:solidFill>
              </a:rPr>
              <a:t>moeilijkheid</a:t>
            </a:r>
            <a:r>
              <a:rPr lang="en-US" sz="2000" b="1" dirty="0">
                <a:solidFill>
                  <a:schemeClr val="tx1"/>
                </a:solidFill>
              </a:rPr>
              <a:t> van de </a:t>
            </a:r>
            <a:r>
              <a:rPr lang="en-US" sz="2000" b="1" dirty="0" err="1">
                <a:solidFill>
                  <a:schemeClr val="tx1"/>
                </a:solidFill>
              </a:rPr>
              <a:t>sprong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en</a:t>
            </a:r>
            <a:r>
              <a:rPr lang="en-US" sz="2000" b="1" dirty="0">
                <a:solidFill>
                  <a:schemeClr val="tx1"/>
                </a:solidFill>
              </a:rPr>
              <a:t> de </a:t>
            </a:r>
            <a:r>
              <a:rPr lang="en-US" sz="2000" b="1" dirty="0" err="1">
                <a:solidFill>
                  <a:schemeClr val="tx1"/>
                </a:solidFill>
              </a:rPr>
              <a:t>maximale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afstand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0D854A-A589-451A-7DD3-F3727D31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WND 2022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58B6689-984F-F27D-14EF-A07816EA2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70969"/>
            <a:ext cx="6408712" cy="57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7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7185D-58C7-EC88-FEFC-83B33C7C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116632"/>
            <a:ext cx="8207375" cy="469901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Dynamica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zonder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klimmen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langs</a:t>
            </a:r>
            <a:r>
              <a:rPr lang="en-US" sz="2400" b="1" dirty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stok</a:t>
            </a:r>
            <a:endParaRPr lang="nl-NL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>
                <a:extLst>
                  <a:ext uri="{FF2B5EF4-FFF2-40B4-BE49-F238E27FC236}">
                    <a16:creationId xmlns:a16="http://schemas.microsoft.com/office/drawing/2014/main" id="{D02FB8DC-2491-480B-22D9-9B133165AD5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1500" y="692696"/>
                <a:ext cx="9072500" cy="56886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sz="2400" dirty="0">
                    <a:effectLst/>
                    <a:ea typeface="Times New Roman" panose="02020603050405020304" pitchFamily="18" charset="0"/>
                  </a:rPr>
                  <a:t>Minimaal benodigde sprintsnelheid volgt uit de wet van behoud van energie.</a:t>
                </a:r>
                <a:br>
                  <a:rPr lang="nl-NL" sz="2400" dirty="0">
                    <a:effectLst/>
                    <a:ea typeface="Times New Roman" panose="02020603050405020304" pitchFamily="18" charset="0"/>
                  </a:rPr>
                </a:br>
                <a:br>
                  <a:rPr lang="nl-NL" sz="2000" dirty="0">
                    <a:effectLst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nl-NL" sz="2400" i="1" spc="-1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sprintsnelheid</m:t>
                    </m:r>
                  </m:oMath>
                </a14:m>
                <a:r>
                  <a:rPr lang="nl-NL" sz="2400" spc="-1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400" i="1" spc="-1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nl-NL" sz="2400" i="1" spc="-1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2400" i="0" spc="-1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massa</m:t>
                    </m:r>
                    <m:r>
                      <a:rPr lang="nl-NL" sz="2400" i="0" spc="-1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400" i="0" spc="-1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atleet</m:t>
                    </m:r>
                  </m:oMath>
                </a14:m>
                <a:r>
                  <a:rPr lang="nl-NL" sz="2400" spc="-1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spc="-1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spc="-1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nl-NL" sz="2400" i="1" spc="-1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begin</m:t>
                    </m:r>
                    <m:r>
                      <m:rPr>
                        <m:nor/>
                      </m:rPr>
                      <a:rPr lang="nl-NL" sz="2400" spc="-1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stokhoek</m:t>
                    </m:r>
                  </m:oMath>
                </a14:m>
                <a:r>
                  <a:rPr lang="nl-NL" sz="2400" spc="-1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spc="-1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spc="-1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nl-NL" sz="2400" i="1" spc="-1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nl-NL" sz="2400" spc="-1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inspronghoogte</m:t>
                    </m:r>
                  </m:oMath>
                </a14:m>
                <a:r>
                  <a:rPr lang="nl-NL" sz="2400" spc="-1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nl-NL" sz="2400" spc="-1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spc="-1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400" b="0" i="1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lengte</m:t>
                    </m:r>
                    <m:r>
                      <a:rPr lang="en-US" sz="2400" b="0" i="0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polsstok</m:t>
                    </m:r>
                  </m:oMath>
                </a14:m>
                <a:r>
                  <a:rPr lang="nl-NL" sz="2400" spc="-1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400" i="1" spc="-1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massa</m:t>
                    </m:r>
                    <m:r>
                      <a:rPr lang="en-US" sz="2400" b="0" i="0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pc="-1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polsstok</m:t>
                    </m:r>
                  </m:oMath>
                </a14:m>
                <a:r>
                  <a:rPr lang="nl-NL" sz="2400" spc="-1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br>
                  <a:rPr lang="nl-NL" sz="2400" spc="-1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nl-NL" sz="2000" spc="-1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sz="2400" b="0" i="0" smtClean="0"/>
                            <m:t>totale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energie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bij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stokhoek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   </m:t>
                          </m:r>
                        </m:e>
                      </m:box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GB" sz="2400" i="1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GB" sz="2400" i="1">
                          <a:latin typeface="Cambria Math" panose="02040503050406030204" pitchFamily="18" charset="0"/>
                        </a:rPr>
                        <m:t>𝑚𝑔𝐿</m:t>
                      </m:r>
                      <m:func>
                        <m:func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sz="2400" b="0" i="0" smtClean="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GB" sz="240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otal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GB" sz="240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40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energ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ie</m:t>
                          </m:r>
                          <m:r>
                            <m:rPr>
                              <m:nor/>
                            </m:rPr>
                            <a:rPr lang="en-GB" sz="240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bij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stokhoek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𝑚𝑔𝐿</m:t>
                      </m:r>
                    </m:oMath>
                  </m:oMathPara>
                </a14:m>
                <a:endParaRPr lang="nl-NL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2400" dirty="0"/>
                  <a:t>Gelijkheid geeft: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nl-NL" sz="2400" dirty="0"/>
              </a:p>
              <a:p>
                <a:pPr marL="0" indent="0">
                  <a:buNone/>
                </a:pPr>
                <a:r>
                  <a:rPr lang="nl-NL" sz="2400" dirty="0"/>
                  <a:t>Minimale sprintsnelheid: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nl-NL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nl-NL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den>
                            </m:f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nl-NL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rad>
                  </m:oMath>
                </a14:m>
                <a:br>
                  <a:rPr lang="en-US" sz="2400" dirty="0"/>
                </a:b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 </m:t>
                      </m:r>
                      <m:r>
                        <m:rPr>
                          <m:nor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=53°,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=13,25 </m:t>
                      </m:r>
                      <m:r>
                        <m:rPr>
                          <m:nor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 </m:t>
                      </m:r>
                      <m:r>
                        <m:rPr>
                          <m:nor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 </m:t>
                      </m:r>
                      <m:r>
                        <m:rPr>
                          <m:nor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=9,8 </m:t>
                      </m:r>
                      <m:r>
                        <m:rPr>
                          <m:nor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800" b="0" i="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2400" dirty="0">
                    <a:ea typeface="Times New Roman" panose="02020603050405020304" pitchFamily="18" charset="0"/>
                  </a:rPr>
                  <a:t>geeft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5,8</m:t>
                    </m:r>
                    <m:r>
                      <m:rPr>
                        <m:nor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≈2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0,9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km</m:t>
                    </m:r>
                    <m:r>
                      <m:rPr>
                        <m:nor/>
                      </m:rPr>
                      <a:rPr lang="en-GB" sz="2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uur</m:t>
                    </m:r>
                  </m:oMath>
                </a14:m>
                <a:r>
                  <a:rPr lang="en-GB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nl-NL" sz="2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l-NL" sz="2000" dirty="0"/>
              </a:p>
            </p:txBody>
          </p:sp>
        </mc:Choice>
        <mc:Fallback xmlns="">
          <p:sp>
            <p:nvSpPr>
              <p:cNvPr id="3" name="Tijdelijke aanduiding voor tekst 2">
                <a:extLst>
                  <a:ext uri="{FF2B5EF4-FFF2-40B4-BE49-F238E27FC236}">
                    <a16:creationId xmlns:a16="http://schemas.microsoft.com/office/drawing/2014/main" id="{D02FB8DC-2491-480B-22D9-9B133165A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500" y="692696"/>
                <a:ext cx="9072500" cy="5688632"/>
              </a:xfrm>
              <a:blipFill>
                <a:blip r:embed="rId2"/>
                <a:stretch>
                  <a:fillRect l="-1075" t="-750" b="-28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B1CABA-3524-77CD-82DE-02B4B95FFD2C}"/>
              </a:ext>
            </a:extLst>
          </p:cNvPr>
          <p:cNvSpPr txBox="1">
            <a:spLocks/>
          </p:cNvSpPr>
          <p:nvPr/>
        </p:nvSpPr>
        <p:spPr>
          <a:xfrm>
            <a:off x="3707904" y="6487491"/>
            <a:ext cx="1375792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WND 2022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0643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7185D-58C7-EC88-FEFC-83B33C7C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116632"/>
            <a:ext cx="8207375" cy="469901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Dynamica</a:t>
            </a:r>
            <a:r>
              <a:rPr lang="en-US" sz="2400" b="1" dirty="0">
                <a:solidFill>
                  <a:schemeClr val="tx1"/>
                </a:solidFill>
              </a:rPr>
              <a:t> met </a:t>
            </a:r>
            <a:r>
              <a:rPr lang="en-US" sz="2400" b="1" dirty="0" err="1">
                <a:solidFill>
                  <a:schemeClr val="tx1"/>
                </a:solidFill>
              </a:rPr>
              <a:t>klimmen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langs</a:t>
            </a:r>
            <a:r>
              <a:rPr lang="en-US" sz="2400" b="1" dirty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stok</a:t>
            </a:r>
            <a:endParaRPr lang="nl-NL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>
                <a:extLst>
                  <a:ext uri="{FF2B5EF4-FFF2-40B4-BE49-F238E27FC236}">
                    <a16:creationId xmlns:a16="http://schemas.microsoft.com/office/drawing/2014/main" id="{D02FB8DC-2491-480B-22D9-9B133165AD5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1500" y="692696"/>
                <a:ext cx="9072500" cy="35283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Rotatiemechanica is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</a:rPr>
                  <a:t>nodig</a:t>
                </a:r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:</a:t>
                </a:r>
                <a:br>
                  <a:rPr lang="en-US" sz="2400" dirty="0">
                    <a:effectLst/>
                    <a:ea typeface="Times New Roman" panose="02020603050405020304" pitchFamily="18" charset="0"/>
                  </a:rPr>
                </a:b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</a:rPr>
                  <a:t>Analogie</a:t>
                </a:r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 met 2e wet van Newton: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nl-NL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US" sz="2000" dirty="0"/>
                </a:br>
                <a:r>
                  <a:rPr lang="en-US" sz="2400" dirty="0"/>
                  <a:t>met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nl-NL" sz="2400" dirty="0"/>
                  <a:t> krachtmoment, 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nl-NL" sz="2400" dirty="0"/>
                  <a:t> massatraagheidsmoment </a:t>
                </a:r>
                <a:r>
                  <a:rPr lang="nl-NL" sz="2000" dirty="0"/>
                  <a:t>(niet constant)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nl-NL" sz="2400" dirty="0"/>
                  <a:t> hoeksnelheid</a:t>
                </a:r>
              </a:p>
              <a:p>
                <a:pPr marL="0" indent="0">
                  <a:buNone/>
                </a:pPr>
                <a:r>
                  <a:rPr lang="nl-NL" sz="2400" dirty="0"/>
                  <a:t>Dus: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nl-NL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nl-NL" sz="2400" dirty="0"/>
              </a:p>
              <a:p>
                <a:pPr marL="0" indent="0">
                  <a:buNone/>
                </a:pPr>
                <a:r>
                  <a:rPr lang="nl-NL" sz="2400" dirty="0"/>
                  <a:t>In termen van hoek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nl-NL" sz="2400" dirty="0"/>
                  <a:t>: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nl-NL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nl-NL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nl-NL" sz="2400" dirty="0"/>
              </a:p>
              <a:p>
                <a:pPr marL="0" indent="0">
                  <a:buNone/>
                </a:pPr>
                <a:endParaRPr lang="nl-NL" sz="2400" dirty="0"/>
              </a:p>
              <a:p>
                <a:pPr marL="0" indent="0">
                  <a:buNone/>
                </a:pPr>
                <a:endParaRPr lang="nl-NL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l-NL" sz="2400" dirty="0"/>
              </a:p>
            </p:txBody>
          </p:sp>
        </mc:Choice>
        <mc:Fallback xmlns="">
          <p:sp>
            <p:nvSpPr>
              <p:cNvPr id="3" name="Tijdelijke aanduiding voor tekst 2">
                <a:extLst>
                  <a:ext uri="{FF2B5EF4-FFF2-40B4-BE49-F238E27FC236}">
                    <a16:creationId xmlns:a16="http://schemas.microsoft.com/office/drawing/2014/main" id="{D02FB8DC-2491-480B-22D9-9B133165A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500" y="692696"/>
                <a:ext cx="9072500" cy="3528392"/>
              </a:xfrm>
              <a:blipFill>
                <a:blip r:embed="rId2"/>
                <a:stretch>
                  <a:fillRect l="-1075" t="-1211" b="-1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B1CABA-3524-77CD-82DE-02B4B95FFD2C}"/>
              </a:ext>
            </a:extLst>
          </p:cNvPr>
          <p:cNvSpPr txBox="1">
            <a:spLocks/>
          </p:cNvSpPr>
          <p:nvPr/>
        </p:nvSpPr>
        <p:spPr>
          <a:xfrm>
            <a:off x="3707904" y="6487491"/>
            <a:ext cx="1375792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WND 2022 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7FE1BC-00A0-7452-AC57-E18029C5B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11865"/>
            <a:ext cx="2124236" cy="2717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36819F1-564C-2895-47E9-3729E087CF82}"/>
                  </a:ext>
                </a:extLst>
              </p:cNvPr>
              <p:cNvSpPr txBox="1"/>
              <p:nvPr/>
            </p:nvSpPr>
            <p:spPr>
              <a:xfrm>
                <a:off x="0" y="4327251"/>
                <a:ext cx="5220072" cy="1724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nl-NL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nl-NL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atleet</m:t>
                                </m:r>
                              </m:sub>
                            </m:s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l-NL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polsstok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𝑀𝑔𝑟</m:t>
                            </m:r>
                            <m:func>
                              <m:funcPr>
                                <m:ctrlPr>
                                  <a:rPr lang="nl-NL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nl-NL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𝑚𝑔</m:t>
                            </m:r>
                            <m:d>
                              <m:dPr>
                                <m:ctrlPr>
                                  <a:rPr lang="nl-NL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l-NL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func>
                              <m:funcPr>
                                <m:ctrlPr>
                                  <a:rPr lang="nl-NL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nl-NL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nl-NL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𝑀𝑟</m:t>
                                </m:r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nl-NL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nl-NL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𝑚𝐿</m:t>
                                </m:r>
                              </m:e>
                            </m:d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func>
                              <m:funcPr>
                                <m:ctrlPr>
                                  <a:rPr lang="nl-NL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nl-NL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e>
                        </m:mr>
                      </m:m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36819F1-564C-2895-47E9-3729E087C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27251"/>
                <a:ext cx="5220072" cy="1724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F9D0E03D-35A3-C934-1054-9E8C1C79797D}"/>
                  </a:ext>
                </a:extLst>
              </p:cNvPr>
              <p:cNvSpPr txBox="1"/>
              <p:nvPr/>
            </p:nvSpPr>
            <p:spPr>
              <a:xfrm>
                <a:off x="5508104" y="4327251"/>
                <a:ext cx="3844788" cy="993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nl-NL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atleet</m:t>
                                </m:r>
                              </m:sub>
                            </m:s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polsstok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≈</m:t>
                                </m:r>
                              </m:e>
                            </m:eqArr>
                          </m: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nl-NL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GB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F9D0E03D-35A3-C934-1054-9E8C1C797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327251"/>
                <a:ext cx="3844788" cy="993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7248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0FAA15-78CB-E475-E5CE-5C5AA1DDD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4040188" cy="639762"/>
          </a:xfrm>
        </p:spPr>
        <p:txBody>
          <a:bodyPr/>
          <a:lstStyle/>
          <a:p>
            <a:r>
              <a:rPr lang="en-US" b="0" dirty="0" err="1"/>
              <a:t>Havo</a:t>
            </a:r>
            <a:r>
              <a:rPr lang="en-US" b="0" dirty="0"/>
              <a:t> examen 2013</a:t>
            </a:r>
            <a:endParaRPr lang="nl-NL" b="0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28C4E047-F239-3546-8EBE-27CAD16034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528" y="1052736"/>
            <a:ext cx="4628329" cy="5256584"/>
          </a:xfrm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FFEFAA65-A1AD-E128-705C-768832A9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WND 2022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DE6D26E-2DEC-DE6D-2CF4-141437459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3" y="2424170"/>
            <a:ext cx="3817345" cy="3885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jdelijke aanduiding voor tekst 2">
                <a:extLst>
                  <a:ext uri="{FF2B5EF4-FFF2-40B4-BE49-F238E27FC236}">
                    <a16:creationId xmlns:a16="http://schemas.microsoft.com/office/drawing/2014/main" id="{BB469B2E-A136-C2FF-38FA-2025BD9D7C0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36641" y="285940"/>
                <a:ext cx="4040188" cy="2062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4572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9144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8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716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8288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860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7432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2004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576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b="0" kern="0" dirty="0"/>
                  <a:t>2 </a:t>
                </a:r>
                <a:r>
                  <a:rPr lang="en-US" b="0" kern="0" dirty="0" err="1"/>
                  <a:t>cycloïden</a:t>
                </a:r>
                <a:r>
                  <a:rPr lang="en-US" b="0" kern="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</m:d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d>
                      <m:d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nl-NL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𝜑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1800" b="0" kern="0" dirty="0">
                  <a:latin typeface="Calibri" panose="020F050202020403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𝜑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𝑟</m:t>
                      </m:r>
                      <m:d>
                        <m:d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nl-NL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nl-NL" b="0" kern="0" dirty="0"/>
              </a:p>
              <a:p>
                <a:r>
                  <a:rPr lang="nl-NL" b="0" kern="0" dirty="0"/>
                  <a:t>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𝜑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𝜑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nl-NL" b="0" kern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𝜑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𝜑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</m:e>
                      </m:d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nl-NL" b="0" kern="0" dirty="0"/>
              </a:p>
            </p:txBody>
          </p:sp>
        </mc:Choice>
        <mc:Fallback xmlns="">
          <p:sp>
            <p:nvSpPr>
              <p:cNvPr id="14" name="Tijdelijke aanduiding voor tekst 2">
                <a:extLst>
                  <a:ext uri="{FF2B5EF4-FFF2-40B4-BE49-F238E27FC236}">
                    <a16:creationId xmlns:a16="http://schemas.microsoft.com/office/drawing/2014/main" id="{BB469B2E-A136-C2FF-38FA-2025BD9D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6641" y="285940"/>
                <a:ext cx="4040188" cy="2062940"/>
              </a:xfrm>
              <a:prstGeom prst="rect">
                <a:avLst/>
              </a:prstGeom>
              <a:blipFill>
                <a:blip r:embed="rId4"/>
                <a:stretch>
                  <a:fillRect l="-2262" t="-18343" b="-11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21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7185D-58C7-EC88-FEFC-83B33C7C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Computersimulatie</a:t>
            </a:r>
            <a:r>
              <a:rPr lang="en-US" sz="2400" b="1" dirty="0">
                <a:solidFill>
                  <a:schemeClr val="tx1"/>
                </a:solidFill>
              </a:rPr>
              <a:t> van de </a:t>
            </a:r>
            <a:r>
              <a:rPr lang="en-US" sz="2400" b="1" dirty="0" err="1">
                <a:solidFill>
                  <a:schemeClr val="tx1"/>
                </a:solidFill>
              </a:rPr>
              <a:t>beweging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langs</a:t>
            </a:r>
            <a:r>
              <a:rPr lang="en-US" sz="2400" b="1" dirty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polsstok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7D351996-1614-B46A-A0BF-0E3DD8681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222905"/>
            <a:ext cx="4038600" cy="29130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Modelschema</a:t>
            </a:r>
            <a:endParaRPr lang="nl-NL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C505B883-EC76-67CF-14C0-9426FC514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4105" y="1222905"/>
            <a:ext cx="4772391" cy="349422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Volledig</a:t>
            </a:r>
            <a:r>
              <a:rPr lang="en-US" dirty="0"/>
              <a:t> model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B1CABA-3524-77CD-82DE-02B4B95FFD2C}"/>
              </a:ext>
            </a:extLst>
          </p:cNvPr>
          <p:cNvSpPr txBox="1">
            <a:spLocks/>
          </p:cNvSpPr>
          <p:nvPr/>
        </p:nvSpPr>
        <p:spPr>
          <a:xfrm>
            <a:off x="3818912" y="6526213"/>
            <a:ext cx="1375792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WND 2022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FC0D7D-8326-E679-19A6-F342A6A63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6" y="1768922"/>
            <a:ext cx="3943437" cy="1981071"/>
          </a:xfrm>
          <a:prstGeom prst="rect">
            <a:avLst/>
          </a:prstGeom>
        </p:spPr>
      </p:pic>
      <p:pic>
        <p:nvPicPr>
          <p:cNvPr id="15" name="Afbeelding 14">
            <a:hlinkClick r:id="rId3" action="ppaction://hlinkfile"/>
            <a:extLst>
              <a:ext uri="{FF2B5EF4-FFF2-40B4-BE49-F238E27FC236}">
                <a16:creationId xmlns:a16="http://schemas.microsoft.com/office/drawing/2014/main" id="{AAECE109-3BFF-DA5B-368C-DAC22BEDD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347" y="1759779"/>
            <a:ext cx="4589873" cy="349422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9A7150D-E574-A16E-9C61-97C3FF53E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86" y="3880198"/>
            <a:ext cx="3604826" cy="28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7185D-58C7-EC88-FEFC-83B33C7C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62" y="8088"/>
            <a:ext cx="9144000" cy="581050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Simulatie</a:t>
            </a:r>
            <a:r>
              <a:rPr lang="en-US" sz="2400" b="1" dirty="0">
                <a:solidFill>
                  <a:schemeClr val="tx1"/>
                </a:solidFill>
              </a:rPr>
              <a:t> van de </a:t>
            </a:r>
            <a:r>
              <a:rPr lang="en-US" sz="2400" b="1" dirty="0" err="1">
                <a:solidFill>
                  <a:schemeClr val="tx1"/>
                </a:solidFill>
              </a:rPr>
              <a:t>beweging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langs</a:t>
            </a:r>
            <a:r>
              <a:rPr lang="en-US" sz="2400" b="1" dirty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polsstok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en</a:t>
            </a:r>
            <a:r>
              <a:rPr lang="en-US" sz="2400" b="1" dirty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afsprong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7D351996-1614-B46A-A0BF-0E3DD8681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58" y="589138"/>
            <a:ext cx="4074805" cy="291653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Resultaten</a:t>
            </a:r>
            <a:endParaRPr lang="nl-NL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C505B883-EC76-67CF-14C0-9426FC514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960" y="589138"/>
            <a:ext cx="4815174" cy="34983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Model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B1CABA-3524-77CD-82DE-02B4B95FFD2C}"/>
              </a:ext>
            </a:extLst>
          </p:cNvPr>
          <p:cNvSpPr txBox="1">
            <a:spLocks/>
          </p:cNvSpPr>
          <p:nvPr/>
        </p:nvSpPr>
        <p:spPr>
          <a:xfrm>
            <a:off x="3818912" y="6526213"/>
            <a:ext cx="1375792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WND 2022 </a:t>
            </a:r>
          </a:p>
        </p:txBody>
      </p:sp>
      <p:pic>
        <p:nvPicPr>
          <p:cNvPr id="5" name="Afbeelding 4">
            <a:hlinkClick r:id="rId2" action="ppaction://hlinkfile"/>
            <a:extLst>
              <a:ext uri="{FF2B5EF4-FFF2-40B4-BE49-F238E27FC236}">
                <a16:creationId xmlns:a16="http://schemas.microsoft.com/office/drawing/2014/main" id="{DD58BED0-9AA3-354C-EE5D-18A6C6D97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831" y="1162235"/>
            <a:ext cx="4627826" cy="296867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F8DC1F-8FF0-A48A-766D-6F5949E24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8" y="1175117"/>
            <a:ext cx="4064233" cy="24399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9456E5-F0E4-91C4-3352-4FE7F068F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9" y="3709377"/>
            <a:ext cx="4064232" cy="248086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C4250B4-AEA6-4891-941B-7BC16C83C980}"/>
              </a:ext>
            </a:extLst>
          </p:cNvPr>
          <p:cNvSpPr txBox="1"/>
          <p:nvPr/>
        </p:nvSpPr>
        <p:spPr>
          <a:xfrm>
            <a:off x="4312911" y="4730569"/>
            <a:ext cx="4618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Met de </a:t>
            </a:r>
            <a:r>
              <a:rPr lang="en-US" sz="2400" dirty="0" err="1"/>
              <a:t>modelomgeving</a:t>
            </a:r>
            <a:r>
              <a:rPr lang="en-US" sz="2400" dirty="0"/>
              <a:t> </a:t>
            </a:r>
            <a:r>
              <a:rPr lang="en-US" sz="2400" dirty="0" err="1"/>
              <a:t>kunnen</a:t>
            </a:r>
            <a:r>
              <a:rPr lang="en-US" sz="2400" dirty="0"/>
              <a:t> </a:t>
            </a:r>
            <a:r>
              <a:rPr lang="en-US" sz="2400" dirty="0" err="1"/>
              <a:t>verschillende</a:t>
            </a:r>
            <a:r>
              <a:rPr lang="en-US" sz="2400" dirty="0"/>
              <a:t> </a:t>
            </a:r>
            <a:r>
              <a:rPr lang="en-US" sz="2400" dirty="0" err="1"/>
              <a:t>factoren</a:t>
            </a:r>
            <a:r>
              <a:rPr lang="en-US" sz="2400" dirty="0"/>
              <a:t> die het </a:t>
            </a:r>
            <a:r>
              <a:rPr lang="en-US" sz="2400" dirty="0" err="1"/>
              <a:t>resultaat</a:t>
            </a:r>
            <a:r>
              <a:rPr lang="en-US" sz="2400" dirty="0"/>
              <a:t> </a:t>
            </a:r>
            <a:r>
              <a:rPr lang="en-US" sz="2400" dirty="0" err="1"/>
              <a:t>bepalen</a:t>
            </a:r>
            <a:r>
              <a:rPr lang="en-US" sz="2400" dirty="0"/>
              <a:t> </a:t>
            </a:r>
            <a:r>
              <a:rPr lang="en-US" sz="2400" dirty="0" err="1"/>
              <a:t>experimenteel</a:t>
            </a:r>
            <a:r>
              <a:rPr lang="en-US" sz="2400" dirty="0"/>
              <a:t> </a:t>
            </a:r>
            <a:r>
              <a:rPr lang="en-US" sz="2400" dirty="0" err="1"/>
              <a:t>onderzocht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1185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20A457-CB29-1F69-8E7A-F79734516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23728" y="387397"/>
            <a:ext cx="4464496" cy="639762"/>
          </a:xfrm>
        </p:spPr>
        <p:txBody>
          <a:bodyPr/>
          <a:lstStyle/>
          <a:p>
            <a:r>
              <a:rPr lang="en-US" dirty="0" err="1"/>
              <a:t>Videometingen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functiefits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F6CC7928-7A62-A006-67B0-7EAE369B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WND 2022 </a:t>
            </a:r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75E811F7-81B1-CACC-633C-A9BFE0E2AC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1665" y="1158875"/>
            <a:ext cx="8532441" cy="5322887"/>
          </a:xfrm>
        </p:spPr>
      </p:pic>
    </p:spTree>
    <p:extLst>
      <p:ext uri="{BB962C8B-B14F-4D97-AF65-F5344CB8AC3E}">
        <p14:creationId xmlns:p14="http://schemas.microsoft.com/office/powerpoint/2010/main" val="178034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1FF6D8-DFDA-1249-AB58-115D96985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9945" y="908720"/>
            <a:ext cx="2952328" cy="639762"/>
          </a:xfrm>
        </p:spPr>
        <p:txBody>
          <a:bodyPr/>
          <a:lstStyle/>
          <a:p>
            <a:r>
              <a:rPr lang="en-US" b="0" dirty="0"/>
              <a:t>Vrije slinger versus </a:t>
            </a:r>
          </a:p>
          <a:p>
            <a:r>
              <a:rPr lang="en-US" b="0" dirty="0" err="1"/>
              <a:t>cycloïdale</a:t>
            </a:r>
            <a:r>
              <a:rPr lang="en-US" b="0" dirty="0"/>
              <a:t> slinger</a:t>
            </a:r>
            <a:endParaRPr lang="nl-NL" b="0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4FEFA003-5373-8D3E-9679-D0AE30625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5536" y="738538"/>
            <a:ext cx="5496154" cy="3288001"/>
          </a:xfrm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755FECC3-69FC-31E7-2DF0-35E1315CF8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56710" y="4366708"/>
            <a:ext cx="5534980" cy="2088232"/>
          </a:xfrm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BD57032-A8AC-8AF8-3D85-40C3F805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WND 2022 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83FC0084-F253-A813-076C-B1953A318924}"/>
              </a:ext>
            </a:extLst>
          </p:cNvPr>
          <p:cNvSpPr txBox="1">
            <a:spLocks/>
          </p:cNvSpPr>
          <p:nvPr/>
        </p:nvSpPr>
        <p:spPr bwMode="auto">
          <a:xfrm>
            <a:off x="6019800" y="4221088"/>
            <a:ext cx="3092473" cy="236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Isochrone </a:t>
            </a:r>
            <a:r>
              <a:rPr lang="en-US" kern="0" dirty="0" err="1"/>
              <a:t>cycloïdale</a:t>
            </a:r>
            <a:r>
              <a:rPr lang="en-US" kern="0" dirty="0"/>
              <a:t> </a:t>
            </a:r>
            <a:r>
              <a:rPr lang="en-US" kern="0" dirty="0" err="1"/>
              <a:t>baan</a:t>
            </a:r>
            <a:r>
              <a:rPr lang="en-US" b="0" kern="0" dirty="0"/>
              <a:t> van </a:t>
            </a:r>
            <a:r>
              <a:rPr lang="en-US" b="0" kern="0" dirty="0" err="1"/>
              <a:t>gewicht</a:t>
            </a:r>
            <a:r>
              <a:rPr lang="en-US" b="0" kern="0" dirty="0"/>
              <a:t> van de slinger </a:t>
            </a:r>
            <a:r>
              <a:rPr lang="en-US" b="0" kern="0" dirty="0" err="1"/>
              <a:t>en</a:t>
            </a:r>
            <a:endParaRPr lang="en-US" b="0" kern="0" dirty="0"/>
          </a:p>
          <a:p>
            <a:r>
              <a:rPr lang="en-US" kern="0" dirty="0" err="1"/>
              <a:t>cycloïdale</a:t>
            </a:r>
            <a:r>
              <a:rPr lang="en-US" kern="0" dirty="0"/>
              <a:t> </a:t>
            </a:r>
            <a:r>
              <a:rPr lang="en-US" kern="0" dirty="0" err="1"/>
              <a:t>wangen</a:t>
            </a:r>
            <a:r>
              <a:rPr lang="en-US" kern="0" dirty="0"/>
              <a:t> </a:t>
            </a:r>
            <a:r>
              <a:rPr lang="en-US" b="0" kern="0" dirty="0"/>
              <a:t>van Huygens</a:t>
            </a:r>
            <a:endParaRPr lang="nl-NL" b="0" kern="0" dirty="0"/>
          </a:p>
        </p:txBody>
      </p:sp>
    </p:spTree>
    <p:extLst>
      <p:ext uri="{BB962C8B-B14F-4D97-AF65-F5344CB8AC3E}">
        <p14:creationId xmlns:p14="http://schemas.microsoft.com/office/powerpoint/2010/main" val="226657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46555A-D818-1915-4B66-84F25FEA5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5194920" cy="639762"/>
          </a:xfrm>
        </p:spPr>
        <p:txBody>
          <a:bodyPr/>
          <a:lstStyle/>
          <a:p>
            <a:r>
              <a:rPr lang="en-US" dirty="0" err="1"/>
              <a:t>Modelleren</a:t>
            </a:r>
            <a:r>
              <a:rPr lang="en-US" dirty="0"/>
              <a:t> (wis-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natuurkunde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D1F2D5BE-F7B0-C1F9-0802-867697DC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WND 2022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jdelijke aanduiding voor tekst 2">
                <a:extLst>
                  <a:ext uri="{FF2B5EF4-FFF2-40B4-BE49-F238E27FC236}">
                    <a16:creationId xmlns:a16="http://schemas.microsoft.com/office/drawing/2014/main" id="{8B3DECD7-1BA3-84D1-423E-CFF0D2F2A06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1031842"/>
                <a:ext cx="8507288" cy="5395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4572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9144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8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716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8288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860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7432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2004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576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b="0" kern="0" dirty="0"/>
                  <a:t>Bewegingsvergelijking van </a:t>
                </a:r>
                <a:r>
                  <a:rPr lang="en-US" b="0" kern="0" dirty="0" err="1"/>
                  <a:t>een</a:t>
                </a:r>
                <a:r>
                  <a:rPr lang="en-US" b="0" kern="0" dirty="0"/>
                  <a:t> slinger van </a:t>
                </a:r>
                <a:r>
                  <a:rPr lang="en-US" b="0" kern="0" dirty="0" err="1"/>
                  <a:t>lengte</a:t>
                </a:r>
                <a:r>
                  <a:rPr lang="en-US" b="0" kern="0" dirty="0"/>
                  <a:t>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kern="0" dirty="0"/>
                  <a:t> </a:t>
                </a:r>
                <a:r>
                  <a:rPr lang="en-US" b="0" kern="0" dirty="0" err="1"/>
                  <a:t>waarvan</a:t>
                </a:r>
                <a:r>
                  <a:rPr lang="en-US" b="0" kern="0" dirty="0"/>
                  <a:t> de </a:t>
                </a:r>
                <a:r>
                  <a:rPr lang="en-US" b="0" kern="0" dirty="0" err="1"/>
                  <a:t>draad</a:t>
                </a:r>
                <a:r>
                  <a:rPr lang="en-US" b="0" kern="0" dirty="0"/>
                  <a:t> </a:t>
                </a:r>
                <a:r>
                  <a:rPr lang="en-US" b="0" kern="0" dirty="0" err="1"/>
                  <a:t>omwikkelt</a:t>
                </a:r>
                <a:r>
                  <a:rPr lang="en-US" b="0" kern="0" dirty="0"/>
                  <a:t> </a:t>
                </a:r>
                <a:r>
                  <a:rPr lang="en-US" b="0" kern="0" dirty="0" err="1"/>
                  <a:t>langs</a:t>
                </a:r>
                <a:r>
                  <a:rPr lang="en-US" b="0" kern="0" dirty="0"/>
                  <a:t> </a:t>
                </a:r>
                <a:r>
                  <a:rPr lang="en-US" b="0" kern="0" dirty="0" err="1"/>
                  <a:t>een</a:t>
                </a:r>
                <a:r>
                  <a:rPr lang="en-US" b="0" kern="0" dirty="0"/>
                  <a:t> </a:t>
                </a:r>
                <a:r>
                  <a:rPr lang="en-US" b="0" kern="0" dirty="0" err="1"/>
                  <a:t>cycloïde</a:t>
                </a:r>
                <a:r>
                  <a:rPr lang="en-US" b="0" kern="0" dirty="0"/>
                  <a:t> met </a:t>
                </a:r>
                <a:r>
                  <a:rPr lang="en-US" b="0" kern="0" dirty="0" err="1"/>
                  <a:t>bijpassende</a:t>
                </a:r>
                <a:r>
                  <a:rPr lang="en-US" b="0" kern="0" dirty="0"/>
                  <a:t> </a:t>
                </a:r>
                <a:r>
                  <a:rPr lang="en-US" b="0" kern="0" dirty="0" err="1"/>
                  <a:t>straal</a:t>
                </a:r>
                <a:r>
                  <a:rPr lang="en-US" b="0" kern="0" dirty="0"/>
                  <a:t> </a:t>
                </a:r>
                <a:r>
                  <a:rPr lang="en-US" b="0" i="1" kern="0" dirty="0"/>
                  <a:t>r </a:t>
                </a:r>
                <a:r>
                  <a:rPr lang="en-US" b="0" kern="0" dirty="0"/>
                  <a:t>in termen van de </a:t>
                </a:r>
                <a:r>
                  <a:rPr lang="en-US" b="0" kern="0" dirty="0" err="1"/>
                  <a:t>hoek</a:t>
                </a:r>
                <a:r>
                  <a:rPr lang="en-US" b="0" kern="0" dirty="0"/>
                  <a:t>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b="0" kern="0" dirty="0"/>
                  <a:t> </a:t>
                </a:r>
                <a:r>
                  <a:rPr lang="en-US" b="0" kern="0" dirty="0" err="1"/>
                  <a:t>voor</a:t>
                </a:r>
                <a:r>
                  <a:rPr lang="en-US" b="0" kern="0" dirty="0"/>
                  <a:t> het </a:t>
                </a:r>
                <a:r>
                  <a:rPr lang="en-US" b="0" kern="0" dirty="0" err="1"/>
                  <a:t>vrije</a:t>
                </a:r>
                <a:r>
                  <a:rPr lang="en-US" b="0" kern="0" dirty="0"/>
                  <a:t> </a:t>
                </a:r>
                <a:r>
                  <a:rPr lang="en-US" b="0" kern="0" dirty="0" err="1"/>
                  <a:t>deel</a:t>
                </a:r>
                <a:r>
                  <a:rPr lang="en-US" b="0" kern="0" dirty="0"/>
                  <a:t> van de slinger (</a:t>
                </a:r>
                <a:r>
                  <a:rPr lang="en-US" b="0" kern="0" dirty="0" err="1"/>
                  <a:t>afgeleid</a:t>
                </a:r>
                <a:r>
                  <a:rPr lang="en-US" b="0" kern="0" dirty="0"/>
                  <a:t> met </a:t>
                </a:r>
                <a:r>
                  <a:rPr lang="en-US" b="0" kern="0" dirty="0" err="1"/>
                  <a:t>Lagrangiaanse</a:t>
                </a:r>
                <a:r>
                  <a:rPr lang="en-US" b="0" kern="0" dirty="0"/>
                  <a:t> </a:t>
                </a:r>
                <a:r>
                  <a:rPr lang="en-US" b="0" kern="0" dirty="0" err="1"/>
                  <a:t>mechanica</a:t>
                </a:r>
                <a:r>
                  <a:rPr lang="en-US" b="0" kern="0" dirty="0"/>
                  <a:t>):</a:t>
                </a:r>
              </a:p>
              <a:p>
                <a:endParaRPr lang="en-US" sz="1200" b="0" kern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nl-NL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GB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GB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nl-NL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𝜔</m:t>
                                    </m:r>
                                  </m:e>
                                </m:acc>
                                <m:r>
                                  <a:rPr lang="en-GB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GB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b="0" kern="0" dirty="0"/>
                  <a:t>met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nl-NL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𝑙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𝑙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nl-NL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nl-NL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b="0" kern="0" dirty="0"/>
                  <a:t>en </a:t>
                </a:r>
              </a:p>
              <a:p>
                <a:r>
                  <a:rPr lang="en-GB" dirty="0">
                    <a:effectLst/>
                    <a:ea typeface="Yu Mincho" panose="02020400000000000000" pitchFamily="18" charset="-128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𝑙</m:t>
                    </m:r>
                    <m:d>
                      <m:d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𝜃</m:t>
                        </m:r>
                      </m:e>
                    </m:d>
                    <m:r>
                      <a:rPr lang="en-GB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𝐿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−4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𝑟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𝑟</m:t>
                    </m:r>
                    <m:func>
                      <m:funcPr>
                        <m:ctrlPr>
                          <a:rPr lang="nl-NL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   (=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lengte</m:t>
                        </m:r>
                        <m: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vrije</m:t>
                        </m:r>
                        <m: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deel</m:t>
                        </m:r>
                        <m: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van</m:t>
                        </m:r>
                        <m: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slinger</m:t>
                        </m:r>
                        <m: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nl-NL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nl-NL" sz="1200" b="0" kern="0" dirty="0"/>
              </a:p>
              <a:p>
                <a:r>
                  <a:rPr lang="nl-NL" b="0" kern="0" dirty="0" err="1"/>
                  <a:t>Cycloïdale</a:t>
                </a:r>
                <a:r>
                  <a:rPr lang="nl-NL" b="0" kern="0" dirty="0"/>
                  <a:t> slinger van Huygens: </a:t>
                </a:r>
                <a14:m>
                  <m:oMath xmlns:m="http://schemas.openxmlformats.org/officeDocument/2006/math">
                    <m:r>
                      <a:rPr lang="nl-NL" b="0" i="1" kern="0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nl-NL" b="0" i="1" kern="0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nl-NL" b="0" i="1" kern="0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nl-NL" b="0" kern="0" dirty="0"/>
                  <a:t>      Vrije slinger: </a:t>
                </a:r>
                <a14:m>
                  <m:oMath xmlns:m="http://schemas.openxmlformats.org/officeDocument/2006/math">
                    <m:r>
                      <a:rPr lang="nl-NL" b="0" i="1" kern="0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NL" b="0" kern="0" dirty="0"/>
              </a:p>
            </p:txBody>
          </p:sp>
        </mc:Choice>
        <mc:Fallback xmlns="">
          <p:sp>
            <p:nvSpPr>
              <p:cNvPr id="8" name="Tijdelijke aanduiding voor tekst 2">
                <a:extLst>
                  <a:ext uri="{FF2B5EF4-FFF2-40B4-BE49-F238E27FC236}">
                    <a16:creationId xmlns:a16="http://schemas.microsoft.com/office/drawing/2014/main" id="{8B3DECD7-1BA3-84D1-423E-CFF0D2F2A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031842"/>
                <a:ext cx="8507288" cy="5395549"/>
              </a:xfrm>
              <a:prstGeom prst="rect">
                <a:avLst/>
              </a:prstGeom>
              <a:blipFill>
                <a:blip r:embed="rId2"/>
                <a:stretch>
                  <a:fillRect l="-1074" b="-27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64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BD4046-545B-F4E2-D43B-D0CB028BB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339" y="332656"/>
            <a:ext cx="3786622" cy="639762"/>
          </a:xfrm>
        </p:spPr>
        <p:txBody>
          <a:bodyPr/>
          <a:lstStyle/>
          <a:p>
            <a:r>
              <a:rPr lang="en-US" dirty="0" err="1"/>
              <a:t>Modelleren</a:t>
            </a:r>
            <a:r>
              <a:rPr lang="en-US" dirty="0"/>
              <a:t> met </a:t>
            </a:r>
            <a:r>
              <a:rPr lang="en-US" cap="small" dirty="0"/>
              <a:t>Coach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7111F72-63D2-5D95-7B41-21321A40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WND 2022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tekst 2">
                <a:extLst>
                  <a:ext uri="{FF2B5EF4-FFF2-40B4-BE49-F238E27FC236}">
                    <a16:creationId xmlns:a16="http://schemas.microsoft.com/office/drawing/2014/main" id="{FE318453-9D67-DBAC-EEF6-0E72C1E40FD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25339" y="1412776"/>
                <a:ext cx="2430684" cy="639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4572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9144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8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716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8288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2860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7432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2004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57600" indent="0" algn="l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b="0" kern="0" dirty="0" err="1"/>
                  <a:t>Grafisch</a:t>
                </a:r>
                <a:r>
                  <a:rPr lang="en-US" b="0" kern="0" dirty="0"/>
                  <a:t> model </a:t>
                </a:r>
                <a:r>
                  <a:rPr lang="en-US" b="0" kern="0" dirty="0" err="1"/>
                  <a:t>voor</a:t>
                </a:r>
                <a:r>
                  <a:rPr lang="en-US" b="0" kern="0" dirty="0"/>
                  <a:t> </a:t>
                </a:r>
                <a:r>
                  <a:rPr lang="en-US" b="0" kern="0" dirty="0" err="1"/>
                  <a:t>cycloïdale</a:t>
                </a:r>
                <a:r>
                  <a:rPr lang="en-US" b="0" kern="0" dirty="0"/>
                  <a:t> slinger (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="0" kern="0" dirty="0"/>
                  <a:t>):</a:t>
                </a:r>
                <a:endParaRPr lang="nl-NL" b="0" kern="0" dirty="0"/>
              </a:p>
            </p:txBody>
          </p:sp>
        </mc:Choice>
        <mc:Fallback xmlns="">
          <p:sp>
            <p:nvSpPr>
              <p:cNvPr id="10" name="Tijdelijke aanduiding voor tekst 2">
                <a:extLst>
                  <a:ext uri="{FF2B5EF4-FFF2-40B4-BE49-F238E27FC236}">
                    <a16:creationId xmlns:a16="http://schemas.microsoft.com/office/drawing/2014/main" id="{FE318453-9D67-DBAC-EEF6-0E72C1E40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339" y="1412776"/>
                <a:ext cx="2430684" cy="639762"/>
              </a:xfrm>
              <a:prstGeom prst="rect">
                <a:avLst/>
              </a:prstGeom>
              <a:blipFill>
                <a:blip r:embed="rId3"/>
                <a:stretch>
                  <a:fillRect l="-4010" t="-92381" b="-2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FDD5F745-3A1C-2DF5-047F-3D40A22EFEAB}"/>
              </a:ext>
            </a:extLst>
          </p:cNvPr>
          <p:cNvSpPr txBox="1">
            <a:spLocks/>
          </p:cNvSpPr>
          <p:nvPr/>
        </p:nvSpPr>
        <p:spPr bwMode="auto">
          <a:xfrm>
            <a:off x="425339" y="4581128"/>
            <a:ext cx="328256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 err="1"/>
              <a:t>Meetresultaat</a:t>
            </a:r>
            <a:r>
              <a:rPr lang="en-US" b="0" kern="0" dirty="0"/>
              <a:t> versus</a:t>
            </a:r>
          </a:p>
          <a:p>
            <a:r>
              <a:rPr lang="en-US" b="0" kern="0" dirty="0" err="1"/>
              <a:t>modelsimulatie</a:t>
            </a:r>
            <a:endParaRPr lang="nl-NL" b="0" kern="0" dirty="0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6243A68F-8E01-90A7-5F2C-E48C38641DF1}"/>
              </a:ext>
            </a:extLst>
          </p:cNvPr>
          <p:cNvSpPr txBox="1">
            <a:spLocks/>
          </p:cNvSpPr>
          <p:nvPr/>
        </p:nvSpPr>
        <p:spPr bwMode="auto">
          <a:xfrm>
            <a:off x="425339" y="5842001"/>
            <a:ext cx="3858629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b="0" kern="0" dirty="0"/>
              <a:t>(Artikel in </a:t>
            </a:r>
            <a:r>
              <a:rPr lang="en-US" sz="1600" b="0" i="1" kern="0" dirty="0"/>
              <a:t>Physics Education </a:t>
            </a:r>
            <a:r>
              <a:rPr lang="en-US" sz="1600" b="0" kern="0" dirty="0"/>
              <a:t>in wording)</a:t>
            </a:r>
            <a:endParaRPr lang="nl-NL" sz="1600" b="0" kern="0" dirty="0"/>
          </a:p>
        </p:txBody>
      </p:sp>
      <p:pic>
        <p:nvPicPr>
          <p:cNvPr id="6" name="Afbeelding 5">
            <a:hlinkClick r:id="rId4" action="ppaction://hlinkfile"/>
            <a:extLst>
              <a:ext uri="{FF2B5EF4-FFF2-40B4-BE49-F238E27FC236}">
                <a16:creationId xmlns:a16="http://schemas.microsoft.com/office/drawing/2014/main" id="{471042C8-C7CF-8B11-17F4-E22D6AF47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60982"/>
            <a:ext cx="4524587" cy="64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8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11560" y="1124744"/>
            <a:ext cx="7993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260648"/>
            <a:ext cx="82296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3600" dirty="0"/>
              <a:t>Bungee jumping</a:t>
            </a:r>
            <a:endParaRPr lang="nl-NL" sz="3600" dirty="0"/>
          </a:p>
        </p:txBody>
      </p:sp>
      <p:pic>
        <p:nvPicPr>
          <p:cNvPr id="7" name="Picture 4" descr="Bun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56163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z="1400">
                <a:solidFill>
                  <a:schemeClr val="tx1"/>
                </a:solidFill>
              </a:rPr>
              <a:t>WND 2022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778067"/>
            <a:ext cx="1728192" cy="5760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200" b="1" dirty="0"/>
              <a:t>Paul Hewitt</a:t>
            </a:r>
            <a:r>
              <a:rPr lang="en-US" sz="1200" dirty="0"/>
              <a:t>, </a:t>
            </a:r>
            <a:br>
              <a:rPr lang="en-US" sz="1200" dirty="0"/>
            </a:br>
            <a:r>
              <a:rPr lang="en-US" sz="1200" dirty="0"/>
              <a:t>The Physics Teacher, </a:t>
            </a:r>
            <a:br>
              <a:rPr lang="en-US" sz="1200" dirty="0"/>
            </a:br>
            <a:r>
              <a:rPr lang="en-US" sz="1200" dirty="0" err="1"/>
              <a:t>Vol</a:t>
            </a:r>
            <a:r>
              <a:rPr lang="en-US" sz="1200" dirty="0"/>
              <a:t> 38, Jan 2000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nl-NL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47864" y="1196752"/>
            <a:ext cx="576064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GB" sz="2000" dirty="0" err="1">
                <a:latin typeface="Arial" charset="0"/>
              </a:rPr>
              <a:t>Interessant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en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verrassend</a:t>
            </a:r>
            <a:r>
              <a:rPr lang="en-GB" sz="2000" dirty="0">
                <a:latin typeface="Arial" charset="0"/>
              </a:rPr>
              <a:t> (</a:t>
            </a:r>
            <a:r>
              <a:rPr lang="en-GB" sz="2000" dirty="0" err="1">
                <a:latin typeface="Arial" charset="0"/>
              </a:rPr>
              <a:t>ook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voor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leraren</a:t>
            </a:r>
            <a:r>
              <a:rPr lang="en-GB" sz="2000" dirty="0">
                <a:latin typeface="Arial" charset="0"/>
              </a:rPr>
              <a:t>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err="1">
                <a:latin typeface="Arial" charset="0"/>
              </a:rPr>
              <a:t>Excellente</a:t>
            </a:r>
            <a:r>
              <a:rPr lang="en-GB" sz="2000" dirty="0">
                <a:latin typeface="Arial" charset="0"/>
              </a:rPr>
              <a:t> context </a:t>
            </a:r>
            <a:r>
              <a:rPr lang="en-GB" sz="2000" dirty="0" err="1">
                <a:latin typeface="Arial" charset="0"/>
              </a:rPr>
              <a:t>voor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natuurkunde</a:t>
            </a:r>
            <a:r>
              <a:rPr lang="en-GB" sz="2000" dirty="0">
                <a:latin typeface="Arial" charset="0"/>
              </a:rPr>
              <a:t>, </a:t>
            </a:r>
            <a:br>
              <a:rPr lang="en-GB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(contra-</a:t>
            </a:r>
            <a:r>
              <a:rPr lang="en-GB" sz="2000" dirty="0" err="1">
                <a:latin typeface="Arial" charset="0"/>
              </a:rPr>
              <a:t>intuitief</a:t>
            </a:r>
            <a:r>
              <a:rPr lang="en-GB" sz="2000" dirty="0">
                <a:latin typeface="Arial" charset="0"/>
              </a:rPr>
              <a:t>, </a:t>
            </a:r>
            <a:r>
              <a:rPr lang="en-GB" sz="2000" dirty="0" err="1">
                <a:latin typeface="Arial" charset="0"/>
              </a:rPr>
              <a:t>zelfs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voor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natuurkundigen</a:t>
            </a:r>
            <a:r>
              <a:rPr lang="en-GB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>
                <a:latin typeface="Arial" charset="0"/>
              </a:rPr>
              <a:t>Link met </a:t>
            </a:r>
            <a:r>
              <a:rPr lang="en-GB" sz="2000" dirty="0" err="1">
                <a:latin typeface="Arial" charset="0"/>
              </a:rPr>
              <a:t>echte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wereld</a:t>
            </a:r>
            <a:endParaRPr lang="en-GB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err="1"/>
              <a:t>Uitdagende</a:t>
            </a:r>
            <a:r>
              <a:rPr lang="en-GB" sz="2000" dirty="0"/>
              <a:t> </a:t>
            </a:r>
            <a:r>
              <a:rPr lang="en-GB" sz="2000" dirty="0" err="1"/>
              <a:t>praktische</a:t>
            </a:r>
            <a:r>
              <a:rPr lang="en-GB" sz="2000" dirty="0"/>
              <a:t> </a:t>
            </a:r>
            <a:r>
              <a:rPr lang="en-GB" sz="2000" dirty="0" err="1"/>
              <a:t>opdracht</a:t>
            </a:r>
            <a:endParaRPr lang="en-GB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err="1">
                <a:latin typeface="Arial" charset="0"/>
              </a:rPr>
              <a:t>Complementaire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aanpal</a:t>
            </a:r>
            <a:r>
              <a:rPr lang="en-GB" sz="2000" dirty="0">
                <a:latin typeface="Arial" charset="0"/>
              </a:rPr>
              <a:t>: </a:t>
            </a:r>
            <a:r>
              <a:rPr lang="en-GB" sz="2000" dirty="0" err="1">
                <a:latin typeface="Arial" charset="0"/>
              </a:rPr>
              <a:t>meten</a:t>
            </a:r>
            <a:r>
              <a:rPr lang="en-GB" sz="2000" dirty="0">
                <a:latin typeface="Arial" charset="0"/>
              </a:rPr>
              <a:t> met </a:t>
            </a:r>
            <a:r>
              <a:rPr lang="en-GB" sz="2000" dirty="0" err="1">
                <a:latin typeface="Arial" charset="0"/>
              </a:rPr>
              <a:t>sensoren</a:t>
            </a:r>
            <a:r>
              <a:rPr lang="en-GB" sz="2000" dirty="0">
                <a:latin typeface="Arial" charset="0"/>
              </a:rPr>
              <a:t>, </a:t>
            </a:r>
            <a:br>
              <a:rPr lang="en-GB" sz="2000" dirty="0">
                <a:latin typeface="Arial" charset="0"/>
              </a:rPr>
            </a:br>
            <a:r>
              <a:rPr lang="en-GB" sz="2000" dirty="0" err="1">
                <a:latin typeface="Arial" charset="0"/>
              </a:rPr>
              <a:t>videometing</a:t>
            </a:r>
            <a:r>
              <a:rPr lang="en-GB" sz="2000" dirty="0">
                <a:latin typeface="Arial" charset="0"/>
              </a:rPr>
              <a:t>, </a:t>
            </a:r>
            <a:r>
              <a:rPr lang="en-GB" sz="2000" dirty="0" err="1">
                <a:latin typeface="Arial" charset="0"/>
              </a:rPr>
              <a:t>modelleren</a:t>
            </a:r>
            <a:r>
              <a:rPr lang="en-GB" sz="2000" dirty="0">
                <a:latin typeface="Arial" charset="0"/>
              </a:rPr>
              <a:t>, </a:t>
            </a:r>
            <a:r>
              <a:rPr lang="en-GB" sz="2000" dirty="0" err="1">
                <a:latin typeface="Arial" charset="0"/>
              </a:rPr>
              <a:t>animatie</a:t>
            </a:r>
            <a:r>
              <a:rPr lang="en-GB" sz="1400" dirty="0"/>
              <a:t>. </a:t>
            </a:r>
          </a:p>
        </p:txBody>
      </p:sp>
      <p:pic>
        <p:nvPicPr>
          <p:cNvPr id="6" name="Picture 10" descr="bungee met lijn k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91901"/>
            <a:ext cx="2592288" cy="30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24128" y="3543749"/>
                <a:ext cx="3384376" cy="2339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2000" b="1" dirty="0"/>
                  <a:t>Profielwerkstuk</a:t>
                </a:r>
              </a:p>
              <a:p>
                <a:pPr marL="285750" indent="-285750" eaLnBrk="1" hangingPunct="1">
                  <a:buFont typeface="Arial"/>
                  <a:buChar char="•"/>
                </a:pPr>
                <a:r>
                  <a:rPr lang="en-US" dirty="0" err="1"/>
                  <a:t>leerlingen</a:t>
                </a:r>
                <a:r>
                  <a:rPr lang="en-US" dirty="0"/>
                  <a:t> </a:t>
                </a:r>
                <a:r>
                  <a:rPr lang="en-US" dirty="0" err="1"/>
                  <a:t>claimen</a:t>
                </a:r>
                <a:r>
                  <a:rPr lang="en-US" dirty="0"/>
                  <a:t> </a:t>
                </a:r>
                <a:r>
                  <a:rPr lang="en-US" dirty="0" err="1"/>
                  <a:t>resultaten</a:t>
                </a:r>
                <a:r>
                  <a:rPr lang="en-US" dirty="0"/>
                  <a:t> </a:t>
                </a:r>
                <a:r>
                  <a:rPr lang="en-US" dirty="0" err="1"/>
                  <a:t>voor</a:t>
                </a:r>
                <a:r>
                  <a:rPr lang="en-US" dirty="0"/>
                  <a:t> </a:t>
                </a:r>
                <a:r>
                  <a:rPr lang="en-US" dirty="0" err="1"/>
                  <a:t>versnelling</a:t>
                </a:r>
                <a:r>
                  <a:rPr lang="en-US" dirty="0"/>
                  <a:t> </a:t>
                </a:r>
                <a:r>
                  <a:rPr lang="en-US" dirty="0" err="1"/>
                  <a:t>gedurende</a:t>
                </a:r>
                <a:r>
                  <a:rPr lang="en-US" dirty="0"/>
                  <a:t> de </a:t>
                </a:r>
                <a:r>
                  <a:rPr lang="en-US" dirty="0" err="1"/>
                  <a:t>eerste</a:t>
                </a:r>
                <a:r>
                  <a:rPr lang="en-US" dirty="0"/>
                  <a:t> </a:t>
                </a:r>
                <a:r>
                  <a:rPr lang="en-US" dirty="0" err="1"/>
                  <a:t>fase</a:t>
                </a:r>
                <a:r>
                  <a:rPr lang="en-US" dirty="0"/>
                  <a:t>(</a:t>
                </a:r>
                <a:r>
                  <a:rPr lang="ja-JP" altLang="en-US" dirty="0"/>
                  <a:t>‘</a:t>
                </a:r>
                <a:r>
                  <a:rPr lang="en-US" dirty="0" err="1"/>
                  <a:t>vrije</a:t>
                </a:r>
                <a:r>
                  <a:rPr lang="en-US" dirty="0"/>
                  <a:t> </a:t>
                </a:r>
                <a:r>
                  <a:rPr lang="en-US" dirty="0" err="1"/>
                  <a:t>val</a:t>
                </a:r>
                <a:r>
                  <a:rPr lang="ja-JP" altLang="en-US" dirty="0"/>
                  <a:t>’</a:t>
                </a:r>
                <a:r>
                  <a:rPr lang="en-US" dirty="0"/>
                  <a:t>) van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=3.9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(ratio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285750" indent="-285750" eaLnBrk="1" hangingPunct="1">
                  <a:buFont typeface="Arial"/>
                  <a:buChar char="•"/>
                </a:pPr>
                <a:r>
                  <a:rPr lang="en-US" dirty="0"/>
                  <a:t>Artikel in </a:t>
                </a:r>
                <a:r>
                  <a:rPr lang="en-US" dirty="0" err="1"/>
                  <a:t>NTvN</a:t>
                </a:r>
                <a:r>
                  <a:rPr lang="en-US" dirty="0"/>
                  <a:t>, 2003</a:t>
                </a:r>
              </a:p>
              <a:p>
                <a:pPr marL="285750" indent="-285750" eaLnBrk="1" hangingPunct="1">
                  <a:buFont typeface="Arial"/>
                  <a:buChar char="•"/>
                </a:pPr>
                <a:r>
                  <a:rPr lang="en-US" dirty="0" err="1"/>
                  <a:t>Verhitte</a:t>
                </a:r>
                <a:r>
                  <a:rPr lang="en-US" dirty="0"/>
                  <a:t> </a:t>
                </a:r>
                <a:r>
                  <a:rPr lang="en-US" dirty="0" err="1"/>
                  <a:t>discussies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543749"/>
                <a:ext cx="3384376" cy="2339102"/>
              </a:xfrm>
              <a:prstGeom prst="rect">
                <a:avLst/>
              </a:prstGeom>
              <a:blipFill>
                <a:blip r:embed="rId5"/>
                <a:stretch>
                  <a:fillRect l="-1982" t="-1042" r="-1441" b="-31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jayc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1656184" cy="286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EE8EFAAC-BDBC-B25A-F229-FA587F6C1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96" y="355904"/>
            <a:ext cx="9108504" cy="1200887"/>
          </a:xfrm>
        </p:spPr>
        <p:txBody>
          <a:bodyPr/>
          <a:lstStyle/>
          <a:p>
            <a:r>
              <a:rPr lang="en-US" b="0" i="1" dirty="0">
                <a:hlinkClick r:id="rId2" action="ppaction://hlinkfile"/>
              </a:rPr>
              <a:t>Physics Education</a:t>
            </a:r>
            <a:r>
              <a:rPr lang="en-US" b="0" dirty="0">
                <a:hlinkClick r:id="rId2" action="ppaction://hlinkfile"/>
              </a:rPr>
              <a:t> 2010, 45(1)</a:t>
            </a:r>
            <a:r>
              <a:rPr lang="en-US" b="0" dirty="0"/>
              <a:t>;     </a:t>
            </a:r>
            <a:r>
              <a:rPr lang="en-US" b="0" i="1" dirty="0">
                <a:hlinkClick r:id="rId3" action="ppaction://hlinkfile"/>
              </a:rPr>
              <a:t>Physics Education </a:t>
            </a:r>
            <a:r>
              <a:rPr lang="en-US" b="0" dirty="0">
                <a:hlinkClick r:id="rId3" action="ppaction://hlinkfile"/>
              </a:rPr>
              <a:t>2020, 55(2)</a:t>
            </a:r>
            <a:r>
              <a:rPr lang="en-US" b="0" dirty="0"/>
              <a:t>; </a:t>
            </a:r>
          </a:p>
          <a:p>
            <a:r>
              <a:rPr lang="en-US" b="0" i="1" dirty="0">
                <a:hlinkClick r:id="rId4" action="ppaction://hlinkfile"/>
              </a:rPr>
              <a:t>NVOX</a:t>
            </a:r>
            <a:r>
              <a:rPr lang="en-US" b="0" dirty="0">
                <a:hlinkClick r:id="rId4" action="ppaction://hlinkfile"/>
              </a:rPr>
              <a:t>  2022, #2</a:t>
            </a:r>
            <a:endParaRPr lang="nl-NL" b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2FCEEBE-C2DB-C45F-B045-C195A44D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WND 2022 </a:t>
            </a:r>
          </a:p>
        </p:txBody>
      </p:sp>
      <p:pic>
        <p:nvPicPr>
          <p:cNvPr id="7" name="Afbeelding 6">
            <a:hlinkClick r:id="rId5" action="ppaction://hlinkfile"/>
            <a:extLst>
              <a:ext uri="{FF2B5EF4-FFF2-40B4-BE49-F238E27FC236}">
                <a16:creationId xmlns:a16="http://schemas.microsoft.com/office/drawing/2014/main" id="{03B1145B-F86D-D1BD-94F4-0814B4A4B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748" y="1268760"/>
            <a:ext cx="4387088" cy="3268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BDA1EE6-C676-9ABE-7E89-BF215A461FC8}"/>
                  </a:ext>
                </a:extLst>
              </p:cNvPr>
              <p:cNvSpPr txBox="1"/>
              <p:nvPr/>
            </p:nvSpPr>
            <p:spPr>
              <a:xfrm>
                <a:off x="114426" y="1772816"/>
                <a:ext cx="4025526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Beperk</a:t>
                </a:r>
                <a:r>
                  <a:rPr lang="en-US" dirty="0"/>
                  <a:t> je tot </a:t>
                </a:r>
                <a:r>
                  <a:rPr lang="en-US" dirty="0" err="1"/>
                  <a:t>vallende</a:t>
                </a:r>
                <a:r>
                  <a:rPr lang="en-US" dirty="0"/>
                  <a:t> </a:t>
                </a:r>
                <a:r>
                  <a:rPr lang="en-US" dirty="0" err="1"/>
                  <a:t>kettingdeel</a:t>
                </a:r>
                <a:r>
                  <a:rPr lang="en-US" dirty="0"/>
                  <a:t>.</a:t>
                </a:r>
                <a:br>
                  <a:rPr lang="en-US" dirty="0"/>
                </a:b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Veronderstel</a:t>
                </a:r>
                <a:r>
                  <a:rPr lang="en-US" dirty="0"/>
                  <a:t> </a:t>
                </a:r>
                <a:r>
                  <a:rPr lang="en-US" dirty="0" err="1"/>
                  <a:t>dat</a:t>
                </a:r>
                <a:r>
                  <a:rPr lang="en-US" dirty="0"/>
                  <a:t> </a:t>
                </a:r>
                <a:r>
                  <a:rPr lang="en-US" dirty="0" err="1"/>
                  <a:t>massamiddelpunt</a:t>
                </a:r>
                <a:br>
                  <a:rPr lang="nl-NL" dirty="0"/>
                </a:br>
                <a:r>
                  <a:rPr lang="nl-NL" dirty="0"/>
                  <a:t>van vrije deel met versnelling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nl-NL" dirty="0"/>
                  <a:t> </a:t>
                </a:r>
                <a:br>
                  <a:rPr lang="nl-NL" dirty="0"/>
                </a:br>
                <a:r>
                  <a:rPr lang="nl-NL" dirty="0"/>
                  <a:t>naar beneden gaat.</a:t>
                </a:r>
                <a:br>
                  <a:rPr lang="nl-NL" dirty="0"/>
                </a:br>
                <a:endParaRPr lang="nl-NL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/>
                  <a:t>Lengte vallende deel steeds korter</a:t>
                </a:r>
                <a:br>
                  <a:rPr lang="nl-NL" dirty="0"/>
                </a:br>
                <a:endParaRPr lang="nl-NL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/>
                  <a:t>Gewicht steeds dichter bij het </a:t>
                </a:r>
                <a:br>
                  <a:rPr lang="nl-NL" dirty="0"/>
                </a:br>
                <a:r>
                  <a:rPr lang="nl-NL" dirty="0"/>
                  <a:t>massamiddelpunt</a:t>
                </a:r>
                <a:br>
                  <a:rPr lang="nl-NL" dirty="0"/>
                </a:br>
                <a:endParaRPr lang="nl-NL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/>
                  <a:t>Versnelling van gewicht dus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BDA1EE6-C676-9ABE-7E89-BF215A461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6" y="1772816"/>
                <a:ext cx="4025526" cy="2800767"/>
              </a:xfrm>
              <a:prstGeom prst="rect">
                <a:avLst/>
              </a:prstGeom>
              <a:blipFill>
                <a:blip r:embed="rId7"/>
                <a:stretch>
                  <a:fillRect l="-1061" t="-1307" r="-758" b="-26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8C26C609-81C6-79EB-AFF7-2849795611C4}"/>
                  </a:ext>
                </a:extLst>
              </p:cNvPr>
              <p:cNvSpPr txBox="1"/>
              <p:nvPr/>
            </p:nvSpPr>
            <p:spPr>
              <a:xfrm>
                <a:off x="114426" y="4869160"/>
                <a:ext cx="7595093" cy="1865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Ingestampte </a:t>
                </a:r>
                <a:r>
                  <a:rPr lang="en-US" dirty="0" err="1"/>
                  <a:t>formule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nl-NL" dirty="0"/>
                  <a:t>                      Correct: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nl-NL" dirty="0"/>
                  <a:t> met impuls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NL" dirty="0"/>
                  <a:t> </a:t>
                </a:r>
              </a:p>
              <a:p>
                <a:endParaRPr lang="nl-NL" dirty="0"/>
              </a:p>
              <a:p>
                <a:r>
                  <a:rPr lang="nl-NL" dirty="0"/>
                  <a:t>Met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𝑚𝑣</m:t>
                    </m:r>
                  </m:oMath>
                </a14:m>
                <a:r>
                  <a:rPr lang="nl-NL" dirty="0"/>
                  <a:t> krijgen we dan: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US" b="0" dirty="0"/>
              </a:p>
              <a:p>
                <a:endParaRPr lang="nl-NL" dirty="0"/>
              </a:p>
              <a:p>
                <a:r>
                  <a:rPr lang="nl-NL" dirty="0"/>
                  <a:t>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nl-NL" dirty="0"/>
                  <a:t> 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nl-NL" dirty="0"/>
                  <a:t> dan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8C26C609-81C6-79EB-AFF7-284979561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6" y="4869160"/>
                <a:ext cx="7595093" cy="1865319"/>
              </a:xfrm>
              <a:prstGeom prst="rect">
                <a:avLst/>
              </a:prstGeom>
              <a:blipFill>
                <a:blip r:embed="rId8"/>
                <a:stretch>
                  <a:fillRect l="-722" b="-98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7693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EAEAEA"/>
      </a:lt1>
      <a:dk2>
        <a:srgbClr val="FF6600"/>
      </a:dk2>
      <a:lt2>
        <a:srgbClr val="808080"/>
      </a:lt2>
      <a:accent1>
        <a:srgbClr val="FF6600"/>
      </a:accent1>
      <a:accent2>
        <a:srgbClr val="333399"/>
      </a:accent2>
      <a:accent3>
        <a:srgbClr val="F3F3F3"/>
      </a:accent3>
      <a:accent4>
        <a:srgbClr val="000000"/>
      </a:accent4>
      <a:accent5>
        <a:srgbClr val="FFB8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DDDDDD"/>
        </a:lt1>
        <a:dk2>
          <a:srgbClr val="FF9933"/>
        </a:dk2>
        <a:lt2>
          <a:srgbClr val="808080"/>
        </a:lt2>
        <a:accent1>
          <a:srgbClr val="ECAD3C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F4D3A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DDDDDD"/>
        </a:lt1>
        <a:dk2>
          <a:srgbClr val="FF6600"/>
        </a:dk2>
        <a:lt2>
          <a:srgbClr val="808080"/>
        </a:lt2>
        <a:accent1>
          <a:srgbClr val="FF6600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FFB8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EAEAEA"/>
        </a:lt1>
        <a:dk2>
          <a:srgbClr val="FF6600"/>
        </a:dk2>
        <a:lt2>
          <a:srgbClr val="808080"/>
        </a:lt2>
        <a:accent1>
          <a:srgbClr val="FF6600"/>
        </a:accent1>
        <a:accent2>
          <a:srgbClr val="333399"/>
        </a:accent2>
        <a:accent3>
          <a:srgbClr val="F3F3F3"/>
        </a:accent3>
        <a:accent4>
          <a:srgbClr val="000000"/>
        </a:accent4>
        <a:accent5>
          <a:srgbClr val="FFB8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0</TotalTime>
  <Words>1571</Words>
  <Application>Microsoft Office PowerPoint</Application>
  <PresentationFormat>Diavoorstelling (4:3)</PresentationFormat>
  <Paragraphs>252</Paragraphs>
  <Slides>31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Symbol</vt:lpstr>
      <vt:lpstr>Times New Roman</vt:lpstr>
      <vt:lpstr>Wingdings 3</vt:lpstr>
      <vt:lpstr>Default Design</vt:lpstr>
      <vt:lpstr>Equation</vt:lpstr>
      <vt:lpstr>André Heck, University of Amsterdam  Ton Ellermeijer, Ewa Kedzierska, CMA Amsterdam </vt:lpstr>
      <vt:lpstr>Verslingerd aan de wangen van Huygens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Bobsleeën op rolletjes</vt:lpstr>
      <vt:lpstr>Sleeën op olympisch niveau</vt:lpstr>
      <vt:lpstr>De racebaan (zie www.ibsf.org/en/tracks)</vt:lpstr>
      <vt:lpstr>Whistler (Vancouver, CAN)</vt:lpstr>
      <vt:lpstr>g-krachten</vt:lpstr>
      <vt:lpstr>Eenvoudig model van een rit</vt:lpstr>
      <vt:lpstr>Simuleren met een grafisch computermodel</vt:lpstr>
      <vt:lpstr>Effecten van parameters op ritduur 4-m bob in Whistler</vt:lpstr>
      <vt:lpstr>Baan in een cirkelvormige bocht</vt:lpstr>
      <vt:lpstr>Reglementaire eisen aan bochten</vt:lpstr>
      <vt:lpstr>4 fases in skeletonstart</vt:lpstr>
      <vt:lpstr>Model voor vlakke aanloop zonder slee</vt:lpstr>
      <vt:lpstr>Model voor aanloop met bobslee</vt:lpstr>
      <vt:lpstr>Modelleren van 100m sprint </vt:lpstr>
      <vt:lpstr>Fierljeppen / Polsstokverspringen </vt:lpstr>
      <vt:lpstr>Plaatsing van de polsstok  (bepalend voor de moeilijkheid van de sprong en de maximale afstand)</vt:lpstr>
      <vt:lpstr>Plaatsing van de polsstok  (bepalend voor de moeilijkheid van de sprong en de maximale afstand)</vt:lpstr>
      <vt:lpstr>Dynamica zonder klimmen langs de stok</vt:lpstr>
      <vt:lpstr>Dynamica met klimmen langs de stok</vt:lpstr>
      <vt:lpstr>Computersimulatie van de beweging langs de polsstok</vt:lpstr>
      <vt:lpstr>Simulatie van de beweging langs de polsstok en de afsprong</vt:lpstr>
    </vt:vector>
  </TitlesOfParts>
  <Company>Universiteit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 products</dc:title>
  <dc:creator>miodus</dc:creator>
  <cp:lastModifiedBy>André Heck</cp:lastModifiedBy>
  <cp:revision>264</cp:revision>
  <dcterms:created xsi:type="dcterms:W3CDTF">2009-02-19T13:45:19Z</dcterms:created>
  <dcterms:modified xsi:type="dcterms:W3CDTF">2023-01-15T07:32:04Z</dcterms:modified>
</cp:coreProperties>
</file>