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3"/>
  </p:notesMasterIdLst>
  <p:sldIdLst>
    <p:sldId id="256" r:id="rId6"/>
    <p:sldId id="257" r:id="rId7"/>
    <p:sldId id="258" r:id="rId8"/>
    <p:sldId id="259" r:id="rId9"/>
    <p:sldId id="348" r:id="rId10"/>
    <p:sldId id="262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2"/>
    <p:restoredTop sz="94717"/>
  </p:normalViewPr>
  <p:slideViewPr>
    <p:cSldViewPr snapToGrid="0">
      <p:cViewPr varScale="1">
        <p:scale>
          <a:sx n="81" d="100"/>
          <a:sy n="81" d="100"/>
        </p:scale>
        <p:origin x="8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Duifhuis" userId="8ab25000-6c79-4bae-ab64-0f49d349e67e" providerId="ADAL" clId="{2D60AA48-72D8-4EFE-B7AC-A7C53AAF1E11}"/>
    <pc:docChg chg="modSld">
      <pc:chgData name="Peter Duifhuis" userId="8ab25000-6c79-4bae-ab64-0f49d349e67e" providerId="ADAL" clId="{2D60AA48-72D8-4EFE-B7AC-A7C53AAF1E11}" dt="2023-01-10T14:59:15.123" v="1" actId="20577"/>
      <pc:docMkLst>
        <pc:docMk/>
      </pc:docMkLst>
      <pc:sldChg chg="modSp mod">
        <pc:chgData name="Peter Duifhuis" userId="8ab25000-6c79-4bae-ab64-0f49d349e67e" providerId="ADAL" clId="{2D60AA48-72D8-4EFE-B7AC-A7C53AAF1E11}" dt="2023-01-10T14:59:15.123" v="1" actId="20577"/>
        <pc:sldMkLst>
          <pc:docMk/>
          <pc:sldMk cId="3294857495" sldId="272"/>
        </pc:sldMkLst>
        <pc:spChg chg="mod">
          <ac:chgData name="Peter Duifhuis" userId="8ab25000-6c79-4bae-ab64-0f49d349e67e" providerId="ADAL" clId="{2D60AA48-72D8-4EFE-B7AC-A7C53AAF1E11}" dt="2023-01-10T14:59:15.123" v="1" actId="20577"/>
          <ac:spMkLst>
            <pc:docMk/>
            <pc:sldMk cId="3294857495" sldId="272"/>
            <ac:spMk id="3" creationId="{4FBDDF85-CD81-D688-B8DA-640A6E0A9034}"/>
          </ac:spMkLst>
        </pc:spChg>
      </pc:sldChg>
    </pc:docChg>
  </pc:docChgLst>
  <pc:docChgLst>
    <pc:chgData name="Stijn Folkerts" userId="999f3537-55da-4338-83a0-35f874f4b361" providerId="ADAL" clId="{ECA5A0F8-4B9D-564E-880E-A098844707E3}"/>
    <pc:docChg chg="undo custSel addSld delSld modSld sldOrd">
      <pc:chgData name="Stijn Folkerts" userId="999f3537-55da-4338-83a0-35f874f4b361" providerId="ADAL" clId="{ECA5A0F8-4B9D-564E-880E-A098844707E3}" dt="2022-12-17T10:14:36.450" v="41" actId="20577"/>
      <pc:docMkLst>
        <pc:docMk/>
      </pc:docMkLst>
      <pc:sldChg chg="delSp">
        <pc:chgData name="Stijn Folkerts" userId="999f3537-55da-4338-83a0-35f874f4b361" providerId="ADAL" clId="{ECA5A0F8-4B9D-564E-880E-A098844707E3}" dt="2022-12-17T08:50:19.468" v="12" actId="478"/>
        <pc:sldMkLst>
          <pc:docMk/>
          <pc:sldMk cId="1079936792" sldId="259"/>
        </pc:sldMkLst>
        <pc:picChg chg="del">
          <ac:chgData name="Stijn Folkerts" userId="999f3537-55da-4338-83a0-35f874f4b361" providerId="ADAL" clId="{ECA5A0F8-4B9D-564E-880E-A098844707E3}" dt="2022-12-17T08:50:19.468" v="12" actId="478"/>
          <ac:picMkLst>
            <pc:docMk/>
            <pc:sldMk cId="1079936792" sldId="259"/>
            <ac:picMk id="1034" creationId="{FD808F01-605E-4204-3C9B-0A5D53C3357B}"/>
          </ac:picMkLst>
        </pc:picChg>
      </pc:sldChg>
      <pc:sldChg chg="ord">
        <pc:chgData name="Stijn Folkerts" userId="999f3537-55da-4338-83a0-35f874f4b361" providerId="ADAL" clId="{ECA5A0F8-4B9D-564E-880E-A098844707E3}" dt="2022-12-17T08:53:05.340" v="15" actId="20578"/>
        <pc:sldMkLst>
          <pc:docMk/>
          <pc:sldMk cId="4134820476" sldId="262"/>
        </pc:sldMkLst>
      </pc:sldChg>
      <pc:sldChg chg="modAnim">
        <pc:chgData name="Stijn Folkerts" userId="999f3537-55da-4338-83a0-35f874f4b361" providerId="ADAL" clId="{ECA5A0F8-4B9D-564E-880E-A098844707E3}" dt="2022-12-17T08:53:43.363" v="16"/>
        <pc:sldMkLst>
          <pc:docMk/>
          <pc:sldMk cId="2267636380" sldId="263"/>
        </pc:sldMkLst>
      </pc:sldChg>
      <pc:sldChg chg="modSp mod">
        <pc:chgData name="Stijn Folkerts" userId="999f3537-55da-4338-83a0-35f874f4b361" providerId="ADAL" clId="{ECA5A0F8-4B9D-564E-880E-A098844707E3}" dt="2022-12-17T08:51:55.990" v="14" actId="27636"/>
        <pc:sldMkLst>
          <pc:docMk/>
          <pc:sldMk cId="4268361158" sldId="270"/>
        </pc:sldMkLst>
        <pc:spChg chg="mod">
          <ac:chgData name="Stijn Folkerts" userId="999f3537-55da-4338-83a0-35f874f4b361" providerId="ADAL" clId="{ECA5A0F8-4B9D-564E-880E-A098844707E3}" dt="2022-12-17T08:51:55.990" v="14" actId="27636"/>
          <ac:spMkLst>
            <pc:docMk/>
            <pc:sldMk cId="4268361158" sldId="270"/>
            <ac:spMk id="3" creationId="{4FBDDF85-CD81-D688-B8DA-640A6E0A9034}"/>
          </ac:spMkLst>
        </pc:spChg>
      </pc:sldChg>
      <pc:sldChg chg="modSp mod">
        <pc:chgData name="Stijn Folkerts" userId="999f3537-55da-4338-83a0-35f874f4b361" providerId="ADAL" clId="{ECA5A0F8-4B9D-564E-880E-A098844707E3}" dt="2022-12-17T10:14:36.450" v="41" actId="20577"/>
        <pc:sldMkLst>
          <pc:docMk/>
          <pc:sldMk cId="3294857495" sldId="272"/>
        </pc:sldMkLst>
        <pc:spChg chg="mod">
          <ac:chgData name="Stijn Folkerts" userId="999f3537-55da-4338-83a0-35f874f4b361" providerId="ADAL" clId="{ECA5A0F8-4B9D-564E-880E-A098844707E3}" dt="2022-12-17T10:14:36.450" v="41" actId="20577"/>
          <ac:spMkLst>
            <pc:docMk/>
            <pc:sldMk cId="3294857495" sldId="272"/>
            <ac:spMk id="3" creationId="{4FBDDF85-CD81-D688-B8DA-640A6E0A9034}"/>
          </ac:spMkLst>
        </pc:spChg>
      </pc:sldChg>
      <pc:sldChg chg="addSp delSp modSp add del mod setBg delDesignElem modShow">
        <pc:chgData name="Stijn Folkerts" userId="999f3537-55da-4338-83a0-35f874f4b361" providerId="ADAL" clId="{ECA5A0F8-4B9D-564E-880E-A098844707E3}" dt="2022-12-17T08:49:30.356" v="11" actId="729"/>
        <pc:sldMkLst>
          <pc:docMk/>
          <pc:sldMk cId="689014461" sldId="348"/>
        </pc:sldMkLst>
        <pc:spChg chg="del">
          <ac:chgData name="Stijn Folkerts" userId="999f3537-55da-4338-83a0-35f874f4b361" providerId="ADAL" clId="{ECA5A0F8-4B9D-564E-880E-A098844707E3}" dt="2022-12-13T12:35:59.120" v="6" actId="478"/>
          <ac:spMkLst>
            <pc:docMk/>
            <pc:sldMk cId="689014461" sldId="348"/>
            <ac:spMk id="3" creationId="{ADDBA555-1DEF-0921-0A1F-E2FFD68665A0}"/>
          </ac:spMkLst>
        </pc:spChg>
        <pc:spChg chg="add del mod">
          <ac:chgData name="Stijn Folkerts" userId="999f3537-55da-4338-83a0-35f874f4b361" providerId="ADAL" clId="{ECA5A0F8-4B9D-564E-880E-A098844707E3}" dt="2022-12-13T12:35:57.349" v="5" actId="478"/>
          <ac:spMkLst>
            <pc:docMk/>
            <pc:sldMk cId="689014461" sldId="348"/>
            <ac:spMk id="4" creationId="{2B7891A4-1BCC-EC20-1A6F-46B0CC21CA3D}"/>
          </ac:spMkLst>
        </pc:spChg>
        <pc:spChg chg="del">
          <ac:chgData name="Stijn Folkerts" userId="999f3537-55da-4338-83a0-35f874f4b361" providerId="ADAL" clId="{ECA5A0F8-4B9D-564E-880E-A098844707E3}" dt="2022-12-13T12:35:54.473" v="4" actId="478"/>
          <ac:spMkLst>
            <pc:docMk/>
            <pc:sldMk cId="689014461" sldId="348"/>
            <ac:spMk id="6" creationId="{B5A13B2C-8B7C-32E0-DF0B-28886E6C8450}"/>
          </ac:spMkLst>
        </pc:spChg>
        <pc:spChg chg="add del mod">
          <ac:chgData name="Stijn Folkerts" userId="999f3537-55da-4338-83a0-35f874f4b361" providerId="ADAL" clId="{ECA5A0F8-4B9D-564E-880E-A098844707E3}" dt="2022-12-13T12:36:00.762" v="7" actId="478"/>
          <ac:spMkLst>
            <pc:docMk/>
            <pc:sldMk cId="689014461" sldId="348"/>
            <ac:spMk id="8" creationId="{71EDE752-0D36-1D79-09B4-628371154062}"/>
          </ac:spMkLst>
        </pc:spChg>
        <pc:spChg chg="add del">
          <ac:chgData name="Stijn Folkerts" userId="999f3537-55da-4338-83a0-35f874f4b361" providerId="ADAL" clId="{ECA5A0F8-4B9D-564E-880E-A098844707E3}" dt="2022-12-13T12:35:50.223" v="2"/>
          <ac:spMkLst>
            <pc:docMk/>
            <pc:sldMk cId="689014461" sldId="348"/>
            <ac:spMk id="30" creationId="{2B78D151-52A1-46B3-8374-570DA802E9A5}"/>
          </ac:spMkLst>
        </pc:spChg>
        <pc:picChg chg="mod">
          <ac:chgData name="Stijn Folkerts" userId="999f3537-55da-4338-83a0-35f874f4b361" providerId="ADAL" clId="{ECA5A0F8-4B9D-564E-880E-A098844707E3}" dt="2022-12-13T12:36:12.987" v="10" actId="1076"/>
          <ac:picMkLst>
            <pc:docMk/>
            <pc:sldMk cId="689014461" sldId="348"/>
            <ac:picMk id="11" creationId="{731E5C92-0A3A-4677-B662-8940070F2A39}"/>
          </ac:picMkLst>
        </pc:picChg>
        <pc:cxnChg chg="add del">
          <ac:chgData name="Stijn Folkerts" userId="999f3537-55da-4338-83a0-35f874f4b361" providerId="ADAL" clId="{ECA5A0F8-4B9D-564E-880E-A098844707E3}" dt="2022-12-13T12:35:50.223" v="2"/>
          <ac:cxnSpMkLst>
            <pc:docMk/>
            <pc:sldMk cId="689014461" sldId="348"/>
            <ac:cxnSpMk id="16" creationId="{4436E0F2-A64B-471E-93C0-8DFE08CC57C8}"/>
          </ac:cxnSpMkLst>
        </pc:cxnChg>
        <pc:cxnChg chg="add del">
          <ac:chgData name="Stijn Folkerts" userId="999f3537-55da-4338-83a0-35f874f4b361" providerId="ADAL" clId="{ECA5A0F8-4B9D-564E-880E-A098844707E3}" dt="2022-12-13T12:35:50.223" v="2"/>
          <ac:cxnSpMkLst>
            <pc:docMk/>
            <pc:sldMk cId="689014461" sldId="348"/>
            <ac:cxnSpMk id="18" creationId="{DC1E3AB1-2A8C-4607-9FAE-D8BDB280FE1A}"/>
          </ac:cxnSpMkLst>
        </pc:cxnChg>
        <pc:cxnChg chg="add del">
          <ac:chgData name="Stijn Folkerts" userId="999f3537-55da-4338-83a0-35f874f4b361" providerId="ADAL" clId="{ECA5A0F8-4B9D-564E-880E-A098844707E3}" dt="2022-12-13T12:35:50.223" v="2"/>
          <ac:cxnSpMkLst>
            <pc:docMk/>
            <pc:sldMk cId="689014461" sldId="348"/>
            <ac:cxnSpMk id="20" creationId="{26D66059-832F-40B6-A35F-F56C8F38A1E7}"/>
          </ac:cxnSpMkLst>
        </pc:cxnChg>
        <pc:cxnChg chg="add del">
          <ac:chgData name="Stijn Folkerts" userId="999f3537-55da-4338-83a0-35f874f4b361" providerId="ADAL" clId="{ECA5A0F8-4B9D-564E-880E-A098844707E3}" dt="2022-12-13T12:35:50.223" v="2"/>
          <ac:cxnSpMkLst>
            <pc:docMk/>
            <pc:sldMk cId="689014461" sldId="348"/>
            <ac:cxnSpMk id="22" creationId="{A515E2ED-7EA9-448D-83FA-54C3DF9723BD}"/>
          </ac:cxnSpMkLst>
        </pc:cxnChg>
        <pc:cxnChg chg="add del">
          <ac:chgData name="Stijn Folkerts" userId="999f3537-55da-4338-83a0-35f874f4b361" providerId="ADAL" clId="{ECA5A0F8-4B9D-564E-880E-A098844707E3}" dt="2022-12-13T12:35:50.223" v="2"/>
          <ac:cxnSpMkLst>
            <pc:docMk/>
            <pc:sldMk cId="689014461" sldId="348"/>
            <ac:cxnSpMk id="24" creationId="{20595356-EABD-4767-AC9D-EA21FF115EC0}"/>
          </ac:cxnSpMkLst>
        </pc:cxnChg>
        <pc:cxnChg chg="add del">
          <ac:chgData name="Stijn Folkerts" userId="999f3537-55da-4338-83a0-35f874f4b361" providerId="ADAL" clId="{ECA5A0F8-4B9D-564E-880E-A098844707E3}" dt="2022-12-13T12:35:50.223" v="2"/>
          <ac:cxnSpMkLst>
            <pc:docMk/>
            <pc:sldMk cId="689014461" sldId="348"/>
            <ac:cxnSpMk id="26" creationId="{28CD9F06-9628-469C-B788-A894E3E08281}"/>
          </ac:cxnSpMkLst>
        </pc:cxnChg>
        <pc:cxnChg chg="add del">
          <ac:chgData name="Stijn Folkerts" userId="999f3537-55da-4338-83a0-35f874f4b361" providerId="ADAL" clId="{ECA5A0F8-4B9D-564E-880E-A098844707E3}" dt="2022-12-13T12:35:50.223" v="2"/>
          <ac:cxnSpMkLst>
            <pc:docMk/>
            <pc:sldMk cId="689014461" sldId="348"/>
            <ac:cxnSpMk id="28" creationId="{8550A431-0B61-421B-B4B7-24C0CFF0F938}"/>
          </ac:cxnSpMkLst>
        </pc:cxnChg>
        <pc:cxnChg chg="add del">
          <ac:chgData name="Stijn Folkerts" userId="999f3537-55da-4338-83a0-35f874f4b361" providerId="ADAL" clId="{ECA5A0F8-4B9D-564E-880E-A098844707E3}" dt="2022-12-13T12:35:50.223" v="2"/>
          <ac:cxnSpMkLst>
            <pc:docMk/>
            <pc:sldMk cId="689014461" sldId="348"/>
            <ac:cxnSpMk id="32" creationId="{FD73BD45-87D9-44BD-8E6F-A575FFD9C1B9}"/>
          </ac:cxnSpMkLst>
        </pc:cxnChg>
        <pc:cxnChg chg="add del">
          <ac:chgData name="Stijn Folkerts" userId="999f3537-55da-4338-83a0-35f874f4b361" providerId="ADAL" clId="{ECA5A0F8-4B9D-564E-880E-A098844707E3}" dt="2022-12-13T12:35:50.223" v="2"/>
          <ac:cxnSpMkLst>
            <pc:docMk/>
            <pc:sldMk cId="689014461" sldId="348"/>
            <ac:cxnSpMk id="34" creationId="{F02C290C-EA87-457A-9927-0235DDA35445}"/>
          </ac:cxnSpMkLst>
        </pc:cxnChg>
        <pc:cxnChg chg="add del">
          <ac:chgData name="Stijn Folkerts" userId="999f3537-55da-4338-83a0-35f874f4b361" providerId="ADAL" clId="{ECA5A0F8-4B9D-564E-880E-A098844707E3}" dt="2022-12-13T12:35:50.223" v="2"/>
          <ac:cxnSpMkLst>
            <pc:docMk/>
            <pc:sldMk cId="689014461" sldId="348"/>
            <ac:cxnSpMk id="36" creationId="{2178E38C-83CD-4BC6-893D-662EF9BFAA61}"/>
          </ac:cxnSpMkLst>
        </pc:cxnChg>
        <pc:cxnChg chg="add del">
          <ac:chgData name="Stijn Folkerts" userId="999f3537-55da-4338-83a0-35f874f4b361" providerId="ADAL" clId="{ECA5A0F8-4B9D-564E-880E-A098844707E3}" dt="2022-12-13T12:35:50.223" v="2"/>
          <ac:cxnSpMkLst>
            <pc:docMk/>
            <pc:sldMk cId="689014461" sldId="348"/>
            <ac:cxnSpMk id="38" creationId="{7FE1DA24-2C17-4792-A325-49BAC436BA17}"/>
          </ac:cxnSpMkLst>
        </pc:cxnChg>
      </pc:sldChg>
    </pc:docChg>
  </pc:docChgLst>
  <pc:docChgLst>
    <pc:chgData name="Peter Duifhuis" userId="8ab25000-6c79-4bae-ab64-0f49d349e67e" providerId="ADAL" clId="{9128E794-D139-49D5-AAC1-05A67ACC877E}"/>
    <pc:docChg chg="undo custSel modSld">
      <pc:chgData name="Peter Duifhuis" userId="8ab25000-6c79-4bae-ab64-0f49d349e67e" providerId="ADAL" clId="{9128E794-D139-49D5-AAC1-05A67ACC877E}" dt="2022-12-13T12:49:07.521" v="181" actId="20577"/>
      <pc:docMkLst>
        <pc:docMk/>
      </pc:docMkLst>
      <pc:sldChg chg="modSp mod">
        <pc:chgData name="Peter Duifhuis" userId="8ab25000-6c79-4bae-ab64-0f49d349e67e" providerId="ADAL" clId="{9128E794-D139-49D5-AAC1-05A67ACC877E}" dt="2022-12-13T12:44:44.341" v="56" actId="27636"/>
        <pc:sldMkLst>
          <pc:docMk/>
          <pc:sldMk cId="945353787" sldId="261"/>
        </pc:sldMkLst>
        <pc:spChg chg="mod">
          <ac:chgData name="Peter Duifhuis" userId="8ab25000-6c79-4bae-ab64-0f49d349e67e" providerId="ADAL" clId="{9128E794-D139-49D5-AAC1-05A67ACC877E}" dt="2022-12-13T12:44:44.341" v="56" actId="27636"/>
          <ac:spMkLst>
            <pc:docMk/>
            <pc:sldMk cId="945353787" sldId="261"/>
            <ac:spMk id="3" creationId="{4FBDDF85-CD81-D688-B8DA-640A6E0A9034}"/>
          </ac:spMkLst>
        </pc:spChg>
      </pc:sldChg>
      <pc:sldChg chg="modSp mod">
        <pc:chgData name="Peter Duifhuis" userId="8ab25000-6c79-4bae-ab64-0f49d349e67e" providerId="ADAL" clId="{9128E794-D139-49D5-AAC1-05A67ACC877E}" dt="2022-12-13T12:45:12.766" v="57" actId="20577"/>
        <pc:sldMkLst>
          <pc:docMk/>
          <pc:sldMk cId="1323987577" sldId="264"/>
        </pc:sldMkLst>
        <pc:spChg chg="mod">
          <ac:chgData name="Peter Duifhuis" userId="8ab25000-6c79-4bae-ab64-0f49d349e67e" providerId="ADAL" clId="{9128E794-D139-49D5-AAC1-05A67ACC877E}" dt="2022-12-13T12:45:12.766" v="57" actId="20577"/>
          <ac:spMkLst>
            <pc:docMk/>
            <pc:sldMk cId="1323987577" sldId="264"/>
            <ac:spMk id="3" creationId="{4FBDDF85-CD81-D688-B8DA-640A6E0A9034}"/>
          </ac:spMkLst>
        </pc:spChg>
      </pc:sldChg>
      <pc:sldChg chg="modSp mod">
        <pc:chgData name="Peter Duifhuis" userId="8ab25000-6c79-4bae-ab64-0f49d349e67e" providerId="ADAL" clId="{9128E794-D139-49D5-AAC1-05A67ACC877E}" dt="2022-12-13T12:49:07.521" v="181" actId="20577"/>
        <pc:sldMkLst>
          <pc:docMk/>
          <pc:sldMk cId="4268361158" sldId="270"/>
        </pc:sldMkLst>
        <pc:spChg chg="mod">
          <ac:chgData name="Peter Duifhuis" userId="8ab25000-6c79-4bae-ab64-0f49d349e67e" providerId="ADAL" clId="{9128E794-D139-49D5-AAC1-05A67ACC877E}" dt="2022-12-13T12:49:07.521" v="181" actId="20577"/>
          <ac:spMkLst>
            <pc:docMk/>
            <pc:sldMk cId="4268361158" sldId="270"/>
            <ac:spMk id="3" creationId="{4FBDDF85-CD81-D688-B8DA-640A6E0A903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ijnfolkerts\Downloads\Visieprofiel%20poging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ijnfolkerts\Downloads\Visieprofiel%20poging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ijnfolkerts\Downloads\Visieprofiel%20poging%2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ijnfolkerts\Downloads\Visieprofiel%20poging%20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ijnfolkerts\Downloads\Visieprofiel%20poging%20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ijnfolkerts\Downloads\Visieprofiel%20poging%20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ijnfolkerts\Downloads\Visieprofiel%20poging%20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bg1">
                  <a:alpha val="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'Vragenlijst Peter'!$L$23:$R$23</c:f>
              <c:strCache>
                <c:ptCount val="7"/>
                <c:pt idx="0">
                  <c:v>Actiegericht (met transformatie van de maatschappij als doel)</c:v>
                </c:pt>
                <c:pt idx="1">
                  <c:v>Politiek neutrale houding van de docent</c:v>
                </c:pt>
                <c:pt idx="2">
                  <c:v>Vakoverstijgende vaardigheden ten behoeve van duurzame ontwikkeling</c:v>
                </c:pt>
                <c:pt idx="3">
                  <c:v>Bewustwording en ontwikkeling van eigen waarden en emoties</c:v>
                </c:pt>
                <c:pt idx="4">
                  <c:v>Nadruk in het curriculum op: Fundamentele Wetenschap</c:v>
                </c:pt>
                <c:pt idx="5">
                  <c:v>Nadruk in het curriculum op: Kennisontwikkeling in de Wetenschap</c:v>
                </c:pt>
                <c:pt idx="6">
                  <c:v>Nadruk in het curriculum op: Wetenschap, Technologie en Maatschappij</c:v>
                </c:pt>
              </c:strCache>
            </c:strRef>
          </c:cat>
          <c:val>
            <c:numRef>
              <c:f>'Vragenlijst Peter'!$L$25:$R$25</c:f>
              <c:numCache>
                <c:formatCode>General</c:formatCode>
                <c:ptCount val="7"/>
                <c:pt idx="0">
                  <c:v>4.3333333333333339</c:v>
                </c:pt>
                <c:pt idx="1">
                  <c:v>1</c:v>
                </c:pt>
                <c:pt idx="2">
                  <c:v>4.666666666666667</c:v>
                </c:pt>
                <c:pt idx="3">
                  <c:v>4.25</c:v>
                </c:pt>
                <c:pt idx="4">
                  <c:v>1</c:v>
                </c:pt>
                <c:pt idx="5">
                  <c:v>1.9999999999999998</c:v>
                </c:pt>
                <c:pt idx="6">
                  <c:v>4.666666666666667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A1-634A-BB42-EF5E20561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344208"/>
        <c:axId val="482341584"/>
      </c:radarChart>
      <c:catAx>
        <c:axId val="48234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2341584"/>
        <c:crosses val="autoZero"/>
        <c:auto val="1"/>
        <c:lblAlgn val="ctr"/>
        <c:lblOffset val="100"/>
        <c:noMultiLvlLbl val="0"/>
      </c:catAx>
      <c:valAx>
        <c:axId val="482341584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23442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bg1">
                  <a:alpha val="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'Vragenlijst Peter'!$L$23:$R$23</c:f>
              <c:strCache>
                <c:ptCount val="7"/>
                <c:pt idx="0">
                  <c:v>Actiegericht (met transformatie van de maatschappij als doel)</c:v>
                </c:pt>
                <c:pt idx="1">
                  <c:v>Politiek neutrale houding van de docent</c:v>
                </c:pt>
                <c:pt idx="2">
                  <c:v>Vakoverstijgende vaardigheden ten behoeve van duurzame ontwikkeling</c:v>
                </c:pt>
                <c:pt idx="3">
                  <c:v>Bewustwording en ontwikkeling van eigen waarden en emoties</c:v>
                </c:pt>
                <c:pt idx="4">
                  <c:v>Nadruk in het curriculum op: Fundamentele Wetenschap</c:v>
                </c:pt>
                <c:pt idx="5">
                  <c:v>Nadruk in het curriculum op: Kennisontwikkeling in de Wetenschap</c:v>
                </c:pt>
                <c:pt idx="6">
                  <c:v>Nadruk in het curriculum op: Wetenschap, Technologie en Maatschappij</c:v>
                </c:pt>
              </c:strCache>
            </c:strRef>
          </c:cat>
          <c:val>
            <c:numRef>
              <c:f>'Vragenlijst Peter'!$L$25:$R$25</c:f>
              <c:numCache>
                <c:formatCode>General</c:formatCode>
                <c:ptCount val="7"/>
                <c:pt idx="0">
                  <c:v>4.3333333333333339</c:v>
                </c:pt>
                <c:pt idx="1">
                  <c:v>1</c:v>
                </c:pt>
                <c:pt idx="2">
                  <c:v>4.666666666666667</c:v>
                </c:pt>
                <c:pt idx="3">
                  <c:v>4.25</c:v>
                </c:pt>
                <c:pt idx="4">
                  <c:v>1</c:v>
                </c:pt>
                <c:pt idx="5">
                  <c:v>1.9999999999999998</c:v>
                </c:pt>
                <c:pt idx="6">
                  <c:v>4.666666666666667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4-6040-AB1E-F4EE7E3C2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344208"/>
        <c:axId val="482341584"/>
      </c:radarChart>
      <c:catAx>
        <c:axId val="48234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2341584"/>
        <c:crosses val="autoZero"/>
        <c:auto val="1"/>
        <c:lblAlgn val="ctr"/>
        <c:lblOffset val="100"/>
        <c:noMultiLvlLbl val="0"/>
      </c:catAx>
      <c:valAx>
        <c:axId val="482341584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23442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bg1">
                  <a:alpha val="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'Vragenlijst Peter'!$L$23:$R$23</c:f>
              <c:strCache>
                <c:ptCount val="7"/>
                <c:pt idx="0">
                  <c:v>Actiegericht (met transformatie van de maatschappij als doel)</c:v>
                </c:pt>
                <c:pt idx="1">
                  <c:v>Politiek neutrale houding van de docent</c:v>
                </c:pt>
                <c:pt idx="2">
                  <c:v>Vakoverstijgende vaardigheden ten behoeve van duurzame ontwikkeling</c:v>
                </c:pt>
                <c:pt idx="3">
                  <c:v>Bewustwording en ontwikkeling van eigen waarden en emoties</c:v>
                </c:pt>
                <c:pt idx="4">
                  <c:v>Nadruk in het curriculum op: Fundamentele Wetenschap</c:v>
                </c:pt>
                <c:pt idx="5">
                  <c:v>Nadruk in het curriculum op: Kennisontwikkeling in de Wetenschap</c:v>
                </c:pt>
                <c:pt idx="6">
                  <c:v>Nadruk in het curriculum op: Wetenschap, Technologie en Maatschappij</c:v>
                </c:pt>
              </c:strCache>
            </c:strRef>
          </c:cat>
          <c:val>
            <c:numRef>
              <c:f>'Vragenlijst Peter'!$L$25:$R$25</c:f>
              <c:numCache>
                <c:formatCode>General</c:formatCode>
                <c:ptCount val="7"/>
                <c:pt idx="0">
                  <c:v>4.3333333333333339</c:v>
                </c:pt>
                <c:pt idx="1">
                  <c:v>1</c:v>
                </c:pt>
                <c:pt idx="2">
                  <c:v>4.666666666666667</c:v>
                </c:pt>
                <c:pt idx="3">
                  <c:v>4.25</c:v>
                </c:pt>
                <c:pt idx="4">
                  <c:v>1</c:v>
                </c:pt>
                <c:pt idx="5">
                  <c:v>1.9999999999999998</c:v>
                </c:pt>
                <c:pt idx="6">
                  <c:v>4.666666666666667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4-6040-AB1E-F4EE7E3C2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344208"/>
        <c:axId val="482341584"/>
      </c:radarChart>
      <c:catAx>
        <c:axId val="48234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2341584"/>
        <c:crosses val="autoZero"/>
        <c:auto val="1"/>
        <c:lblAlgn val="ctr"/>
        <c:lblOffset val="100"/>
        <c:noMultiLvlLbl val="0"/>
      </c:catAx>
      <c:valAx>
        <c:axId val="482341584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23442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bg1">
                  <a:alpha val="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'Vragenlijst Peter'!$L$23:$R$23</c:f>
              <c:strCache>
                <c:ptCount val="7"/>
                <c:pt idx="0">
                  <c:v>Actiegericht (met transformatie van de maatschappij als doel)</c:v>
                </c:pt>
                <c:pt idx="1">
                  <c:v>Politiek neutrale houding van de docent</c:v>
                </c:pt>
                <c:pt idx="2">
                  <c:v>Vakoverstijgende vaardigheden ten behoeve van duurzame ontwikkeling</c:v>
                </c:pt>
                <c:pt idx="3">
                  <c:v>Bewustwording en ontwikkeling van eigen waarden en emoties</c:v>
                </c:pt>
                <c:pt idx="4">
                  <c:v>Nadruk in het curriculum op: Fundamentele Wetenschap</c:v>
                </c:pt>
                <c:pt idx="5">
                  <c:v>Nadruk in het curriculum op: Kennisontwikkeling in de Wetenschap</c:v>
                </c:pt>
                <c:pt idx="6">
                  <c:v>Nadruk in het curriculum op: Wetenschap, Technologie en Maatschappij</c:v>
                </c:pt>
              </c:strCache>
            </c:strRef>
          </c:cat>
          <c:val>
            <c:numRef>
              <c:f>'Vragenlijst Peter'!$L$25:$R$25</c:f>
              <c:numCache>
                <c:formatCode>General</c:formatCode>
                <c:ptCount val="7"/>
                <c:pt idx="0">
                  <c:v>4.3333333333333339</c:v>
                </c:pt>
                <c:pt idx="1">
                  <c:v>1</c:v>
                </c:pt>
                <c:pt idx="2">
                  <c:v>4.666666666666667</c:v>
                </c:pt>
                <c:pt idx="3">
                  <c:v>4.25</c:v>
                </c:pt>
                <c:pt idx="4">
                  <c:v>1</c:v>
                </c:pt>
                <c:pt idx="5">
                  <c:v>1.9999999999999998</c:v>
                </c:pt>
                <c:pt idx="6">
                  <c:v>4.666666666666667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4-6040-AB1E-F4EE7E3C2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344208"/>
        <c:axId val="482341584"/>
      </c:radarChart>
      <c:catAx>
        <c:axId val="48234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2341584"/>
        <c:crosses val="autoZero"/>
        <c:auto val="1"/>
        <c:lblAlgn val="ctr"/>
        <c:lblOffset val="100"/>
        <c:noMultiLvlLbl val="0"/>
      </c:catAx>
      <c:valAx>
        <c:axId val="482341584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23442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bg1">
                  <a:alpha val="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'Vragenlijst Peter'!$L$23:$R$23</c:f>
              <c:strCache>
                <c:ptCount val="7"/>
                <c:pt idx="0">
                  <c:v>Actiegericht (met transformatie van de maatschappij als doel)</c:v>
                </c:pt>
                <c:pt idx="1">
                  <c:v>Politiek neutrale houding van de docent</c:v>
                </c:pt>
                <c:pt idx="2">
                  <c:v>Vakoverstijgende vaardigheden ten behoeve van duurzame ontwikkeling</c:v>
                </c:pt>
                <c:pt idx="3">
                  <c:v>Bewustwording en ontwikkeling van eigen waarden en emoties</c:v>
                </c:pt>
                <c:pt idx="4">
                  <c:v>Nadruk in het curriculum op: Fundamentele Wetenschap</c:v>
                </c:pt>
                <c:pt idx="5">
                  <c:v>Nadruk in het curriculum op: Kennisontwikkeling in de Wetenschap</c:v>
                </c:pt>
                <c:pt idx="6">
                  <c:v>Nadruk in het curriculum op: Wetenschap, Technologie en Maatschappij</c:v>
                </c:pt>
              </c:strCache>
            </c:strRef>
          </c:cat>
          <c:val>
            <c:numRef>
              <c:f>'Vragenlijst Peter'!$L$25:$R$25</c:f>
              <c:numCache>
                <c:formatCode>General</c:formatCode>
                <c:ptCount val="7"/>
                <c:pt idx="0">
                  <c:v>4.3333333333333339</c:v>
                </c:pt>
                <c:pt idx="1">
                  <c:v>1</c:v>
                </c:pt>
                <c:pt idx="2">
                  <c:v>4.666666666666667</c:v>
                </c:pt>
                <c:pt idx="3">
                  <c:v>4.25</c:v>
                </c:pt>
                <c:pt idx="4">
                  <c:v>1</c:v>
                </c:pt>
                <c:pt idx="5">
                  <c:v>1.9999999999999998</c:v>
                </c:pt>
                <c:pt idx="6">
                  <c:v>4.666666666666667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4-6040-AB1E-F4EE7E3C2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344208"/>
        <c:axId val="482341584"/>
      </c:radarChart>
      <c:catAx>
        <c:axId val="48234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2341584"/>
        <c:crosses val="autoZero"/>
        <c:auto val="1"/>
        <c:lblAlgn val="ctr"/>
        <c:lblOffset val="100"/>
        <c:noMultiLvlLbl val="0"/>
      </c:catAx>
      <c:valAx>
        <c:axId val="482341584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23442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31181118934641"/>
          <c:y val="0.15434573045224975"/>
          <c:w val="0.41137649720649011"/>
          <c:h val="0.72898665986849953"/>
        </c:manualLayout>
      </c:layout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'Vragenlijst Peter'!$L$23:$R$23</c:f>
              <c:strCache>
                <c:ptCount val="7"/>
                <c:pt idx="0">
                  <c:v>Actiegericht (met transformatie van de maatschappij als doel)</c:v>
                </c:pt>
                <c:pt idx="1">
                  <c:v>Politiek neutrale houding van de docent</c:v>
                </c:pt>
                <c:pt idx="2">
                  <c:v>Vakoverstijgende vaardigheden ten behoeve van duurzame ontwikkeling</c:v>
                </c:pt>
                <c:pt idx="3">
                  <c:v>Bewustwording en ontwikkeling van eigen waarden en emoties</c:v>
                </c:pt>
                <c:pt idx="4">
                  <c:v>Nadruk in het curriculum op: Fundamentele Wetenschap</c:v>
                </c:pt>
                <c:pt idx="5">
                  <c:v>Nadruk in het curriculum op: Kennisontwikkeling in de Wetenschap</c:v>
                </c:pt>
                <c:pt idx="6">
                  <c:v>Nadruk in het curriculum op: Wetenschap, Technologie en Maatschappij</c:v>
                </c:pt>
              </c:strCache>
            </c:strRef>
          </c:cat>
          <c:val>
            <c:numRef>
              <c:f>'Vragenlijst Peter'!$L$25:$R$25</c:f>
              <c:numCache>
                <c:formatCode>General</c:formatCode>
                <c:ptCount val="7"/>
                <c:pt idx="0">
                  <c:v>4.3333333333333339</c:v>
                </c:pt>
                <c:pt idx="1">
                  <c:v>1</c:v>
                </c:pt>
                <c:pt idx="2">
                  <c:v>4.666666666666667</c:v>
                </c:pt>
                <c:pt idx="3">
                  <c:v>4.25</c:v>
                </c:pt>
                <c:pt idx="4">
                  <c:v>1</c:v>
                </c:pt>
                <c:pt idx="5">
                  <c:v>1.9999999999999998</c:v>
                </c:pt>
                <c:pt idx="6">
                  <c:v>4.666666666666667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4-6040-AB1E-F4EE7E3C2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344208"/>
        <c:axId val="482341584"/>
      </c:radarChart>
      <c:catAx>
        <c:axId val="48234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2341584"/>
        <c:crosses val="autoZero"/>
        <c:auto val="1"/>
        <c:lblAlgn val="ctr"/>
        <c:lblOffset val="100"/>
        <c:noMultiLvlLbl val="0"/>
      </c:catAx>
      <c:valAx>
        <c:axId val="482341584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23442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nl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31181118934641"/>
          <c:y val="0.15434573045224975"/>
          <c:w val="0.41137649720649011"/>
          <c:h val="0.72898665986849953"/>
        </c:manualLayout>
      </c:layout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'Vragenlijst Peter'!$L$23:$R$23</c:f>
              <c:strCache>
                <c:ptCount val="7"/>
                <c:pt idx="0">
                  <c:v>Actiegericht (met transformatie van de maatschappij als doel)</c:v>
                </c:pt>
                <c:pt idx="1">
                  <c:v>Politiek neutrale houding van de docent</c:v>
                </c:pt>
                <c:pt idx="2">
                  <c:v>Vakoverstijgende vaardigheden ten behoeve van duurzame ontwikkeling</c:v>
                </c:pt>
                <c:pt idx="3">
                  <c:v>Bewustwording en ontwikkeling van eigen waarden en emoties</c:v>
                </c:pt>
                <c:pt idx="4">
                  <c:v>Nadruk in het curriculum op: Fundamentele Wetenschap</c:v>
                </c:pt>
                <c:pt idx="5">
                  <c:v>Nadruk in het curriculum op: Kennisontwikkeling in de Wetenschap</c:v>
                </c:pt>
                <c:pt idx="6">
                  <c:v>Nadruk in het curriculum op: Wetenschap, Technologie en Maatschappij</c:v>
                </c:pt>
              </c:strCache>
            </c:strRef>
          </c:cat>
          <c:val>
            <c:numRef>
              <c:f>'Vragenlijst Peter'!$L$25:$R$25</c:f>
              <c:numCache>
                <c:formatCode>General</c:formatCode>
                <c:ptCount val="7"/>
                <c:pt idx="0">
                  <c:v>4.3333333333333339</c:v>
                </c:pt>
                <c:pt idx="1">
                  <c:v>1</c:v>
                </c:pt>
                <c:pt idx="2">
                  <c:v>4.666666666666667</c:v>
                </c:pt>
                <c:pt idx="3">
                  <c:v>4.25</c:v>
                </c:pt>
                <c:pt idx="4">
                  <c:v>1</c:v>
                </c:pt>
                <c:pt idx="5">
                  <c:v>1.9999999999999998</c:v>
                </c:pt>
                <c:pt idx="6">
                  <c:v>4.666666666666667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4-6040-AB1E-F4EE7E3C2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344208"/>
        <c:axId val="482341584"/>
      </c:radarChart>
      <c:catAx>
        <c:axId val="48234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2341584"/>
        <c:crosses val="autoZero"/>
        <c:auto val="1"/>
        <c:lblAlgn val="ctr"/>
        <c:lblOffset val="100"/>
        <c:noMultiLvlLbl val="0"/>
      </c:catAx>
      <c:valAx>
        <c:axId val="482341584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23442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C2271-8DD6-F840-A7A2-77D73619E5FD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49AD-CCEF-E14D-B73C-9F451391D97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26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Eefje</a:t>
            </a:r>
          </a:p>
          <a:p>
            <a:r>
              <a:rPr lang="nl-NL">
                <a:cs typeface="Calibri"/>
              </a:rPr>
              <a:t>Wat betekent dit voor jezelf?</a:t>
            </a:r>
          </a:p>
          <a:p>
            <a:r>
              <a:rPr lang="nl-NL">
                <a:cs typeface="Calibri"/>
              </a:rPr>
              <a:t>Wat betekent dit voor jou als docent?</a:t>
            </a:r>
          </a:p>
          <a:p>
            <a:r>
              <a:rPr lang="nl-NL">
                <a:cs typeface="Calibri"/>
              </a:rPr>
              <a:t>Waar zit je in de ideale situatie over vijf jaar?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337C8-F0F1-43D0-89C2-3B6ABFCEA75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518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149AD-CCEF-E14D-B73C-9F451391D97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07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39137-EB16-E1DC-B14C-91B8CF31A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5CCE5FD-4C53-84C4-F5A0-1452AF410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4ABF6C-89B7-BDB3-0EFF-72E791ED1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C22A-605B-834A-A5E8-31633DDFE2E8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3142F4-A553-BBED-6D7D-CA9EDAD92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076D02-68B1-AACD-D123-E92E8CB2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0D0-057B-BB4B-B057-1F907FAB01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84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98A24-ECAB-9B7C-2E82-9C6B656A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A96DFD6-E912-9C67-5E3B-662F022B2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936882-C4B3-23B3-DEF2-A99F0D6ED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C22A-605B-834A-A5E8-31633DDFE2E8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128671-526F-FCC9-929D-B87DADDD9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130C16-890F-C8CF-58AB-8ECF59DC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0D0-057B-BB4B-B057-1F907FAB01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30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C378E5E-D887-E1E1-7CD0-792FF9C49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BD0DED5-D5BF-E503-6FD9-1AB30FA4D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AE4DBA-9498-8655-19DC-E81857C31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C22A-605B-834A-A5E8-31633DDFE2E8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3438AE-7E96-7F88-72E4-4A2F825B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3E2BCE-74DC-E83E-352B-A9FF660D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0D0-057B-BB4B-B057-1F907FAB01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3472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84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78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66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96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99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6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87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72023-6D30-F812-7464-32A1F093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3DD0D7-5A7B-50C7-F291-081AF9F78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0D8DE3-B337-607A-B023-E9EE7727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C22A-605B-834A-A5E8-31633DDFE2E8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C33905-6960-3FF6-D89F-66C852D4C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6EB439-1143-F934-9F70-D8176F96F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0D0-057B-BB4B-B057-1F907FAB01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5973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40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8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9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8F307-FC2E-66E3-9C59-73A3CB28D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05F445-A661-984E-A960-4ABAC5EDB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D4712B-C58E-368B-95D3-DA8D9CBE7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C22A-605B-834A-A5E8-31633DDFE2E8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5382CB-3377-F501-296A-F475F76F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A10871-6012-ED50-75AC-26EB8D3D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0D0-057B-BB4B-B057-1F907FAB01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17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287D6-C299-67CE-9BF8-C72D83C72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7E7846-9F07-B669-4832-CAE6F009D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D00EB1E-4EBC-21A5-5BE5-748E88FF7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2D3970-D7CC-565B-1952-1AE46E57D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C22A-605B-834A-A5E8-31633DDFE2E8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AD23F9-6C2D-4A09-D22E-53869E50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65B3B0-4E5C-B6BD-E7D7-936FD42B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0D0-057B-BB4B-B057-1F907FAB01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38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A5688-E4E9-F7BD-C1DC-2E1E7E38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788217-FA4B-5696-DE05-BD0E1074B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4BF1D4-AD96-2F0B-616E-CAB1EC25B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2C366B9-B9DA-2D96-E5AD-66E9A9A2E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EF2A416-E2BD-C0BE-4A0B-8E1C870F4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6FC11B2-4CED-D72E-2CFC-329BFB5E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C22A-605B-834A-A5E8-31633DDFE2E8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09AD46C-ECF2-931E-B1E4-B656616A6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9A2F4B5-763A-F871-BC5D-D87389FD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0D0-057B-BB4B-B057-1F907FAB01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51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1BE614-7E24-E8BE-876F-1A9D9435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93F7D54-A342-82D6-BDCC-70C0758C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C22A-605B-834A-A5E8-31633DDFE2E8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6C29BE3-6DE3-7B35-F110-B4787F98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F7DD49C-E816-B893-C7CE-B704B3DE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0D0-057B-BB4B-B057-1F907FAB01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67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D404F9E-C00C-F621-B812-1E042BD96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C22A-605B-834A-A5E8-31633DDFE2E8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5AF1E6B-3EFE-B2F2-C45A-FA7E8694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ABCFEE-D8D5-B0F8-3776-04A1B0D4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0D0-057B-BB4B-B057-1F907FAB01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71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D65127-101D-0034-4BBD-EE0B066C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F84376-62C6-46CD-24BE-786FB6829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FF76A2C-5F87-D6B3-7E04-7A6517402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484FE1A-02C1-7F06-07B2-686A031F6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C22A-605B-834A-A5E8-31633DDFE2E8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8C9ECA-AA26-68E7-A43F-D615DE28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E1BF9F-03A3-C24F-8AE6-B31EA887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0D0-057B-BB4B-B057-1F907FAB01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31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0D707-BA3A-C434-9F45-535CDA4C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69C17DA-2FD0-B9F4-69DD-EF167300D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5B4D20-B7C8-F843-49E9-94B9D020A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18296B-CACF-6B17-82CB-A2AD3C007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C22A-605B-834A-A5E8-31633DDFE2E8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7C9BFE-5367-1F22-02E7-9D8DACC4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197363-4180-DE96-27FD-51AFCD9B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0D0-057B-BB4B-B057-1F907FAB01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8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A04DBC-27F2-B644-29AE-B28C8544E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9102CD-D4F5-8CA3-CEB0-B3F197CF5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77130B-1C32-BE55-4188-911844138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6C22A-605B-834A-A5E8-31633DDFE2E8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569818-7C33-9615-7B35-F9FFCE8BA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30E5BA-79D6-F080-A0DF-B1F6F9ABA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820D0-057B-BB4B-B057-1F907FAB01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852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6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duifhuis@hu.nl" TargetMode="External"/><Relationship Id="rId2" Type="http://schemas.openxmlformats.org/officeDocument/2006/relationships/hyperlink" Target="https://tinyurl.com/WNDevaluati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63911E-864B-8B9C-BE27-75F40EB9FD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Beeldvorming in de klas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A6088EC-7BDB-4CF0-F03A-78B4C56E36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Is dat een goed idee?</a:t>
            </a:r>
          </a:p>
        </p:txBody>
      </p:sp>
    </p:spTree>
    <p:extLst>
      <p:ext uri="{BB962C8B-B14F-4D97-AF65-F5344CB8AC3E}">
        <p14:creationId xmlns:p14="http://schemas.microsoft.com/office/powerpoint/2010/main" val="2788016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C0C21D-3EDB-4C5A-0CC7-35827C42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4" y="0"/>
            <a:ext cx="9833548" cy="1325563"/>
          </a:xfrm>
        </p:spPr>
        <p:txBody>
          <a:bodyPr anchor="b">
            <a:normAutofit/>
          </a:bodyPr>
          <a:lstStyle/>
          <a:p>
            <a:r>
              <a:rPr lang="nl-NL" sz="4000" dirty="0">
                <a:solidFill>
                  <a:schemeClr val="tx2"/>
                </a:solidFill>
              </a:rPr>
              <a:t>Visie tekenen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BDDF85-CD81-D688-B8DA-640A6E0A9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846" y="1606379"/>
            <a:ext cx="3706810" cy="418056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Teken uw visieprofiel</a:t>
            </a:r>
          </a:p>
          <a:p>
            <a:r>
              <a:rPr lang="nl-NL" dirty="0">
                <a:solidFill>
                  <a:schemeClr val="tx2"/>
                </a:solidFill>
              </a:rPr>
              <a:t>Input:</a:t>
            </a:r>
          </a:p>
          <a:p>
            <a:pPr lvl="2"/>
            <a:r>
              <a:rPr lang="nl-NL" dirty="0">
                <a:solidFill>
                  <a:schemeClr val="tx2"/>
                </a:solidFill>
              </a:rPr>
              <a:t>Informatie op het bord</a:t>
            </a:r>
          </a:p>
          <a:p>
            <a:pPr lvl="2"/>
            <a:r>
              <a:rPr lang="nl-NL" dirty="0">
                <a:solidFill>
                  <a:schemeClr val="tx2"/>
                </a:solidFill>
              </a:rPr>
              <a:t>Maar ga met name na wat u zelf vindt…</a:t>
            </a:r>
          </a:p>
          <a:p>
            <a:pPr lvl="2"/>
            <a:r>
              <a:rPr lang="nl-NL" dirty="0">
                <a:solidFill>
                  <a:schemeClr val="tx2"/>
                </a:solidFill>
              </a:rPr>
              <a:t>Input van het bord is </a:t>
            </a:r>
            <a:r>
              <a:rPr lang="nl-NL" b="1" u="sng" dirty="0">
                <a:solidFill>
                  <a:schemeClr val="tx2"/>
                </a:solidFill>
              </a:rPr>
              <a:t>niet</a:t>
            </a:r>
            <a:r>
              <a:rPr lang="nl-NL" dirty="0">
                <a:solidFill>
                  <a:schemeClr val="tx2"/>
                </a:solidFill>
              </a:rPr>
              <a:t> leidend... </a:t>
            </a: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503053E3-4503-F016-D139-D1D46BC38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90177"/>
              </p:ext>
            </p:extLst>
          </p:nvPr>
        </p:nvGraphicFramePr>
        <p:xfrm>
          <a:off x="4131634" y="1587157"/>
          <a:ext cx="8362240" cy="4718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E1153A2D-4B26-EA29-A00B-BFF852E80B32}"/>
              </a:ext>
            </a:extLst>
          </p:cNvPr>
          <p:cNvSpPr txBox="1"/>
          <p:nvPr/>
        </p:nvSpPr>
        <p:spPr>
          <a:xfrm>
            <a:off x="8234408" y="3332593"/>
            <a:ext cx="3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1AE9CC8-A5E3-7EF2-F29B-646588F8AFEB}"/>
              </a:ext>
            </a:extLst>
          </p:cNvPr>
          <p:cNvSpPr txBox="1"/>
          <p:nvPr/>
        </p:nvSpPr>
        <p:spPr>
          <a:xfrm>
            <a:off x="8431914" y="3073028"/>
            <a:ext cx="3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153C0C-E099-E277-829F-BBD215D140F0}"/>
              </a:ext>
            </a:extLst>
          </p:cNvPr>
          <p:cNvSpPr txBox="1"/>
          <p:nvPr/>
        </p:nvSpPr>
        <p:spPr>
          <a:xfrm>
            <a:off x="8629502" y="2813463"/>
            <a:ext cx="3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5304E5C-2873-6728-EAE2-4E10815BB7E4}"/>
              </a:ext>
            </a:extLst>
          </p:cNvPr>
          <p:cNvSpPr txBox="1"/>
          <p:nvPr/>
        </p:nvSpPr>
        <p:spPr>
          <a:xfrm>
            <a:off x="8798495" y="2553898"/>
            <a:ext cx="3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A67F141-19A7-FD8F-6C1B-A7F6B1F5CD4B}"/>
              </a:ext>
            </a:extLst>
          </p:cNvPr>
          <p:cNvSpPr txBox="1"/>
          <p:nvPr/>
        </p:nvSpPr>
        <p:spPr>
          <a:xfrm>
            <a:off x="8967488" y="2286033"/>
            <a:ext cx="3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33093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C0C21D-3EDB-4C5A-0CC7-35827C42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4" y="0"/>
            <a:ext cx="9833548" cy="1325563"/>
          </a:xfrm>
        </p:spPr>
        <p:txBody>
          <a:bodyPr anchor="b">
            <a:normAutofit/>
          </a:bodyPr>
          <a:lstStyle/>
          <a:p>
            <a:r>
              <a:rPr lang="nl-NL" sz="4000" dirty="0">
                <a:solidFill>
                  <a:schemeClr val="tx2"/>
                </a:solidFill>
              </a:rPr>
              <a:t>Visie tekenen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BDDF85-CD81-D688-B8DA-640A6E0A9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606379"/>
            <a:ext cx="9833548" cy="418056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Teken uw visieprofiel</a:t>
            </a:r>
          </a:p>
          <a:p>
            <a:pPr lvl="1"/>
            <a:r>
              <a:rPr lang="nl-NL" dirty="0">
                <a:solidFill>
                  <a:schemeClr val="tx2"/>
                </a:solidFill>
              </a:rPr>
              <a:t>Voorbeeld:</a:t>
            </a:r>
          </a:p>
          <a:p>
            <a:pPr lvl="2"/>
            <a:r>
              <a:rPr lang="nl-NL" dirty="0">
                <a:solidFill>
                  <a:schemeClr val="tx2"/>
                </a:solidFill>
              </a:rPr>
              <a:t>Actiegericht: 4</a:t>
            </a:r>
          </a:p>
          <a:p>
            <a:pPr lvl="2"/>
            <a:r>
              <a:rPr lang="nl-NL" dirty="0">
                <a:solidFill>
                  <a:schemeClr val="tx2"/>
                </a:solidFill>
              </a:rPr>
              <a:t>Politiek neutraal: 2</a:t>
            </a:r>
          </a:p>
          <a:p>
            <a:pPr lvl="2"/>
            <a:r>
              <a:rPr lang="nl-NL" dirty="0" err="1">
                <a:solidFill>
                  <a:schemeClr val="tx2"/>
                </a:solidFill>
              </a:rPr>
              <a:t>Vakoverstijg</a:t>
            </a:r>
            <a:r>
              <a:rPr lang="nl-NL" dirty="0">
                <a:solidFill>
                  <a:schemeClr val="tx2"/>
                </a:solidFill>
              </a:rPr>
              <a:t>.: 2</a:t>
            </a:r>
          </a:p>
          <a:p>
            <a:pPr lvl="2"/>
            <a:r>
              <a:rPr lang="nl-NL" dirty="0">
                <a:solidFill>
                  <a:schemeClr val="tx2"/>
                </a:solidFill>
              </a:rPr>
              <a:t>Bewustwording em.: 4</a:t>
            </a:r>
          </a:p>
          <a:p>
            <a:pPr lvl="2"/>
            <a:r>
              <a:rPr lang="nl-NL" dirty="0" err="1">
                <a:solidFill>
                  <a:schemeClr val="tx2"/>
                </a:solidFill>
              </a:rPr>
              <a:t>Fundawetensch</a:t>
            </a:r>
            <a:r>
              <a:rPr lang="nl-NL" dirty="0">
                <a:solidFill>
                  <a:schemeClr val="tx2"/>
                </a:solidFill>
              </a:rPr>
              <a:t>.: 5</a:t>
            </a:r>
          </a:p>
          <a:p>
            <a:pPr lvl="2"/>
            <a:r>
              <a:rPr lang="nl-NL" dirty="0" err="1">
                <a:solidFill>
                  <a:schemeClr val="tx2"/>
                </a:solidFill>
              </a:rPr>
              <a:t>Kennisontw</a:t>
            </a:r>
            <a:r>
              <a:rPr lang="nl-NL" dirty="0">
                <a:solidFill>
                  <a:schemeClr val="tx2"/>
                </a:solidFill>
              </a:rPr>
              <a:t>.: 3</a:t>
            </a:r>
          </a:p>
          <a:p>
            <a:pPr lvl="2"/>
            <a:r>
              <a:rPr lang="nl-NL" dirty="0" err="1">
                <a:solidFill>
                  <a:schemeClr val="tx2"/>
                </a:solidFill>
              </a:rPr>
              <a:t>Wetenschp</a:t>
            </a:r>
            <a:r>
              <a:rPr lang="nl-NL" dirty="0">
                <a:solidFill>
                  <a:schemeClr val="tx2"/>
                </a:solidFill>
              </a:rPr>
              <a:t>. </a:t>
            </a:r>
            <a:r>
              <a:rPr lang="nl-NL" dirty="0" err="1">
                <a:solidFill>
                  <a:schemeClr val="tx2"/>
                </a:solidFill>
              </a:rPr>
              <a:t>Techn</a:t>
            </a:r>
            <a:r>
              <a:rPr lang="nl-NL" dirty="0">
                <a:solidFill>
                  <a:schemeClr val="tx2"/>
                </a:solidFill>
              </a:rPr>
              <a:t>.: 1</a:t>
            </a: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503053E3-4503-F016-D139-D1D46BC38610}"/>
              </a:ext>
            </a:extLst>
          </p:cNvPr>
          <p:cNvGraphicFramePr>
            <a:graphicFrameLocks/>
          </p:cNvGraphicFramePr>
          <p:nvPr/>
        </p:nvGraphicFramePr>
        <p:xfrm>
          <a:off x="4131634" y="1587157"/>
          <a:ext cx="8362240" cy="4718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E1153A2D-4B26-EA29-A00B-BFF852E80B32}"/>
              </a:ext>
            </a:extLst>
          </p:cNvPr>
          <p:cNvSpPr txBox="1"/>
          <p:nvPr/>
        </p:nvSpPr>
        <p:spPr>
          <a:xfrm>
            <a:off x="8234408" y="3332593"/>
            <a:ext cx="3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1AE9CC8-A5E3-7EF2-F29B-646588F8AFEB}"/>
              </a:ext>
            </a:extLst>
          </p:cNvPr>
          <p:cNvSpPr txBox="1"/>
          <p:nvPr/>
        </p:nvSpPr>
        <p:spPr>
          <a:xfrm>
            <a:off x="8431914" y="3073028"/>
            <a:ext cx="3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153C0C-E099-E277-829F-BBD215D140F0}"/>
              </a:ext>
            </a:extLst>
          </p:cNvPr>
          <p:cNvSpPr txBox="1"/>
          <p:nvPr/>
        </p:nvSpPr>
        <p:spPr>
          <a:xfrm>
            <a:off x="8629502" y="2813463"/>
            <a:ext cx="3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5304E5C-2873-6728-EAE2-4E10815BB7E4}"/>
              </a:ext>
            </a:extLst>
          </p:cNvPr>
          <p:cNvSpPr txBox="1"/>
          <p:nvPr/>
        </p:nvSpPr>
        <p:spPr>
          <a:xfrm>
            <a:off x="8798495" y="2553898"/>
            <a:ext cx="3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A67F141-19A7-FD8F-6C1B-A7F6B1F5CD4B}"/>
              </a:ext>
            </a:extLst>
          </p:cNvPr>
          <p:cNvSpPr txBox="1"/>
          <p:nvPr/>
        </p:nvSpPr>
        <p:spPr>
          <a:xfrm>
            <a:off x="8967488" y="2286033"/>
            <a:ext cx="3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1777F52-F4A9-BDAF-3381-CC5F4ED45B02}"/>
              </a:ext>
            </a:extLst>
          </p:cNvPr>
          <p:cNvSpPr/>
          <p:nvPr/>
        </p:nvSpPr>
        <p:spPr>
          <a:xfrm>
            <a:off x="4132673" y="2531282"/>
            <a:ext cx="166254" cy="16625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E374669D-1E74-0413-C242-9A69D42309FC}"/>
              </a:ext>
            </a:extLst>
          </p:cNvPr>
          <p:cNvSpPr/>
          <p:nvPr/>
        </p:nvSpPr>
        <p:spPr>
          <a:xfrm>
            <a:off x="4552925" y="2849935"/>
            <a:ext cx="166254" cy="16625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9C4B803E-0942-EABF-2137-1407F70DCCDF}"/>
              </a:ext>
            </a:extLst>
          </p:cNvPr>
          <p:cNvSpPr/>
          <p:nvPr/>
        </p:nvSpPr>
        <p:spPr>
          <a:xfrm>
            <a:off x="4201949" y="3210151"/>
            <a:ext cx="166254" cy="16625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5A8089A3-ACA0-EC2F-CCEC-0D20C60772EC}"/>
              </a:ext>
            </a:extLst>
          </p:cNvPr>
          <p:cNvSpPr/>
          <p:nvPr/>
        </p:nvSpPr>
        <p:spPr>
          <a:xfrm>
            <a:off x="4959323" y="3542659"/>
            <a:ext cx="166254" cy="16625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D48AAE50-2597-5B3D-8A8D-A6FE325F4C29}"/>
              </a:ext>
            </a:extLst>
          </p:cNvPr>
          <p:cNvSpPr/>
          <p:nvPr/>
        </p:nvSpPr>
        <p:spPr>
          <a:xfrm>
            <a:off x="4608336" y="3875166"/>
            <a:ext cx="166254" cy="16625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A96E3604-7280-95D4-C7CB-B4FC2C562209}"/>
              </a:ext>
            </a:extLst>
          </p:cNvPr>
          <p:cNvSpPr/>
          <p:nvPr/>
        </p:nvSpPr>
        <p:spPr>
          <a:xfrm>
            <a:off x="4132664" y="4212292"/>
            <a:ext cx="166254" cy="16625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D58AE4D4-CDDF-6CFC-B223-8F99F61A986B}"/>
              </a:ext>
            </a:extLst>
          </p:cNvPr>
          <p:cNvSpPr/>
          <p:nvPr/>
        </p:nvSpPr>
        <p:spPr>
          <a:xfrm>
            <a:off x="4862332" y="4544799"/>
            <a:ext cx="166254" cy="16625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761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Word"/>
      </p:transition>
    </mc:Choice>
    <mc:Fallback xmlns="">
      <p:transition spd="slow" advTm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C0C21D-3EDB-4C5A-0CC7-35827C42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4" y="0"/>
            <a:ext cx="9833548" cy="1325563"/>
          </a:xfrm>
        </p:spPr>
        <p:txBody>
          <a:bodyPr anchor="b">
            <a:normAutofit/>
          </a:bodyPr>
          <a:lstStyle/>
          <a:p>
            <a:r>
              <a:rPr lang="nl-NL" sz="4000" dirty="0">
                <a:solidFill>
                  <a:schemeClr val="tx2"/>
                </a:solidFill>
              </a:rPr>
              <a:t>Visie tekenen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BDDF85-CD81-D688-B8DA-640A6E0A9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606379"/>
            <a:ext cx="9833548" cy="418056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Teken uw visieprofiel</a:t>
            </a:r>
          </a:p>
          <a:p>
            <a:pPr lvl="1"/>
            <a:r>
              <a:rPr lang="nl-NL" dirty="0">
                <a:solidFill>
                  <a:schemeClr val="tx2"/>
                </a:solidFill>
              </a:rPr>
              <a:t>Voorbeeld:</a:t>
            </a:r>
          </a:p>
          <a:p>
            <a:pPr lvl="2"/>
            <a:r>
              <a:rPr lang="nl-NL" dirty="0">
                <a:solidFill>
                  <a:schemeClr val="tx2"/>
                </a:solidFill>
              </a:rPr>
              <a:t>Actiegericht: 4</a:t>
            </a:r>
          </a:p>
          <a:p>
            <a:pPr lvl="2"/>
            <a:r>
              <a:rPr lang="nl-NL" dirty="0">
                <a:solidFill>
                  <a:schemeClr val="tx2"/>
                </a:solidFill>
              </a:rPr>
              <a:t>Politiek neutraal: 2</a:t>
            </a:r>
          </a:p>
          <a:p>
            <a:pPr lvl="2"/>
            <a:r>
              <a:rPr lang="nl-NL" dirty="0" err="1">
                <a:solidFill>
                  <a:schemeClr val="tx2"/>
                </a:solidFill>
              </a:rPr>
              <a:t>Vakoverstijg</a:t>
            </a:r>
            <a:r>
              <a:rPr lang="nl-NL" dirty="0">
                <a:solidFill>
                  <a:schemeClr val="tx2"/>
                </a:solidFill>
              </a:rPr>
              <a:t>.: 2</a:t>
            </a:r>
          </a:p>
          <a:p>
            <a:pPr lvl="2"/>
            <a:r>
              <a:rPr lang="nl-NL" dirty="0">
                <a:solidFill>
                  <a:schemeClr val="tx2"/>
                </a:solidFill>
              </a:rPr>
              <a:t>Bewustwording em.: 4</a:t>
            </a:r>
          </a:p>
          <a:p>
            <a:pPr lvl="2"/>
            <a:r>
              <a:rPr lang="nl-NL" dirty="0" err="1">
                <a:solidFill>
                  <a:schemeClr val="tx2"/>
                </a:solidFill>
              </a:rPr>
              <a:t>Fundawetensch</a:t>
            </a:r>
            <a:r>
              <a:rPr lang="nl-NL" dirty="0">
                <a:solidFill>
                  <a:schemeClr val="tx2"/>
                </a:solidFill>
              </a:rPr>
              <a:t>.: 5</a:t>
            </a:r>
          </a:p>
          <a:p>
            <a:pPr lvl="2"/>
            <a:r>
              <a:rPr lang="nl-NL" dirty="0" err="1">
                <a:solidFill>
                  <a:schemeClr val="tx2"/>
                </a:solidFill>
              </a:rPr>
              <a:t>Kennisontw</a:t>
            </a:r>
            <a:r>
              <a:rPr lang="nl-NL" dirty="0">
                <a:solidFill>
                  <a:schemeClr val="tx2"/>
                </a:solidFill>
              </a:rPr>
              <a:t>.: 3</a:t>
            </a:r>
          </a:p>
          <a:p>
            <a:pPr lvl="2"/>
            <a:r>
              <a:rPr lang="nl-NL" dirty="0" err="1">
                <a:solidFill>
                  <a:schemeClr val="tx2"/>
                </a:solidFill>
              </a:rPr>
              <a:t>Wetenschp</a:t>
            </a:r>
            <a:r>
              <a:rPr lang="nl-NL" dirty="0">
                <a:solidFill>
                  <a:schemeClr val="tx2"/>
                </a:solidFill>
              </a:rPr>
              <a:t>. </a:t>
            </a:r>
            <a:r>
              <a:rPr lang="nl-NL" dirty="0" err="1">
                <a:solidFill>
                  <a:schemeClr val="tx2"/>
                </a:solidFill>
              </a:rPr>
              <a:t>Techn</a:t>
            </a:r>
            <a:r>
              <a:rPr lang="nl-NL" dirty="0">
                <a:solidFill>
                  <a:schemeClr val="tx2"/>
                </a:solidFill>
              </a:rPr>
              <a:t>.: 1</a:t>
            </a: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503053E3-4503-F016-D139-D1D46BC38610}"/>
              </a:ext>
            </a:extLst>
          </p:cNvPr>
          <p:cNvGraphicFramePr>
            <a:graphicFrameLocks/>
          </p:cNvGraphicFramePr>
          <p:nvPr/>
        </p:nvGraphicFramePr>
        <p:xfrm>
          <a:off x="4131634" y="1587157"/>
          <a:ext cx="8362240" cy="4718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E1153A2D-4B26-EA29-A00B-BFF852E80B32}"/>
              </a:ext>
            </a:extLst>
          </p:cNvPr>
          <p:cNvSpPr txBox="1"/>
          <p:nvPr/>
        </p:nvSpPr>
        <p:spPr>
          <a:xfrm>
            <a:off x="8234408" y="3332593"/>
            <a:ext cx="3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1AE9CC8-A5E3-7EF2-F29B-646588F8AFEB}"/>
              </a:ext>
            </a:extLst>
          </p:cNvPr>
          <p:cNvSpPr txBox="1"/>
          <p:nvPr/>
        </p:nvSpPr>
        <p:spPr>
          <a:xfrm>
            <a:off x="8431914" y="3073028"/>
            <a:ext cx="3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153C0C-E099-E277-829F-BBD215D140F0}"/>
              </a:ext>
            </a:extLst>
          </p:cNvPr>
          <p:cNvSpPr txBox="1"/>
          <p:nvPr/>
        </p:nvSpPr>
        <p:spPr>
          <a:xfrm>
            <a:off x="8629502" y="2813463"/>
            <a:ext cx="3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5304E5C-2873-6728-EAE2-4E10815BB7E4}"/>
              </a:ext>
            </a:extLst>
          </p:cNvPr>
          <p:cNvSpPr txBox="1"/>
          <p:nvPr/>
        </p:nvSpPr>
        <p:spPr>
          <a:xfrm>
            <a:off x="8798495" y="2553898"/>
            <a:ext cx="3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A67F141-19A7-FD8F-6C1B-A7F6B1F5CD4B}"/>
              </a:ext>
            </a:extLst>
          </p:cNvPr>
          <p:cNvSpPr txBox="1"/>
          <p:nvPr/>
        </p:nvSpPr>
        <p:spPr>
          <a:xfrm>
            <a:off x="8967488" y="2286033"/>
            <a:ext cx="3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1777F52-F4A9-BDAF-3381-CC5F4ED45B02}"/>
              </a:ext>
            </a:extLst>
          </p:cNvPr>
          <p:cNvSpPr/>
          <p:nvPr/>
        </p:nvSpPr>
        <p:spPr>
          <a:xfrm>
            <a:off x="8234132" y="2493280"/>
            <a:ext cx="166254" cy="16625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E374669D-1E74-0413-C242-9A69D42309FC}"/>
              </a:ext>
            </a:extLst>
          </p:cNvPr>
          <p:cNvSpPr/>
          <p:nvPr/>
        </p:nvSpPr>
        <p:spPr>
          <a:xfrm>
            <a:off x="8745987" y="3442360"/>
            <a:ext cx="166254" cy="16625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9C4B803E-0942-EABF-2137-1407F70DCCDF}"/>
              </a:ext>
            </a:extLst>
          </p:cNvPr>
          <p:cNvSpPr/>
          <p:nvPr/>
        </p:nvSpPr>
        <p:spPr>
          <a:xfrm>
            <a:off x="8872706" y="4004096"/>
            <a:ext cx="166254" cy="16625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5A8089A3-ACA0-EC2F-CCEC-0D20C60772EC}"/>
              </a:ext>
            </a:extLst>
          </p:cNvPr>
          <p:cNvSpPr/>
          <p:nvPr/>
        </p:nvSpPr>
        <p:spPr>
          <a:xfrm>
            <a:off x="8812056" y="5084962"/>
            <a:ext cx="166254" cy="16625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D48AAE50-2597-5B3D-8A8D-A6FE325F4C29}"/>
              </a:ext>
            </a:extLst>
          </p:cNvPr>
          <p:cNvSpPr/>
          <p:nvPr/>
        </p:nvSpPr>
        <p:spPr>
          <a:xfrm>
            <a:off x="7443899" y="5399166"/>
            <a:ext cx="166254" cy="16625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A96E3604-7280-95D4-C7CB-B4FC2C562209}"/>
              </a:ext>
            </a:extLst>
          </p:cNvPr>
          <p:cNvSpPr/>
          <p:nvPr/>
        </p:nvSpPr>
        <p:spPr>
          <a:xfrm>
            <a:off x="6896581" y="4170350"/>
            <a:ext cx="166254" cy="16625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D58AE4D4-CDDF-6CFC-B223-8F99F61A986B}"/>
              </a:ext>
            </a:extLst>
          </p:cNvPr>
          <p:cNvSpPr/>
          <p:nvPr/>
        </p:nvSpPr>
        <p:spPr>
          <a:xfrm>
            <a:off x="7969735" y="3678698"/>
            <a:ext cx="166254" cy="16625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8823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C0C21D-3EDB-4C5A-0CC7-35827C42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4" y="0"/>
            <a:ext cx="9833548" cy="1325563"/>
          </a:xfrm>
        </p:spPr>
        <p:txBody>
          <a:bodyPr anchor="b">
            <a:normAutofit/>
          </a:bodyPr>
          <a:lstStyle/>
          <a:p>
            <a:r>
              <a:rPr lang="nl-NL" sz="4000" dirty="0">
                <a:solidFill>
                  <a:schemeClr val="tx2"/>
                </a:solidFill>
              </a:rPr>
              <a:t>Visie tekenen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BDDF85-CD81-D688-B8DA-640A6E0A9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606379"/>
            <a:ext cx="9833548" cy="418056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Teken uw visieprofiel</a:t>
            </a:r>
          </a:p>
          <a:p>
            <a:pPr lvl="1"/>
            <a:r>
              <a:rPr lang="nl-NL" dirty="0">
                <a:solidFill>
                  <a:schemeClr val="tx2"/>
                </a:solidFill>
              </a:rPr>
              <a:t>Voorbeeld:</a:t>
            </a:r>
          </a:p>
          <a:p>
            <a:pPr lvl="2"/>
            <a:r>
              <a:rPr lang="nl-NL" dirty="0">
                <a:solidFill>
                  <a:schemeClr val="tx2"/>
                </a:solidFill>
              </a:rPr>
              <a:t>Actiegericht: 4</a:t>
            </a:r>
          </a:p>
          <a:p>
            <a:pPr lvl="2"/>
            <a:r>
              <a:rPr lang="nl-NL" dirty="0">
                <a:solidFill>
                  <a:schemeClr val="tx2"/>
                </a:solidFill>
              </a:rPr>
              <a:t>Politiek neutraal: 2</a:t>
            </a:r>
          </a:p>
          <a:p>
            <a:pPr lvl="2"/>
            <a:r>
              <a:rPr lang="nl-NL" dirty="0" err="1">
                <a:solidFill>
                  <a:schemeClr val="tx2"/>
                </a:solidFill>
              </a:rPr>
              <a:t>Vakoverstijg</a:t>
            </a:r>
            <a:r>
              <a:rPr lang="nl-NL" dirty="0">
                <a:solidFill>
                  <a:schemeClr val="tx2"/>
                </a:solidFill>
              </a:rPr>
              <a:t>.: 2</a:t>
            </a:r>
          </a:p>
          <a:p>
            <a:pPr lvl="2"/>
            <a:r>
              <a:rPr lang="nl-NL" dirty="0">
                <a:solidFill>
                  <a:schemeClr val="tx2"/>
                </a:solidFill>
              </a:rPr>
              <a:t>Bewustwording em.: 4</a:t>
            </a:r>
          </a:p>
          <a:p>
            <a:pPr lvl="2"/>
            <a:r>
              <a:rPr lang="nl-NL" dirty="0" err="1">
                <a:solidFill>
                  <a:schemeClr val="tx2"/>
                </a:solidFill>
              </a:rPr>
              <a:t>Fundawetensch</a:t>
            </a:r>
            <a:r>
              <a:rPr lang="nl-NL" dirty="0">
                <a:solidFill>
                  <a:schemeClr val="tx2"/>
                </a:solidFill>
              </a:rPr>
              <a:t>.: 5</a:t>
            </a:r>
          </a:p>
          <a:p>
            <a:pPr lvl="2"/>
            <a:r>
              <a:rPr lang="nl-NL" dirty="0" err="1">
                <a:solidFill>
                  <a:schemeClr val="tx2"/>
                </a:solidFill>
              </a:rPr>
              <a:t>Kennisontw</a:t>
            </a:r>
            <a:r>
              <a:rPr lang="nl-NL" dirty="0">
                <a:solidFill>
                  <a:schemeClr val="tx2"/>
                </a:solidFill>
              </a:rPr>
              <a:t>.: 3</a:t>
            </a:r>
          </a:p>
          <a:p>
            <a:pPr lvl="2"/>
            <a:r>
              <a:rPr lang="nl-NL" dirty="0" err="1">
                <a:solidFill>
                  <a:schemeClr val="tx2"/>
                </a:solidFill>
              </a:rPr>
              <a:t>Wetenschp</a:t>
            </a:r>
            <a:r>
              <a:rPr lang="nl-NL" dirty="0">
                <a:solidFill>
                  <a:schemeClr val="tx2"/>
                </a:solidFill>
              </a:rPr>
              <a:t>. </a:t>
            </a:r>
            <a:r>
              <a:rPr lang="nl-NL" dirty="0" err="1">
                <a:solidFill>
                  <a:schemeClr val="tx2"/>
                </a:solidFill>
              </a:rPr>
              <a:t>Techn</a:t>
            </a:r>
            <a:r>
              <a:rPr lang="nl-NL" dirty="0">
                <a:solidFill>
                  <a:schemeClr val="tx2"/>
                </a:solidFill>
              </a:rPr>
              <a:t>.: 1</a:t>
            </a:r>
          </a:p>
          <a:p>
            <a:pPr lvl="1"/>
            <a:r>
              <a:rPr lang="nl-NL" dirty="0">
                <a:solidFill>
                  <a:schemeClr val="tx2"/>
                </a:solidFill>
              </a:rPr>
              <a:t>Teken lijnen</a:t>
            </a: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503053E3-4503-F016-D139-D1D46BC38610}"/>
              </a:ext>
            </a:extLst>
          </p:cNvPr>
          <p:cNvGraphicFramePr>
            <a:graphicFrameLocks/>
          </p:cNvGraphicFramePr>
          <p:nvPr/>
        </p:nvGraphicFramePr>
        <p:xfrm>
          <a:off x="4131634" y="1587157"/>
          <a:ext cx="8362240" cy="4718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E1153A2D-4B26-EA29-A00B-BFF852E80B32}"/>
              </a:ext>
            </a:extLst>
          </p:cNvPr>
          <p:cNvSpPr txBox="1"/>
          <p:nvPr/>
        </p:nvSpPr>
        <p:spPr>
          <a:xfrm>
            <a:off x="8234408" y="3332593"/>
            <a:ext cx="3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1AE9CC8-A5E3-7EF2-F29B-646588F8AFEB}"/>
              </a:ext>
            </a:extLst>
          </p:cNvPr>
          <p:cNvSpPr txBox="1"/>
          <p:nvPr/>
        </p:nvSpPr>
        <p:spPr>
          <a:xfrm>
            <a:off x="8431914" y="3073028"/>
            <a:ext cx="3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153C0C-E099-E277-829F-BBD215D140F0}"/>
              </a:ext>
            </a:extLst>
          </p:cNvPr>
          <p:cNvSpPr txBox="1"/>
          <p:nvPr/>
        </p:nvSpPr>
        <p:spPr>
          <a:xfrm>
            <a:off x="8629502" y="2813463"/>
            <a:ext cx="3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5304E5C-2873-6728-EAE2-4E10815BB7E4}"/>
              </a:ext>
            </a:extLst>
          </p:cNvPr>
          <p:cNvSpPr txBox="1"/>
          <p:nvPr/>
        </p:nvSpPr>
        <p:spPr>
          <a:xfrm>
            <a:off x="8798495" y="2553898"/>
            <a:ext cx="3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A67F141-19A7-FD8F-6C1B-A7F6B1F5CD4B}"/>
              </a:ext>
            </a:extLst>
          </p:cNvPr>
          <p:cNvSpPr txBox="1"/>
          <p:nvPr/>
        </p:nvSpPr>
        <p:spPr>
          <a:xfrm>
            <a:off x="8967488" y="2286033"/>
            <a:ext cx="3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1777F52-F4A9-BDAF-3381-CC5F4ED45B02}"/>
              </a:ext>
            </a:extLst>
          </p:cNvPr>
          <p:cNvSpPr/>
          <p:nvPr/>
        </p:nvSpPr>
        <p:spPr>
          <a:xfrm>
            <a:off x="8234132" y="2493280"/>
            <a:ext cx="166254" cy="16625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E374669D-1E74-0413-C242-9A69D42309FC}"/>
              </a:ext>
            </a:extLst>
          </p:cNvPr>
          <p:cNvSpPr/>
          <p:nvPr/>
        </p:nvSpPr>
        <p:spPr>
          <a:xfrm>
            <a:off x="8745987" y="3442360"/>
            <a:ext cx="166254" cy="16625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9C4B803E-0942-EABF-2137-1407F70DCCDF}"/>
              </a:ext>
            </a:extLst>
          </p:cNvPr>
          <p:cNvSpPr/>
          <p:nvPr/>
        </p:nvSpPr>
        <p:spPr>
          <a:xfrm>
            <a:off x="8872706" y="4004096"/>
            <a:ext cx="166254" cy="16625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5A8089A3-ACA0-EC2F-CCEC-0D20C60772EC}"/>
              </a:ext>
            </a:extLst>
          </p:cNvPr>
          <p:cNvSpPr/>
          <p:nvPr/>
        </p:nvSpPr>
        <p:spPr>
          <a:xfrm>
            <a:off x="8812056" y="5084962"/>
            <a:ext cx="166254" cy="16625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D48AAE50-2597-5B3D-8A8D-A6FE325F4C29}"/>
              </a:ext>
            </a:extLst>
          </p:cNvPr>
          <p:cNvSpPr/>
          <p:nvPr/>
        </p:nvSpPr>
        <p:spPr>
          <a:xfrm>
            <a:off x="7443899" y="5399166"/>
            <a:ext cx="166254" cy="16625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A96E3604-7280-95D4-C7CB-B4FC2C562209}"/>
              </a:ext>
            </a:extLst>
          </p:cNvPr>
          <p:cNvSpPr/>
          <p:nvPr/>
        </p:nvSpPr>
        <p:spPr>
          <a:xfrm>
            <a:off x="6896581" y="4170350"/>
            <a:ext cx="166254" cy="16625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D58AE4D4-CDDF-6CFC-B223-8F99F61A986B}"/>
              </a:ext>
            </a:extLst>
          </p:cNvPr>
          <p:cNvSpPr/>
          <p:nvPr/>
        </p:nvSpPr>
        <p:spPr>
          <a:xfrm>
            <a:off x="7969735" y="3678698"/>
            <a:ext cx="166254" cy="16625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A3D0D7D3-D45F-DD49-4960-6E2F0FDC2944}"/>
              </a:ext>
            </a:extLst>
          </p:cNvPr>
          <p:cNvCxnSpPr>
            <a:cxnSpLocks/>
            <a:stCxn id="5" idx="5"/>
            <a:endCxn id="7" idx="1"/>
          </p:cNvCxnSpPr>
          <p:nvPr/>
        </p:nvCxnSpPr>
        <p:spPr>
          <a:xfrm>
            <a:off x="8376039" y="2635187"/>
            <a:ext cx="394295" cy="8315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46F22FB3-650D-3BEE-1DAD-343CDA511707}"/>
              </a:ext>
            </a:extLst>
          </p:cNvPr>
          <p:cNvCxnSpPr>
            <a:cxnSpLocks/>
            <a:stCxn id="24" idx="4"/>
            <a:endCxn id="7" idx="4"/>
          </p:cNvCxnSpPr>
          <p:nvPr/>
        </p:nvCxnSpPr>
        <p:spPr>
          <a:xfrm flipH="1" flipV="1">
            <a:off x="8829114" y="3608614"/>
            <a:ext cx="126719" cy="5617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7766D731-7F1C-22D1-4D50-8D81B36002D3}"/>
              </a:ext>
            </a:extLst>
          </p:cNvPr>
          <p:cNvCxnSpPr>
            <a:cxnSpLocks/>
            <a:stCxn id="25" idx="4"/>
            <a:endCxn id="24" idx="5"/>
          </p:cNvCxnSpPr>
          <p:nvPr/>
        </p:nvCxnSpPr>
        <p:spPr>
          <a:xfrm flipV="1">
            <a:off x="8895183" y="4146003"/>
            <a:ext cx="119430" cy="1105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C07D94B9-2253-F5C7-DF90-D78207792AD1}"/>
              </a:ext>
            </a:extLst>
          </p:cNvPr>
          <p:cNvCxnSpPr>
            <a:cxnSpLocks/>
            <a:stCxn id="26" idx="5"/>
            <a:endCxn id="25" idx="7"/>
          </p:cNvCxnSpPr>
          <p:nvPr/>
        </p:nvCxnSpPr>
        <p:spPr>
          <a:xfrm flipV="1">
            <a:off x="7585806" y="5109309"/>
            <a:ext cx="1368157" cy="4317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74747F8D-3BF1-ED41-F7E5-AA3348BC4A04}"/>
              </a:ext>
            </a:extLst>
          </p:cNvPr>
          <p:cNvCxnSpPr>
            <a:cxnSpLocks/>
            <a:stCxn id="26" idx="5"/>
            <a:endCxn id="27" idx="6"/>
          </p:cNvCxnSpPr>
          <p:nvPr/>
        </p:nvCxnSpPr>
        <p:spPr>
          <a:xfrm flipH="1" flipV="1">
            <a:off x="7062835" y="4253477"/>
            <a:ext cx="522971" cy="12875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D9904419-A070-F05E-0CBF-AB44A6E52352}"/>
              </a:ext>
            </a:extLst>
          </p:cNvPr>
          <p:cNvCxnSpPr>
            <a:cxnSpLocks/>
            <a:stCxn id="27" idx="3"/>
            <a:endCxn id="28" idx="7"/>
          </p:cNvCxnSpPr>
          <p:nvPr/>
        </p:nvCxnSpPr>
        <p:spPr>
          <a:xfrm flipV="1">
            <a:off x="6920928" y="3703045"/>
            <a:ext cx="1190714" cy="609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18E0FA5E-F1CC-1D9D-EAA9-050E14ED811D}"/>
              </a:ext>
            </a:extLst>
          </p:cNvPr>
          <p:cNvCxnSpPr>
            <a:cxnSpLocks/>
            <a:stCxn id="28" idx="0"/>
            <a:endCxn id="5" idx="4"/>
          </p:cNvCxnSpPr>
          <p:nvPr/>
        </p:nvCxnSpPr>
        <p:spPr>
          <a:xfrm flipV="1">
            <a:off x="8052862" y="2659534"/>
            <a:ext cx="264397" cy="1019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82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C0C21D-3EDB-4C5A-0CC7-35827C42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4" y="0"/>
            <a:ext cx="9833548" cy="1325563"/>
          </a:xfrm>
        </p:spPr>
        <p:txBody>
          <a:bodyPr anchor="b">
            <a:normAutofit/>
          </a:bodyPr>
          <a:lstStyle/>
          <a:p>
            <a:r>
              <a:rPr lang="nl-NL" sz="4000" dirty="0">
                <a:solidFill>
                  <a:schemeClr val="tx2"/>
                </a:solidFill>
              </a:rPr>
              <a:t>Visie tekenen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BDDF85-CD81-D688-B8DA-640A6E0A9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606379"/>
            <a:ext cx="5055319" cy="4180568"/>
          </a:xfrm>
        </p:spPr>
        <p:txBody>
          <a:bodyPr>
            <a:normAutofit fontScale="92500"/>
          </a:bodyPr>
          <a:lstStyle/>
          <a:p>
            <a:r>
              <a:rPr lang="nl-NL" dirty="0">
                <a:solidFill>
                  <a:schemeClr val="tx2"/>
                </a:solidFill>
              </a:rPr>
              <a:t>Loop door het lokaal</a:t>
            </a:r>
          </a:p>
          <a:p>
            <a:r>
              <a:rPr lang="nl-NL" dirty="0">
                <a:solidFill>
                  <a:schemeClr val="tx2"/>
                </a:solidFill>
              </a:rPr>
              <a:t>Bekijk de profielen van de andere deelnemers</a:t>
            </a:r>
          </a:p>
          <a:p>
            <a:r>
              <a:rPr lang="nl-NL" dirty="0">
                <a:solidFill>
                  <a:schemeClr val="tx2"/>
                </a:solidFill>
              </a:rPr>
              <a:t>Stel elkaar vragen:</a:t>
            </a:r>
          </a:p>
          <a:p>
            <a:pPr lvl="1"/>
            <a:r>
              <a:rPr lang="nl-NL" i="1" dirty="0">
                <a:solidFill>
                  <a:schemeClr val="tx2"/>
                </a:solidFill>
              </a:rPr>
              <a:t>“waarom actiegericht op 4”</a:t>
            </a:r>
          </a:p>
          <a:p>
            <a:pPr lvl="1"/>
            <a:r>
              <a:rPr lang="nl-NL" i="1" dirty="0">
                <a:solidFill>
                  <a:schemeClr val="tx2"/>
                </a:solidFill>
              </a:rPr>
              <a:t>”wat bedoel je precies met ‘3’ bij vakoverstijgend?” </a:t>
            </a:r>
          </a:p>
          <a:p>
            <a:r>
              <a:rPr lang="nl-NL" dirty="0">
                <a:solidFill>
                  <a:schemeClr val="tx2"/>
                </a:solidFill>
              </a:rPr>
              <a:t>Zoek 2 personen waarvan het profiel met de uwe verschilt</a:t>
            </a:r>
          </a:p>
          <a:p>
            <a:pPr lvl="1"/>
            <a:r>
              <a:rPr lang="nl-NL" dirty="0">
                <a:solidFill>
                  <a:schemeClr val="tx2"/>
                </a:solidFill>
              </a:rPr>
              <a:t>Maak (dus) groepjes van 3</a:t>
            </a: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503053E3-4503-F016-D139-D1D46BC38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839966"/>
              </p:ext>
            </p:extLst>
          </p:nvPr>
        </p:nvGraphicFramePr>
        <p:xfrm>
          <a:off x="6095338" y="0"/>
          <a:ext cx="6250039" cy="3494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1520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C0C21D-3EDB-4C5A-0CC7-35827C42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4" y="0"/>
            <a:ext cx="9833548" cy="1325563"/>
          </a:xfrm>
        </p:spPr>
        <p:txBody>
          <a:bodyPr anchor="b">
            <a:normAutofit/>
          </a:bodyPr>
          <a:lstStyle/>
          <a:p>
            <a:r>
              <a:rPr lang="nl-NL" sz="4000" dirty="0">
                <a:solidFill>
                  <a:schemeClr val="tx2"/>
                </a:solidFill>
              </a:rPr>
              <a:t>Groepsvisie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BDDF85-CD81-D688-B8DA-640A6E0A9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606379"/>
            <a:ext cx="5055319" cy="477594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Bekijk gezamenlijk één as </a:t>
            </a:r>
          </a:p>
          <a:p>
            <a:pPr lvl="1"/>
            <a:r>
              <a:rPr lang="nl-NL" dirty="0">
                <a:solidFill>
                  <a:schemeClr val="tx2"/>
                </a:solidFill>
              </a:rPr>
              <a:t>Bijvoorbeeld: actiegericht</a:t>
            </a:r>
          </a:p>
          <a:p>
            <a:r>
              <a:rPr lang="nl-NL" dirty="0">
                <a:solidFill>
                  <a:schemeClr val="tx2"/>
                </a:solidFill>
              </a:rPr>
              <a:t>Kom tot een gezamenlijke visie op dit aspect</a:t>
            </a:r>
          </a:p>
          <a:p>
            <a:r>
              <a:rPr lang="nl-NL" dirty="0">
                <a:solidFill>
                  <a:schemeClr val="tx2"/>
                </a:solidFill>
              </a:rPr>
              <a:t>Wat betekent dit voor jullie lessen?</a:t>
            </a:r>
          </a:p>
          <a:p>
            <a:pPr lvl="1"/>
            <a:r>
              <a:rPr lang="nl-NL" i="1" dirty="0">
                <a:solidFill>
                  <a:schemeClr val="tx2"/>
                </a:solidFill>
              </a:rPr>
              <a:t>Wat zou de ideale docent doen?</a:t>
            </a:r>
          </a:p>
          <a:p>
            <a:pPr lvl="1"/>
            <a:r>
              <a:rPr lang="nl-NL" i="1" dirty="0">
                <a:solidFill>
                  <a:schemeClr val="tx2"/>
                </a:solidFill>
              </a:rPr>
              <a:t>Waar sta jij?</a:t>
            </a:r>
          </a:p>
          <a:p>
            <a:pPr lvl="1"/>
            <a:r>
              <a:rPr lang="nl-NL" i="1" dirty="0">
                <a:solidFill>
                  <a:schemeClr val="tx2"/>
                </a:solidFill>
              </a:rPr>
              <a:t>Wat zijn belemmeringen?</a:t>
            </a: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503053E3-4503-F016-D139-D1D46BC38610}"/>
              </a:ext>
            </a:extLst>
          </p:cNvPr>
          <p:cNvGraphicFramePr>
            <a:graphicFrameLocks/>
          </p:cNvGraphicFramePr>
          <p:nvPr/>
        </p:nvGraphicFramePr>
        <p:xfrm>
          <a:off x="6095338" y="0"/>
          <a:ext cx="6250039" cy="3494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8361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0C21D-3EDB-4C5A-0CC7-35827C42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l-NL" sz="4000" dirty="0">
                <a:solidFill>
                  <a:schemeClr val="tx2"/>
                </a:solidFill>
              </a:rPr>
              <a:t>Is er al lesmateriaal?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7797968-CE3B-8EF0-EE3A-1DC5BCF42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52 weken duurzaam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BDDF85-CD81-D688-B8DA-640A6E0A90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‘</a:t>
            </a:r>
            <a:r>
              <a:rPr lang="nl-NL" dirty="0" err="1">
                <a:solidFill>
                  <a:schemeClr val="tx2"/>
                </a:solidFill>
              </a:rPr>
              <a:t>Challenges</a:t>
            </a:r>
            <a:r>
              <a:rPr lang="nl-NL" dirty="0">
                <a:solidFill>
                  <a:schemeClr val="tx2"/>
                </a:solidFill>
              </a:rPr>
              <a:t>’ per week voor leerlingen</a:t>
            </a:r>
          </a:p>
          <a:p>
            <a:pPr lvl="1"/>
            <a:r>
              <a:rPr lang="nl-NL" dirty="0">
                <a:solidFill>
                  <a:schemeClr val="tx2"/>
                </a:solidFill>
              </a:rPr>
              <a:t>Bijvoorbeeld: één week koud douchen</a:t>
            </a: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94D11CB-F55C-7063-E525-86E39E701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Lessnack ‘</a:t>
            </a:r>
            <a:r>
              <a:rPr lang="nl-NL" dirty="0" err="1"/>
              <a:t>tipping</a:t>
            </a:r>
            <a:r>
              <a:rPr lang="nl-NL" dirty="0"/>
              <a:t> point </a:t>
            </a:r>
            <a:r>
              <a:rPr lang="nl-NL" dirty="0" err="1"/>
              <a:t>ahead</a:t>
            </a:r>
            <a:r>
              <a:rPr lang="nl-NL" dirty="0"/>
              <a:t>’ 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379CB76-3C41-FC73-57D4-D1F2B6B3B55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l-NL" dirty="0"/>
              <a:t>Videoclips en lesmateriaal om klimaatverandering beter te begrijpen</a:t>
            </a:r>
          </a:p>
          <a:p>
            <a:pPr lvl="1"/>
            <a:r>
              <a:rPr lang="nl-NL" dirty="0"/>
              <a:t>Ontstaan er meer zware bosbranden?</a:t>
            </a:r>
          </a:p>
          <a:p>
            <a:pPr lvl="1"/>
            <a:r>
              <a:rPr lang="nl-NL" dirty="0"/>
              <a:t>Zonnestralen die het klimaat bepalen?</a:t>
            </a:r>
          </a:p>
          <a:p>
            <a:pPr lvl="1"/>
            <a:r>
              <a:rPr lang="nl-NL" dirty="0"/>
              <a:t>Hoe koud zónder broeikasgassen</a:t>
            </a:r>
          </a:p>
        </p:txBody>
      </p:sp>
      <p:pic>
        <p:nvPicPr>
          <p:cNvPr id="4098" name="Picture 2" descr="Tipping Point Ahead online - NESSC">
            <a:extLst>
              <a:ext uri="{FF2B5EF4-FFF2-40B4-BE49-F238E27FC236}">
                <a16:creationId xmlns:a16="http://schemas.microsoft.com/office/drawing/2014/main" id="{4E3E1C82-2FC2-6642-AD8B-DCE1F8C0C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2654"/>
            <a:ext cx="4940878" cy="189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me">
            <a:extLst>
              <a:ext uri="{FF2B5EF4-FFF2-40B4-BE49-F238E27FC236}">
                <a16:creationId xmlns:a16="http://schemas.microsoft.com/office/drawing/2014/main" id="{7A57D86A-10BB-285B-4ECA-AA29C837D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91" y="408131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074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0C21D-3EDB-4C5A-0CC7-35827C42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4" y="0"/>
            <a:ext cx="9833548" cy="1325563"/>
          </a:xfrm>
        </p:spPr>
        <p:txBody>
          <a:bodyPr anchor="b">
            <a:normAutofit/>
          </a:bodyPr>
          <a:lstStyle/>
          <a:p>
            <a:r>
              <a:rPr lang="nl-NL" sz="4000" dirty="0">
                <a:solidFill>
                  <a:schemeClr val="tx2"/>
                </a:solidFill>
              </a:rPr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BDDF85-CD81-D688-B8DA-640A6E0A9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606379"/>
            <a:ext cx="9833548" cy="418056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Hebben jullie nog vragen?</a:t>
            </a:r>
          </a:p>
          <a:p>
            <a:endParaRPr lang="nl-NL" dirty="0">
              <a:solidFill>
                <a:schemeClr val="tx2"/>
              </a:solidFill>
            </a:endParaRPr>
          </a:p>
          <a:p>
            <a:r>
              <a:rPr lang="nl-NL" dirty="0">
                <a:solidFill>
                  <a:schemeClr val="tx2"/>
                </a:solidFill>
              </a:rPr>
              <a:t>Hebben jullie nog feedback?</a:t>
            </a:r>
          </a:p>
          <a:p>
            <a:pPr lvl="1"/>
            <a:r>
              <a:rPr lang="nl-NL" dirty="0">
                <a:solidFill>
                  <a:schemeClr val="tx2"/>
                </a:solidFill>
                <a:hlinkClick r:id="rId2"/>
              </a:rPr>
              <a:t>https://tinyurl.com/WNDevaluatie</a:t>
            </a:r>
            <a:endParaRPr lang="nl-NL" dirty="0">
              <a:solidFill>
                <a:schemeClr val="tx2"/>
              </a:solidFill>
            </a:endParaRPr>
          </a:p>
          <a:p>
            <a:pPr lvl="1"/>
            <a:endParaRPr lang="nl-NL" dirty="0">
              <a:solidFill>
                <a:schemeClr val="tx2"/>
              </a:solidFill>
            </a:endParaRPr>
          </a:p>
          <a:p>
            <a:pPr lvl="1"/>
            <a:r>
              <a:rPr lang="nl-NL" dirty="0">
                <a:solidFill>
                  <a:schemeClr val="tx2"/>
                </a:solidFill>
                <a:hlinkClick r:id="rId3"/>
              </a:rPr>
              <a:t>peter.duifhuis@hu.nl</a:t>
            </a:r>
            <a:r>
              <a:rPr lang="nl-NL" dirty="0">
                <a:solidFill>
                  <a:schemeClr val="tx2"/>
                </a:solidFill>
              </a:rPr>
              <a:t> </a:t>
            </a: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EE186C4-3409-EB81-5846-503E0A1C0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628" y="1325563"/>
            <a:ext cx="3972790" cy="397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5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5039E08-1A9A-C281-E25B-A7E70169B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chemeClr val="tx2"/>
                </a:solidFill>
              </a:rPr>
              <a:t>Wie zijn wij?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9777B5-DD47-C6C9-C5FD-B4AB5A628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nl-NL" sz="1800">
                <a:solidFill>
                  <a:schemeClr val="tx2"/>
                </a:solidFill>
              </a:rPr>
              <a:t>Peter Duifhuis</a:t>
            </a:r>
          </a:p>
          <a:p>
            <a:endParaRPr lang="nl-NL" sz="1800">
              <a:solidFill>
                <a:schemeClr val="tx2"/>
              </a:solidFill>
            </a:endParaRPr>
          </a:p>
          <a:p>
            <a:r>
              <a:rPr lang="nl-NL" sz="1800">
                <a:solidFill>
                  <a:schemeClr val="tx2"/>
                </a:solidFill>
              </a:rPr>
              <a:t>Stijn Folkerts</a:t>
            </a:r>
          </a:p>
        </p:txBody>
      </p:sp>
    </p:spTree>
    <p:extLst>
      <p:ext uri="{BB962C8B-B14F-4D97-AF65-F5344CB8AC3E}">
        <p14:creationId xmlns:p14="http://schemas.microsoft.com/office/powerpoint/2010/main" val="425037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C0C21D-3EDB-4C5A-0CC7-35827C42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4" y="0"/>
            <a:ext cx="9833548" cy="1325563"/>
          </a:xfrm>
        </p:spPr>
        <p:txBody>
          <a:bodyPr anchor="b">
            <a:normAutofit/>
          </a:bodyPr>
          <a:lstStyle/>
          <a:p>
            <a:r>
              <a:rPr lang="nl-NL" sz="4000" dirty="0">
                <a:solidFill>
                  <a:schemeClr val="tx2"/>
                </a:solidFill>
              </a:rPr>
              <a:t>Programma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BDDF85-CD81-D688-B8DA-640A6E0A9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606379"/>
            <a:ext cx="9833548" cy="418056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Welke dilemma’s kunnen er spelen?</a:t>
            </a:r>
          </a:p>
          <a:p>
            <a:r>
              <a:rPr lang="nl-NL" dirty="0">
                <a:solidFill>
                  <a:schemeClr val="tx2"/>
                </a:solidFill>
              </a:rPr>
              <a:t>Hoe reageer je op leerlingen?</a:t>
            </a:r>
          </a:p>
          <a:p>
            <a:r>
              <a:rPr lang="nl-NL" dirty="0">
                <a:solidFill>
                  <a:schemeClr val="tx2"/>
                </a:solidFill>
              </a:rPr>
              <a:t>Waar kan je een visie op hebben?</a:t>
            </a:r>
          </a:p>
          <a:p>
            <a:r>
              <a:rPr lang="nl-NL" dirty="0">
                <a:solidFill>
                  <a:schemeClr val="tx2"/>
                </a:solidFill>
              </a:rPr>
              <a:t>Welke visie heeft uw sectie/school?</a:t>
            </a:r>
          </a:p>
          <a:p>
            <a:r>
              <a:rPr lang="nl-NL" dirty="0">
                <a:solidFill>
                  <a:schemeClr val="tx2"/>
                </a:solidFill>
              </a:rPr>
              <a:t>Hoe kan ik mijn visie integreren in mijn les?</a:t>
            </a: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93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2" name="Picture 8" descr="Leven minder leuk sinds coronacrisis: 'Jongeren steeds somberder' |  Binnenland | AD.nl">
            <a:extLst>
              <a:ext uri="{FF2B5EF4-FFF2-40B4-BE49-F238E27FC236}">
                <a16:creationId xmlns:a16="http://schemas.microsoft.com/office/drawing/2014/main" id="{CA355598-29BB-ECB7-66A1-809E34782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7" r="34494" b="1"/>
          <a:stretch/>
        </p:blipFill>
        <p:spPr bwMode="auto">
          <a:xfrm>
            <a:off x="192528" y="171716"/>
            <a:ext cx="3793268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rgenda-zaak gaat de wereld over | Foto | AD.nl">
            <a:extLst>
              <a:ext uri="{FF2B5EF4-FFF2-40B4-BE49-F238E27FC236}">
                <a16:creationId xmlns:a16="http://schemas.microsoft.com/office/drawing/2014/main" id="{D0AA61CF-0B74-4F7C-DCB0-072686207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1" r="34065" b="2"/>
          <a:stretch/>
        </p:blipFill>
        <p:spPr bwMode="auto">
          <a:xfrm>
            <a:off x="4184538" y="171716"/>
            <a:ext cx="3822924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tterdamse politiechef: 'Ouders, let beter op je kind, want jongeren  zorgen voor steeds meer overlast' | Rotterdam | AD.nl">
            <a:extLst>
              <a:ext uri="{FF2B5EF4-FFF2-40B4-BE49-F238E27FC236}">
                <a16:creationId xmlns:a16="http://schemas.microsoft.com/office/drawing/2014/main" id="{56273B59-0A11-EA5A-6292-9E7187BD6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4" r="32533" b="2"/>
          <a:stretch/>
        </p:blipFill>
        <p:spPr bwMode="auto">
          <a:xfrm>
            <a:off x="8188032" y="171716"/>
            <a:ext cx="3799007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93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B78D151-52A1-46B3-8374-570DA802E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D73BD45-87D9-44BD-8E6F-A575FFD9C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78066"/>
            <a:ext cx="2404085" cy="600761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02C290C-EA87-457A-9927-0235DDA35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810940" y="878066"/>
            <a:ext cx="3381060" cy="597993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178E38C-83CD-4BC6-893D-662EF9BFA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7302" y="-27684"/>
            <a:ext cx="5724698" cy="1644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FE1DA24-2C17-4792-A325-49BAC436B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3978548"/>
            <a:ext cx="12192000" cy="189973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>
            <a:extLst>
              <a:ext uri="{FF2B5EF4-FFF2-40B4-BE49-F238E27FC236}">
                <a16:creationId xmlns:a16="http://schemas.microsoft.com/office/drawing/2014/main" id="{731E5C92-0A3A-4677-B662-8940070F2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500" y="1025967"/>
            <a:ext cx="6454555" cy="547023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12C777A-44A1-4361-BE84-2846C9D16D76}"/>
              </a:ext>
            </a:extLst>
          </p:cNvPr>
          <p:cNvSpPr txBox="1"/>
          <p:nvPr/>
        </p:nvSpPr>
        <p:spPr>
          <a:xfrm>
            <a:off x="9339928" y="6488668"/>
            <a:ext cx="37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(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Favier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, ##)</a:t>
            </a:r>
          </a:p>
        </p:txBody>
      </p:sp>
    </p:spTree>
    <p:extLst>
      <p:ext uri="{BB962C8B-B14F-4D97-AF65-F5344CB8AC3E}">
        <p14:creationId xmlns:p14="http://schemas.microsoft.com/office/powerpoint/2010/main" val="68901446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35770722-AC18-5E7B-89FE-F4C3BA31F8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524293"/>
              </p:ext>
            </p:extLst>
          </p:nvPr>
        </p:nvGraphicFramePr>
        <p:xfrm>
          <a:off x="717105" y="532702"/>
          <a:ext cx="10757484" cy="5792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482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C0C21D-3EDB-4C5A-0CC7-35827C42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4" y="0"/>
            <a:ext cx="9833548" cy="1325563"/>
          </a:xfrm>
        </p:spPr>
        <p:txBody>
          <a:bodyPr anchor="b">
            <a:normAutofit/>
          </a:bodyPr>
          <a:lstStyle/>
          <a:p>
            <a:r>
              <a:rPr lang="nl-NL" sz="4000" dirty="0">
                <a:solidFill>
                  <a:schemeClr val="tx2"/>
                </a:solidFill>
              </a:rPr>
              <a:t>Dilemma?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BDDF85-CD81-D688-B8DA-640A6E0A9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606379"/>
            <a:ext cx="9833548" cy="4180568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chemeClr val="tx2"/>
                </a:solidFill>
              </a:rPr>
              <a:t>Overleg met uw schoudermaatje </a:t>
            </a:r>
          </a:p>
          <a:p>
            <a:pPr lvl="1"/>
            <a:r>
              <a:rPr lang="nl-NL" dirty="0">
                <a:solidFill>
                  <a:schemeClr val="tx2"/>
                </a:solidFill>
              </a:rPr>
              <a:t>5 min</a:t>
            </a:r>
          </a:p>
          <a:p>
            <a:r>
              <a:rPr lang="nl-NL" dirty="0">
                <a:solidFill>
                  <a:schemeClr val="tx2"/>
                </a:solidFill>
              </a:rPr>
              <a:t>Welke dilemma’s komt u tegen?</a:t>
            </a:r>
          </a:p>
          <a:p>
            <a:pPr lvl="1"/>
            <a:r>
              <a:rPr lang="nl-NL" dirty="0">
                <a:solidFill>
                  <a:schemeClr val="tx2"/>
                </a:solidFill>
              </a:rPr>
              <a:t>Denk bijvoorbeeld aan:</a:t>
            </a:r>
          </a:p>
          <a:p>
            <a:pPr lvl="2">
              <a:lnSpc>
                <a:spcPct val="110000"/>
              </a:lnSpc>
            </a:pPr>
            <a:r>
              <a:rPr lang="nl-NL" dirty="0">
                <a:solidFill>
                  <a:schemeClr val="tx2"/>
                </a:solidFill>
              </a:rPr>
              <a:t>In hoeverre bekent u kleur? En verschilt dit per onderwerp?</a:t>
            </a:r>
          </a:p>
          <a:p>
            <a:pPr lvl="2">
              <a:lnSpc>
                <a:spcPct val="110000"/>
              </a:lnSpc>
            </a:pPr>
            <a:r>
              <a:rPr lang="nl-NL" dirty="0">
                <a:solidFill>
                  <a:schemeClr val="tx2"/>
                </a:solidFill>
              </a:rPr>
              <a:t>In hoeverre is er ruimte in het programma om aandacht te besteden aan duurzame ontwikkeling?</a:t>
            </a:r>
          </a:p>
          <a:p>
            <a:pPr lvl="2">
              <a:lnSpc>
                <a:spcPct val="110000"/>
              </a:lnSpc>
            </a:pPr>
            <a:r>
              <a:rPr lang="nl-NL" dirty="0">
                <a:solidFill>
                  <a:schemeClr val="tx2"/>
                </a:solidFill>
              </a:rPr>
              <a:t>Welke rol heeft de natuurkundedocent in het aankaarten van maatschappelijke vraagstukken?</a:t>
            </a:r>
          </a:p>
          <a:p>
            <a:r>
              <a:rPr lang="nl-NL" dirty="0">
                <a:solidFill>
                  <a:schemeClr val="tx2"/>
                </a:solidFill>
              </a:rPr>
              <a:t>Schrijf op een geeltje</a:t>
            </a:r>
          </a:p>
          <a:p>
            <a:r>
              <a:rPr lang="nl-NL" dirty="0">
                <a:solidFill>
                  <a:schemeClr val="tx2"/>
                </a:solidFill>
              </a:rPr>
              <a:t>Plak dit op het visieprofiel</a:t>
            </a:r>
          </a:p>
          <a:p>
            <a:pPr lvl="1"/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10" descr="Lots of F&amp;B Events - Lots Events">
            <a:extLst>
              <a:ext uri="{FF2B5EF4-FFF2-40B4-BE49-F238E27FC236}">
                <a16:creationId xmlns:a16="http://schemas.microsoft.com/office/drawing/2014/main" id="{EAC9B547-DB04-1107-8924-23F949E35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0949">
            <a:off x="10061751" y="104488"/>
            <a:ext cx="1866323" cy="168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35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167BA-CAFB-8BA7-31A4-5F503397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Wavelengths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58342C-5AE4-1C38-6D9F-96D45FF1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553"/>
            <a:ext cx="9906000" cy="4435851"/>
          </a:xfrm>
        </p:spPr>
        <p:txBody>
          <a:bodyPr>
            <a:normAutofit/>
          </a:bodyPr>
          <a:lstStyle/>
          <a:p>
            <a:r>
              <a:rPr lang="nl-NL" dirty="0"/>
              <a:t>Wie kent het originele spel?</a:t>
            </a:r>
          </a:p>
          <a:p>
            <a:r>
              <a:rPr lang="nl-NL" dirty="0"/>
              <a:t>We doen het eerst even voor…</a:t>
            </a:r>
          </a:p>
          <a:p>
            <a:pPr lvl="1"/>
            <a:r>
              <a:rPr lang="nl-NL" dirty="0"/>
              <a:t>Maak teams </a:t>
            </a:r>
          </a:p>
          <a:p>
            <a:pPr lvl="1"/>
            <a:r>
              <a:rPr lang="nl-NL" dirty="0"/>
              <a:t>Trek een “dimensie kaart”</a:t>
            </a:r>
          </a:p>
          <a:p>
            <a:pPr lvl="2"/>
            <a:r>
              <a:rPr lang="nl-NL" dirty="0"/>
              <a:t>Lees wat de dimensies inhouden</a:t>
            </a:r>
          </a:p>
          <a:p>
            <a:pPr lvl="1"/>
            <a:r>
              <a:rPr lang="nl-NL" dirty="0"/>
              <a:t>Draai aan het bord</a:t>
            </a:r>
          </a:p>
          <a:p>
            <a:pPr lvl="1"/>
            <a:r>
              <a:rPr lang="nl-NL" dirty="0"/>
              <a:t>Iemand anders trekt een “onderwerp kaart”</a:t>
            </a:r>
          </a:p>
          <a:p>
            <a:pPr lvl="2"/>
            <a:r>
              <a:rPr lang="nl-NL" dirty="0"/>
              <a:t>Stel de vraag onder aan het kaartje</a:t>
            </a:r>
          </a:p>
          <a:p>
            <a:pPr lvl="1"/>
            <a:r>
              <a:rPr lang="nl-NL" dirty="0"/>
              <a:t>Geef antwoord op de manier van je dimensie</a:t>
            </a:r>
          </a:p>
          <a:p>
            <a:pPr lvl="2"/>
            <a:r>
              <a:rPr lang="nl-NL" dirty="0"/>
              <a:t>Snap je de vraag niet? Vraag om verheldering</a:t>
            </a:r>
          </a:p>
          <a:p>
            <a:pPr lvl="1"/>
            <a:r>
              <a:rPr lang="nl-NL" dirty="0"/>
              <a:t>De persoon die de vraag stelde, leest de begeleidende tekst voor</a:t>
            </a:r>
          </a:p>
        </p:txBody>
      </p:sp>
      <p:pic>
        <p:nvPicPr>
          <p:cNvPr id="1026" name="Picture 2" descr="Wavelength board game review - the best party game since Codenames |  Dicebreaker">
            <a:extLst>
              <a:ext uri="{FF2B5EF4-FFF2-40B4-BE49-F238E27FC236}">
                <a16:creationId xmlns:a16="http://schemas.microsoft.com/office/drawing/2014/main" id="{3C10A2EC-2985-9712-631E-6B8CA2C0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60" y="412596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636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C0C21D-3EDB-4C5A-0CC7-35827C42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4" y="0"/>
            <a:ext cx="9833548" cy="1325563"/>
          </a:xfrm>
        </p:spPr>
        <p:txBody>
          <a:bodyPr anchor="b">
            <a:normAutofit/>
          </a:bodyPr>
          <a:lstStyle/>
          <a:p>
            <a:r>
              <a:rPr lang="nl-NL" sz="4000" dirty="0">
                <a:solidFill>
                  <a:schemeClr val="tx2"/>
                </a:solidFill>
              </a:rPr>
              <a:t>Visie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BDDF85-CD81-D688-B8DA-640A6E0A9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606379"/>
            <a:ext cx="9833548" cy="418056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Straks komt uw score op het bord</a:t>
            </a:r>
          </a:p>
          <a:p>
            <a:pPr lvl="1"/>
            <a:r>
              <a:rPr lang="nl-NL" dirty="0">
                <a:solidFill>
                  <a:schemeClr val="tx2"/>
                </a:solidFill>
              </a:rPr>
              <a:t>Wilt u niet dat uw naam erbij staat, gebruik dan een alias</a:t>
            </a:r>
          </a:p>
          <a:p>
            <a:r>
              <a:rPr lang="nl-NL" dirty="0">
                <a:solidFill>
                  <a:schemeClr val="tx2"/>
                </a:solidFill>
              </a:rPr>
              <a:t>Scan de QR-code of gebruik de </a:t>
            </a:r>
            <a:r>
              <a:rPr lang="nl-NL" dirty="0" err="1">
                <a:solidFill>
                  <a:schemeClr val="tx2"/>
                </a:solidFill>
              </a:rPr>
              <a:t>tinyurl</a:t>
            </a:r>
            <a:endParaRPr lang="nl-NL" dirty="0">
              <a:solidFill>
                <a:schemeClr val="tx2"/>
              </a:solidFill>
            </a:endParaRPr>
          </a:p>
          <a:p>
            <a:r>
              <a:rPr lang="nl-NL" dirty="0">
                <a:solidFill>
                  <a:schemeClr val="tx2"/>
                </a:solidFill>
              </a:rPr>
              <a:t>Gun anderen de tijd, neem even de tijd</a:t>
            </a: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5F00C731-4288-B7D1-4B77-1E1DAB2A81AA}"/>
              </a:ext>
            </a:extLst>
          </p:cNvPr>
          <p:cNvSpPr txBox="1"/>
          <p:nvPr/>
        </p:nvSpPr>
        <p:spPr>
          <a:xfrm>
            <a:off x="326226" y="5775375"/>
            <a:ext cx="60987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 err="1"/>
              <a:t>https</a:t>
            </a:r>
            <a:r>
              <a:rPr lang="nl-NL" sz="3200" dirty="0"/>
              <a:t>://</a:t>
            </a:r>
            <a:r>
              <a:rPr lang="nl-NL" sz="3200" dirty="0" err="1"/>
              <a:t>tinyurl.com</a:t>
            </a:r>
            <a:r>
              <a:rPr lang="nl-NL" sz="3200" dirty="0"/>
              <a:t>/</a:t>
            </a:r>
            <a:r>
              <a:rPr lang="nl-NL" sz="3200" dirty="0" err="1"/>
              <a:t>visieWND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C84200F-F45C-E296-AA78-D2C8DFF79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766" y="3575202"/>
            <a:ext cx="3262269" cy="326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875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gleLinesVTI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6FD5604397914AACE3C456C6441E6A" ma:contentTypeVersion="15" ma:contentTypeDescription="Een nieuw document maken." ma:contentTypeScope="" ma:versionID="07520a90b9ad3c9a61ac1442c7eafa20">
  <xsd:schema xmlns:xsd="http://www.w3.org/2001/XMLSchema" xmlns:xs="http://www.w3.org/2001/XMLSchema" xmlns:p="http://schemas.microsoft.com/office/2006/metadata/properties" xmlns:ns2="d50a453b-e1cc-464c-b3ae-ca1c3a767e93" xmlns:ns3="1431cbcc-1a21-4334-8ab1-c178e36597d2" targetNamespace="http://schemas.microsoft.com/office/2006/metadata/properties" ma:root="true" ma:fieldsID="0af425aa5445fa61bf16e26449b91b28" ns2:_="" ns3:_="">
    <xsd:import namespace="d50a453b-e1cc-464c-b3ae-ca1c3a767e93"/>
    <xsd:import namespace="1431cbcc-1a21-4334-8ab1-c178e36597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a453b-e1cc-464c-b3ae-ca1c3a767e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9115ee84-c194-4add-8ddb-ad54b768e1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31cbcc-1a21-4334-8ab1-c178e36597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b4a946d-80e0-4f71-895a-82e6d06e2fab}" ma:internalName="TaxCatchAll" ma:showField="CatchAllData" ma:web="1431cbcc-1a21-4334-8ab1-c178e36597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31cbcc-1a21-4334-8ab1-c178e36597d2" xsi:nil="true"/>
    <lcf76f155ced4ddcb4097134ff3c332f xmlns="d50a453b-e1cc-464c-b3ae-ca1c3a767e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94FFF9-14F9-418C-AD01-1D16897F25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0a453b-e1cc-464c-b3ae-ca1c3a767e93"/>
    <ds:schemaRef ds:uri="1431cbcc-1a21-4334-8ab1-c178e36597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0082D0-72F8-44EF-9BE5-8CD8E7DB6A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BA3BB9-2184-4714-ABC6-6DB8A1446AD4}">
  <ds:schemaRefs>
    <ds:schemaRef ds:uri="http://purl.org/dc/terms/"/>
    <ds:schemaRef ds:uri="http://purl.org/dc/dcmitype/"/>
    <ds:schemaRef ds:uri="d50a453b-e1cc-464c-b3ae-ca1c3a767e93"/>
    <ds:schemaRef ds:uri="1431cbcc-1a21-4334-8ab1-c178e36597d2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588</Words>
  <Application>Microsoft Office PowerPoint</Application>
  <PresentationFormat>Widescreen</PresentationFormat>
  <Paragraphs>147</Paragraphs>
  <Slides>17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Univers Condensed Light</vt:lpstr>
      <vt:lpstr>Walbaum Display Light</vt:lpstr>
      <vt:lpstr>Kantoorthema</vt:lpstr>
      <vt:lpstr>AngleLinesVTI</vt:lpstr>
      <vt:lpstr>Beeldvorming in de klas</vt:lpstr>
      <vt:lpstr>Wie zijn wij?</vt:lpstr>
      <vt:lpstr>Programma</vt:lpstr>
      <vt:lpstr>PowerPoint Presentation</vt:lpstr>
      <vt:lpstr>PowerPoint Presentation</vt:lpstr>
      <vt:lpstr>PowerPoint Presentation</vt:lpstr>
      <vt:lpstr>Dilemma?</vt:lpstr>
      <vt:lpstr>Wavelengths</vt:lpstr>
      <vt:lpstr>Visie</vt:lpstr>
      <vt:lpstr>Visie tekenen</vt:lpstr>
      <vt:lpstr>Visie tekenen</vt:lpstr>
      <vt:lpstr>Visie tekenen</vt:lpstr>
      <vt:lpstr>Visie tekenen</vt:lpstr>
      <vt:lpstr>Visie tekenen</vt:lpstr>
      <vt:lpstr>Groepsvisie</vt:lpstr>
      <vt:lpstr>Is er al lesmateriaal?</vt:lpstr>
      <vt:lpstr>Afsluiting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Beeldvorming in de klas</dc:title>
  <dc:creator>Stijn Folkerts</dc:creator>
  <cp:lastModifiedBy>Peter Duifhuis</cp:lastModifiedBy>
  <cp:revision>1</cp:revision>
  <dcterms:created xsi:type="dcterms:W3CDTF">2022-12-13T11:05:32Z</dcterms:created>
  <dcterms:modified xsi:type="dcterms:W3CDTF">2023-01-10T14:59:23Z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0x010100FB6FD5604397914AACE3C456C6441E6A</vt:lpwstr>
  </property>
  <property fmtid="{D5CDD505-2E9C-101B-9397-08002B2CF9AE}" pid="3" name="MediaServiceImageTags">
    <vt:lpwstr/>
  </property>
</Properties>
</file>